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6" r:id="rId2"/>
    <p:sldId id="262" r:id="rId3"/>
    <p:sldId id="263" r:id="rId4"/>
    <p:sldId id="258" r:id="rId5"/>
    <p:sldId id="635" r:id="rId6"/>
    <p:sldId id="637" r:id="rId7"/>
    <p:sldId id="638" r:id="rId8"/>
    <p:sldId id="639" r:id="rId9"/>
    <p:sldId id="640" r:id="rId10"/>
    <p:sldId id="266" r:id="rId11"/>
    <p:sldId id="267" r:id="rId12"/>
    <p:sldId id="268" r:id="rId13"/>
    <p:sldId id="627" r:id="rId14"/>
    <p:sldId id="628" r:id="rId15"/>
    <p:sldId id="273" r:id="rId16"/>
    <p:sldId id="279" r:id="rId17"/>
    <p:sldId id="629" r:id="rId18"/>
    <p:sldId id="643" r:id="rId19"/>
    <p:sldId id="644" r:id="rId20"/>
    <p:sldId id="642" r:id="rId21"/>
    <p:sldId id="641" r:id="rId22"/>
    <p:sldId id="294" r:id="rId23"/>
    <p:sldId id="341" r:id="rId24"/>
    <p:sldId id="319" r:id="rId25"/>
    <p:sldId id="283" r:id="rId26"/>
    <p:sldId id="284" r:id="rId27"/>
    <p:sldId id="286" r:id="rId28"/>
    <p:sldId id="285" r:id="rId29"/>
    <p:sldId id="601" r:id="rId30"/>
    <p:sldId id="287" r:id="rId31"/>
    <p:sldId id="345" r:id="rId32"/>
    <p:sldId id="346" r:id="rId33"/>
    <p:sldId id="347" r:id="rId34"/>
    <p:sldId id="351" r:id="rId35"/>
    <p:sldId id="352" r:id="rId36"/>
    <p:sldId id="626"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31" d="100"/>
          <a:sy n="131" d="100"/>
        </p:scale>
        <p:origin x="16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13FE5B-C11F-49AB-9CF2-7EF34100F66A}" type="datetimeFigureOut">
              <a:rPr lang="en-US" smtClean="0"/>
              <a:t>4/2/21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65399-BF8B-41C2-891C-98ACADFFDB2B}" type="slidenum">
              <a:rPr lang="en-US" smtClean="0"/>
              <a:t>‹#›</a:t>
            </a:fld>
            <a:endParaRPr lang="en-US"/>
          </a:p>
        </p:txBody>
      </p:sp>
    </p:spTree>
    <p:extLst>
      <p:ext uri="{BB962C8B-B14F-4D97-AF65-F5344CB8AC3E}">
        <p14:creationId xmlns:p14="http://schemas.microsoft.com/office/powerpoint/2010/main" val="394546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4698C534-2F7D-43DA-AD72-03FEF0B02774}"/>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7CCE4B06-5484-4AE9-9B66-8EC37B6B11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5060" name="Slide Number Placeholder 3">
            <a:extLst>
              <a:ext uri="{FF2B5EF4-FFF2-40B4-BE49-F238E27FC236}">
                <a16:creationId xmlns:a16="http://schemas.microsoft.com/office/drawing/2014/main" id="{5330C4A7-636E-4C83-9FC2-0CE5876190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52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52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52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52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5C00D8A-9E02-4BA1-8CDB-1EA4ADFCE189}" type="slidenum">
              <a:rPr lang="en-US" altLang="en-US" sz="1000" smtClean="0">
                <a:latin typeface="Times New Roman" panose="02020603050405020304" pitchFamily="18" charset="0"/>
              </a:rPr>
              <a:pPr>
                <a:spcBef>
                  <a:spcPct val="0"/>
                </a:spcBef>
              </a:pPr>
              <a:t>6</a:t>
            </a:fld>
            <a:endParaRPr lang="en-US" altLang="en-US" sz="1000">
              <a:latin typeface="Times New Roman" panose="02020603050405020304" pitchFamily="18" charset="0"/>
            </a:endParaRPr>
          </a:p>
        </p:txBody>
      </p:sp>
    </p:spTree>
    <p:extLst>
      <p:ext uri="{BB962C8B-B14F-4D97-AF65-F5344CB8AC3E}">
        <p14:creationId xmlns:p14="http://schemas.microsoft.com/office/powerpoint/2010/main" val="4169304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9E7314C-76F9-4F86-881F-40DA9EB33AFD}"/>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871709BD-63D6-4A4B-A3FD-956D9E8E2D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Having seen the state the process encapsulates, lets now see how the process behaves within the system to implement the processor virtualization and give users the illusion of a program that is always running.</a:t>
            </a:r>
          </a:p>
          <a:p>
            <a:endParaRPr lang="en-US" altLang="en-US">
              <a:latin typeface="Arial" panose="020B0604020202020204" pitchFamily="34" charset="0"/>
              <a:ea typeface="ＭＳ Ｐゴシック" panose="020B0600070205080204" pitchFamily="34" charset="-128"/>
            </a:endParaRPr>
          </a:p>
        </p:txBody>
      </p:sp>
      <p:sp>
        <p:nvSpPr>
          <p:cNvPr id="36868" name="Slide Number Placeholder 3">
            <a:extLst>
              <a:ext uri="{FF2B5EF4-FFF2-40B4-BE49-F238E27FC236}">
                <a16:creationId xmlns:a16="http://schemas.microsoft.com/office/drawing/2014/main" id="{BEBE731C-E4E9-4A72-8BF7-FD3D6184E5F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600" b="1">
                <a:solidFill>
                  <a:schemeClr val="tx1"/>
                </a:solidFill>
                <a:latin typeface="Arial" panose="020B0604020202020204" pitchFamily="34" charset="0"/>
                <a:ea typeface="ＭＳ Ｐゴシック" panose="020B0600070205080204" pitchFamily="34" charset="-128"/>
              </a:defRPr>
            </a:lvl1pPr>
            <a:lvl2pPr marL="742950" indent="-285750" defTabSz="965200">
              <a:defRPr sz="16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16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16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16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9pPr>
          </a:lstStyle>
          <a:p>
            <a:fld id="{C9F210C0-F2D9-464B-8AE9-89AC8C7B17FB}" type="slidenum">
              <a:rPr lang="en-US" altLang="en-US" sz="1100" b="0" smtClean="0">
                <a:latin typeface="Times New Roman" panose="02020603050405020304" pitchFamily="18" charset="0"/>
              </a:rPr>
              <a:pPr/>
              <a:t>28</a:t>
            </a:fld>
            <a:endParaRPr lang="en-US" altLang="en-US" sz="1100" b="0">
              <a:latin typeface="Times New Roman" panose="02020603050405020304" pitchFamily="18" charset="0"/>
            </a:endParaRPr>
          </a:p>
        </p:txBody>
      </p:sp>
    </p:spTree>
    <p:extLst>
      <p:ext uri="{BB962C8B-B14F-4D97-AF65-F5344CB8AC3E}">
        <p14:creationId xmlns:p14="http://schemas.microsoft.com/office/powerpoint/2010/main" val="1718183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E991EDA-D87B-453E-B5F4-D2638C681DD2}"/>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C82F74F0-6945-40D6-876F-3840DAF6C6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39940" name="Slide Number Placeholder 3">
            <a:extLst>
              <a:ext uri="{FF2B5EF4-FFF2-40B4-BE49-F238E27FC236}">
                <a16:creationId xmlns:a16="http://schemas.microsoft.com/office/drawing/2014/main" id="{0910E4BF-92C4-40E2-85BC-D1DBF96604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600" b="1">
                <a:solidFill>
                  <a:schemeClr val="tx1"/>
                </a:solidFill>
                <a:latin typeface="Arial" panose="020B0604020202020204" pitchFamily="34" charset="0"/>
                <a:ea typeface="ＭＳ Ｐゴシック" panose="020B0600070205080204" pitchFamily="34" charset="-128"/>
              </a:defRPr>
            </a:lvl1pPr>
            <a:lvl2pPr marL="742950" indent="-285750" defTabSz="965200">
              <a:defRPr sz="16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16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16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16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9pPr>
          </a:lstStyle>
          <a:p>
            <a:fld id="{4CA9AB9A-004A-407B-B3A1-95DB9A757188}" type="slidenum">
              <a:rPr lang="en-US" altLang="en-US" sz="1100" b="0" smtClean="0">
                <a:latin typeface="Times New Roman" panose="02020603050405020304" pitchFamily="18" charset="0"/>
              </a:rPr>
              <a:pPr/>
              <a:t>30</a:t>
            </a:fld>
            <a:endParaRPr lang="en-US" altLang="en-US" sz="1100" b="0">
              <a:latin typeface="Times New Roman" panose="02020603050405020304" pitchFamily="18" charset="0"/>
            </a:endParaRPr>
          </a:p>
        </p:txBody>
      </p:sp>
    </p:spTree>
    <p:extLst>
      <p:ext uri="{BB962C8B-B14F-4D97-AF65-F5344CB8AC3E}">
        <p14:creationId xmlns:p14="http://schemas.microsoft.com/office/powerpoint/2010/main" val="4252116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55AC8DF1-C0C7-42BA-97DE-41552F5470E4}"/>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E2D2B2C5-EB8B-4024-BDB7-FACDB28080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Next we look at how the OS implements the process execution model.  This includes (1) what data structures it uses and how it uses them; (2) how does it pause and unpause processes so that it can multiplex the use of the CPU; and (3) scheduling (which is a topic for later): how do we pick a process to run among the available processes.</a:t>
            </a:r>
          </a:p>
        </p:txBody>
      </p:sp>
      <p:sp>
        <p:nvSpPr>
          <p:cNvPr id="43012" name="Slide Number Placeholder 3">
            <a:extLst>
              <a:ext uri="{FF2B5EF4-FFF2-40B4-BE49-F238E27FC236}">
                <a16:creationId xmlns:a16="http://schemas.microsoft.com/office/drawing/2014/main" id="{DC3624DE-74BA-4C5E-8CAF-2FDDDBB05F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600" b="1">
                <a:solidFill>
                  <a:schemeClr val="tx1"/>
                </a:solidFill>
                <a:latin typeface="Arial" panose="020B0604020202020204" pitchFamily="34" charset="0"/>
                <a:ea typeface="ＭＳ Ｐゴシック" panose="020B0600070205080204" pitchFamily="34" charset="-128"/>
              </a:defRPr>
            </a:lvl1pPr>
            <a:lvl2pPr marL="742950" indent="-285750" defTabSz="965200">
              <a:defRPr sz="16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16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16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16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9pPr>
          </a:lstStyle>
          <a:p>
            <a:fld id="{2B4D31E8-5C88-46C5-88FB-DBA088D58B31}" type="slidenum">
              <a:rPr lang="en-US" altLang="en-US" sz="1100" b="0" smtClean="0">
                <a:latin typeface="Times New Roman" panose="02020603050405020304" pitchFamily="18" charset="0"/>
              </a:rPr>
              <a:pPr/>
              <a:t>31</a:t>
            </a:fld>
            <a:endParaRPr lang="en-US" altLang="en-US" sz="1100" b="0">
              <a:latin typeface="Times New Roman" panose="02020603050405020304" pitchFamily="18" charset="0"/>
            </a:endParaRPr>
          </a:p>
        </p:txBody>
      </p:sp>
    </p:spTree>
    <p:extLst>
      <p:ext uri="{BB962C8B-B14F-4D97-AF65-F5344CB8AC3E}">
        <p14:creationId xmlns:p14="http://schemas.microsoft.com/office/powerpoint/2010/main" val="3088337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DAB234CB-35C7-43E9-862E-4F47A2B89D35}"/>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CA8C9825-0988-46AF-A3FD-4413FD641E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7108" name="Slide Number Placeholder 3">
            <a:extLst>
              <a:ext uri="{FF2B5EF4-FFF2-40B4-BE49-F238E27FC236}">
                <a16:creationId xmlns:a16="http://schemas.microsoft.com/office/drawing/2014/main" id="{4E6185D8-3674-42D6-BF51-DFAA4DEE91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52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52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52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52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6F8E4ED-C2E9-4282-9057-70CFAA1CFD85}" type="slidenum">
              <a:rPr lang="en-US" altLang="en-US" sz="1000" smtClean="0">
                <a:latin typeface="Times New Roman" panose="02020603050405020304" pitchFamily="18" charset="0"/>
              </a:rPr>
              <a:pPr>
                <a:spcBef>
                  <a:spcPct val="0"/>
                </a:spcBef>
              </a:pPr>
              <a:t>7</a:t>
            </a:fld>
            <a:endParaRPr lang="en-US" altLang="en-US" sz="1000">
              <a:latin typeface="Times New Roman" panose="02020603050405020304" pitchFamily="18" charset="0"/>
            </a:endParaRPr>
          </a:p>
        </p:txBody>
      </p:sp>
    </p:spTree>
    <p:extLst>
      <p:ext uri="{BB962C8B-B14F-4D97-AF65-F5344CB8AC3E}">
        <p14:creationId xmlns:p14="http://schemas.microsoft.com/office/powerpoint/2010/main" val="2084586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38A11D65-7ECF-4262-BA10-E020CFD8B0EA}"/>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3C2A6FD5-9593-427E-AD86-16265534DF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7348" name="Slide Number Placeholder 3">
            <a:extLst>
              <a:ext uri="{FF2B5EF4-FFF2-40B4-BE49-F238E27FC236}">
                <a16:creationId xmlns:a16="http://schemas.microsoft.com/office/drawing/2014/main" id="{40EDF497-965B-48E9-9ADD-54CECCEBB6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52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52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52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52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B9C57DB-6962-4731-9F7D-AD1051AAA122}" type="slidenum">
              <a:rPr lang="en-US" altLang="en-US" sz="1000" smtClean="0">
                <a:latin typeface="Times New Roman" panose="02020603050405020304" pitchFamily="18" charset="0"/>
              </a:rPr>
              <a:pPr>
                <a:spcBef>
                  <a:spcPct val="0"/>
                </a:spcBef>
              </a:pPr>
              <a:t>8</a:t>
            </a:fld>
            <a:endParaRPr lang="en-US" altLang="en-US" sz="1000">
              <a:latin typeface="Times New Roman" panose="02020603050405020304" pitchFamily="18" charset="0"/>
            </a:endParaRPr>
          </a:p>
        </p:txBody>
      </p:sp>
    </p:spTree>
    <p:extLst>
      <p:ext uri="{BB962C8B-B14F-4D97-AF65-F5344CB8AC3E}">
        <p14:creationId xmlns:p14="http://schemas.microsoft.com/office/powerpoint/2010/main" val="2482602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D3122D09-FD0A-4F72-BE96-B4021491A6F4}"/>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B5246295-3DF9-46C4-AA7B-B5C15BD05E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Prevents infinite loops</a:t>
            </a:r>
          </a:p>
          <a:p>
            <a:pPr lvl="1"/>
            <a:r>
              <a:rPr lang="en-US" altLang="en-US">
                <a:latin typeface="Arial" panose="020B0604020202020204" pitchFamily="34" charset="0"/>
                <a:ea typeface="ＭＳ Ｐゴシック" panose="020B0600070205080204" pitchFamily="34" charset="-128"/>
              </a:rPr>
              <a:t>OS can always regain control from erroneous or malicious programs that try to hog CPU</a:t>
            </a:r>
          </a:p>
          <a:p>
            <a:endParaRPr lang="en-US" altLang="en-US">
              <a:latin typeface="Arial" panose="020B0604020202020204" pitchFamily="34" charset="0"/>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15E1AD4A-32C3-4C2E-92F5-1BFE2D0C35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52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52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52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52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349140C-ACBC-42B8-9FA5-5B5E389BC4D6}" type="slidenum">
              <a:rPr lang="en-US" altLang="en-US" sz="1000" smtClean="0">
                <a:latin typeface="Times New Roman" panose="02020603050405020304" pitchFamily="18" charset="0"/>
              </a:rPr>
              <a:pPr>
                <a:spcBef>
                  <a:spcPct val="0"/>
                </a:spcBef>
              </a:pPr>
              <a:t>9</a:t>
            </a:fld>
            <a:endParaRPr lang="en-US" altLang="en-US" sz="1000">
              <a:latin typeface="Times New Roman" panose="02020603050405020304" pitchFamily="18" charset="0"/>
            </a:endParaRPr>
          </a:p>
        </p:txBody>
      </p:sp>
    </p:spTree>
    <p:extLst>
      <p:ext uri="{BB962C8B-B14F-4D97-AF65-F5344CB8AC3E}">
        <p14:creationId xmlns:p14="http://schemas.microsoft.com/office/powerpoint/2010/main" val="4003122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Shape 459"/>
          <p:cNvSpPr>
            <a:spLocks noGrp="1" noRot="1" noChangeAspect="1"/>
          </p:cNvSpPr>
          <p:nvPr>
            <p:ph type="sldImg"/>
          </p:nvPr>
        </p:nvSpPr>
        <p:spPr>
          <a:prstGeom prst="rect">
            <a:avLst/>
          </a:prstGeom>
        </p:spPr>
        <p:txBody>
          <a:bodyPr/>
          <a:lstStyle/>
          <a:p>
            <a:endParaRPr/>
          </a:p>
        </p:txBody>
      </p:sp>
      <p:sp>
        <p:nvSpPr>
          <p:cNvPr id="460" name="Shape 460"/>
          <p:cNvSpPr>
            <a:spLocks noGrp="1"/>
          </p:cNvSpPr>
          <p:nvPr>
            <p:ph type="body" sz="quarter" idx="1"/>
          </p:nvPr>
        </p:nvSpPr>
        <p:spPr>
          <a:prstGeom prst="rect">
            <a:avLst/>
          </a:prstGeom>
        </p:spPr>
        <p:txBody>
          <a:bodyPr/>
          <a:lstStyle/>
          <a:p>
            <a:r>
              <a:t>Virtualization</a:t>
            </a:r>
          </a:p>
          <a:p>
            <a:r>
              <a:t>https://www.polleverywhere.com/multiple_choice_polls/2wjzRjNYxWqXpc1JTiDcs?display_state=chart&amp;activity_state=opened&amp;state=opened&amp;flow=Engagement&amp;onscreen=persist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C5FF0673-56DE-42CC-97D5-5716C2F7DEE9}"/>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D0066E40-39B7-4D3C-A41E-17F89D9B1A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PID is an example of how OS resources are exposed to programmers.</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We cannot just provide a pointer to the resource in the OS.  There are at least two reasons to see why this is a bad idea:</a:t>
            </a:r>
          </a:p>
          <a:p>
            <a:r>
              <a:rPr lang="en-US" altLang="en-US">
                <a:latin typeface="Arial" panose="020B0604020202020204" pitchFamily="34" charset="0"/>
                <a:ea typeface="ＭＳ Ｐゴシック" panose="020B0600070205080204" pitchFamily="34" charset="-128"/>
              </a:rPr>
              <a:t>--The program should be portable, so the pointers must be relevant across any operating system.  Each OS may use different objects and the structure of any object assumed by the program is not likely to apply universally, making the code not portable.  The OS may not be even part of the process image, so a pointer will not work for some operating systems.</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--We do not want to expose the structure of the OS to the program.</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To deal with this issue, operating systems offer named identifiers for all their resources/abstractions.  We use file descriptors, socket descriptors, PIDs, etc</a:t>
            </a:r>
            <a:r>
              <a:rPr lang="mr-IN" altLang="en-US">
                <a:latin typeface="Arial" panose="020B0604020202020204" pitchFamily="34" charset="0"/>
                <a:ea typeface="ＭＳ Ｐゴシック" panose="020B0600070205080204" pitchFamily="34" charset="-128"/>
              </a:rPr>
              <a:t>…</a:t>
            </a:r>
            <a:r>
              <a:rPr lang="en-US" altLang="en-US">
                <a:latin typeface="Arial" panose="020B0604020202020204" pitchFamily="34" charset="0"/>
                <a:ea typeface="ＭＳ Ｐゴシック" panose="020B0600070205080204" pitchFamily="34" charset="-128"/>
              </a:rPr>
              <a:t>  Usually these are simple integers.  The OS maintains tables to map these numbers to the internal objects they represent.</a:t>
            </a:r>
          </a:p>
        </p:txBody>
      </p:sp>
      <p:sp>
        <p:nvSpPr>
          <p:cNvPr id="31748" name="Slide Number Placeholder 3">
            <a:extLst>
              <a:ext uri="{FF2B5EF4-FFF2-40B4-BE49-F238E27FC236}">
                <a16:creationId xmlns:a16="http://schemas.microsoft.com/office/drawing/2014/main" id="{2E63DD10-B3D6-46E8-A2E7-365872956A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600" b="1">
                <a:solidFill>
                  <a:schemeClr val="tx1"/>
                </a:solidFill>
                <a:latin typeface="Arial" panose="020B0604020202020204" pitchFamily="34" charset="0"/>
                <a:ea typeface="ＭＳ Ｐゴシック" panose="020B0600070205080204" pitchFamily="34" charset="-128"/>
              </a:defRPr>
            </a:lvl1pPr>
            <a:lvl2pPr marL="742950" indent="-285750" defTabSz="965200">
              <a:defRPr sz="16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16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16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16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9pPr>
          </a:lstStyle>
          <a:p>
            <a:fld id="{9989EA2B-2AD0-4D56-ABED-18293E55DADC}" type="slidenum">
              <a:rPr lang="en-US" altLang="en-US" sz="1100" b="0" smtClean="0">
                <a:latin typeface="Times New Roman" panose="02020603050405020304" pitchFamily="18" charset="0"/>
              </a:rPr>
              <a:pPr/>
              <a:t>19</a:t>
            </a:fld>
            <a:endParaRPr lang="en-US" altLang="en-US" sz="1100" b="0">
              <a:latin typeface="Times New Roman" panose="02020603050405020304" pitchFamily="18" charset="0"/>
            </a:endParaRPr>
          </a:p>
        </p:txBody>
      </p:sp>
    </p:spTree>
    <p:extLst>
      <p:ext uri="{BB962C8B-B14F-4D97-AF65-F5344CB8AC3E}">
        <p14:creationId xmlns:p14="http://schemas.microsoft.com/office/powerpoint/2010/main" val="2732415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0AB05652-8F1F-45DB-8F14-A749A657B34B}"/>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83E85548-DBEF-4739-AF63-1D73561DE7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The memory address space (or address space for short) is the most important resource that a process owns.</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The stack can be thought of as dynamic memory that is managed by the compiler.  Every time you call a function, a stack frame is allocated with space for all the local variables in the function.  The deallocation happens when you return from the function in which case the stack shrinks to the previous function frame.</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The heap is where space is allocated when you malloc/new and deallocated when you free.  There  heap code (for malloc/new) is typically user level code.  It manages a list of the free available space and tries to find a space for every allocation request (for example, a previously allocated space that was freed).  If there is no space, it asks the OS for additional memory, making the heap grow upwards.</a:t>
            </a:r>
          </a:p>
        </p:txBody>
      </p:sp>
      <p:sp>
        <p:nvSpPr>
          <p:cNvPr id="33796" name="Slide Number Placeholder 3">
            <a:extLst>
              <a:ext uri="{FF2B5EF4-FFF2-40B4-BE49-F238E27FC236}">
                <a16:creationId xmlns:a16="http://schemas.microsoft.com/office/drawing/2014/main" id="{6EA92AD1-F6C9-4D14-9E4F-07EF5F41B9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600" b="1">
                <a:solidFill>
                  <a:schemeClr val="tx1"/>
                </a:solidFill>
                <a:latin typeface="Arial" panose="020B0604020202020204" pitchFamily="34" charset="0"/>
                <a:ea typeface="ＭＳ Ｐゴシック" panose="020B0600070205080204" pitchFamily="34" charset="-128"/>
              </a:defRPr>
            </a:lvl1pPr>
            <a:lvl2pPr marL="742950" indent="-285750" defTabSz="965200">
              <a:defRPr sz="16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16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16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16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9pPr>
          </a:lstStyle>
          <a:p>
            <a:fld id="{B1F19919-590B-4098-9A17-4B15B7ED570D}" type="slidenum">
              <a:rPr lang="en-US" altLang="en-US" sz="1100" b="0" smtClean="0">
                <a:latin typeface="Times New Roman" panose="02020603050405020304" pitchFamily="18" charset="0"/>
              </a:rPr>
              <a:pPr/>
              <a:t>20</a:t>
            </a:fld>
            <a:endParaRPr lang="en-US" altLang="en-US" sz="1100" b="0">
              <a:latin typeface="Times New Roman" panose="02020603050405020304" pitchFamily="18" charset="0"/>
            </a:endParaRPr>
          </a:p>
        </p:txBody>
      </p:sp>
    </p:spTree>
    <p:extLst>
      <p:ext uri="{BB962C8B-B14F-4D97-AF65-F5344CB8AC3E}">
        <p14:creationId xmlns:p14="http://schemas.microsoft.com/office/powerpoint/2010/main" val="3275801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C5FF0673-56DE-42CC-97D5-5716C2F7DEE9}"/>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D0066E40-39B7-4D3C-A41E-17F89D9B1A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PID is an example of how OS resources are exposed to programmers.</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We cannot just provide a pointer to the resource in the OS.  There are at least two reasons to see why this is a bad idea:</a:t>
            </a:r>
          </a:p>
          <a:p>
            <a:r>
              <a:rPr lang="en-US" altLang="en-US">
                <a:latin typeface="Arial" panose="020B0604020202020204" pitchFamily="34" charset="0"/>
                <a:ea typeface="ＭＳ Ｐゴシック" panose="020B0600070205080204" pitchFamily="34" charset="-128"/>
              </a:rPr>
              <a:t>--The program should be portable, so the pointers must be relevant across any operating system.  Each OS may use different objects and the structure of any object assumed by the program is not likely to apply universally, making the code not portable.  The OS may not be even part of the process image, so a pointer will not work for some operating systems.</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--We do not want to expose the structure of the OS to the program.</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To deal with this issue, operating systems offer named identifiers for all their resources/abstractions.  We use file descriptors, socket descriptors, PIDs, etc</a:t>
            </a:r>
            <a:r>
              <a:rPr lang="mr-IN" altLang="en-US">
                <a:latin typeface="Arial" panose="020B0604020202020204" pitchFamily="34" charset="0"/>
                <a:ea typeface="ＭＳ Ｐゴシック" panose="020B0600070205080204" pitchFamily="34" charset="-128"/>
              </a:rPr>
              <a:t>…</a:t>
            </a:r>
            <a:r>
              <a:rPr lang="en-US" altLang="en-US">
                <a:latin typeface="Arial" panose="020B0604020202020204" pitchFamily="34" charset="0"/>
                <a:ea typeface="ＭＳ Ｐゴシック" panose="020B0600070205080204" pitchFamily="34" charset="-128"/>
              </a:rPr>
              <a:t>  Usually these are simple integers.  The OS maintains tables to map these numbers to the internal objects they represent.</a:t>
            </a:r>
          </a:p>
        </p:txBody>
      </p:sp>
      <p:sp>
        <p:nvSpPr>
          <p:cNvPr id="31748" name="Slide Number Placeholder 3">
            <a:extLst>
              <a:ext uri="{FF2B5EF4-FFF2-40B4-BE49-F238E27FC236}">
                <a16:creationId xmlns:a16="http://schemas.microsoft.com/office/drawing/2014/main" id="{2E63DD10-B3D6-46E8-A2E7-365872956A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600" b="1">
                <a:solidFill>
                  <a:schemeClr val="tx1"/>
                </a:solidFill>
                <a:latin typeface="Arial" panose="020B0604020202020204" pitchFamily="34" charset="0"/>
                <a:ea typeface="ＭＳ Ｐゴシック" panose="020B0600070205080204" pitchFamily="34" charset="-128"/>
              </a:defRPr>
            </a:lvl1pPr>
            <a:lvl2pPr marL="742950" indent="-285750" defTabSz="965200">
              <a:defRPr sz="16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16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16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16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9pPr>
          </a:lstStyle>
          <a:p>
            <a:fld id="{9989EA2B-2AD0-4D56-ABED-18293E55DADC}" type="slidenum">
              <a:rPr lang="en-US" altLang="en-US" sz="1100" b="0" smtClean="0">
                <a:latin typeface="Times New Roman" panose="02020603050405020304" pitchFamily="18" charset="0"/>
              </a:rPr>
              <a:pPr/>
              <a:t>26</a:t>
            </a:fld>
            <a:endParaRPr lang="en-US" altLang="en-US" sz="1100" b="0">
              <a:latin typeface="Times New Roman" panose="02020603050405020304" pitchFamily="18" charset="0"/>
            </a:endParaRPr>
          </a:p>
        </p:txBody>
      </p:sp>
    </p:spTree>
    <p:extLst>
      <p:ext uri="{BB962C8B-B14F-4D97-AF65-F5344CB8AC3E}">
        <p14:creationId xmlns:p14="http://schemas.microsoft.com/office/powerpoint/2010/main" val="984357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0AB05652-8F1F-45DB-8F14-A749A657B34B}"/>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83E85548-DBEF-4739-AF63-1D73561DE7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The memory address space (or address space for short) is the most important resource that a process owns.</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The stack can be thought of as dynamic memory that is managed by the compiler.  Every time you call a function, a stack frame is allocated with space for all the local variables in the function.  The deallocation happens when you return from the function in which case the stack shrinks to the previous function frame.</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The heap is where space is allocated when you malloc/new and deallocated when you free.  There  heap code (for malloc/new) is typically user level code.  It manages a list of the free available space and tries to find a space for every allocation request (for example, a previously allocated space that was freed).  If there is no space, it asks the OS for additional memory, making the heap grow upwards.</a:t>
            </a:r>
          </a:p>
        </p:txBody>
      </p:sp>
      <p:sp>
        <p:nvSpPr>
          <p:cNvPr id="33796" name="Slide Number Placeholder 3">
            <a:extLst>
              <a:ext uri="{FF2B5EF4-FFF2-40B4-BE49-F238E27FC236}">
                <a16:creationId xmlns:a16="http://schemas.microsoft.com/office/drawing/2014/main" id="{6EA92AD1-F6C9-4D14-9E4F-07EF5F41B9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600" b="1">
                <a:solidFill>
                  <a:schemeClr val="tx1"/>
                </a:solidFill>
                <a:latin typeface="Arial" panose="020B0604020202020204" pitchFamily="34" charset="0"/>
                <a:ea typeface="ＭＳ Ｐゴシック" panose="020B0600070205080204" pitchFamily="34" charset="-128"/>
              </a:defRPr>
            </a:lvl1pPr>
            <a:lvl2pPr marL="742950" indent="-285750" defTabSz="965200">
              <a:defRPr sz="16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16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16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16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9pPr>
          </a:lstStyle>
          <a:p>
            <a:fld id="{B1F19919-590B-4098-9A17-4B15B7ED570D}" type="slidenum">
              <a:rPr lang="en-US" altLang="en-US" sz="1100" b="0" smtClean="0">
                <a:latin typeface="Times New Roman" panose="02020603050405020304" pitchFamily="18" charset="0"/>
              </a:rPr>
              <a:pPr/>
              <a:t>27</a:t>
            </a:fld>
            <a:endParaRPr lang="en-US" altLang="en-US" sz="1100" b="0">
              <a:latin typeface="Times New Roman" panose="02020603050405020304" pitchFamily="18" charset="0"/>
            </a:endParaRPr>
          </a:p>
        </p:txBody>
      </p:sp>
    </p:spTree>
    <p:extLst>
      <p:ext uri="{BB962C8B-B14F-4D97-AF65-F5344CB8AC3E}">
        <p14:creationId xmlns:p14="http://schemas.microsoft.com/office/powerpoint/2010/main" val="55764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62" name="Picture 42" descr="big_logo_ttle">
            <a:extLst>
              <a:ext uri="{FF2B5EF4-FFF2-40B4-BE49-F238E27FC236}">
                <a16:creationId xmlns:a16="http://schemas.microsoft.com/office/drawing/2014/main" id="{B6C96653-B478-43D5-BC96-5AB0E6099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0"/>
            <a:ext cx="3733800" cy="1076325"/>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a:extLst>
              <a:ext uri="{FF2B5EF4-FFF2-40B4-BE49-F238E27FC236}">
                <a16:creationId xmlns:a16="http://schemas.microsoft.com/office/drawing/2014/main" id="{7FF3F77A-1498-4CAE-8183-5C770DC93851}"/>
              </a:ext>
            </a:extLst>
          </p:cNvPr>
          <p:cNvSpPr>
            <a:spLocks noGrp="1" noChangeArrowheads="1"/>
          </p:cNvSpPr>
          <p:nvPr>
            <p:ph type="ctrTitle"/>
          </p:nvPr>
        </p:nvSpPr>
        <p:spPr>
          <a:xfrm>
            <a:off x="1295400" y="1219200"/>
            <a:ext cx="7315200" cy="2057400"/>
          </a:xfrm>
        </p:spPr>
        <p:txBody>
          <a:bodyPr/>
          <a:lstStyle>
            <a:lvl1pPr>
              <a:defRPr sz="4800"/>
            </a:lvl1pPr>
          </a:lstStyle>
          <a:p>
            <a:pPr lvl="0"/>
            <a:r>
              <a:rPr lang="en-US" altLang="en-US" noProof="0"/>
              <a:t>Click to edit Master title style</a:t>
            </a:r>
          </a:p>
        </p:txBody>
      </p:sp>
      <p:sp>
        <p:nvSpPr>
          <p:cNvPr id="5124" name="Rectangle 4">
            <a:extLst>
              <a:ext uri="{FF2B5EF4-FFF2-40B4-BE49-F238E27FC236}">
                <a16:creationId xmlns:a16="http://schemas.microsoft.com/office/drawing/2014/main" id="{42E010F9-427C-47AC-9A5C-8033D26A931B}"/>
              </a:ext>
            </a:extLst>
          </p:cNvPr>
          <p:cNvSpPr>
            <a:spLocks noGrp="1" noChangeArrowheads="1"/>
          </p:cNvSpPr>
          <p:nvPr>
            <p:ph type="subTitle" idx="1"/>
          </p:nvPr>
        </p:nvSpPr>
        <p:spPr>
          <a:xfrm>
            <a:off x="1295400" y="3429000"/>
            <a:ext cx="7315200" cy="2057400"/>
          </a:xfrm>
        </p:spPr>
        <p:txBody>
          <a:bodyPr/>
          <a:lstStyle>
            <a:lvl1pPr marL="0" indent="0">
              <a:buFont typeface="Wingdings" panose="05000000000000000000" pitchFamily="2" charset="2"/>
              <a:buNone/>
              <a:defRPr sz="3200">
                <a:solidFill>
                  <a:srgbClr val="2D6CC0"/>
                </a:solidFill>
              </a:defRPr>
            </a:lvl1pPr>
          </a:lstStyle>
          <a:p>
            <a:pPr lvl="0"/>
            <a:r>
              <a:rPr lang="en-US" altLang="en-US" noProof="0"/>
              <a:t>Click to edit Master subtitle style</a:t>
            </a:r>
          </a:p>
        </p:txBody>
      </p:sp>
      <p:sp>
        <p:nvSpPr>
          <p:cNvPr id="5125" name="Rectangle 5">
            <a:extLst>
              <a:ext uri="{FF2B5EF4-FFF2-40B4-BE49-F238E27FC236}">
                <a16:creationId xmlns:a16="http://schemas.microsoft.com/office/drawing/2014/main" id="{2FFF4BCF-DD03-4FD3-B2FC-388D20529FBD}"/>
              </a:ext>
            </a:extLst>
          </p:cNvPr>
          <p:cNvSpPr>
            <a:spLocks noGrp="1" noChangeArrowheads="1"/>
          </p:cNvSpPr>
          <p:nvPr>
            <p:ph type="dt" sz="half" idx="2"/>
          </p:nvPr>
        </p:nvSpPr>
        <p:spPr/>
        <p:txBody>
          <a:bodyPr/>
          <a:lstStyle>
            <a:lvl1pPr>
              <a:defRPr/>
            </a:lvl1pPr>
          </a:lstStyle>
          <a:p>
            <a:fld id="{1619CAC6-6014-4564-B07F-9AAC4BBC2A80}" type="datetime1">
              <a:rPr lang="en-US" smtClean="0"/>
              <a:t>4/2/21</a:t>
            </a:fld>
            <a:endParaRPr lang="en-US"/>
          </a:p>
        </p:txBody>
      </p:sp>
      <p:sp>
        <p:nvSpPr>
          <p:cNvPr id="5126" name="Rectangle 6">
            <a:extLst>
              <a:ext uri="{FF2B5EF4-FFF2-40B4-BE49-F238E27FC236}">
                <a16:creationId xmlns:a16="http://schemas.microsoft.com/office/drawing/2014/main" id="{7C82E5FE-CB84-4C19-9B28-AB81DA5BB7A9}"/>
              </a:ext>
            </a:extLst>
          </p:cNvPr>
          <p:cNvSpPr>
            <a:spLocks noGrp="1" noChangeArrowheads="1"/>
          </p:cNvSpPr>
          <p:nvPr>
            <p:ph type="ftr" sz="quarter" idx="3"/>
          </p:nvPr>
        </p:nvSpPr>
        <p:spPr/>
        <p:txBody>
          <a:bodyPr/>
          <a:lstStyle>
            <a:lvl1pPr>
              <a:defRPr/>
            </a:lvl1pPr>
          </a:lstStyle>
          <a:p>
            <a:r>
              <a:rPr lang="fr-FR"/>
              <a:t>CSE 153 – Lecture 10 – Paging</a:t>
            </a:r>
            <a:endParaRPr lang="en-US"/>
          </a:p>
        </p:txBody>
      </p:sp>
      <p:sp>
        <p:nvSpPr>
          <p:cNvPr id="5127" name="Rectangle 7">
            <a:extLst>
              <a:ext uri="{FF2B5EF4-FFF2-40B4-BE49-F238E27FC236}">
                <a16:creationId xmlns:a16="http://schemas.microsoft.com/office/drawing/2014/main" id="{83409E01-F808-4210-A7A0-40AE11BAF49F}"/>
              </a:ext>
            </a:extLst>
          </p:cNvPr>
          <p:cNvSpPr>
            <a:spLocks noGrp="1" noChangeArrowheads="1"/>
          </p:cNvSpPr>
          <p:nvPr>
            <p:ph type="sldNum" sz="quarter" idx="4"/>
          </p:nvPr>
        </p:nvSpPr>
        <p:spPr/>
        <p:txBody>
          <a:bodyPr/>
          <a:lstStyle>
            <a:lvl1pPr>
              <a:defRPr/>
            </a:lvl1pPr>
          </a:lstStyle>
          <a:p>
            <a:fld id="{DA74CC53-A59F-4DD2-8C49-BF6FA05CCA19}" type="slidenum">
              <a:rPr lang="en-US" smtClean="0"/>
              <a:t>‹#›</a:t>
            </a:fld>
            <a:endParaRPr lang="en-US"/>
          </a:p>
        </p:txBody>
      </p:sp>
      <p:sp>
        <p:nvSpPr>
          <p:cNvPr id="5163" name="Line 43">
            <a:extLst>
              <a:ext uri="{FF2B5EF4-FFF2-40B4-BE49-F238E27FC236}">
                <a16:creationId xmlns:a16="http://schemas.microsoft.com/office/drawing/2014/main" id="{8B33D2E8-E87D-432C-B7F3-DF8D8F650777}"/>
              </a:ext>
            </a:extLst>
          </p:cNvPr>
          <p:cNvSpPr>
            <a:spLocks noChangeShapeType="1"/>
          </p:cNvSpPr>
          <p:nvPr/>
        </p:nvSpPr>
        <p:spPr bwMode="auto">
          <a:xfrm>
            <a:off x="1143000" y="1219200"/>
            <a:ext cx="0" cy="510540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880927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1ADE4-7184-429E-A8A2-6CD91DB41F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3B04B5-60BD-43C4-9312-88DD81C017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F50568-F6F0-48EB-A8A1-5EB4A08BFCCB}"/>
              </a:ext>
            </a:extLst>
          </p:cNvPr>
          <p:cNvSpPr>
            <a:spLocks noGrp="1"/>
          </p:cNvSpPr>
          <p:nvPr>
            <p:ph type="dt" sz="half" idx="10"/>
          </p:nvPr>
        </p:nvSpPr>
        <p:spPr/>
        <p:txBody>
          <a:bodyPr/>
          <a:lstStyle>
            <a:lvl1pPr>
              <a:defRPr/>
            </a:lvl1pPr>
          </a:lstStyle>
          <a:p>
            <a:fld id="{3642E6E4-9012-4858-BDF9-322AA3EF9EA9}" type="datetime1">
              <a:rPr lang="en-US" smtClean="0"/>
              <a:t>4/2/21</a:t>
            </a:fld>
            <a:endParaRPr lang="en-US"/>
          </a:p>
        </p:txBody>
      </p:sp>
      <p:sp>
        <p:nvSpPr>
          <p:cNvPr id="5" name="Footer Placeholder 4">
            <a:extLst>
              <a:ext uri="{FF2B5EF4-FFF2-40B4-BE49-F238E27FC236}">
                <a16:creationId xmlns:a16="http://schemas.microsoft.com/office/drawing/2014/main" id="{B70C0577-8D82-40B2-AF95-8721656251F5}"/>
              </a:ext>
            </a:extLst>
          </p:cNvPr>
          <p:cNvSpPr>
            <a:spLocks noGrp="1"/>
          </p:cNvSpPr>
          <p:nvPr>
            <p:ph type="ftr" sz="quarter" idx="11"/>
          </p:nvPr>
        </p:nvSpPr>
        <p:spPr/>
        <p:txBody>
          <a:bodyPr/>
          <a:lstStyle>
            <a:lvl1pPr>
              <a:defRPr/>
            </a:lvl1pPr>
          </a:lstStyle>
          <a:p>
            <a:r>
              <a:rPr lang="fr-FR"/>
              <a:t>CSE 153 – Lecture 10 – Paging</a:t>
            </a:r>
            <a:endParaRPr lang="en-US"/>
          </a:p>
        </p:txBody>
      </p:sp>
      <p:sp>
        <p:nvSpPr>
          <p:cNvPr id="6" name="Slide Number Placeholder 5">
            <a:extLst>
              <a:ext uri="{FF2B5EF4-FFF2-40B4-BE49-F238E27FC236}">
                <a16:creationId xmlns:a16="http://schemas.microsoft.com/office/drawing/2014/main" id="{C80BE285-B195-46B7-8440-812B6F5DB9FA}"/>
              </a:ext>
            </a:extLst>
          </p:cNvPr>
          <p:cNvSpPr>
            <a:spLocks noGrp="1"/>
          </p:cNvSpPr>
          <p:nvPr>
            <p:ph type="sldNum" sz="quarter" idx="12"/>
          </p:nvPr>
        </p:nvSpPr>
        <p:spPr/>
        <p:txBody>
          <a:bodyPr/>
          <a:lstStyle>
            <a:lvl1pPr>
              <a:defRPr/>
            </a:lvl1pPr>
          </a:lstStyle>
          <a:p>
            <a:fld id="{DA74CC53-A59F-4DD2-8C49-BF6FA05CCA19}" type="slidenum">
              <a:rPr lang="en-US" smtClean="0"/>
              <a:t>‹#›</a:t>
            </a:fld>
            <a:endParaRPr lang="en-US"/>
          </a:p>
        </p:txBody>
      </p:sp>
    </p:spTree>
    <p:extLst>
      <p:ext uri="{BB962C8B-B14F-4D97-AF65-F5344CB8AC3E}">
        <p14:creationId xmlns:p14="http://schemas.microsoft.com/office/powerpoint/2010/main" val="2512173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4307D7-F03D-4F91-A0D9-E515B6034D79}"/>
              </a:ext>
            </a:extLst>
          </p:cNvPr>
          <p:cNvSpPr>
            <a:spLocks noGrp="1"/>
          </p:cNvSpPr>
          <p:nvPr>
            <p:ph type="title" orient="vert"/>
          </p:nvPr>
        </p:nvSpPr>
        <p:spPr>
          <a:xfrm>
            <a:off x="6629400" y="228600"/>
            <a:ext cx="2057400" cy="60198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EFA61D-5402-467B-B899-15EB2B1CAA9E}"/>
              </a:ext>
            </a:extLst>
          </p:cNvPr>
          <p:cNvSpPr>
            <a:spLocks noGrp="1"/>
          </p:cNvSpPr>
          <p:nvPr>
            <p:ph type="body" orient="vert" idx="1"/>
          </p:nvPr>
        </p:nvSpPr>
        <p:spPr>
          <a:xfrm>
            <a:off x="457200" y="2286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B9DF36-F862-47F2-9958-9A8C933D6C72}"/>
              </a:ext>
            </a:extLst>
          </p:cNvPr>
          <p:cNvSpPr>
            <a:spLocks noGrp="1"/>
          </p:cNvSpPr>
          <p:nvPr>
            <p:ph type="dt" sz="half" idx="10"/>
          </p:nvPr>
        </p:nvSpPr>
        <p:spPr/>
        <p:txBody>
          <a:bodyPr/>
          <a:lstStyle>
            <a:lvl1pPr>
              <a:defRPr/>
            </a:lvl1pPr>
          </a:lstStyle>
          <a:p>
            <a:fld id="{CC457AD7-F380-4372-868A-EEF5EA4B64AB}" type="datetime1">
              <a:rPr lang="en-US" smtClean="0"/>
              <a:t>4/2/21</a:t>
            </a:fld>
            <a:endParaRPr lang="en-US"/>
          </a:p>
        </p:txBody>
      </p:sp>
      <p:sp>
        <p:nvSpPr>
          <p:cNvPr id="5" name="Footer Placeholder 4">
            <a:extLst>
              <a:ext uri="{FF2B5EF4-FFF2-40B4-BE49-F238E27FC236}">
                <a16:creationId xmlns:a16="http://schemas.microsoft.com/office/drawing/2014/main" id="{B699BE64-33B5-4C6B-8BBA-13C408C3FD71}"/>
              </a:ext>
            </a:extLst>
          </p:cNvPr>
          <p:cNvSpPr>
            <a:spLocks noGrp="1"/>
          </p:cNvSpPr>
          <p:nvPr>
            <p:ph type="ftr" sz="quarter" idx="11"/>
          </p:nvPr>
        </p:nvSpPr>
        <p:spPr/>
        <p:txBody>
          <a:bodyPr/>
          <a:lstStyle>
            <a:lvl1pPr>
              <a:defRPr/>
            </a:lvl1pPr>
          </a:lstStyle>
          <a:p>
            <a:r>
              <a:rPr lang="fr-FR"/>
              <a:t>CSE 153 – Lecture 10 – Paging</a:t>
            </a:r>
            <a:endParaRPr lang="en-US"/>
          </a:p>
        </p:txBody>
      </p:sp>
      <p:sp>
        <p:nvSpPr>
          <p:cNvPr id="6" name="Slide Number Placeholder 5">
            <a:extLst>
              <a:ext uri="{FF2B5EF4-FFF2-40B4-BE49-F238E27FC236}">
                <a16:creationId xmlns:a16="http://schemas.microsoft.com/office/drawing/2014/main" id="{D59F48D8-4F6E-4200-98C4-4E50B954020C}"/>
              </a:ext>
            </a:extLst>
          </p:cNvPr>
          <p:cNvSpPr>
            <a:spLocks noGrp="1"/>
          </p:cNvSpPr>
          <p:nvPr>
            <p:ph type="sldNum" sz="quarter" idx="12"/>
          </p:nvPr>
        </p:nvSpPr>
        <p:spPr/>
        <p:txBody>
          <a:bodyPr/>
          <a:lstStyle>
            <a:lvl1pPr>
              <a:defRPr/>
            </a:lvl1pPr>
          </a:lstStyle>
          <a:p>
            <a:fld id="{DA74CC53-A59F-4DD2-8C49-BF6FA05CCA19}" type="slidenum">
              <a:rPr lang="en-US" smtClean="0"/>
              <a:t>‹#›</a:t>
            </a:fld>
            <a:endParaRPr lang="en-US"/>
          </a:p>
        </p:txBody>
      </p:sp>
    </p:spTree>
    <p:extLst>
      <p:ext uri="{BB962C8B-B14F-4D97-AF65-F5344CB8AC3E}">
        <p14:creationId xmlns:p14="http://schemas.microsoft.com/office/powerpoint/2010/main" val="420451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大標題與項目符號">
    <p:spTree>
      <p:nvGrpSpPr>
        <p:cNvPr id="1" name=""/>
        <p:cNvGrpSpPr/>
        <p:nvPr/>
      </p:nvGrpSpPr>
      <p:grpSpPr>
        <a:xfrm>
          <a:off x="0" y="0"/>
          <a:ext cx="0" cy="0"/>
          <a:chOff x="0" y="0"/>
          <a:chExt cx="0" cy="0"/>
        </a:xfrm>
      </p:grpSpPr>
      <p:sp>
        <p:nvSpPr>
          <p:cNvPr id="5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8" name="Title Text"/>
          <p:cNvSpPr txBox="1">
            <a:spLocks noGrp="1"/>
          </p:cNvSpPr>
          <p:nvPr>
            <p:ph type="title"/>
          </p:nvPr>
        </p:nvSpPr>
        <p:spPr>
          <a:prstGeom prst="rect">
            <a:avLst/>
          </a:prstGeom>
        </p:spPr>
        <p:txBody>
          <a:bodyPr/>
          <a:lstStyle/>
          <a:p>
            <a:r>
              <a:t>Title Text</a:t>
            </a:r>
          </a:p>
        </p:txBody>
      </p:sp>
    </p:spTree>
    <p:extLst>
      <p:ext uri="{BB962C8B-B14F-4D97-AF65-F5344CB8AC3E}">
        <p14:creationId xmlns:p14="http://schemas.microsoft.com/office/powerpoint/2010/main" val="110972233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大標題 - 上方">
    <p:spTree>
      <p:nvGrpSpPr>
        <p:cNvPr id="1" name=""/>
        <p:cNvGrpSpPr/>
        <p:nvPr/>
      </p:nvGrpSpPr>
      <p:grpSpPr>
        <a:xfrm>
          <a:off x="0" y="0"/>
          <a:ext cx="0" cy="0"/>
          <a:chOff x="0" y="0"/>
          <a:chExt cx="0" cy="0"/>
        </a:xfrm>
      </p:grpSpPr>
      <p:sp>
        <p:nvSpPr>
          <p:cNvPr id="48" name="Title Text"/>
          <p:cNvSpPr txBox="1">
            <a:spLocks noGrp="1"/>
          </p:cNvSpPr>
          <p:nvPr>
            <p:ph type="title"/>
          </p:nvPr>
        </p:nvSpPr>
        <p:spPr>
          <a:xfrm>
            <a:off x="508000" y="258054"/>
            <a:ext cx="8128001" cy="762001"/>
          </a:xfrm>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2786221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D682-C09D-4710-B722-F42A329764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32E573-CA27-469B-875C-FD74D7DB98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52D74-586E-486D-A5C6-DCFFE1263222}"/>
              </a:ext>
            </a:extLst>
          </p:cNvPr>
          <p:cNvSpPr>
            <a:spLocks noGrp="1"/>
          </p:cNvSpPr>
          <p:nvPr>
            <p:ph type="dt" sz="half" idx="10"/>
          </p:nvPr>
        </p:nvSpPr>
        <p:spPr/>
        <p:txBody>
          <a:bodyPr/>
          <a:lstStyle>
            <a:lvl1pPr>
              <a:defRPr/>
            </a:lvl1pPr>
          </a:lstStyle>
          <a:p>
            <a:fld id="{0751498F-BFE5-47C2-A615-11DDCBD6E10E}" type="datetime1">
              <a:rPr lang="en-US" smtClean="0"/>
              <a:t>4/2/21</a:t>
            </a:fld>
            <a:endParaRPr lang="en-US"/>
          </a:p>
        </p:txBody>
      </p:sp>
      <p:sp>
        <p:nvSpPr>
          <p:cNvPr id="5" name="Footer Placeholder 4">
            <a:extLst>
              <a:ext uri="{FF2B5EF4-FFF2-40B4-BE49-F238E27FC236}">
                <a16:creationId xmlns:a16="http://schemas.microsoft.com/office/drawing/2014/main" id="{9F6FABB8-0BAD-42B6-B1F2-A056281DE656}"/>
              </a:ext>
            </a:extLst>
          </p:cNvPr>
          <p:cNvSpPr>
            <a:spLocks noGrp="1"/>
          </p:cNvSpPr>
          <p:nvPr>
            <p:ph type="ftr" sz="quarter" idx="11"/>
          </p:nvPr>
        </p:nvSpPr>
        <p:spPr/>
        <p:txBody>
          <a:bodyPr/>
          <a:lstStyle>
            <a:lvl1pPr>
              <a:defRPr/>
            </a:lvl1pPr>
          </a:lstStyle>
          <a:p>
            <a:r>
              <a:rPr lang="fr-FR"/>
              <a:t>CSE 153 – Lecture 10 – Paging</a:t>
            </a:r>
            <a:endParaRPr lang="en-US"/>
          </a:p>
        </p:txBody>
      </p:sp>
      <p:sp>
        <p:nvSpPr>
          <p:cNvPr id="6" name="Slide Number Placeholder 5">
            <a:extLst>
              <a:ext uri="{FF2B5EF4-FFF2-40B4-BE49-F238E27FC236}">
                <a16:creationId xmlns:a16="http://schemas.microsoft.com/office/drawing/2014/main" id="{290E930B-D3DB-46E2-B53B-51920269DE98}"/>
              </a:ext>
            </a:extLst>
          </p:cNvPr>
          <p:cNvSpPr>
            <a:spLocks noGrp="1"/>
          </p:cNvSpPr>
          <p:nvPr>
            <p:ph type="sldNum" sz="quarter" idx="12"/>
          </p:nvPr>
        </p:nvSpPr>
        <p:spPr/>
        <p:txBody>
          <a:bodyPr/>
          <a:lstStyle>
            <a:lvl1pPr>
              <a:defRPr/>
            </a:lvl1pPr>
          </a:lstStyle>
          <a:p>
            <a:fld id="{DA74CC53-A59F-4DD2-8C49-BF6FA05CCA19}" type="slidenum">
              <a:rPr lang="en-US" smtClean="0"/>
              <a:t>‹#›</a:t>
            </a:fld>
            <a:endParaRPr lang="en-US"/>
          </a:p>
        </p:txBody>
      </p:sp>
    </p:spTree>
    <p:extLst>
      <p:ext uri="{BB962C8B-B14F-4D97-AF65-F5344CB8AC3E}">
        <p14:creationId xmlns:p14="http://schemas.microsoft.com/office/powerpoint/2010/main" val="2367200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1BBCD-4187-482F-8A43-5A3CD6981F98}"/>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1F227C-2282-4833-8076-D19A1F24AC1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0AA7790A-ACC1-4395-AF44-44CE22EB71B2}"/>
              </a:ext>
            </a:extLst>
          </p:cNvPr>
          <p:cNvSpPr>
            <a:spLocks noGrp="1"/>
          </p:cNvSpPr>
          <p:nvPr>
            <p:ph type="dt" sz="half" idx="10"/>
          </p:nvPr>
        </p:nvSpPr>
        <p:spPr/>
        <p:txBody>
          <a:bodyPr/>
          <a:lstStyle>
            <a:lvl1pPr>
              <a:defRPr/>
            </a:lvl1pPr>
          </a:lstStyle>
          <a:p>
            <a:fld id="{C2E0A5E3-F4F2-40FE-9604-A7512318836D}" type="datetime1">
              <a:rPr lang="en-US" smtClean="0"/>
              <a:t>4/2/21</a:t>
            </a:fld>
            <a:endParaRPr lang="en-US"/>
          </a:p>
        </p:txBody>
      </p:sp>
      <p:sp>
        <p:nvSpPr>
          <p:cNvPr id="5" name="Footer Placeholder 4">
            <a:extLst>
              <a:ext uri="{FF2B5EF4-FFF2-40B4-BE49-F238E27FC236}">
                <a16:creationId xmlns:a16="http://schemas.microsoft.com/office/drawing/2014/main" id="{357C30F8-A0EA-4242-9E9D-38EFC90CAEF9}"/>
              </a:ext>
            </a:extLst>
          </p:cNvPr>
          <p:cNvSpPr>
            <a:spLocks noGrp="1"/>
          </p:cNvSpPr>
          <p:nvPr>
            <p:ph type="ftr" sz="quarter" idx="11"/>
          </p:nvPr>
        </p:nvSpPr>
        <p:spPr/>
        <p:txBody>
          <a:bodyPr/>
          <a:lstStyle>
            <a:lvl1pPr>
              <a:defRPr/>
            </a:lvl1pPr>
          </a:lstStyle>
          <a:p>
            <a:r>
              <a:rPr lang="fr-FR"/>
              <a:t>CSE 153 – Lecture 10 – Paging</a:t>
            </a:r>
            <a:endParaRPr lang="en-US"/>
          </a:p>
        </p:txBody>
      </p:sp>
      <p:sp>
        <p:nvSpPr>
          <p:cNvPr id="6" name="Slide Number Placeholder 5">
            <a:extLst>
              <a:ext uri="{FF2B5EF4-FFF2-40B4-BE49-F238E27FC236}">
                <a16:creationId xmlns:a16="http://schemas.microsoft.com/office/drawing/2014/main" id="{638510A7-FE84-400A-B5D7-EF9DB344789A}"/>
              </a:ext>
            </a:extLst>
          </p:cNvPr>
          <p:cNvSpPr>
            <a:spLocks noGrp="1"/>
          </p:cNvSpPr>
          <p:nvPr>
            <p:ph type="sldNum" sz="quarter" idx="12"/>
          </p:nvPr>
        </p:nvSpPr>
        <p:spPr/>
        <p:txBody>
          <a:bodyPr/>
          <a:lstStyle>
            <a:lvl1pPr>
              <a:defRPr/>
            </a:lvl1pPr>
          </a:lstStyle>
          <a:p>
            <a:fld id="{DA74CC53-A59F-4DD2-8C49-BF6FA05CCA19}" type="slidenum">
              <a:rPr lang="en-US" smtClean="0"/>
              <a:t>‹#›</a:t>
            </a:fld>
            <a:endParaRPr lang="en-US"/>
          </a:p>
        </p:txBody>
      </p:sp>
    </p:spTree>
    <p:extLst>
      <p:ext uri="{BB962C8B-B14F-4D97-AF65-F5344CB8AC3E}">
        <p14:creationId xmlns:p14="http://schemas.microsoft.com/office/powerpoint/2010/main" val="1988306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C537-932A-4DC3-956F-60010E45FC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F3D9F4-CD5C-454B-8E58-6CD084578A9C}"/>
              </a:ext>
            </a:extLst>
          </p:cNvPr>
          <p:cNvSpPr>
            <a:spLocks noGrp="1"/>
          </p:cNvSpPr>
          <p:nvPr>
            <p:ph sz="half" idx="1"/>
          </p:nvPr>
        </p:nvSpPr>
        <p:spPr>
          <a:xfrm>
            <a:off x="457200" y="1143000"/>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B89AFD-56CF-47EA-BC87-0F151BFAE00A}"/>
              </a:ext>
            </a:extLst>
          </p:cNvPr>
          <p:cNvSpPr>
            <a:spLocks noGrp="1"/>
          </p:cNvSpPr>
          <p:nvPr>
            <p:ph sz="half" idx="2"/>
          </p:nvPr>
        </p:nvSpPr>
        <p:spPr>
          <a:xfrm>
            <a:off x="4648200" y="1143000"/>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C25D30-A536-42CC-B375-32397CF56CDF}"/>
              </a:ext>
            </a:extLst>
          </p:cNvPr>
          <p:cNvSpPr>
            <a:spLocks noGrp="1"/>
          </p:cNvSpPr>
          <p:nvPr>
            <p:ph type="dt" sz="half" idx="10"/>
          </p:nvPr>
        </p:nvSpPr>
        <p:spPr/>
        <p:txBody>
          <a:bodyPr/>
          <a:lstStyle>
            <a:lvl1pPr>
              <a:defRPr/>
            </a:lvl1pPr>
          </a:lstStyle>
          <a:p>
            <a:fld id="{3595EB15-0B0F-453B-A13D-614083384BD3}" type="datetime1">
              <a:rPr lang="en-US" smtClean="0"/>
              <a:t>4/2/21</a:t>
            </a:fld>
            <a:endParaRPr lang="en-US"/>
          </a:p>
        </p:txBody>
      </p:sp>
      <p:sp>
        <p:nvSpPr>
          <p:cNvPr id="6" name="Footer Placeholder 5">
            <a:extLst>
              <a:ext uri="{FF2B5EF4-FFF2-40B4-BE49-F238E27FC236}">
                <a16:creationId xmlns:a16="http://schemas.microsoft.com/office/drawing/2014/main" id="{5C08157C-E3D8-4374-B8BE-76D995ECDF7B}"/>
              </a:ext>
            </a:extLst>
          </p:cNvPr>
          <p:cNvSpPr>
            <a:spLocks noGrp="1"/>
          </p:cNvSpPr>
          <p:nvPr>
            <p:ph type="ftr" sz="quarter" idx="11"/>
          </p:nvPr>
        </p:nvSpPr>
        <p:spPr/>
        <p:txBody>
          <a:bodyPr/>
          <a:lstStyle>
            <a:lvl1pPr>
              <a:defRPr/>
            </a:lvl1pPr>
          </a:lstStyle>
          <a:p>
            <a:r>
              <a:rPr lang="fr-FR"/>
              <a:t>CSE 153 – Lecture 10 – Paging</a:t>
            </a:r>
            <a:endParaRPr lang="en-US"/>
          </a:p>
        </p:txBody>
      </p:sp>
      <p:sp>
        <p:nvSpPr>
          <p:cNvPr id="7" name="Slide Number Placeholder 6">
            <a:extLst>
              <a:ext uri="{FF2B5EF4-FFF2-40B4-BE49-F238E27FC236}">
                <a16:creationId xmlns:a16="http://schemas.microsoft.com/office/drawing/2014/main" id="{98BB0681-68D6-4485-90DD-CEA08C941B0F}"/>
              </a:ext>
            </a:extLst>
          </p:cNvPr>
          <p:cNvSpPr>
            <a:spLocks noGrp="1"/>
          </p:cNvSpPr>
          <p:nvPr>
            <p:ph type="sldNum" sz="quarter" idx="12"/>
          </p:nvPr>
        </p:nvSpPr>
        <p:spPr/>
        <p:txBody>
          <a:bodyPr/>
          <a:lstStyle>
            <a:lvl1pPr>
              <a:defRPr/>
            </a:lvl1pPr>
          </a:lstStyle>
          <a:p>
            <a:fld id="{DA74CC53-A59F-4DD2-8C49-BF6FA05CCA19}" type="slidenum">
              <a:rPr lang="en-US" smtClean="0"/>
              <a:t>‹#›</a:t>
            </a:fld>
            <a:endParaRPr lang="en-US"/>
          </a:p>
        </p:txBody>
      </p:sp>
    </p:spTree>
    <p:extLst>
      <p:ext uri="{BB962C8B-B14F-4D97-AF65-F5344CB8AC3E}">
        <p14:creationId xmlns:p14="http://schemas.microsoft.com/office/powerpoint/2010/main" val="22242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4A203-FC64-46C8-997A-593350A9E9B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D81736-2975-433A-AE49-75D3CD5F611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2C6FA2-3FC9-44EC-BCFA-B29592AF979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CC3C2-5EA1-4E13-819B-E5FDAA67222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D627AD-9BA6-45CC-ABB4-D0B69FD0B34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927FBF-57CF-426D-B862-C57691148869}"/>
              </a:ext>
            </a:extLst>
          </p:cNvPr>
          <p:cNvSpPr>
            <a:spLocks noGrp="1"/>
          </p:cNvSpPr>
          <p:nvPr>
            <p:ph type="dt" sz="half" idx="10"/>
          </p:nvPr>
        </p:nvSpPr>
        <p:spPr/>
        <p:txBody>
          <a:bodyPr/>
          <a:lstStyle>
            <a:lvl1pPr>
              <a:defRPr/>
            </a:lvl1pPr>
          </a:lstStyle>
          <a:p>
            <a:fld id="{50F3C069-36DF-4FE1-9C3D-9D6EE9FDC2C5}" type="datetime1">
              <a:rPr lang="en-US" smtClean="0"/>
              <a:t>4/2/21</a:t>
            </a:fld>
            <a:endParaRPr lang="en-US"/>
          </a:p>
        </p:txBody>
      </p:sp>
      <p:sp>
        <p:nvSpPr>
          <p:cNvPr id="8" name="Footer Placeholder 7">
            <a:extLst>
              <a:ext uri="{FF2B5EF4-FFF2-40B4-BE49-F238E27FC236}">
                <a16:creationId xmlns:a16="http://schemas.microsoft.com/office/drawing/2014/main" id="{D0F06CEE-1FF8-4B5D-AC96-685B1C2E87CD}"/>
              </a:ext>
            </a:extLst>
          </p:cNvPr>
          <p:cNvSpPr>
            <a:spLocks noGrp="1"/>
          </p:cNvSpPr>
          <p:nvPr>
            <p:ph type="ftr" sz="quarter" idx="11"/>
          </p:nvPr>
        </p:nvSpPr>
        <p:spPr/>
        <p:txBody>
          <a:bodyPr/>
          <a:lstStyle>
            <a:lvl1pPr>
              <a:defRPr/>
            </a:lvl1pPr>
          </a:lstStyle>
          <a:p>
            <a:r>
              <a:rPr lang="fr-FR"/>
              <a:t>CSE 153 – Lecture 10 – Paging</a:t>
            </a:r>
            <a:endParaRPr lang="en-US"/>
          </a:p>
        </p:txBody>
      </p:sp>
      <p:sp>
        <p:nvSpPr>
          <p:cNvPr id="9" name="Slide Number Placeholder 8">
            <a:extLst>
              <a:ext uri="{FF2B5EF4-FFF2-40B4-BE49-F238E27FC236}">
                <a16:creationId xmlns:a16="http://schemas.microsoft.com/office/drawing/2014/main" id="{DCC22E46-F2D0-4FF0-986C-D5C62A6A6870}"/>
              </a:ext>
            </a:extLst>
          </p:cNvPr>
          <p:cNvSpPr>
            <a:spLocks noGrp="1"/>
          </p:cNvSpPr>
          <p:nvPr>
            <p:ph type="sldNum" sz="quarter" idx="12"/>
          </p:nvPr>
        </p:nvSpPr>
        <p:spPr/>
        <p:txBody>
          <a:bodyPr/>
          <a:lstStyle>
            <a:lvl1pPr>
              <a:defRPr/>
            </a:lvl1pPr>
          </a:lstStyle>
          <a:p>
            <a:fld id="{DA74CC53-A59F-4DD2-8C49-BF6FA05CCA19}" type="slidenum">
              <a:rPr lang="en-US" smtClean="0"/>
              <a:t>‹#›</a:t>
            </a:fld>
            <a:endParaRPr lang="en-US"/>
          </a:p>
        </p:txBody>
      </p:sp>
    </p:spTree>
    <p:extLst>
      <p:ext uri="{BB962C8B-B14F-4D97-AF65-F5344CB8AC3E}">
        <p14:creationId xmlns:p14="http://schemas.microsoft.com/office/powerpoint/2010/main" val="1549607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B2212-ACAB-4D5A-9ED6-6461882C79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D69AE1-7781-4D91-B4A1-0B74E3FB8864}"/>
              </a:ext>
            </a:extLst>
          </p:cNvPr>
          <p:cNvSpPr>
            <a:spLocks noGrp="1"/>
          </p:cNvSpPr>
          <p:nvPr>
            <p:ph type="dt" sz="half" idx="10"/>
          </p:nvPr>
        </p:nvSpPr>
        <p:spPr/>
        <p:txBody>
          <a:bodyPr/>
          <a:lstStyle>
            <a:lvl1pPr>
              <a:defRPr/>
            </a:lvl1pPr>
          </a:lstStyle>
          <a:p>
            <a:fld id="{2F017BAF-CC7E-462A-8E63-23B81B401C39}" type="datetime1">
              <a:rPr lang="en-US" smtClean="0"/>
              <a:t>4/2/21</a:t>
            </a:fld>
            <a:endParaRPr lang="en-US"/>
          </a:p>
        </p:txBody>
      </p:sp>
      <p:sp>
        <p:nvSpPr>
          <p:cNvPr id="4" name="Footer Placeholder 3">
            <a:extLst>
              <a:ext uri="{FF2B5EF4-FFF2-40B4-BE49-F238E27FC236}">
                <a16:creationId xmlns:a16="http://schemas.microsoft.com/office/drawing/2014/main" id="{11D334A0-A2A9-45BC-BCBF-C87832E61A9E}"/>
              </a:ext>
            </a:extLst>
          </p:cNvPr>
          <p:cNvSpPr>
            <a:spLocks noGrp="1"/>
          </p:cNvSpPr>
          <p:nvPr>
            <p:ph type="ftr" sz="quarter" idx="11"/>
          </p:nvPr>
        </p:nvSpPr>
        <p:spPr/>
        <p:txBody>
          <a:bodyPr/>
          <a:lstStyle>
            <a:lvl1pPr>
              <a:defRPr/>
            </a:lvl1pPr>
          </a:lstStyle>
          <a:p>
            <a:r>
              <a:rPr lang="fr-FR"/>
              <a:t>CSE 153 – Lecture 10 – Paging</a:t>
            </a:r>
            <a:endParaRPr lang="en-US"/>
          </a:p>
        </p:txBody>
      </p:sp>
      <p:sp>
        <p:nvSpPr>
          <p:cNvPr id="5" name="Slide Number Placeholder 4">
            <a:extLst>
              <a:ext uri="{FF2B5EF4-FFF2-40B4-BE49-F238E27FC236}">
                <a16:creationId xmlns:a16="http://schemas.microsoft.com/office/drawing/2014/main" id="{8E3E78B8-ED35-4956-9124-F29B7D275BE6}"/>
              </a:ext>
            </a:extLst>
          </p:cNvPr>
          <p:cNvSpPr>
            <a:spLocks noGrp="1"/>
          </p:cNvSpPr>
          <p:nvPr>
            <p:ph type="sldNum" sz="quarter" idx="12"/>
          </p:nvPr>
        </p:nvSpPr>
        <p:spPr/>
        <p:txBody>
          <a:bodyPr/>
          <a:lstStyle>
            <a:lvl1pPr>
              <a:defRPr/>
            </a:lvl1pPr>
          </a:lstStyle>
          <a:p>
            <a:fld id="{DA74CC53-A59F-4DD2-8C49-BF6FA05CCA19}" type="slidenum">
              <a:rPr lang="en-US" smtClean="0"/>
              <a:t>‹#›</a:t>
            </a:fld>
            <a:endParaRPr lang="en-US"/>
          </a:p>
        </p:txBody>
      </p:sp>
    </p:spTree>
    <p:extLst>
      <p:ext uri="{BB962C8B-B14F-4D97-AF65-F5344CB8AC3E}">
        <p14:creationId xmlns:p14="http://schemas.microsoft.com/office/powerpoint/2010/main" val="15131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7E117A-F2B9-4DE3-8718-2A316E25B3FE}"/>
              </a:ext>
            </a:extLst>
          </p:cNvPr>
          <p:cNvSpPr>
            <a:spLocks noGrp="1"/>
          </p:cNvSpPr>
          <p:nvPr>
            <p:ph type="dt" sz="half" idx="10"/>
          </p:nvPr>
        </p:nvSpPr>
        <p:spPr/>
        <p:txBody>
          <a:bodyPr/>
          <a:lstStyle>
            <a:lvl1pPr>
              <a:defRPr/>
            </a:lvl1pPr>
          </a:lstStyle>
          <a:p>
            <a:fld id="{5B9715EC-C3BA-4A4C-AE86-57BCC14B17C3}" type="datetime1">
              <a:rPr lang="en-US" smtClean="0"/>
              <a:t>4/2/21</a:t>
            </a:fld>
            <a:endParaRPr lang="en-US"/>
          </a:p>
        </p:txBody>
      </p:sp>
      <p:sp>
        <p:nvSpPr>
          <p:cNvPr id="3" name="Footer Placeholder 2">
            <a:extLst>
              <a:ext uri="{FF2B5EF4-FFF2-40B4-BE49-F238E27FC236}">
                <a16:creationId xmlns:a16="http://schemas.microsoft.com/office/drawing/2014/main" id="{111C1C71-D998-4111-A164-EA78358D55E8}"/>
              </a:ext>
            </a:extLst>
          </p:cNvPr>
          <p:cNvSpPr>
            <a:spLocks noGrp="1"/>
          </p:cNvSpPr>
          <p:nvPr>
            <p:ph type="ftr" sz="quarter" idx="11"/>
          </p:nvPr>
        </p:nvSpPr>
        <p:spPr/>
        <p:txBody>
          <a:bodyPr/>
          <a:lstStyle>
            <a:lvl1pPr>
              <a:defRPr/>
            </a:lvl1pPr>
          </a:lstStyle>
          <a:p>
            <a:r>
              <a:rPr lang="fr-FR"/>
              <a:t>CSE 153 – Lecture 10 – Paging</a:t>
            </a:r>
            <a:endParaRPr lang="en-US"/>
          </a:p>
        </p:txBody>
      </p:sp>
      <p:sp>
        <p:nvSpPr>
          <p:cNvPr id="4" name="Slide Number Placeholder 3">
            <a:extLst>
              <a:ext uri="{FF2B5EF4-FFF2-40B4-BE49-F238E27FC236}">
                <a16:creationId xmlns:a16="http://schemas.microsoft.com/office/drawing/2014/main" id="{8B4FCCD6-734F-454B-A8C9-4A2827F9DF97}"/>
              </a:ext>
            </a:extLst>
          </p:cNvPr>
          <p:cNvSpPr>
            <a:spLocks noGrp="1"/>
          </p:cNvSpPr>
          <p:nvPr>
            <p:ph type="sldNum" sz="quarter" idx="12"/>
          </p:nvPr>
        </p:nvSpPr>
        <p:spPr/>
        <p:txBody>
          <a:bodyPr/>
          <a:lstStyle>
            <a:lvl1pPr>
              <a:defRPr/>
            </a:lvl1pPr>
          </a:lstStyle>
          <a:p>
            <a:fld id="{DA74CC53-A59F-4DD2-8C49-BF6FA05CCA19}" type="slidenum">
              <a:rPr lang="en-US" smtClean="0"/>
              <a:t>‹#›</a:t>
            </a:fld>
            <a:endParaRPr lang="en-US"/>
          </a:p>
        </p:txBody>
      </p:sp>
    </p:spTree>
    <p:extLst>
      <p:ext uri="{BB962C8B-B14F-4D97-AF65-F5344CB8AC3E}">
        <p14:creationId xmlns:p14="http://schemas.microsoft.com/office/powerpoint/2010/main" val="92579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F315-870B-41A9-9B6D-3085F99F4455}"/>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1E19B7-37AC-4E87-A465-A88AC2D1DEC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C0BCDA-999D-40BE-A88C-59995C3B8F1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AB3CA0-69C2-447B-BE72-C6873683B57C}"/>
              </a:ext>
            </a:extLst>
          </p:cNvPr>
          <p:cNvSpPr>
            <a:spLocks noGrp="1"/>
          </p:cNvSpPr>
          <p:nvPr>
            <p:ph type="dt" sz="half" idx="10"/>
          </p:nvPr>
        </p:nvSpPr>
        <p:spPr/>
        <p:txBody>
          <a:bodyPr/>
          <a:lstStyle>
            <a:lvl1pPr>
              <a:defRPr/>
            </a:lvl1pPr>
          </a:lstStyle>
          <a:p>
            <a:fld id="{ED90EF11-91EF-477D-A299-05B2A4F14F1E}" type="datetime1">
              <a:rPr lang="en-US" smtClean="0"/>
              <a:t>4/2/21</a:t>
            </a:fld>
            <a:endParaRPr lang="en-US"/>
          </a:p>
        </p:txBody>
      </p:sp>
      <p:sp>
        <p:nvSpPr>
          <p:cNvPr id="6" name="Footer Placeholder 5">
            <a:extLst>
              <a:ext uri="{FF2B5EF4-FFF2-40B4-BE49-F238E27FC236}">
                <a16:creationId xmlns:a16="http://schemas.microsoft.com/office/drawing/2014/main" id="{751C1B6D-CC3D-4F4D-92DB-7CC8BD7A0446}"/>
              </a:ext>
            </a:extLst>
          </p:cNvPr>
          <p:cNvSpPr>
            <a:spLocks noGrp="1"/>
          </p:cNvSpPr>
          <p:nvPr>
            <p:ph type="ftr" sz="quarter" idx="11"/>
          </p:nvPr>
        </p:nvSpPr>
        <p:spPr/>
        <p:txBody>
          <a:bodyPr/>
          <a:lstStyle>
            <a:lvl1pPr>
              <a:defRPr/>
            </a:lvl1pPr>
          </a:lstStyle>
          <a:p>
            <a:r>
              <a:rPr lang="fr-FR"/>
              <a:t>CSE 153 – Lecture 10 – Paging</a:t>
            </a:r>
            <a:endParaRPr lang="en-US"/>
          </a:p>
        </p:txBody>
      </p:sp>
      <p:sp>
        <p:nvSpPr>
          <p:cNvPr id="7" name="Slide Number Placeholder 6">
            <a:extLst>
              <a:ext uri="{FF2B5EF4-FFF2-40B4-BE49-F238E27FC236}">
                <a16:creationId xmlns:a16="http://schemas.microsoft.com/office/drawing/2014/main" id="{14D91329-1ABE-48CB-90A1-75657086D7DB}"/>
              </a:ext>
            </a:extLst>
          </p:cNvPr>
          <p:cNvSpPr>
            <a:spLocks noGrp="1"/>
          </p:cNvSpPr>
          <p:nvPr>
            <p:ph type="sldNum" sz="quarter" idx="12"/>
          </p:nvPr>
        </p:nvSpPr>
        <p:spPr/>
        <p:txBody>
          <a:bodyPr/>
          <a:lstStyle>
            <a:lvl1pPr>
              <a:defRPr/>
            </a:lvl1pPr>
          </a:lstStyle>
          <a:p>
            <a:fld id="{DA74CC53-A59F-4DD2-8C49-BF6FA05CCA19}" type="slidenum">
              <a:rPr lang="en-US" smtClean="0"/>
              <a:t>‹#›</a:t>
            </a:fld>
            <a:endParaRPr lang="en-US"/>
          </a:p>
        </p:txBody>
      </p:sp>
    </p:spTree>
    <p:extLst>
      <p:ext uri="{BB962C8B-B14F-4D97-AF65-F5344CB8AC3E}">
        <p14:creationId xmlns:p14="http://schemas.microsoft.com/office/powerpoint/2010/main" val="286006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7F671-8FA4-4DE2-BACC-1C5B3BF55159}"/>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E7D4D6-567E-45C0-8966-3A4ABC25682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42E704-BE37-4FD8-9FF9-13CFC398ADF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0D4190-A6C8-4CB6-8DCF-599197013345}"/>
              </a:ext>
            </a:extLst>
          </p:cNvPr>
          <p:cNvSpPr>
            <a:spLocks noGrp="1"/>
          </p:cNvSpPr>
          <p:nvPr>
            <p:ph type="dt" sz="half" idx="10"/>
          </p:nvPr>
        </p:nvSpPr>
        <p:spPr/>
        <p:txBody>
          <a:bodyPr/>
          <a:lstStyle>
            <a:lvl1pPr>
              <a:defRPr/>
            </a:lvl1pPr>
          </a:lstStyle>
          <a:p>
            <a:fld id="{383B01CB-F617-486D-8A00-7DBF79EF1FD5}" type="datetime1">
              <a:rPr lang="en-US" smtClean="0"/>
              <a:t>4/2/21</a:t>
            </a:fld>
            <a:endParaRPr lang="en-US"/>
          </a:p>
        </p:txBody>
      </p:sp>
      <p:sp>
        <p:nvSpPr>
          <p:cNvPr id="6" name="Footer Placeholder 5">
            <a:extLst>
              <a:ext uri="{FF2B5EF4-FFF2-40B4-BE49-F238E27FC236}">
                <a16:creationId xmlns:a16="http://schemas.microsoft.com/office/drawing/2014/main" id="{92C880FB-64A7-40E1-85A9-57774A78C71F}"/>
              </a:ext>
            </a:extLst>
          </p:cNvPr>
          <p:cNvSpPr>
            <a:spLocks noGrp="1"/>
          </p:cNvSpPr>
          <p:nvPr>
            <p:ph type="ftr" sz="quarter" idx="11"/>
          </p:nvPr>
        </p:nvSpPr>
        <p:spPr/>
        <p:txBody>
          <a:bodyPr/>
          <a:lstStyle>
            <a:lvl1pPr>
              <a:defRPr/>
            </a:lvl1pPr>
          </a:lstStyle>
          <a:p>
            <a:r>
              <a:rPr lang="fr-FR"/>
              <a:t>CSE 153 – Lecture 10 – Paging</a:t>
            </a:r>
            <a:endParaRPr lang="en-US"/>
          </a:p>
        </p:txBody>
      </p:sp>
      <p:sp>
        <p:nvSpPr>
          <p:cNvPr id="7" name="Slide Number Placeholder 6">
            <a:extLst>
              <a:ext uri="{FF2B5EF4-FFF2-40B4-BE49-F238E27FC236}">
                <a16:creationId xmlns:a16="http://schemas.microsoft.com/office/drawing/2014/main" id="{831A9B9C-7B4C-43A0-B9B0-0C37BC38FAB3}"/>
              </a:ext>
            </a:extLst>
          </p:cNvPr>
          <p:cNvSpPr>
            <a:spLocks noGrp="1"/>
          </p:cNvSpPr>
          <p:nvPr>
            <p:ph type="sldNum" sz="quarter" idx="12"/>
          </p:nvPr>
        </p:nvSpPr>
        <p:spPr/>
        <p:txBody>
          <a:bodyPr/>
          <a:lstStyle>
            <a:lvl1pPr>
              <a:defRPr/>
            </a:lvl1pPr>
          </a:lstStyle>
          <a:p>
            <a:fld id="{DA74CC53-A59F-4DD2-8C49-BF6FA05CCA19}" type="slidenum">
              <a:rPr lang="en-US" smtClean="0"/>
              <a:t>‹#›</a:t>
            </a:fld>
            <a:endParaRPr lang="en-US"/>
          </a:p>
        </p:txBody>
      </p:sp>
    </p:spTree>
    <p:extLst>
      <p:ext uri="{BB962C8B-B14F-4D97-AF65-F5344CB8AC3E}">
        <p14:creationId xmlns:p14="http://schemas.microsoft.com/office/powerpoint/2010/main" val="345134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37" name="Picture 41" descr="small_logo_inside">
            <a:extLst>
              <a:ext uri="{FF2B5EF4-FFF2-40B4-BE49-F238E27FC236}">
                <a16:creationId xmlns:a16="http://schemas.microsoft.com/office/drawing/2014/main" id="{23EE6006-AC72-4247-857C-69A03FE58F1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20025" y="0"/>
            <a:ext cx="1323975" cy="1192213"/>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a:extLst>
              <a:ext uri="{FF2B5EF4-FFF2-40B4-BE49-F238E27FC236}">
                <a16:creationId xmlns:a16="http://schemas.microsoft.com/office/drawing/2014/main" id="{06E17C64-4ECE-4D00-BAE8-1D5DEBBCDCEF}"/>
              </a:ext>
            </a:extLst>
          </p:cNvPr>
          <p:cNvSpPr>
            <a:spLocks noGrp="1" noChangeArrowheads="1"/>
          </p:cNvSpPr>
          <p:nvPr>
            <p:ph type="title"/>
          </p:nvPr>
        </p:nvSpPr>
        <p:spPr bwMode="auto">
          <a:xfrm>
            <a:off x="457200" y="228600"/>
            <a:ext cx="746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100" name="Rectangle 4">
            <a:extLst>
              <a:ext uri="{FF2B5EF4-FFF2-40B4-BE49-F238E27FC236}">
                <a16:creationId xmlns:a16="http://schemas.microsoft.com/office/drawing/2014/main" id="{D75F5122-5077-4019-93D5-874229E594E7}"/>
              </a:ext>
            </a:extLst>
          </p:cNvPr>
          <p:cNvSpPr>
            <a:spLocks noGrp="1" noChangeArrowheads="1"/>
          </p:cNvSpPr>
          <p:nvPr>
            <p:ph type="body" idx="1"/>
          </p:nvPr>
        </p:nvSpPr>
        <p:spPr bwMode="auto">
          <a:xfrm>
            <a:off x="457200" y="1143000"/>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1" name="Rectangle 5">
            <a:extLst>
              <a:ext uri="{FF2B5EF4-FFF2-40B4-BE49-F238E27FC236}">
                <a16:creationId xmlns:a16="http://schemas.microsoft.com/office/drawing/2014/main" id="{5385C8E1-E2EB-4848-9090-FB52451BA3E5}"/>
              </a:ext>
            </a:extLst>
          </p:cNvPr>
          <p:cNvSpPr>
            <a:spLocks noGrp="1" noChangeArrowheads="1"/>
          </p:cNvSpPr>
          <p:nvPr>
            <p:ph type="dt" sz="half" idx="2"/>
          </p:nvPr>
        </p:nvSpPr>
        <p:spPr bwMode="auto">
          <a:xfrm>
            <a:off x="457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fld id="{56B340FE-BE57-4B7A-AAEF-89D7E0426ED9}" type="datetime1">
              <a:rPr lang="en-US" smtClean="0"/>
              <a:t>4/2/21</a:t>
            </a:fld>
            <a:endParaRPr lang="en-US"/>
          </a:p>
        </p:txBody>
      </p:sp>
      <p:sp>
        <p:nvSpPr>
          <p:cNvPr id="4102" name="Rectangle 6">
            <a:extLst>
              <a:ext uri="{FF2B5EF4-FFF2-40B4-BE49-F238E27FC236}">
                <a16:creationId xmlns:a16="http://schemas.microsoft.com/office/drawing/2014/main" id="{5B66EB88-9485-474B-905D-8654A3BFE786}"/>
              </a:ext>
            </a:extLst>
          </p:cNvPr>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r>
              <a:rPr lang="fr-FR"/>
              <a:t>CSE 153 – Lecture 10 – Paging</a:t>
            </a:r>
            <a:endParaRPr lang="en-US"/>
          </a:p>
        </p:txBody>
      </p:sp>
      <p:sp>
        <p:nvSpPr>
          <p:cNvPr id="4103" name="Rectangle 7">
            <a:extLst>
              <a:ext uri="{FF2B5EF4-FFF2-40B4-BE49-F238E27FC236}">
                <a16:creationId xmlns:a16="http://schemas.microsoft.com/office/drawing/2014/main" id="{5E738812-3850-4EE4-B1D2-8A426CFBAA6E}"/>
              </a:ext>
            </a:extLst>
          </p:cNvPr>
          <p:cNvSpPr>
            <a:spLocks noGrp="1" noChangeArrowheads="1"/>
          </p:cNvSpPr>
          <p:nvPr>
            <p:ph type="sldNum" sz="quarter" idx="4"/>
          </p:nvPr>
        </p:nvSpPr>
        <p:spPr bwMode="auto">
          <a:xfrm>
            <a:off x="6553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DA74CC53-A59F-4DD2-8C49-BF6FA05CCA19}" type="slidenum">
              <a:rPr lang="en-US" smtClean="0"/>
              <a:t>‹#›</a:t>
            </a:fld>
            <a:endParaRPr lang="en-US"/>
          </a:p>
        </p:txBody>
      </p:sp>
    </p:spTree>
    <p:extLst>
      <p:ext uri="{BB962C8B-B14F-4D97-AF65-F5344CB8AC3E}">
        <p14:creationId xmlns:p14="http://schemas.microsoft.com/office/powerpoint/2010/main" val="2602548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l" rtl="0" eaLnBrk="1" fontAlgn="base" hangingPunct="1">
        <a:spcBef>
          <a:spcPct val="0"/>
        </a:spcBef>
        <a:spcAft>
          <a:spcPct val="0"/>
        </a:spcAft>
        <a:defRPr sz="3900" b="1" kern="1200">
          <a:solidFill>
            <a:schemeClr val="tx1"/>
          </a:solidFill>
          <a:latin typeface="+mj-lt"/>
          <a:ea typeface="+mj-ea"/>
          <a:cs typeface="+mj-cs"/>
        </a:defRPr>
      </a:lvl1pPr>
      <a:lvl2pPr algn="l" rtl="0" eaLnBrk="1" fontAlgn="base" hangingPunct="1">
        <a:spcBef>
          <a:spcPct val="0"/>
        </a:spcBef>
        <a:spcAft>
          <a:spcPct val="0"/>
        </a:spcAft>
        <a:defRPr sz="3900" b="1">
          <a:solidFill>
            <a:schemeClr val="tx1"/>
          </a:solidFill>
          <a:latin typeface="Arial" panose="020B0604020202020204" pitchFamily="34" charset="0"/>
        </a:defRPr>
      </a:lvl2pPr>
      <a:lvl3pPr algn="l" rtl="0" eaLnBrk="1" fontAlgn="base" hangingPunct="1">
        <a:spcBef>
          <a:spcPct val="0"/>
        </a:spcBef>
        <a:spcAft>
          <a:spcPct val="0"/>
        </a:spcAft>
        <a:defRPr sz="3900" b="1">
          <a:solidFill>
            <a:schemeClr val="tx1"/>
          </a:solidFill>
          <a:latin typeface="Arial" panose="020B0604020202020204" pitchFamily="34" charset="0"/>
        </a:defRPr>
      </a:lvl3pPr>
      <a:lvl4pPr algn="l" rtl="0" eaLnBrk="1" fontAlgn="base" hangingPunct="1">
        <a:spcBef>
          <a:spcPct val="0"/>
        </a:spcBef>
        <a:spcAft>
          <a:spcPct val="0"/>
        </a:spcAft>
        <a:defRPr sz="3900" b="1">
          <a:solidFill>
            <a:schemeClr val="tx1"/>
          </a:solidFill>
          <a:latin typeface="Arial" panose="020B0604020202020204" pitchFamily="34" charset="0"/>
        </a:defRPr>
      </a:lvl4pPr>
      <a:lvl5pPr algn="l" rtl="0" eaLnBrk="1" fontAlgn="base" hangingPunct="1">
        <a:spcBef>
          <a:spcPct val="0"/>
        </a:spcBef>
        <a:spcAft>
          <a:spcPct val="0"/>
        </a:spcAft>
        <a:defRPr sz="3900" b="1">
          <a:solidFill>
            <a:schemeClr val="tx1"/>
          </a:solidFill>
          <a:latin typeface="Arial" panose="020B0604020202020204" pitchFamily="34" charset="0"/>
        </a:defRPr>
      </a:lvl5pPr>
      <a:lvl6pPr marL="457200" algn="l" rtl="0" eaLnBrk="1" fontAlgn="base" hangingPunct="1">
        <a:spcBef>
          <a:spcPct val="0"/>
        </a:spcBef>
        <a:spcAft>
          <a:spcPct val="0"/>
        </a:spcAft>
        <a:defRPr sz="3900" b="1">
          <a:solidFill>
            <a:schemeClr val="tx1"/>
          </a:solidFill>
          <a:latin typeface="Arial" panose="020B0604020202020204" pitchFamily="34" charset="0"/>
        </a:defRPr>
      </a:lvl6pPr>
      <a:lvl7pPr marL="914400" algn="l" rtl="0" eaLnBrk="1" fontAlgn="base" hangingPunct="1">
        <a:spcBef>
          <a:spcPct val="0"/>
        </a:spcBef>
        <a:spcAft>
          <a:spcPct val="0"/>
        </a:spcAft>
        <a:defRPr sz="3900" b="1">
          <a:solidFill>
            <a:schemeClr val="tx1"/>
          </a:solidFill>
          <a:latin typeface="Arial" panose="020B0604020202020204" pitchFamily="34" charset="0"/>
        </a:defRPr>
      </a:lvl7pPr>
      <a:lvl8pPr marL="1371600" algn="l" rtl="0" eaLnBrk="1" fontAlgn="base" hangingPunct="1">
        <a:spcBef>
          <a:spcPct val="0"/>
        </a:spcBef>
        <a:spcAft>
          <a:spcPct val="0"/>
        </a:spcAft>
        <a:defRPr sz="3900" b="1">
          <a:solidFill>
            <a:schemeClr val="tx1"/>
          </a:solidFill>
          <a:latin typeface="Arial" panose="020B0604020202020204" pitchFamily="34" charset="0"/>
        </a:defRPr>
      </a:lvl8pPr>
      <a:lvl9pPr marL="1828800" algn="l" rtl="0" eaLnBrk="1" fontAlgn="base" hangingPunct="1">
        <a:spcBef>
          <a:spcPct val="0"/>
        </a:spcBef>
        <a:spcAft>
          <a:spcPct val="0"/>
        </a:spcAft>
        <a:defRPr sz="3900" b="1">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2"/>
        </a:buClr>
        <a:buSzPct val="70000"/>
        <a:buFont typeface="Wingdings" panose="05000000000000000000" pitchFamily="2" charset="2"/>
        <a:buBlip>
          <a:blip r:embed="rId16"/>
        </a:buBlip>
        <a:defRPr sz="3000" kern="12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anose="05000000000000000000" pitchFamily="2" charset="2"/>
        <a:buBlip>
          <a:blip r:embed="rId17"/>
        </a:buBlip>
        <a:defRPr sz="2600" kern="1200">
          <a:solidFill>
            <a:schemeClr val="tx1"/>
          </a:solidFill>
          <a:latin typeface="+mn-lt"/>
          <a:ea typeface="+mn-ea"/>
          <a:cs typeface="+mn-cs"/>
        </a:defRPr>
      </a:lvl2pPr>
      <a:lvl3pPr marL="987425" indent="-293688" algn="l" rtl="0" eaLnBrk="1" fontAlgn="base" hangingPunct="1">
        <a:spcBef>
          <a:spcPct val="20000"/>
        </a:spcBef>
        <a:spcAft>
          <a:spcPct val="0"/>
        </a:spcAft>
        <a:buClr>
          <a:schemeClr val="accent1"/>
        </a:buClr>
        <a:buSzPct val="70000"/>
        <a:buFont typeface="Wingdings" panose="05000000000000000000" pitchFamily="2" charset="2"/>
        <a:buBlip>
          <a:blip r:embed="rId18"/>
        </a:buBlip>
        <a:defRPr sz="2300" kern="1200">
          <a:solidFill>
            <a:schemeClr val="tx1"/>
          </a:solidFill>
          <a:latin typeface="+mn-lt"/>
          <a:ea typeface="+mn-ea"/>
          <a:cs typeface="+mn-cs"/>
        </a:defRPr>
      </a:lvl3pPr>
      <a:lvl4pPr marL="1281113" indent="-292100" algn="l" rtl="0" eaLnBrk="1" fontAlgn="base" hangingPunct="1">
        <a:spcBef>
          <a:spcPct val="20000"/>
        </a:spcBef>
        <a:spcAft>
          <a:spcPct val="0"/>
        </a:spcAft>
        <a:buClr>
          <a:schemeClr val="tx2"/>
        </a:buClr>
        <a:buSzPct val="75000"/>
        <a:buFont typeface="Wingdings" panose="05000000000000000000" pitchFamily="2" charset="2"/>
        <a:buBlip>
          <a:blip r:embed="rId17"/>
        </a:buBlip>
        <a:defRPr sz="2000" kern="1200">
          <a:solidFill>
            <a:schemeClr val="tx1"/>
          </a:solidFill>
          <a:latin typeface="+mn-lt"/>
          <a:ea typeface="+mn-ea"/>
          <a:cs typeface="+mn-cs"/>
        </a:defRPr>
      </a:lvl4pPr>
      <a:lvl5pPr marL="1598613" indent="-315913" algn="l" rtl="0" eaLnBrk="1" fontAlgn="base" hangingPunct="1">
        <a:spcBef>
          <a:spcPct val="20000"/>
        </a:spcBef>
        <a:spcAft>
          <a:spcPct val="0"/>
        </a:spcAft>
        <a:buClr>
          <a:schemeClr val="folHlink"/>
        </a:buClr>
        <a:buSzPct val="80000"/>
        <a:buFont typeface="Wingdings" panose="05000000000000000000" pitchFamily="2" charset="2"/>
        <a:buBlip>
          <a:blip r:embed="rId18"/>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9.png"/><Relationship Id="rId2" Type="http://schemas.openxmlformats.org/officeDocument/2006/relationships/image" Target="../media/image17.png"/><Relationship Id="rId16" Type="http://schemas.openxmlformats.org/officeDocument/2006/relationships/image" Target="../media/image16.jpeg"/><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8.png"/><Relationship Id="rId5" Type="http://schemas.openxmlformats.org/officeDocument/2006/relationships/image" Target="../media/image8.png"/><Relationship Id="rId15"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9.png"/><Relationship Id="rId2" Type="http://schemas.openxmlformats.org/officeDocument/2006/relationships/image" Target="../media/image17.png"/><Relationship Id="rId16" Type="http://schemas.openxmlformats.org/officeDocument/2006/relationships/image" Target="../media/image16.jpeg"/><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8.png"/><Relationship Id="rId5" Type="http://schemas.openxmlformats.org/officeDocument/2006/relationships/image" Target="../media/image8.png"/><Relationship Id="rId15"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he Fundamentals of Operating Systems"/>
          <p:cNvSpPr txBox="1">
            <a:spLocks noGrp="1"/>
          </p:cNvSpPr>
          <p:nvPr>
            <p:ph type="ctrTitle"/>
          </p:nvPr>
        </p:nvSpPr>
        <p:spPr>
          <a:prstGeom prst="rect">
            <a:avLst/>
          </a:prstGeom>
        </p:spPr>
        <p:txBody>
          <a:bodyPr/>
          <a:lstStyle/>
          <a:p>
            <a:r>
              <a:rPr lang="en-US" dirty="0"/>
              <a:t>Monolithic Kernels, Sleeping Beauties, and Processes</a:t>
            </a:r>
            <a:endParaRPr dirty="0"/>
          </a:p>
        </p:txBody>
      </p:sp>
      <p:sp>
        <p:nvSpPr>
          <p:cNvPr id="120" name="Hung-Wei Tseng"/>
          <p:cNvSpPr txBox="1">
            <a:spLocks noGrp="1"/>
          </p:cNvSpPr>
          <p:nvPr>
            <p:ph type="subTitle" sz="half" idx="1"/>
          </p:nvPr>
        </p:nvSpPr>
        <p:spPr>
          <a:xfrm>
            <a:off x="1207851" y="4333672"/>
            <a:ext cx="7315200" cy="2057400"/>
          </a:xfrm>
          <a:prstGeom prst="rect">
            <a:avLst/>
          </a:prstGeom>
        </p:spPr>
        <p:txBody>
          <a:bodyPr/>
          <a:lstStyle/>
          <a:p>
            <a:r>
              <a:rPr lang="en-US" dirty="0"/>
              <a:t>CS202, Advanced Operating Systems</a:t>
            </a:r>
          </a:p>
          <a:p>
            <a:r>
              <a:rPr lang="en-US" sz="2400"/>
              <a:t>(Some </a:t>
            </a:r>
            <a:r>
              <a:rPr lang="en-US" sz="2400" dirty="0"/>
              <a:t>slides from Hung-Wei Tseng, and Heng Yin)</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Operating System"/>
          <p:cNvSpPr/>
          <p:nvPr/>
        </p:nvSpPr>
        <p:spPr>
          <a:xfrm>
            <a:off x="1401534" y="2652948"/>
            <a:ext cx="6498834" cy="1839844"/>
          </a:xfrm>
          <a:prstGeom prst="rect">
            <a:avLst/>
          </a:prstGeom>
          <a:solidFill>
            <a:srgbClr val="C56736"/>
          </a:solidFill>
          <a:ln w="3175">
            <a:miter lim="400000"/>
          </a:ln>
          <a:effectLst>
            <a:outerShdw blurRad="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sz="3600" b="1">
                <a:solidFill>
                  <a:srgbClr val="FFFFFF"/>
                </a:solidFill>
              </a:defRPr>
            </a:lvl1pPr>
          </a:lstStyle>
          <a:p>
            <a:pPr algn="ctr"/>
            <a:r>
              <a:rPr sz="2025" dirty="0"/>
              <a:t>Operating System</a:t>
            </a:r>
          </a:p>
        </p:txBody>
      </p:sp>
      <p:sp>
        <p:nvSpPr>
          <p:cNvPr id="306" name="The goal of an OS"/>
          <p:cNvSpPr txBox="1">
            <a:spLocks noGrp="1"/>
          </p:cNvSpPr>
          <p:nvPr>
            <p:ph type="title"/>
          </p:nvPr>
        </p:nvSpPr>
        <p:spPr>
          <a:prstGeom prst="rect">
            <a:avLst/>
          </a:prstGeom>
        </p:spPr>
        <p:txBody>
          <a:bodyPr/>
          <a:lstStyle/>
          <a:p>
            <a:r>
              <a:t>The goal of an OS</a:t>
            </a:r>
          </a:p>
        </p:txBody>
      </p:sp>
      <p:sp>
        <p:nvSpPr>
          <p:cNvPr id="307" name="Slide Number"/>
          <p:cNvSpPr txBox="1">
            <a:spLocks noGrp="1"/>
          </p:cNvSpPr>
          <p:nvPr>
            <p:ph type="sldNum" sz="quarter" idx="2"/>
          </p:nvPr>
        </p:nvSpPr>
        <p:spPr>
          <a:xfrm>
            <a:off x="4478935" y="5736208"/>
            <a:ext cx="179432" cy="1893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grpSp>
        <p:nvGrpSpPr>
          <p:cNvPr id="319" name="Group"/>
          <p:cNvGrpSpPr/>
          <p:nvPr/>
        </p:nvGrpSpPr>
        <p:grpSpPr>
          <a:xfrm>
            <a:off x="1945726" y="1848290"/>
            <a:ext cx="5400507" cy="764855"/>
            <a:chOff x="0" y="0"/>
            <a:chExt cx="9600899" cy="1359741"/>
          </a:xfrm>
        </p:grpSpPr>
        <p:grpSp>
          <p:nvGrpSpPr>
            <p:cNvPr id="311" name="Group"/>
            <p:cNvGrpSpPr/>
            <p:nvPr/>
          </p:nvGrpSpPr>
          <p:grpSpPr>
            <a:xfrm>
              <a:off x="0" y="7606"/>
              <a:ext cx="3727466" cy="1352136"/>
              <a:chOff x="0" y="0"/>
              <a:chExt cx="3727465" cy="1352135"/>
            </a:xfrm>
          </p:grpSpPr>
          <p:pic>
            <p:nvPicPr>
              <p:cNvPr id="308" name="Image" descr="Image"/>
              <p:cNvPicPr>
                <a:picLocks noChangeAspect="1"/>
              </p:cNvPicPr>
              <p:nvPr/>
            </p:nvPicPr>
            <p:blipFill>
              <a:blip r:embed="rId2"/>
              <a:stretch>
                <a:fillRect/>
              </a:stretch>
            </p:blipFill>
            <p:spPr>
              <a:xfrm>
                <a:off x="0" y="0"/>
                <a:ext cx="1352136" cy="1352136"/>
              </a:xfrm>
              <a:prstGeom prst="rect">
                <a:avLst/>
              </a:prstGeom>
              <a:ln w="3175" cap="flat">
                <a:noFill/>
                <a:miter lim="400000"/>
              </a:ln>
              <a:effectLst/>
            </p:spPr>
          </p:pic>
          <p:pic>
            <p:nvPicPr>
              <p:cNvPr id="309" name="Image" descr="Image"/>
              <p:cNvPicPr>
                <a:picLocks noChangeAspect="1"/>
              </p:cNvPicPr>
              <p:nvPr/>
            </p:nvPicPr>
            <p:blipFill>
              <a:blip r:embed="rId3"/>
              <a:stretch>
                <a:fillRect/>
              </a:stretch>
            </p:blipFill>
            <p:spPr>
              <a:xfrm>
                <a:off x="1237665" y="0"/>
                <a:ext cx="1352136" cy="1352136"/>
              </a:xfrm>
              <a:prstGeom prst="rect">
                <a:avLst/>
              </a:prstGeom>
              <a:ln w="3175" cap="flat">
                <a:noFill/>
                <a:miter lim="400000"/>
              </a:ln>
              <a:effectLst/>
            </p:spPr>
          </p:pic>
          <p:pic>
            <p:nvPicPr>
              <p:cNvPr id="310" name="Image" descr="Image"/>
              <p:cNvPicPr>
                <a:picLocks noChangeAspect="1"/>
              </p:cNvPicPr>
              <p:nvPr/>
            </p:nvPicPr>
            <p:blipFill>
              <a:blip r:embed="rId4"/>
              <a:stretch>
                <a:fillRect/>
              </a:stretch>
            </p:blipFill>
            <p:spPr>
              <a:xfrm>
                <a:off x="2375330" y="0"/>
                <a:ext cx="1352136" cy="1352136"/>
              </a:xfrm>
              <a:prstGeom prst="rect">
                <a:avLst/>
              </a:prstGeom>
              <a:ln w="3175" cap="flat">
                <a:noFill/>
                <a:miter lim="400000"/>
              </a:ln>
              <a:effectLst/>
            </p:spPr>
          </p:pic>
        </p:grpSp>
        <p:pic>
          <p:nvPicPr>
            <p:cNvPr id="312" name="Image" descr="Image"/>
            <p:cNvPicPr>
              <a:picLocks noChangeAspect="1"/>
            </p:cNvPicPr>
            <p:nvPr/>
          </p:nvPicPr>
          <p:blipFill>
            <a:blip r:embed="rId5"/>
            <a:stretch>
              <a:fillRect/>
            </a:stretch>
          </p:blipFill>
          <p:spPr>
            <a:xfrm>
              <a:off x="3621498" y="80151"/>
              <a:ext cx="1134376" cy="1134376"/>
            </a:xfrm>
            <a:prstGeom prst="rect">
              <a:avLst/>
            </a:prstGeom>
            <a:ln w="3175" cap="flat">
              <a:noFill/>
              <a:miter lim="400000"/>
            </a:ln>
            <a:effectLst/>
          </p:spPr>
        </p:pic>
        <p:grpSp>
          <p:nvGrpSpPr>
            <p:cNvPr id="315" name="Group"/>
            <p:cNvGrpSpPr/>
            <p:nvPr/>
          </p:nvGrpSpPr>
          <p:grpSpPr>
            <a:xfrm>
              <a:off x="4743722" y="0"/>
              <a:ext cx="2439654" cy="1294678"/>
              <a:chOff x="0" y="0"/>
              <a:chExt cx="2439652" cy="1294677"/>
            </a:xfrm>
          </p:grpSpPr>
          <p:pic>
            <p:nvPicPr>
              <p:cNvPr id="313" name="Image" descr="Image"/>
              <p:cNvPicPr>
                <a:picLocks noChangeAspect="1"/>
              </p:cNvPicPr>
              <p:nvPr/>
            </p:nvPicPr>
            <p:blipFill>
              <a:blip r:embed="rId6"/>
              <a:stretch>
                <a:fillRect/>
              </a:stretch>
            </p:blipFill>
            <p:spPr>
              <a:xfrm>
                <a:off x="0" y="0"/>
                <a:ext cx="1294678" cy="1294678"/>
              </a:xfrm>
              <a:prstGeom prst="rect">
                <a:avLst/>
              </a:prstGeom>
              <a:ln w="3175" cap="flat">
                <a:noFill/>
                <a:miter lim="400000"/>
              </a:ln>
              <a:effectLst/>
            </p:spPr>
          </p:pic>
          <p:pic>
            <p:nvPicPr>
              <p:cNvPr id="314" name="Image" descr="Image"/>
              <p:cNvPicPr>
                <a:picLocks noChangeAspect="1"/>
              </p:cNvPicPr>
              <p:nvPr/>
            </p:nvPicPr>
            <p:blipFill>
              <a:blip r:embed="rId7"/>
              <a:stretch>
                <a:fillRect/>
              </a:stretch>
            </p:blipFill>
            <p:spPr>
              <a:xfrm>
                <a:off x="1233574" y="44299"/>
                <a:ext cx="1206079" cy="1206080"/>
              </a:xfrm>
              <a:prstGeom prst="rect">
                <a:avLst/>
              </a:prstGeom>
              <a:ln w="3175" cap="flat">
                <a:noFill/>
                <a:miter lim="400000"/>
              </a:ln>
              <a:effectLst/>
            </p:spPr>
          </p:pic>
        </p:grpSp>
        <p:grpSp>
          <p:nvGrpSpPr>
            <p:cNvPr id="318" name="Group"/>
            <p:cNvGrpSpPr/>
            <p:nvPr/>
          </p:nvGrpSpPr>
          <p:grpSpPr>
            <a:xfrm>
              <a:off x="7185304" y="907"/>
              <a:ext cx="2415596" cy="1292864"/>
              <a:chOff x="0" y="0"/>
              <a:chExt cx="2415595" cy="1292863"/>
            </a:xfrm>
          </p:grpSpPr>
          <p:pic>
            <p:nvPicPr>
              <p:cNvPr id="316" name="Image" descr="Image"/>
              <p:cNvPicPr>
                <a:picLocks noChangeAspect="1"/>
              </p:cNvPicPr>
              <p:nvPr/>
            </p:nvPicPr>
            <p:blipFill>
              <a:blip r:embed="rId8"/>
              <a:stretch>
                <a:fillRect/>
              </a:stretch>
            </p:blipFill>
            <p:spPr>
              <a:xfrm>
                <a:off x="1122731" y="0"/>
                <a:ext cx="1292865" cy="1292864"/>
              </a:xfrm>
              <a:prstGeom prst="rect">
                <a:avLst/>
              </a:prstGeom>
              <a:ln w="3175" cap="flat">
                <a:noFill/>
                <a:miter lim="400000"/>
              </a:ln>
              <a:effectLst/>
            </p:spPr>
          </p:pic>
          <p:pic>
            <p:nvPicPr>
              <p:cNvPr id="317" name="Image" descr="Image"/>
              <p:cNvPicPr>
                <a:picLocks noChangeAspect="1"/>
              </p:cNvPicPr>
              <p:nvPr/>
            </p:nvPicPr>
            <p:blipFill>
              <a:blip r:embed="rId9"/>
              <a:stretch>
                <a:fillRect/>
              </a:stretch>
            </p:blipFill>
            <p:spPr>
              <a:xfrm>
                <a:off x="0" y="31131"/>
                <a:ext cx="1230601" cy="1230602"/>
              </a:xfrm>
              <a:prstGeom prst="rect">
                <a:avLst/>
              </a:prstGeom>
              <a:ln w="3175" cap="flat">
                <a:noFill/>
                <a:miter lim="400000"/>
              </a:ln>
              <a:effectLst/>
            </p:spPr>
          </p:pic>
        </p:grpSp>
      </p:grpSp>
      <p:grpSp>
        <p:nvGrpSpPr>
          <p:cNvPr id="330" name="Group"/>
          <p:cNvGrpSpPr/>
          <p:nvPr/>
        </p:nvGrpSpPr>
        <p:grpSpPr>
          <a:xfrm>
            <a:off x="2174379" y="2503204"/>
            <a:ext cx="4965186" cy="2199471"/>
            <a:chOff x="0" y="0"/>
            <a:chExt cx="8826995" cy="3910169"/>
          </a:xfrm>
        </p:grpSpPr>
        <p:grpSp>
          <p:nvGrpSpPr>
            <p:cNvPr id="328" name="Group"/>
            <p:cNvGrpSpPr/>
            <p:nvPr/>
          </p:nvGrpSpPr>
          <p:grpSpPr>
            <a:xfrm>
              <a:off x="0" y="-1"/>
              <a:ext cx="8826996" cy="459908"/>
              <a:chOff x="0" y="0"/>
              <a:chExt cx="8826995" cy="459906"/>
            </a:xfrm>
          </p:grpSpPr>
          <p:sp>
            <p:nvSpPr>
              <p:cNvPr id="320" name="Double Arrow"/>
              <p:cNvSpPr/>
              <p:nvPr/>
            </p:nvSpPr>
            <p:spPr>
              <a:xfrm rot="16200000">
                <a:off x="-7456"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321" name="Double Arrow"/>
              <p:cNvSpPr/>
              <p:nvPr/>
            </p:nvSpPr>
            <p:spPr>
              <a:xfrm rot="16200000">
                <a:off x="1159356"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322" name="Double Arrow"/>
              <p:cNvSpPr/>
              <p:nvPr/>
            </p:nvSpPr>
            <p:spPr>
              <a:xfrm rot="16200000">
                <a:off x="2379747"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323" name="Double Arrow"/>
              <p:cNvSpPr/>
              <p:nvPr/>
            </p:nvSpPr>
            <p:spPr>
              <a:xfrm rot="16200000">
                <a:off x="3546560"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324" name="Double Arrow"/>
              <p:cNvSpPr/>
              <p:nvPr/>
            </p:nvSpPr>
            <p:spPr>
              <a:xfrm rot="16200000">
                <a:off x="4766950"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325" name="Double Arrow"/>
              <p:cNvSpPr/>
              <p:nvPr/>
            </p:nvSpPr>
            <p:spPr>
              <a:xfrm rot="16200000">
                <a:off x="6040919"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326" name="Double Arrow"/>
              <p:cNvSpPr/>
              <p:nvPr/>
            </p:nvSpPr>
            <p:spPr>
              <a:xfrm rot="16200000">
                <a:off x="7207731"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327" name="Double Arrow"/>
              <p:cNvSpPr/>
              <p:nvPr/>
            </p:nvSpPr>
            <p:spPr>
              <a:xfrm rot="16200000">
                <a:off x="8374543"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grpSp>
        <p:sp>
          <p:nvSpPr>
            <p:cNvPr id="329" name="Double Arrow"/>
            <p:cNvSpPr/>
            <p:nvPr/>
          </p:nvSpPr>
          <p:spPr>
            <a:xfrm rot="16200000">
              <a:off x="4284747" y="3457718"/>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grpSp>
      <p:pic>
        <p:nvPicPr>
          <p:cNvPr id="331" name="StorageReview-Intel-SSD-530-Front.jpg" descr="StorageReview-Intel-SSD-530-Front.jpg"/>
          <p:cNvPicPr>
            <a:picLocks noChangeAspect="1"/>
          </p:cNvPicPr>
          <p:nvPr/>
        </p:nvPicPr>
        <p:blipFill>
          <a:blip r:embed="rId10"/>
          <a:stretch>
            <a:fillRect/>
          </a:stretch>
        </p:blipFill>
        <p:spPr>
          <a:xfrm>
            <a:off x="5584338" y="4532594"/>
            <a:ext cx="1441493" cy="1185416"/>
          </a:xfrm>
          <a:prstGeom prst="rect">
            <a:avLst/>
          </a:prstGeom>
          <a:ln w="3175">
            <a:miter lim="400000"/>
          </a:ln>
        </p:spPr>
      </p:pic>
      <p:pic>
        <p:nvPicPr>
          <p:cNvPr id="332" name="intelCPU.png" descr="intelCPU.png"/>
          <p:cNvPicPr>
            <a:picLocks noChangeAspect="1"/>
          </p:cNvPicPr>
          <p:nvPr/>
        </p:nvPicPr>
        <p:blipFill>
          <a:blip r:embed="rId11"/>
          <a:stretch>
            <a:fillRect/>
          </a:stretch>
        </p:blipFill>
        <p:spPr>
          <a:xfrm>
            <a:off x="3851254" y="4758451"/>
            <a:ext cx="1441493" cy="921981"/>
          </a:xfrm>
          <a:prstGeom prst="rect">
            <a:avLst/>
          </a:prstGeom>
          <a:ln w="3175">
            <a:miter lim="400000"/>
          </a:ln>
        </p:spPr>
      </p:pic>
      <p:pic>
        <p:nvPicPr>
          <p:cNvPr id="333" name="a8558c71-978c-75c2-7a79-2e82f5a5889a.jpg" descr="a8558c71-978c-75c2-7a79-2e82f5a5889a.jpg"/>
          <p:cNvPicPr>
            <a:picLocks noChangeAspect="1"/>
          </p:cNvPicPr>
          <p:nvPr/>
        </p:nvPicPr>
        <p:blipFill>
          <a:blip r:embed="rId12"/>
          <a:stretch>
            <a:fillRect/>
          </a:stretch>
        </p:blipFill>
        <p:spPr>
          <a:xfrm>
            <a:off x="2428875" y="4880961"/>
            <a:ext cx="1399729" cy="676960"/>
          </a:xfrm>
          <a:prstGeom prst="rect">
            <a:avLst/>
          </a:prstGeom>
          <a:ln w="3175">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319"/>
                                        </p:tgtEl>
                                        <p:attrNameLst>
                                          <p:attrName>style.visibility</p:attrName>
                                        </p:attrNameLst>
                                      </p:cBhvr>
                                      <p:to>
                                        <p:strVal val="visible"/>
                                      </p:to>
                                    </p:set>
                                    <p:animEffect transition="in" filter="fade">
                                      <p:cBhvr>
                                        <p:cTn id="7" dur="500"/>
                                        <p:tgtEl>
                                          <p:spTgt spid="3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306"/>
                                        </p:tgtEl>
                                        <p:attrNameLst>
                                          <p:attrName>style.visibility</p:attrName>
                                        </p:attrNameLst>
                                      </p:cBhvr>
                                      <p:to>
                                        <p:strVal val="visible"/>
                                      </p:to>
                                    </p:set>
                                    <p:animEffect transition="in" filter="fade">
                                      <p:cBhvr>
                                        <p:cTn id="12" dur="500"/>
                                        <p:tgtEl>
                                          <p:spTgt spid="3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330"/>
                                        </p:tgtEl>
                                        <p:attrNameLst>
                                          <p:attrName>style.visibility</p:attrName>
                                        </p:attrNameLst>
                                      </p:cBhvr>
                                      <p:to>
                                        <p:strVal val="visible"/>
                                      </p:to>
                                    </p:set>
                                    <p:animEffect transition="in" filter="fade">
                                      <p:cBhvr>
                                        <p:cTn id="17" dur="500"/>
                                        <p:tgtEl>
                                          <p:spTgt spid="330"/>
                                        </p:tgtEl>
                                      </p:cBhvr>
                                    </p:animEffect>
                                  </p:childTnLst>
                                </p:cTn>
                              </p:par>
                            </p:childTnLst>
                          </p:cTn>
                        </p:par>
                        <p:par>
                          <p:cTn id="18" fill="hold">
                            <p:stCondLst>
                              <p:cond delay="500"/>
                            </p:stCondLst>
                            <p:childTnLst>
                              <p:par>
                                <p:cTn id="19" presetID="10" presetClass="entr" fill="hold" grpId="0" nodeType="afterEffect">
                                  <p:stCondLst>
                                    <p:cond delay="0"/>
                                  </p:stCondLst>
                                  <p:iterate>
                                    <p:tmAbs val="0"/>
                                  </p:iterate>
                                  <p:childTnLst>
                                    <p:set>
                                      <p:cBhvr>
                                        <p:cTn id="20" fill="hold"/>
                                        <p:tgtEl>
                                          <p:spTgt spid="305"/>
                                        </p:tgtEl>
                                        <p:attrNameLst>
                                          <p:attrName>style.visibility</p:attrName>
                                        </p:attrNameLst>
                                      </p:cBhvr>
                                      <p:to>
                                        <p:strVal val="visible"/>
                                      </p:to>
                                    </p:set>
                                    <p:animEffect transition="in" filter="fade">
                                      <p:cBhvr>
                                        <p:cTn id="21"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advAuto="0"/>
      <p:bldP spid="306" grpId="0" animBg="1" advAuto="0"/>
      <p:bldP spid="319" grpId="0" animBg="1" advAuto="0"/>
      <p:bldP spid="330"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Operating System"/>
          <p:cNvSpPr/>
          <p:nvPr/>
        </p:nvSpPr>
        <p:spPr>
          <a:xfrm>
            <a:off x="1401534" y="2652948"/>
            <a:ext cx="6498834" cy="1839844"/>
          </a:xfrm>
          <a:prstGeom prst="rect">
            <a:avLst/>
          </a:prstGeom>
          <a:blipFill>
            <a:blip r:embed="rId2"/>
          </a:blipFill>
          <a:ln w="3175">
            <a:miter lim="400000"/>
          </a:ln>
          <a:effectLst>
            <a:outerShdw blurRad="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b"/>
          <a:lstStyle>
            <a:lvl1pPr>
              <a:defRPr sz="3600">
                <a:solidFill>
                  <a:srgbClr val="FFFFFF"/>
                </a:solidFill>
              </a:defRPr>
            </a:lvl1pPr>
          </a:lstStyle>
          <a:p>
            <a:r>
              <a:rPr sz="2025"/>
              <a:t>Operating System</a:t>
            </a:r>
          </a:p>
        </p:txBody>
      </p:sp>
      <p:sp>
        <p:nvSpPr>
          <p:cNvPr id="336" name="The idea of an OS: virtualization"/>
          <p:cNvSpPr txBox="1">
            <a:spLocks noGrp="1"/>
          </p:cNvSpPr>
          <p:nvPr>
            <p:ph type="title"/>
          </p:nvPr>
        </p:nvSpPr>
        <p:spPr>
          <a:prstGeom prst="rect">
            <a:avLst/>
          </a:prstGeom>
        </p:spPr>
        <p:txBody>
          <a:bodyPr/>
          <a:lstStyle/>
          <a:p>
            <a:r>
              <a:rPr sz="3600" dirty="0"/>
              <a:t>The idea of an OS: virtualization</a:t>
            </a:r>
          </a:p>
        </p:txBody>
      </p:sp>
      <p:sp>
        <p:nvSpPr>
          <p:cNvPr id="33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grpSp>
        <p:nvGrpSpPr>
          <p:cNvPr id="349" name="Group"/>
          <p:cNvGrpSpPr/>
          <p:nvPr/>
        </p:nvGrpSpPr>
        <p:grpSpPr>
          <a:xfrm>
            <a:off x="1945726" y="1848290"/>
            <a:ext cx="5400507" cy="764855"/>
            <a:chOff x="0" y="0"/>
            <a:chExt cx="9600899" cy="1359741"/>
          </a:xfrm>
        </p:grpSpPr>
        <p:grpSp>
          <p:nvGrpSpPr>
            <p:cNvPr id="341" name="Group"/>
            <p:cNvGrpSpPr/>
            <p:nvPr/>
          </p:nvGrpSpPr>
          <p:grpSpPr>
            <a:xfrm>
              <a:off x="0" y="7606"/>
              <a:ext cx="3727466" cy="1352136"/>
              <a:chOff x="0" y="0"/>
              <a:chExt cx="3727465" cy="1352135"/>
            </a:xfrm>
          </p:grpSpPr>
          <p:pic>
            <p:nvPicPr>
              <p:cNvPr id="338" name="Image" descr="Image"/>
              <p:cNvPicPr>
                <a:picLocks noChangeAspect="1"/>
              </p:cNvPicPr>
              <p:nvPr/>
            </p:nvPicPr>
            <p:blipFill>
              <a:blip r:embed="rId3"/>
              <a:stretch>
                <a:fillRect/>
              </a:stretch>
            </p:blipFill>
            <p:spPr>
              <a:xfrm>
                <a:off x="0" y="0"/>
                <a:ext cx="1352136" cy="1352136"/>
              </a:xfrm>
              <a:prstGeom prst="rect">
                <a:avLst/>
              </a:prstGeom>
              <a:ln w="3175" cap="flat">
                <a:noFill/>
                <a:miter lim="400000"/>
              </a:ln>
              <a:effectLst/>
            </p:spPr>
          </p:pic>
          <p:pic>
            <p:nvPicPr>
              <p:cNvPr id="339" name="Image" descr="Image"/>
              <p:cNvPicPr>
                <a:picLocks noChangeAspect="1"/>
              </p:cNvPicPr>
              <p:nvPr/>
            </p:nvPicPr>
            <p:blipFill>
              <a:blip r:embed="rId4"/>
              <a:stretch>
                <a:fillRect/>
              </a:stretch>
            </p:blipFill>
            <p:spPr>
              <a:xfrm>
                <a:off x="1237665" y="0"/>
                <a:ext cx="1352136" cy="1352136"/>
              </a:xfrm>
              <a:prstGeom prst="rect">
                <a:avLst/>
              </a:prstGeom>
              <a:ln w="3175" cap="flat">
                <a:noFill/>
                <a:miter lim="400000"/>
              </a:ln>
              <a:effectLst/>
            </p:spPr>
          </p:pic>
          <p:pic>
            <p:nvPicPr>
              <p:cNvPr id="340" name="Image" descr="Image"/>
              <p:cNvPicPr>
                <a:picLocks noChangeAspect="1"/>
              </p:cNvPicPr>
              <p:nvPr/>
            </p:nvPicPr>
            <p:blipFill>
              <a:blip r:embed="rId5"/>
              <a:stretch>
                <a:fillRect/>
              </a:stretch>
            </p:blipFill>
            <p:spPr>
              <a:xfrm>
                <a:off x="2375330" y="0"/>
                <a:ext cx="1352136" cy="1352136"/>
              </a:xfrm>
              <a:prstGeom prst="rect">
                <a:avLst/>
              </a:prstGeom>
              <a:ln w="3175" cap="flat">
                <a:noFill/>
                <a:miter lim="400000"/>
              </a:ln>
              <a:effectLst/>
            </p:spPr>
          </p:pic>
        </p:grpSp>
        <p:pic>
          <p:nvPicPr>
            <p:cNvPr id="342" name="Image" descr="Image"/>
            <p:cNvPicPr>
              <a:picLocks noChangeAspect="1"/>
            </p:cNvPicPr>
            <p:nvPr/>
          </p:nvPicPr>
          <p:blipFill>
            <a:blip r:embed="rId6"/>
            <a:stretch>
              <a:fillRect/>
            </a:stretch>
          </p:blipFill>
          <p:spPr>
            <a:xfrm>
              <a:off x="3621498" y="80151"/>
              <a:ext cx="1134376" cy="1134376"/>
            </a:xfrm>
            <a:prstGeom prst="rect">
              <a:avLst/>
            </a:prstGeom>
            <a:ln w="3175" cap="flat">
              <a:noFill/>
              <a:miter lim="400000"/>
            </a:ln>
            <a:effectLst/>
          </p:spPr>
        </p:pic>
        <p:grpSp>
          <p:nvGrpSpPr>
            <p:cNvPr id="345" name="Group"/>
            <p:cNvGrpSpPr/>
            <p:nvPr/>
          </p:nvGrpSpPr>
          <p:grpSpPr>
            <a:xfrm>
              <a:off x="4743722" y="0"/>
              <a:ext cx="2439654" cy="1294678"/>
              <a:chOff x="0" y="0"/>
              <a:chExt cx="2439652" cy="1294677"/>
            </a:xfrm>
          </p:grpSpPr>
          <p:pic>
            <p:nvPicPr>
              <p:cNvPr id="343" name="Image" descr="Image"/>
              <p:cNvPicPr>
                <a:picLocks noChangeAspect="1"/>
              </p:cNvPicPr>
              <p:nvPr/>
            </p:nvPicPr>
            <p:blipFill>
              <a:blip r:embed="rId7"/>
              <a:stretch>
                <a:fillRect/>
              </a:stretch>
            </p:blipFill>
            <p:spPr>
              <a:xfrm>
                <a:off x="0" y="0"/>
                <a:ext cx="1294678" cy="1294678"/>
              </a:xfrm>
              <a:prstGeom prst="rect">
                <a:avLst/>
              </a:prstGeom>
              <a:ln w="3175" cap="flat">
                <a:noFill/>
                <a:miter lim="400000"/>
              </a:ln>
              <a:effectLst/>
            </p:spPr>
          </p:pic>
          <p:pic>
            <p:nvPicPr>
              <p:cNvPr id="344" name="Image" descr="Image"/>
              <p:cNvPicPr>
                <a:picLocks noChangeAspect="1"/>
              </p:cNvPicPr>
              <p:nvPr/>
            </p:nvPicPr>
            <p:blipFill>
              <a:blip r:embed="rId8"/>
              <a:stretch>
                <a:fillRect/>
              </a:stretch>
            </p:blipFill>
            <p:spPr>
              <a:xfrm>
                <a:off x="1233574" y="44299"/>
                <a:ext cx="1206079" cy="1206080"/>
              </a:xfrm>
              <a:prstGeom prst="rect">
                <a:avLst/>
              </a:prstGeom>
              <a:ln w="3175" cap="flat">
                <a:noFill/>
                <a:miter lim="400000"/>
              </a:ln>
              <a:effectLst/>
            </p:spPr>
          </p:pic>
        </p:grpSp>
        <p:grpSp>
          <p:nvGrpSpPr>
            <p:cNvPr id="348" name="Group"/>
            <p:cNvGrpSpPr/>
            <p:nvPr/>
          </p:nvGrpSpPr>
          <p:grpSpPr>
            <a:xfrm>
              <a:off x="7185304" y="907"/>
              <a:ext cx="2415596" cy="1292864"/>
              <a:chOff x="0" y="0"/>
              <a:chExt cx="2415595" cy="1292863"/>
            </a:xfrm>
          </p:grpSpPr>
          <p:pic>
            <p:nvPicPr>
              <p:cNvPr id="346" name="Image" descr="Image"/>
              <p:cNvPicPr>
                <a:picLocks noChangeAspect="1"/>
              </p:cNvPicPr>
              <p:nvPr/>
            </p:nvPicPr>
            <p:blipFill>
              <a:blip r:embed="rId9"/>
              <a:stretch>
                <a:fillRect/>
              </a:stretch>
            </p:blipFill>
            <p:spPr>
              <a:xfrm>
                <a:off x="1122731" y="0"/>
                <a:ext cx="1292865" cy="1292864"/>
              </a:xfrm>
              <a:prstGeom prst="rect">
                <a:avLst/>
              </a:prstGeom>
              <a:ln w="3175" cap="flat">
                <a:noFill/>
                <a:miter lim="400000"/>
              </a:ln>
              <a:effectLst/>
            </p:spPr>
          </p:pic>
          <p:pic>
            <p:nvPicPr>
              <p:cNvPr id="347" name="Image" descr="Image"/>
              <p:cNvPicPr>
                <a:picLocks noChangeAspect="1"/>
              </p:cNvPicPr>
              <p:nvPr/>
            </p:nvPicPr>
            <p:blipFill>
              <a:blip r:embed="rId10"/>
              <a:stretch>
                <a:fillRect/>
              </a:stretch>
            </p:blipFill>
            <p:spPr>
              <a:xfrm>
                <a:off x="0" y="31131"/>
                <a:ext cx="1230601" cy="1230602"/>
              </a:xfrm>
              <a:prstGeom prst="rect">
                <a:avLst/>
              </a:prstGeom>
              <a:ln w="3175" cap="flat">
                <a:noFill/>
                <a:miter lim="400000"/>
              </a:ln>
              <a:effectLst/>
            </p:spPr>
          </p:pic>
        </p:grpSp>
      </p:grpSp>
      <p:grpSp>
        <p:nvGrpSpPr>
          <p:cNvPr id="390" name="Group"/>
          <p:cNvGrpSpPr/>
          <p:nvPr/>
        </p:nvGrpSpPr>
        <p:grpSpPr>
          <a:xfrm>
            <a:off x="1998127" y="3062834"/>
            <a:ext cx="5305647" cy="1020070"/>
            <a:chOff x="0" y="0"/>
            <a:chExt cx="9432260" cy="1813457"/>
          </a:xfrm>
        </p:grpSpPr>
        <p:grpSp>
          <p:nvGrpSpPr>
            <p:cNvPr id="354" name="Group"/>
            <p:cNvGrpSpPr/>
            <p:nvPr/>
          </p:nvGrpSpPr>
          <p:grpSpPr>
            <a:xfrm>
              <a:off x="0" y="0"/>
              <a:ext cx="1014543" cy="1813458"/>
              <a:chOff x="0" y="0"/>
              <a:chExt cx="1014542" cy="1813457"/>
            </a:xfrm>
          </p:grpSpPr>
          <p:sp>
            <p:nvSpPr>
              <p:cNvPr id="350" name="Rectangle"/>
              <p:cNvSpPr/>
              <p:nvPr/>
            </p:nvSpPr>
            <p:spPr>
              <a:xfrm>
                <a:off x="0" y="0"/>
                <a:ext cx="1014543" cy="1813458"/>
              </a:xfrm>
              <a:prstGeom prst="rect">
                <a:avLst/>
              </a:prstGeom>
              <a:gradFill flip="none" rotWithShape="1">
                <a:gsLst>
                  <a:gs pos="0">
                    <a:srgbClr val="FBFBFB"/>
                  </a:gs>
                  <a:gs pos="100000">
                    <a:srgbClr val="BEBEBE"/>
                  </a:gs>
                </a:gsLst>
                <a:lin ang="5400000" scaled="0"/>
              </a:gra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pPr>
                <a:endParaRPr sz="1125"/>
              </a:p>
            </p:txBody>
          </p:sp>
          <p:sp>
            <p:nvSpPr>
              <p:cNvPr id="351" name="CPU"/>
              <p:cNvSpPr/>
              <p:nvPr/>
            </p:nvSpPr>
            <p:spPr>
              <a:xfrm>
                <a:off x="90552" y="132190"/>
                <a:ext cx="833439" cy="467833"/>
              </a:xfrm>
              <a:prstGeom prst="rect">
                <a:avLst/>
              </a:prstGeom>
              <a:blipFill rotWithShape="1">
                <a:blip r:embed="rId11"/>
                <a:srcRect/>
                <a:tile tx="0" ty="0" sx="100000" sy="100000" flip="none" algn="tl"/>
              </a:blipFill>
              <a:ln w="3175" cap="flat">
                <a:noFill/>
                <a:miter lim="400000"/>
              </a:ln>
              <a:effectLst>
                <a:outerShdw blurRad="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CPU</a:t>
                </a:r>
              </a:p>
            </p:txBody>
          </p:sp>
          <p:sp>
            <p:nvSpPr>
              <p:cNvPr id="352" name="Memory"/>
              <p:cNvSpPr/>
              <p:nvPr/>
            </p:nvSpPr>
            <p:spPr>
              <a:xfrm>
                <a:off x="81529" y="672812"/>
                <a:ext cx="833439" cy="467833"/>
              </a:xfrm>
              <a:prstGeom prst="rect">
                <a:avLst/>
              </a:prstGeom>
              <a:blipFill rotWithShape="1">
                <a:blip r:embed="rId12"/>
                <a:srcRect/>
                <a:tile tx="0" ty="0" sx="100000" sy="100000" flip="none" algn="tl"/>
              </a:blipFill>
              <a:ln w="3175" cap="flat">
                <a:noFill/>
                <a:miter lim="400000"/>
              </a:ln>
              <a:effectLst>
                <a:outerShdw dir="2388334" rotWithShape="0">
                  <a:srgbClr val="000000">
                    <a:alpha val="7931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1400">
                    <a:solidFill>
                      <a:srgbClr val="FFFFFF"/>
                    </a:solidFill>
                  </a:defRPr>
                </a:lvl1pPr>
              </a:lstStyle>
              <a:p>
                <a:r>
                  <a:rPr sz="788"/>
                  <a:t>Memory</a:t>
                </a:r>
              </a:p>
            </p:txBody>
          </p:sp>
          <p:sp>
            <p:nvSpPr>
              <p:cNvPr id="353" name="I/O"/>
              <p:cNvSpPr/>
              <p:nvPr/>
            </p:nvSpPr>
            <p:spPr>
              <a:xfrm>
                <a:off x="90552" y="1213434"/>
                <a:ext cx="833439" cy="467833"/>
              </a:xfrm>
              <a:prstGeom prst="rect">
                <a:avLst/>
              </a:prstGeom>
              <a:blipFill rotWithShape="1">
                <a:blip r:embed="rId13"/>
                <a:srcRect/>
                <a:tile tx="0" ty="0" sx="100000" sy="100000" flip="none" algn="tl"/>
              </a:blip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I/O</a:t>
                </a:r>
              </a:p>
            </p:txBody>
          </p:sp>
        </p:grpSp>
        <p:grpSp>
          <p:nvGrpSpPr>
            <p:cNvPr id="359" name="Group"/>
            <p:cNvGrpSpPr/>
            <p:nvPr/>
          </p:nvGrpSpPr>
          <p:grpSpPr>
            <a:xfrm>
              <a:off x="1202531" y="0"/>
              <a:ext cx="1014543" cy="1813458"/>
              <a:chOff x="0" y="0"/>
              <a:chExt cx="1014542" cy="1813457"/>
            </a:xfrm>
          </p:grpSpPr>
          <p:sp>
            <p:nvSpPr>
              <p:cNvPr id="355" name="Rectangle"/>
              <p:cNvSpPr/>
              <p:nvPr/>
            </p:nvSpPr>
            <p:spPr>
              <a:xfrm>
                <a:off x="0" y="0"/>
                <a:ext cx="1014543" cy="1813458"/>
              </a:xfrm>
              <a:prstGeom prst="rect">
                <a:avLst/>
              </a:prstGeom>
              <a:gradFill flip="none" rotWithShape="1">
                <a:gsLst>
                  <a:gs pos="0">
                    <a:srgbClr val="FBFBFB"/>
                  </a:gs>
                  <a:gs pos="100000">
                    <a:srgbClr val="BEBEBE"/>
                  </a:gs>
                </a:gsLst>
                <a:lin ang="5400000" scaled="0"/>
              </a:gra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pPr>
                <a:endParaRPr sz="1125"/>
              </a:p>
            </p:txBody>
          </p:sp>
          <p:sp>
            <p:nvSpPr>
              <p:cNvPr id="356" name="CPU"/>
              <p:cNvSpPr/>
              <p:nvPr/>
            </p:nvSpPr>
            <p:spPr>
              <a:xfrm>
                <a:off x="90552" y="132190"/>
                <a:ext cx="833439" cy="467833"/>
              </a:xfrm>
              <a:prstGeom prst="rect">
                <a:avLst/>
              </a:prstGeom>
              <a:blipFill rotWithShape="1">
                <a:blip r:embed="rId11"/>
                <a:srcRect/>
                <a:tile tx="0" ty="0" sx="100000" sy="100000" flip="none" algn="tl"/>
              </a:blipFill>
              <a:ln w="3175" cap="flat">
                <a:noFill/>
                <a:miter lim="400000"/>
              </a:ln>
              <a:effectLst>
                <a:outerShdw blurRad="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CPU</a:t>
                </a:r>
              </a:p>
            </p:txBody>
          </p:sp>
          <p:sp>
            <p:nvSpPr>
              <p:cNvPr id="357" name="Memory"/>
              <p:cNvSpPr/>
              <p:nvPr/>
            </p:nvSpPr>
            <p:spPr>
              <a:xfrm>
                <a:off x="81529" y="672812"/>
                <a:ext cx="833439" cy="467833"/>
              </a:xfrm>
              <a:prstGeom prst="rect">
                <a:avLst/>
              </a:prstGeom>
              <a:blipFill rotWithShape="1">
                <a:blip r:embed="rId12"/>
                <a:srcRect/>
                <a:tile tx="0" ty="0" sx="100000" sy="100000" flip="none" algn="tl"/>
              </a:blipFill>
              <a:ln w="3175" cap="flat">
                <a:noFill/>
                <a:miter lim="400000"/>
              </a:ln>
              <a:effectLst>
                <a:outerShdw dir="2388334" rotWithShape="0">
                  <a:srgbClr val="000000">
                    <a:alpha val="7931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1400">
                    <a:solidFill>
                      <a:srgbClr val="FFFFFF"/>
                    </a:solidFill>
                  </a:defRPr>
                </a:lvl1pPr>
              </a:lstStyle>
              <a:p>
                <a:r>
                  <a:rPr sz="788"/>
                  <a:t>Memory</a:t>
                </a:r>
              </a:p>
            </p:txBody>
          </p:sp>
          <p:sp>
            <p:nvSpPr>
              <p:cNvPr id="358" name="I/O"/>
              <p:cNvSpPr/>
              <p:nvPr/>
            </p:nvSpPr>
            <p:spPr>
              <a:xfrm>
                <a:off x="90552" y="1213434"/>
                <a:ext cx="833439" cy="467833"/>
              </a:xfrm>
              <a:prstGeom prst="rect">
                <a:avLst/>
              </a:prstGeom>
              <a:blipFill rotWithShape="1">
                <a:blip r:embed="rId13"/>
                <a:srcRect/>
                <a:tile tx="0" ty="0" sx="100000" sy="100000" flip="none" algn="tl"/>
              </a:blip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I/O</a:t>
                </a:r>
              </a:p>
            </p:txBody>
          </p:sp>
        </p:grpSp>
        <p:grpSp>
          <p:nvGrpSpPr>
            <p:cNvPr id="364" name="Group"/>
            <p:cNvGrpSpPr/>
            <p:nvPr/>
          </p:nvGrpSpPr>
          <p:grpSpPr>
            <a:xfrm>
              <a:off x="2405062" y="0"/>
              <a:ext cx="1014543" cy="1813458"/>
              <a:chOff x="0" y="0"/>
              <a:chExt cx="1014542" cy="1813457"/>
            </a:xfrm>
          </p:grpSpPr>
          <p:sp>
            <p:nvSpPr>
              <p:cNvPr id="360" name="Rectangle"/>
              <p:cNvSpPr/>
              <p:nvPr/>
            </p:nvSpPr>
            <p:spPr>
              <a:xfrm>
                <a:off x="0" y="0"/>
                <a:ext cx="1014543" cy="1813458"/>
              </a:xfrm>
              <a:prstGeom prst="rect">
                <a:avLst/>
              </a:prstGeom>
              <a:gradFill flip="none" rotWithShape="1">
                <a:gsLst>
                  <a:gs pos="0">
                    <a:srgbClr val="FBFBFB"/>
                  </a:gs>
                  <a:gs pos="100000">
                    <a:srgbClr val="BEBEBE"/>
                  </a:gs>
                </a:gsLst>
                <a:lin ang="5400000" scaled="0"/>
              </a:gra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pPr>
                <a:endParaRPr sz="1125"/>
              </a:p>
            </p:txBody>
          </p:sp>
          <p:sp>
            <p:nvSpPr>
              <p:cNvPr id="361" name="CPU"/>
              <p:cNvSpPr/>
              <p:nvPr/>
            </p:nvSpPr>
            <p:spPr>
              <a:xfrm>
                <a:off x="90552" y="132190"/>
                <a:ext cx="833439" cy="467833"/>
              </a:xfrm>
              <a:prstGeom prst="rect">
                <a:avLst/>
              </a:prstGeom>
              <a:blipFill rotWithShape="1">
                <a:blip r:embed="rId11"/>
                <a:srcRect/>
                <a:tile tx="0" ty="0" sx="100000" sy="100000" flip="none" algn="tl"/>
              </a:blipFill>
              <a:ln w="3175" cap="flat">
                <a:noFill/>
                <a:miter lim="400000"/>
              </a:ln>
              <a:effectLst>
                <a:outerShdw blurRad="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CPU</a:t>
                </a:r>
              </a:p>
            </p:txBody>
          </p:sp>
          <p:sp>
            <p:nvSpPr>
              <p:cNvPr id="362" name="Memory"/>
              <p:cNvSpPr/>
              <p:nvPr/>
            </p:nvSpPr>
            <p:spPr>
              <a:xfrm>
                <a:off x="81529" y="672812"/>
                <a:ext cx="833439" cy="467833"/>
              </a:xfrm>
              <a:prstGeom prst="rect">
                <a:avLst/>
              </a:prstGeom>
              <a:blipFill rotWithShape="1">
                <a:blip r:embed="rId12"/>
                <a:srcRect/>
                <a:tile tx="0" ty="0" sx="100000" sy="100000" flip="none" algn="tl"/>
              </a:blipFill>
              <a:ln w="3175" cap="flat">
                <a:noFill/>
                <a:miter lim="400000"/>
              </a:ln>
              <a:effectLst>
                <a:outerShdw dir="2388334" rotWithShape="0">
                  <a:srgbClr val="000000">
                    <a:alpha val="7931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1400">
                    <a:solidFill>
                      <a:srgbClr val="FFFFFF"/>
                    </a:solidFill>
                  </a:defRPr>
                </a:lvl1pPr>
              </a:lstStyle>
              <a:p>
                <a:r>
                  <a:rPr sz="788"/>
                  <a:t>Memory</a:t>
                </a:r>
              </a:p>
            </p:txBody>
          </p:sp>
          <p:sp>
            <p:nvSpPr>
              <p:cNvPr id="363" name="I/O"/>
              <p:cNvSpPr/>
              <p:nvPr/>
            </p:nvSpPr>
            <p:spPr>
              <a:xfrm>
                <a:off x="90552" y="1213434"/>
                <a:ext cx="833439" cy="467833"/>
              </a:xfrm>
              <a:prstGeom prst="rect">
                <a:avLst/>
              </a:prstGeom>
              <a:blipFill rotWithShape="1">
                <a:blip r:embed="rId13"/>
                <a:srcRect/>
                <a:tile tx="0" ty="0" sx="100000" sy="100000" flip="none" algn="tl"/>
              </a:blip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I/O</a:t>
                </a:r>
              </a:p>
            </p:txBody>
          </p:sp>
        </p:grpSp>
        <p:grpSp>
          <p:nvGrpSpPr>
            <p:cNvPr id="369" name="Group"/>
            <p:cNvGrpSpPr/>
            <p:nvPr/>
          </p:nvGrpSpPr>
          <p:grpSpPr>
            <a:xfrm>
              <a:off x="3607593" y="0"/>
              <a:ext cx="1014544" cy="1813458"/>
              <a:chOff x="0" y="0"/>
              <a:chExt cx="1014542" cy="1813457"/>
            </a:xfrm>
          </p:grpSpPr>
          <p:sp>
            <p:nvSpPr>
              <p:cNvPr id="365" name="Rectangle"/>
              <p:cNvSpPr/>
              <p:nvPr/>
            </p:nvSpPr>
            <p:spPr>
              <a:xfrm>
                <a:off x="0" y="0"/>
                <a:ext cx="1014543" cy="1813458"/>
              </a:xfrm>
              <a:prstGeom prst="rect">
                <a:avLst/>
              </a:prstGeom>
              <a:gradFill flip="none" rotWithShape="1">
                <a:gsLst>
                  <a:gs pos="0">
                    <a:srgbClr val="FBFBFB"/>
                  </a:gs>
                  <a:gs pos="100000">
                    <a:srgbClr val="BEBEBE"/>
                  </a:gs>
                </a:gsLst>
                <a:lin ang="5400000" scaled="0"/>
              </a:gra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pPr>
                <a:endParaRPr sz="1125"/>
              </a:p>
            </p:txBody>
          </p:sp>
          <p:sp>
            <p:nvSpPr>
              <p:cNvPr id="366" name="CPU"/>
              <p:cNvSpPr/>
              <p:nvPr/>
            </p:nvSpPr>
            <p:spPr>
              <a:xfrm>
                <a:off x="90552" y="132190"/>
                <a:ext cx="833439" cy="467833"/>
              </a:xfrm>
              <a:prstGeom prst="rect">
                <a:avLst/>
              </a:prstGeom>
              <a:blipFill rotWithShape="1">
                <a:blip r:embed="rId11"/>
                <a:srcRect/>
                <a:tile tx="0" ty="0" sx="100000" sy="100000" flip="none" algn="tl"/>
              </a:blipFill>
              <a:ln w="3175" cap="flat">
                <a:noFill/>
                <a:miter lim="400000"/>
              </a:ln>
              <a:effectLst>
                <a:outerShdw blurRad="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CPU</a:t>
                </a:r>
              </a:p>
            </p:txBody>
          </p:sp>
          <p:sp>
            <p:nvSpPr>
              <p:cNvPr id="367" name="Memory"/>
              <p:cNvSpPr/>
              <p:nvPr/>
            </p:nvSpPr>
            <p:spPr>
              <a:xfrm>
                <a:off x="81529" y="672812"/>
                <a:ext cx="833439" cy="467833"/>
              </a:xfrm>
              <a:prstGeom prst="rect">
                <a:avLst/>
              </a:prstGeom>
              <a:blipFill rotWithShape="1">
                <a:blip r:embed="rId12"/>
                <a:srcRect/>
                <a:tile tx="0" ty="0" sx="100000" sy="100000" flip="none" algn="tl"/>
              </a:blipFill>
              <a:ln w="3175" cap="flat">
                <a:noFill/>
                <a:miter lim="400000"/>
              </a:ln>
              <a:effectLst>
                <a:outerShdw dir="2388334" rotWithShape="0">
                  <a:srgbClr val="000000">
                    <a:alpha val="7931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1400">
                    <a:solidFill>
                      <a:srgbClr val="FFFFFF"/>
                    </a:solidFill>
                  </a:defRPr>
                </a:lvl1pPr>
              </a:lstStyle>
              <a:p>
                <a:r>
                  <a:rPr sz="788"/>
                  <a:t>Memory</a:t>
                </a:r>
              </a:p>
            </p:txBody>
          </p:sp>
          <p:sp>
            <p:nvSpPr>
              <p:cNvPr id="368" name="I/O"/>
              <p:cNvSpPr/>
              <p:nvPr/>
            </p:nvSpPr>
            <p:spPr>
              <a:xfrm>
                <a:off x="90552" y="1213434"/>
                <a:ext cx="833439" cy="467833"/>
              </a:xfrm>
              <a:prstGeom prst="rect">
                <a:avLst/>
              </a:prstGeom>
              <a:blipFill rotWithShape="1">
                <a:blip r:embed="rId13"/>
                <a:srcRect/>
                <a:tile tx="0" ty="0" sx="100000" sy="100000" flip="none" algn="tl"/>
              </a:blip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I/O</a:t>
                </a:r>
              </a:p>
            </p:txBody>
          </p:sp>
        </p:grpSp>
        <p:grpSp>
          <p:nvGrpSpPr>
            <p:cNvPr id="374" name="Group"/>
            <p:cNvGrpSpPr/>
            <p:nvPr/>
          </p:nvGrpSpPr>
          <p:grpSpPr>
            <a:xfrm>
              <a:off x="4810124" y="0"/>
              <a:ext cx="1014544" cy="1813458"/>
              <a:chOff x="0" y="0"/>
              <a:chExt cx="1014542" cy="1813457"/>
            </a:xfrm>
          </p:grpSpPr>
          <p:sp>
            <p:nvSpPr>
              <p:cNvPr id="370" name="Rectangle"/>
              <p:cNvSpPr/>
              <p:nvPr/>
            </p:nvSpPr>
            <p:spPr>
              <a:xfrm>
                <a:off x="0" y="0"/>
                <a:ext cx="1014543" cy="1813458"/>
              </a:xfrm>
              <a:prstGeom prst="rect">
                <a:avLst/>
              </a:prstGeom>
              <a:gradFill flip="none" rotWithShape="1">
                <a:gsLst>
                  <a:gs pos="0">
                    <a:srgbClr val="FBFBFB"/>
                  </a:gs>
                  <a:gs pos="100000">
                    <a:srgbClr val="BEBEBE"/>
                  </a:gs>
                </a:gsLst>
                <a:lin ang="5400000" scaled="0"/>
              </a:gra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pPr>
                <a:endParaRPr sz="1125"/>
              </a:p>
            </p:txBody>
          </p:sp>
          <p:sp>
            <p:nvSpPr>
              <p:cNvPr id="371" name="CPU"/>
              <p:cNvSpPr/>
              <p:nvPr/>
            </p:nvSpPr>
            <p:spPr>
              <a:xfrm>
                <a:off x="90552" y="132190"/>
                <a:ext cx="833439" cy="467833"/>
              </a:xfrm>
              <a:prstGeom prst="rect">
                <a:avLst/>
              </a:prstGeom>
              <a:blipFill rotWithShape="1">
                <a:blip r:embed="rId11"/>
                <a:srcRect/>
                <a:tile tx="0" ty="0" sx="100000" sy="100000" flip="none" algn="tl"/>
              </a:blipFill>
              <a:ln w="3175" cap="flat">
                <a:noFill/>
                <a:miter lim="400000"/>
              </a:ln>
              <a:effectLst>
                <a:outerShdw blurRad="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CPU</a:t>
                </a:r>
              </a:p>
            </p:txBody>
          </p:sp>
          <p:sp>
            <p:nvSpPr>
              <p:cNvPr id="372" name="Memory"/>
              <p:cNvSpPr/>
              <p:nvPr/>
            </p:nvSpPr>
            <p:spPr>
              <a:xfrm>
                <a:off x="81529" y="672812"/>
                <a:ext cx="833439" cy="467833"/>
              </a:xfrm>
              <a:prstGeom prst="rect">
                <a:avLst/>
              </a:prstGeom>
              <a:blipFill rotWithShape="1">
                <a:blip r:embed="rId12"/>
                <a:srcRect/>
                <a:tile tx="0" ty="0" sx="100000" sy="100000" flip="none" algn="tl"/>
              </a:blipFill>
              <a:ln w="3175" cap="flat">
                <a:noFill/>
                <a:miter lim="400000"/>
              </a:ln>
              <a:effectLst>
                <a:outerShdw dir="2388334" rotWithShape="0">
                  <a:srgbClr val="000000">
                    <a:alpha val="7931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1400">
                    <a:solidFill>
                      <a:srgbClr val="FFFFFF"/>
                    </a:solidFill>
                  </a:defRPr>
                </a:lvl1pPr>
              </a:lstStyle>
              <a:p>
                <a:r>
                  <a:rPr sz="788"/>
                  <a:t>Memory</a:t>
                </a:r>
              </a:p>
            </p:txBody>
          </p:sp>
          <p:sp>
            <p:nvSpPr>
              <p:cNvPr id="373" name="I/O"/>
              <p:cNvSpPr/>
              <p:nvPr/>
            </p:nvSpPr>
            <p:spPr>
              <a:xfrm>
                <a:off x="90552" y="1213434"/>
                <a:ext cx="833439" cy="467833"/>
              </a:xfrm>
              <a:prstGeom prst="rect">
                <a:avLst/>
              </a:prstGeom>
              <a:blipFill rotWithShape="1">
                <a:blip r:embed="rId13"/>
                <a:srcRect/>
                <a:tile tx="0" ty="0" sx="100000" sy="100000" flip="none" algn="tl"/>
              </a:blip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I/O</a:t>
                </a:r>
              </a:p>
            </p:txBody>
          </p:sp>
        </p:grpSp>
        <p:grpSp>
          <p:nvGrpSpPr>
            <p:cNvPr id="379" name="Group"/>
            <p:cNvGrpSpPr/>
            <p:nvPr/>
          </p:nvGrpSpPr>
          <p:grpSpPr>
            <a:xfrm>
              <a:off x="6012655" y="0"/>
              <a:ext cx="1014544" cy="1813458"/>
              <a:chOff x="0" y="0"/>
              <a:chExt cx="1014542" cy="1813457"/>
            </a:xfrm>
          </p:grpSpPr>
          <p:sp>
            <p:nvSpPr>
              <p:cNvPr id="375" name="Rectangle"/>
              <p:cNvSpPr/>
              <p:nvPr/>
            </p:nvSpPr>
            <p:spPr>
              <a:xfrm>
                <a:off x="0" y="0"/>
                <a:ext cx="1014543" cy="1813458"/>
              </a:xfrm>
              <a:prstGeom prst="rect">
                <a:avLst/>
              </a:prstGeom>
              <a:gradFill flip="none" rotWithShape="1">
                <a:gsLst>
                  <a:gs pos="0">
                    <a:srgbClr val="FBFBFB"/>
                  </a:gs>
                  <a:gs pos="100000">
                    <a:srgbClr val="BEBEBE"/>
                  </a:gs>
                </a:gsLst>
                <a:lin ang="5400000" scaled="0"/>
              </a:gra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pPr>
                <a:endParaRPr sz="1125"/>
              </a:p>
            </p:txBody>
          </p:sp>
          <p:sp>
            <p:nvSpPr>
              <p:cNvPr id="376" name="CPU"/>
              <p:cNvSpPr/>
              <p:nvPr/>
            </p:nvSpPr>
            <p:spPr>
              <a:xfrm>
                <a:off x="90552" y="132190"/>
                <a:ext cx="833439" cy="467833"/>
              </a:xfrm>
              <a:prstGeom prst="rect">
                <a:avLst/>
              </a:prstGeom>
              <a:blipFill rotWithShape="1">
                <a:blip r:embed="rId11"/>
                <a:srcRect/>
                <a:tile tx="0" ty="0" sx="100000" sy="100000" flip="none" algn="tl"/>
              </a:blipFill>
              <a:ln w="3175" cap="flat">
                <a:noFill/>
                <a:miter lim="400000"/>
              </a:ln>
              <a:effectLst>
                <a:outerShdw blurRad="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CPU</a:t>
                </a:r>
              </a:p>
            </p:txBody>
          </p:sp>
          <p:sp>
            <p:nvSpPr>
              <p:cNvPr id="377" name="Memory"/>
              <p:cNvSpPr/>
              <p:nvPr/>
            </p:nvSpPr>
            <p:spPr>
              <a:xfrm>
                <a:off x="81529" y="672812"/>
                <a:ext cx="833439" cy="467833"/>
              </a:xfrm>
              <a:prstGeom prst="rect">
                <a:avLst/>
              </a:prstGeom>
              <a:blipFill rotWithShape="1">
                <a:blip r:embed="rId12"/>
                <a:srcRect/>
                <a:tile tx="0" ty="0" sx="100000" sy="100000" flip="none" algn="tl"/>
              </a:blipFill>
              <a:ln w="3175" cap="flat">
                <a:noFill/>
                <a:miter lim="400000"/>
              </a:ln>
              <a:effectLst>
                <a:outerShdw dir="2388334" rotWithShape="0">
                  <a:srgbClr val="000000">
                    <a:alpha val="7931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1400">
                    <a:solidFill>
                      <a:srgbClr val="FFFFFF"/>
                    </a:solidFill>
                  </a:defRPr>
                </a:lvl1pPr>
              </a:lstStyle>
              <a:p>
                <a:r>
                  <a:rPr sz="788"/>
                  <a:t>Memory</a:t>
                </a:r>
              </a:p>
            </p:txBody>
          </p:sp>
          <p:sp>
            <p:nvSpPr>
              <p:cNvPr id="378" name="I/O"/>
              <p:cNvSpPr/>
              <p:nvPr/>
            </p:nvSpPr>
            <p:spPr>
              <a:xfrm>
                <a:off x="90552" y="1213434"/>
                <a:ext cx="833439" cy="467833"/>
              </a:xfrm>
              <a:prstGeom prst="rect">
                <a:avLst/>
              </a:prstGeom>
              <a:blipFill rotWithShape="1">
                <a:blip r:embed="rId13"/>
                <a:srcRect/>
                <a:tile tx="0" ty="0" sx="100000" sy="100000" flip="none" algn="tl"/>
              </a:blip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I/O</a:t>
                </a:r>
              </a:p>
            </p:txBody>
          </p:sp>
        </p:grpSp>
        <p:grpSp>
          <p:nvGrpSpPr>
            <p:cNvPr id="384" name="Group"/>
            <p:cNvGrpSpPr/>
            <p:nvPr/>
          </p:nvGrpSpPr>
          <p:grpSpPr>
            <a:xfrm>
              <a:off x="7215187" y="0"/>
              <a:ext cx="1014544" cy="1813458"/>
              <a:chOff x="0" y="0"/>
              <a:chExt cx="1014542" cy="1813457"/>
            </a:xfrm>
          </p:grpSpPr>
          <p:sp>
            <p:nvSpPr>
              <p:cNvPr id="380" name="Rectangle"/>
              <p:cNvSpPr/>
              <p:nvPr/>
            </p:nvSpPr>
            <p:spPr>
              <a:xfrm>
                <a:off x="0" y="0"/>
                <a:ext cx="1014543" cy="1813458"/>
              </a:xfrm>
              <a:prstGeom prst="rect">
                <a:avLst/>
              </a:prstGeom>
              <a:gradFill flip="none" rotWithShape="1">
                <a:gsLst>
                  <a:gs pos="0">
                    <a:srgbClr val="FBFBFB"/>
                  </a:gs>
                  <a:gs pos="100000">
                    <a:srgbClr val="BEBEBE"/>
                  </a:gs>
                </a:gsLst>
                <a:lin ang="5400000" scaled="0"/>
              </a:gra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pPr>
                <a:endParaRPr sz="1125"/>
              </a:p>
            </p:txBody>
          </p:sp>
          <p:sp>
            <p:nvSpPr>
              <p:cNvPr id="381" name="CPU"/>
              <p:cNvSpPr/>
              <p:nvPr/>
            </p:nvSpPr>
            <p:spPr>
              <a:xfrm>
                <a:off x="90552" y="132190"/>
                <a:ext cx="833439" cy="467833"/>
              </a:xfrm>
              <a:prstGeom prst="rect">
                <a:avLst/>
              </a:prstGeom>
              <a:blipFill rotWithShape="1">
                <a:blip r:embed="rId11"/>
                <a:srcRect/>
                <a:tile tx="0" ty="0" sx="100000" sy="100000" flip="none" algn="tl"/>
              </a:blipFill>
              <a:ln w="3175" cap="flat">
                <a:noFill/>
                <a:miter lim="400000"/>
              </a:ln>
              <a:effectLst>
                <a:outerShdw blurRad="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CPU</a:t>
                </a:r>
              </a:p>
            </p:txBody>
          </p:sp>
          <p:sp>
            <p:nvSpPr>
              <p:cNvPr id="382" name="Memory"/>
              <p:cNvSpPr/>
              <p:nvPr/>
            </p:nvSpPr>
            <p:spPr>
              <a:xfrm>
                <a:off x="81529" y="672812"/>
                <a:ext cx="833439" cy="467833"/>
              </a:xfrm>
              <a:prstGeom prst="rect">
                <a:avLst/>
              </a:prstGeom>
              <a:blipFill rotWithShape="1">
                <a:blip r:embed="rId12"/>
                <a:srcRect/>
                <a:tile tx="0" ty="0" sx="100000" sy="100000" flip="none" algn="tl"/>
              </a:blipFill>
              <a:ln w="3175" cap="flat">
                <a:noFill/>
                <a:miter lim="400000"/>
              </a:ln>
              <a:effectLst>
                <a:outerShdw dir="2388334" rotWithShape="0">
                  <a:srgbClr val="000000">
                    <a:alpha val="7931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1400">
                    <a:solidFill>
                      <a:srgbClr val="FFFFFF"/>
                    </a:solidFill>
                  </a:defRPr>
                </a:lvl1pPr>
              </a:lstStyle>
              <a:p>
                <a:r>
                  <a:rPr sz="788"/>
                  <a:t>Memory</a:t>
                </a:r>
              </a:p>
            </p:txBody>
          </p:sp>
          <p:sp>
            <p:nvSpPr>
              <p:cNvPr id="383" name="I/O"/>
              <p:cNvSpPr/>
              <p:nvPr/>
            </p:nvSpPr>
            <p:spPr>
              <a:xfrm>
                <a:off x="90552" y="1213434"/>
                <a:ext cx="833439" cy="467833"/>
              </a:xfrm>
              <a:prstGeom prst="rect">
                <a:avLst/>
              </a:prstGeom>
              <a:blipFill rotWithShape="1">
                <a:blip r:embed="rId13"/>
                <a:srcRect/>
                <a:tile tx="0" ty="0" sx="100000" sy="100000" flip="none" algn="tl"/>
              </a:blip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I/O</a:t>
                </a:r>
              </a:p>
            </p:txBody>
          </p:sp>
        </p:grpSp>
        <p:grpSp>
          <p:nvGrpSpPr>
            <p:cNvPr id="389" name="Group"/>
            <p:cNvGrpSpPr/>
            <p:nvPr/>
          </p:nvGrpSpPr>
          <p:grpSpPr>
            <a:xfrm>
              <a:off x="8417717" y="0"/>
              <a:ext cx="1014544" cy="1813458"/>
              <a:chOff x="0" y="0"/>
              <a:chExt cx="1014542" cy="1813457"/>
            </a:xfrm>
          </p:grpSpPr>
          <p:sp>
            <p:nvSpPr>
              <p:cNvPr id="385" name="Rectangle"/>
              <p:cNvSpPr/>
              <p:nvPr/>
            </p:nvSpPr>
            <p:spPr>
              <a:xfrm>
                <a:off x="0" y="0"/>
                <a:ext cx="1014543" cy="1813458"/>
              </a:xfrm>
              <a:prstGeom prst="rect">
                <a:avLst/>
              </a:prstGeom>
              <a:gradFill flip="none" rotWithShape="1">
                <a:gsLst>
                  <a:gs pos="0">
                    <a:srgbClr val="FBFBFB"/>
                  </a:gs>
                  <a:gs pos="100000">
                    <a:srgbClr val="BEBEBE"/>
                  </a:gs>
                </a:gsLst>
                <a:lin ang="5400000" scaled="0"/>
              </a:gra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pPr>
                <a:endParaRPr sz="1125"/>
              </a:p>
            </p:txBody>
          </p:sp>
          <p:sp>
            <p:nvSpPr>
              <p:cNvPr id="386" name="CPU"/>
              <p:cNvSpPr/>
              <p:nvPr/>
            </p:nvSpPr>
            <p:spPr>
              <a:xfrm>
                <a:off x="90552" y="132190"/>
                <a:ext cx="833439" cy="467833"/>
              </a:xfrm>
              <a:prstGeom prst="rect">
                <a:avLst/>
              </a:prstGeom>
              <a:blipFill rotWithShape="1">
                <a:blip r:embed="rId11"/>
                <a:srcRect/>
                <a:tile tx="0" ty="0" sx="100000" sy="100000" flip="none" algn="tl"/>
              </a:blipFill>
              <a:ln w="3175" cap="flat">
                <a:noFill/>
                <a:miter lim="400000"/>
              </a:ln>
              <a:effectLst>
                <a:outerShdw blurRad="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CPU</a:t>
                </a:r>
              </a:p>
            </p:txBody>
          </p:sp>
          <p:sp>
            <p:nvSpPr>
              <p:cNvPr id="387" name="Memory"/>
              <p:cNvSpPr/>
              <p:nvPr/>
            </p:nvSpPr>
            <p:spPr>
              <a:xfrm>
                <a:off x="81529" y="672812"/>
                <a:ext cx="833439" cy="467833"/>
              </a:xfrm>
              <a:prstGeom prst="rect">
                <a:avLst/>
              </a:prstGeom>
              <a:blipFill rotWithShape="1">
                <a:blip r:embed="rId12"/>
                <a:srcRect/>
                <a:tile tx="0" ty="0" sx="100000" sy="100000" flip="none" algn="tl"/>
              </a:blipFill>
              <a:ln w="3175" cap="flat">
                <a:noFill/>
                <a:miter lim="400000"/>
              </a:ln>
              <a:effectLst>
                <a:outerShdw dir="2388334" rotWithShape="0">
                  <a:srgbClr val="000000">
                    <a:alpha val="7931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1400">
                    <a:solidFill>
                      <a:srgbClr val="FFFFFF"/>
                    </a:solidFill>
                  </a:defRPr>
                </a:lvl1pPr>
              </a:lstStyle>
              <a:p>
                <a:r>
                  <a:rPr sz="788"/>
                  <a:t>Memory</a:t>
                </a:r>
              </a:p>
            </p:txBody>
          </p:sp>
          <p:sp>
            <p:nvSpPr>
              <p:cNvPr id="388" name="I/O"/>
              <p:cNvSpPr/>
              <p:nvPr/>
            </p:nvSpPr>
            <p:spPr>
              <a:xfrm>
                <a:off x="90552" y="1213434"/>
                <a:ext cx="833439" cy="467833"/>
              </a:xfrm>
              <a:prstGeom prst="rect">
                <a:avLst/>
              </a:prstGeom>
              <a:blipFill rotWithShape="1">
                <a:blip r:embed="rId13"/>
                <a:srcRect/>
                <a:tile tx="0" ty="0" sx="100000" sy="100000" flip="none" algn="tl"/>
              </a:blip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I/O</a:t>
                </a:r>
              </a:p>
            </p:txBody>
          </p:sp>
        </p:grpSp>
      </p:grpSp>
      <p:grpSp>
        <p:nvGrpSpPr>
          <p:cNvPr id="399" name="Group"/>
          <p:cNvGrpSpPr/>
          <p:nvPr/>
        </p:nvGrpSpPr>
        <p:grpSpPr>
          <a:xfrm>
            <a:off x="2006947" y="2737531"/>
            <a:ext cx="5287492" cy="200918"/>
            <a:chOff x="0" y="0"/>
            <a:chExt cx="9399984" cy="357187"/>
          </a:xfrm>
        </p:grpSpPr>
        <p:sp>
          <p:nvSpPr>
            <p:cNvPr id="391" name="API"/>
            <p:cNvSpPr/>
            <p:nvPr/>
          </p:nvSpPr>
          <p:spPr>
            <a:xfrm>
              <a:off x="0" y="0"/>
              <a:ext cx="1006079" cy="357188"/>
            </a:xfrm>
            <a:prstGeom prst="rect">
              <a:avLst/>
            </a:prstGeom>
            <a:solidFill>
              <a:schemeClr val="accent4">
                <a:hueOff val="384618"/>
                <a:satOff val="3869"/>
                <a:lumOff val="5802"/>
              </a:schemeClr>
            </a:solid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API</a:t>
              </a:r>
            </a:p>
          </p:txBody>
        </p:sp>
        <p:sp>
          <p:nvSpPr>
            <p:cNvPr id="392" name="API"/>
            <p:cNvSpPr/>
            <p:nvPr/>
          </p:nvSpPr>
          <p:spPr>
            <a:xfrm>
              <a:off x="1190624" y="0"/>
              <a:ext cx="1006079" cy="357188"/>
            </a:xfrm>
            <a:prstGeom prst="rect">
              <a:avLst/>
            </a:prstGeom>
            <a:solidFill>
              <a:schemeClr val="accent4">
                <a:hueOff val="384618"/>
                <a:satOff val="3869"/>
                <a:lumOff val="5802"/>
              </a:schemeClr>
            </a:solid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API</a:t>
              </a:r>
            </a:p>
          </p:txBody>
        </p:sp>
        <p:sp>
          <p:nvSpPr>
            <p:cNvPr id="393" name="API"/>
            <p:cNvSpPr/>
            <p:nvPr/>
          </p:nvSpPr>
          <p:spPr>
            <a:xfrm>
              <a:off x="2381249" y="0"/>
              <a:ext cx="1006079" cy="357188"/>
            </a:xfrm>
            <a:prstGeom prst="rect">
              <a:avLst/>
            </a:prstGeom>
            <a:solidFill>
              <a:schemeClr val="accent4">
                <a:hueOff val="384618"/>
                <a:satOff val="3869"/>
                <a:lumOff val="5802"/>
              </a:schemeClr>
            </a:solid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API</a:t>
              </a:r>
            </a:p>
          </p:txBody>
        </p:sp>
        <p:sp>
          <p:nvSpPr>
            <p:cNvPr id="394" name="API"/>
            <p:cNvSpPr/>
            <p:nvPr/>
          </p:nvSpPr>
          <p:spPr>
            <a:xfrm>
              <a:off x="3583780" y="0"/>
              <a:ext cx="1006079" cy="357188"/>
            </a:xfrm>
            <a:prstGeom prst="rect">
              <a:avLst/>
            </a:prstGeom>
            <a:solidFill>
              <a:schemeClr val="accent4">
                <a:hueOff val="384618"/>
                <a:satOff val="3869"/>
                <a:lumOff val="5802"/>
              </a:schemeClr>
            </a:solid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API</a:t>
              </a:r>
            </a:p>
          </p:txBody>
        </p:sp>
        <p:sp>
          <p:nvSpPr>
            <p:cNvPr id="395" name="API"/>
            <p:cNvSpPr/>
            <p:nvPr/>
          </p:nvSpPr>
          <p:spPr>
            <a:xfrm>
              <a:off x="4786312" y="0"/>
              <a:ext cx="1006079" cy="357188"/>
            </a:xfrm>
            <a:prstGeom prst="rect">
              <a:avLst/>
            </a:prstGeom>
            <a:solidFill>
              <a:schemeClr val="accent4">
                <a:hueOff val="384618"/>
                <a:satOff val="3869"/>
                <a:lumOff val="5802"/>
              </a:schemeClr>
            </a:solid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API</a:t>
              </a:r>
            </a:p>
          </p:txBody>
        </p:sp>
        <p:sp>
          <p:nvSpPr>
            <p:cNvPr id="396" name="API"/>
            <p:cNvSpPr/>
            <p:nvPr/>
          </p:nvSpPr>
          <p:spPr>
            <a:xfrm>
              <a:off x="5988843" y="0"/>
              <a:ext cx="1006079" cy="357188"/>
            </a:xfrm>
            <a:prstGeom prst="rect">
              <a:avLst/>
            </a:prstGeom>
            <a:solidFill>
              <a:schemeClr val="accent4">
                <a:hueOff val="384618"/>
                <a:satOff val="3869"/>
                <a:lumOff val="5802"/>
              </a:schemeClr>
            </a:solid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API</a:t>
              </a:r>
            </a:p>
          </p:txBody>
        </p:sp>
        <p:sp>
          <p:nvSpPr>
            <p:cNvPr id="397" name="API"/>
            <p:cNvSpPr/>
            <p:nvPr/>
          </p:nvSpPr>
          <p:spPr>
            <a:xfrm>
              <a:off x="7191374" y="0"/>
              <a:ext cx="1006079" cy="357188"/>
            </a:xfrm>
            <a:prstGeom prst="rect">
              <a:avLst/>
            </a:prstGeom>
            <a:solidFill>
              <a:schemeClr val="accent4">
                <a:hueOff val="384618"/>
                <a:satOff val="3869"/>
                <a:lumOff val="5802"/>
              </a:schemeClr>
            </a:solid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API</a:t>
              </a:r>
            </a:p>
          </p:txBody>
        </p:sp>
        <p:sp>
          <p:nvSpPr>
            <p:cNvPr id="398" name="API"/>
            <p:cNvSpPr/>
            <p:nvPr/>
          </p:nvSpPr>
          <p:spPr>
            <a:xfrm>
              <a:off x="8393906" y="0"/>
              <a:ext cx="1006079" cy="357188"/>
            </a:xfrm>
            <a:prstGeom prst="rect">
              <a:avLst/>
            </a:prstGeom>
            <a:solidFill>
              <a:schemeClr val="accent4">
                <a:hueOff val="384618"/>
                <a:satOff val="3869"/>
                <a:lumOff val="5802"/>
              </a:schemeClr>
            </a:solid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API</a:t>
              </a:r>
            </a:p>
          </p:txBody>
        </p:sp>
      </p:grpSp>
      <p:grpSp>
        <p:nvGrpSpPr>
          <p:cNvPr id="420" name="Group"/>
          <p:cNvGrpSpPr/>
          <p:nvPr/>
        </p:nvGrpSpPr>
        <p:grpSpPr>
          <a:xfrm>
            <a:off x="2174379" y="2503204"/>
            <a:ext cx="4965186" cy="2199471"/>
            <a:chOff x="0" y="0"/>
            <a:chExt cx="8826995" cy="3910169"/>
          </a:xfrm>
        </p:grpSpPr>
        <p:grpSp>
          <p:nvGrpSpPr>
            <p:cNvPr id="418" name="Group"/>
            <p:cNvGrpSpPr/>
            <p:nvPr/>
          </p:nvGrpSpPr>
          <p:grpSpPr>
            <a:xfrm>
              <a:off x="0" y="-1"/>
              <a:ext cx="8826996" cy="1171734"/>
              <a:chOff x="0" y="0"/>
              <a:chExt cx="8826995" cy="1171732"/>
            </a:xfrm>
          </p:grpSpPr>
          <p:grpSp>
            <p:nvGrpSpPr>
              <p:cNvPr id="408" name="Group"/>
              <p:cNvGrpSpPr/>
              <p:nvPr/>
            </p:nvGrpSpPr>
            <p:grpSpPr>
              <a:xfrm>
                <a:off x="0" y="-1"/>
                <a:ext cx="8826996" cy="459908"/>
                <a:chOff x="0" y="0"/>
                <a:chExt cx="8826995" cy="459906"/>
              </a:xfrm>
            </p:grpSpPr>
            <p:sp>
              <p:nvSpPr>
                <p:cNvPr id="400" name="Double Arrow"/>
                <p:cNvSpPr/>
                <p:nvPr/>
              </p:nvSpPr>
              <p:spPr>
                <a:xfrm rot="16200000">
                  <a:off x="-7456"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401" name="Double Arrow"/>
                <p:cNvSpPr/>
                <p:nvPr/>
              </p:nvSpPr>
              <p:spPr>
                <a:xfrm rot="16200000">
                  <a:off x="1159356"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402" name="Double Arrow"/>
                <p:cNvSpPr/>
                <p:nvPr/>
              </p:nvSpPr>
              <p:spPr>
                <a:xfrm rot="16200000">
                  <a:off x="2379747"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403" name="Double Arrow"/>
                <p:cNvSpPr/>
                <p:nvPr/>
              </p:nvSpPr>
              <p:spPr>
                <a:xfrm rot="16200000">
                  <a:off x="3546560"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404" name="Double Arrow"/>
                <p:cNvSpPr/>
                <p:nvPr/>
              </p:nvSpPr>
              <p:spPr>
                <a:xfrm rot="16200000">
                  <a:off x="4766950"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405" name="Double Arrow"/>
                <p:cNvSpPr/>
                <p:nvPr/>
              </p:nvSpPr>
              <p:spPr>
                <a:xfrm rot="16200000">
                  <a:off x="6040919"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406" name="Double Arrow"/>
                <p:cNvSpPr/>
                <p:nvPr/>
              </p:nvSpPr>
              <p:spPr>
                <a:xfrm rot="16200000">
                  <a:off x="7207731"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407" name="Double Arrow"/>
                <p:cNvSpPr/>
                <p:nvPr/>
              </p:nvSpPr>
              <p:spPr>
                <a:xfrm rot="16200000">
                  <a:off x="8374543"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grpSp>
          <p:grpSp>
            <p:nvGrpSpPr>
              <p:cNvPr id="417" name="Group"/>
              <p:cNvGrpSpPr/>
              <p:nvPr/>
            </p:nvGrpSpPr>
            <p:grpSpPr>
              <a:xfrm>
                <a:off x="0" y="711825"/>
                <a:ext cx="8826996" cy="459908"/>
                <a:chOff x="0" y="0"/>
                <a:chExt cx="8826995" cy="459906"/>
              </a:xfrm>
            </p:grpSpPr>
            <p:sp>
              <p:nvSpPr>
                <p:cNvPr id="409" name="Double Arrow"/>
                <p:cNvSpPr/>
                <p:nvPr/>
              </p:nvSpPr>
              <p:spPr>
                <a:xfrm rot="16200000">
                  <a:off x="-7456"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410" name="Double Arrow"/>
                <p:cNvSpPr/>
                <p:nvPr/>
              </p:nvSpPr>
              <p:spPr>
                <a:xfrm rot="16200000">
                  <a:off x="1159356"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411" name="Double Arrow"/>
                <p:cNvSpPr/>
                <p:nvPr/>
              </p:nvSpPr>
              <p:spPr>
                <a:xfrm rot="16200000">
                  <a:off x="2379747"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412" name="Double Arrow"/>
                <p:cNvSpPr/>
                <p:nvPr/>
              </p:nvSpPr>
              <p:spPr>
                <a:xfrm rot="16200000">
                  <a:off x="3546560"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413" name="Double Arrow"/>
                <p:cNvSpPr/>
                <p:nvPr/>
              </p:nvSpPr>
              <p:spPr>
                <a:xfrm rot="16200000">
                  <a:off x="4766950"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414" name="Double Arrow"/>
                <p:cNvSpPr/>
                <p:nvPr/>
              </p:nvSpPr>
              <p:spPr>
                <a:xfrm rot="16200000">
                  <a:off x="6040919"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415" name="Double Arrow"/>
                <p:cNvSpPr/>
                <p:nvPr/>
              </p:nvSpPr>
              <p:spPr>
                <a:xfrm rot="16200000">
                  <a:off x="7207731"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416" name="Double Arrow"/>
                <p:cNvSpPr/>
                <p:nvPr/>
              </p:nvSpPr>
              <p:spPr>
                <a:xfrm rot="16200000">
                  <a:off x="8374543"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grpSp>
        </p:grpSp>
        <p:sp>
          <p:nvSpPr>
            <p:cNvPr id="419" name="Double Arrow"/>
            <p:cNvSpPr/>
            <p:nvPr/>
          </p:nvSpPr>
          <p:spPr>
            <a:xfrm rot="16200000">
              <a:off x="4284747" y="3457718"/>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grpSp>
      <p:pic>
        <p:nvPicPr>
          <p:cNvPr id="421" name="StorageReview-Intel-SSD-530-Front.jpg" descr="StorageReview-Intel-SSD-530-Front.jpg"/>
          <p:cNvPicPr>
            <a:picLocks noChangeAspect="1"/>
          </p:cNvPicPr>
          <p:nvPr/>
        </p:nvPicPr>
        <p:blipFill>
          <a:blip r:embed="rId14"/>
          <a:stretch>
            <a:fillRect/>
          </a:stretch>
        </p:blipFill>
        <p:spPr>
          <a:xfrm>
            <a:off x="5584338" y="4532594"/>
            <a:ext cx="1441493" cy="1185416"/>
          </a:xfrm>
          <a:prstGeom prst="rect">
            <a:avLst/>
          </a:prstGeom>
          <a:ln w="3175">
            <a:miter lim="400000"/>
          </a:ln>
        </p:spPr>
      </p:pic>
      <p:pic>
        <p:nvPicPr>
          <p:cNvPr id="422" name="intelCPU.png" descr="intelCPU.png"/>
          <p:cNvPicPr>
            <a:picLocks noChangeAspect="1"/>
          </p:cNvPicPr>
          <p:nvPr/>
        </p:nvPicPr>
        <p:blipFill>
          <a:blip r:embed="rId15"/>
          <a:stretch>
            <a:fillRect/>
          </a:stretch>
        </p:blipFill>
        <p:spPr>
          <a:xfrm>
            <a:off x="3851254" y="4758451"/>
            <a:ext cx="1441493" cy="921981"/>
          </a:xfrm>
          <a:prstGeom prst="rect">
            <a:avLst/>
          </a:prstGeom>
          <a:ln w="3175">
            <a:miter lim="400000"/>
          </a:ln>
        </p:spPr>
      </p:pic>
      <p:pic>
        <p:nvPicPr>
          <p:cNvPr id="423" name="a8558c71-978c-75c2-7a79-2e82f5a5889a.jpg" descr="a8558c71-978c-75c2-7a79-2e82f5a5889a.jpg"/>
          <p:cNvPicPr>
            <a:picLocks noChangeAspect="1"/>
          </p:cNvPicPr>
          <p:nvPr/>
        </p:nvPicPr>
        <p:blipFill>
          <a:blip r:embed="rId16"/>
          <a:stretch>
            <a:fillRect/>
          </a:stretch>
        </p:blipFill>
        <p:spPr>
          <a:xfrm>
            <a:off x="2428875" y="4880961"/>
            <a:ext cx="1399729" cy="676960"/>
          </a:xfrm>
          <a:prstGeom prst="rect">
            <a:avLst/>
          </a:prstGeom>
          <a:ln w="3175">
            <a:miter lim="400000"/>
          </a:ln>
        </p:spPr>
      </p:pic>
      <p:sp>
        <p:nvSpPr>
          <p:cNvPr id="424" name="Shape"/>
          <p:cNvSpPr/>
          <p:nvPr/>
        </p:nvSpPr>
        <p:spPr>
          <a:xfrm>
            <a:off x="1055266" y="1780357"/>
            <a:ext cx="7509868" cy="3990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545" y="420"/>
                </a:moveTo>
                <a:lnTo>
                  <a:pt x="4600" y="420"/>
                </a:lnTo>
                <a:lnTo>
                  <a:pt x="4600" y="13123"/>
                </a:lnTo>
                <a:lnTo>
                  <a:pt x="2545" y="13123"/>
                </a:lnTo>
                <a:lnTo>
                  <a:pt x="2545" y="420"/>
                </a:lnTo>
                <a:close/>
              </a:path>
            </a:pathLst>
          </a:custGeom>
          <a:solidFill>
            <a:srgbClr val="FFFFFF">
              <a:alpha val="87663"/>
            </a:srgbClr>
          </a:solidFill>
          <a:ln w="3175">
            <a:miter lim="400000"/>
          </a:ln>
        </p:spPr>
        <p:txBody>
          <a:bodyPr lIns="26789" tIns="26789" rIns="26789" bIns="26789" anchor="ctr"/>
          <a:lstStyle/>
          <a:p>
            <a:pPr>
              <a:defRPr sz="2000">
                <a:solidFill>
                  <a:srgbClr val="FFFFFF"/>
                </a:solidFill>
              </a:defRPr>
            </a:pPr>
            <a:endParaRPr sz="1125"/>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349"/>
                                        </p:tgtEl>
                                        <p:attrNameLst>
                                          <p:attrName>style.visibility</p:attrName>
                                        </p:attrNameLst>
                                      </p:cBhvr>
                                      <p:to>
                                        <p:strVal val="visible"/>
                                      </p:to>
                                    </p:set>
                                    <p:animEffect transition="in" filter="fade">
                                      <p:cBhvr>
                                        <p:cTn id="7" dur="500"/>
                                        <p:tgtEl>
                                          <p:spTgt spid="3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336"/>
                                        </p:tgtEl>
                                        <p:attrNameLst>
                                          <p:attrName>style.visibility</p:attrName>
                                        </p:attrNameLst>
                                      </p:cBhvr>
                                      <p:to>
                                        <p:strVal val="visible"/>
                                      </p:to>
                                    </p:set>
                                    <p:animEffect transition="in" filter="fade">
                                      <p:cBhvr>
                                        <p:cTn id="12" dur="500"/>
                                        <p:tgtEl>
                                          <p:spTgt spid="3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390"/>
                                        </p:tgtEl>
                                        <p:attrNameLst>
                                          <p:attrName>style.visibility</p:attrName>
                                        </p:attrNameLst>
                                      </p:cBhvr>
                                      <p:to>
                                        <p:strVal val="visible"/>
                                      </p:to>
                                    </p:set>
                                    <p:animEffect transition="in" filter="fade">
                                      <p:cBhvr>
                                        <p:cTn id="17" dur="500"/>
                                        <p:tgtEl>
                                          <p:spTgt spid="390"/>
                                        </p:tgtEl>
                                      </p:cBhvr>
                                    </p:animEffect>
                                  </p:childTnLst>
                                </p:cTn>
                              </p:par>
                            </p:childTnLst>
                          </p:cTn>
                        </p:par>
                        <p:par>
                          <p:cTn id="18" fill="hold">
                            <p:stCondLst>
                              <p:cond delay="500"/>
                            </p:stCondLst>
                            <p:childTnLst>
                              <p:par>
                                <p:cTn id="19" presetID="10" presetClass="entr" fill="hold" grpId="0" nodeType="afterEffect">
                                  <p:stCondLst>
                                    <p:cond delay="0"/>
                                  </p:stCondLst>
                                  <p:iterate>
                                    <p:tmAbs val="0"/>
                                  </p:iterate>
                                  <p:childTnLst>
                                    <p:set>
                                      <p:cBhvr>
                                        <p:cTn id="20" fill="hold"/>
                                        <p:tgtEl>
                                          <p:spTgt spid="335"/>
                                        </p:tgtEl>
                                        <p:attrNameLst>
                                          <p:attrName>style.visibility</p:attrName>
                                        </p:attrNameLst>
                                      </p:cBhvr>
                                      <p:to>
                                        <p:strVal val="visible"/>
                                      </p:to>
                                    </p:set>
                                    <p:animEffect transition="in" filter="fade">
                                      <p:cBhvr>
                                        <p:cTn id="21" dur="500"/>
                                        <p:tgtEl>
                                          <p:spTgt spid="3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fill="hold" grpId="0" nodeType="clickEffect">
                                  <p:stCondLst>
                                    <p:cond delay="0"/>
                                  </p:stCondLst>
                                  <p:iterate>
                                    <p:tmAbs val="0"/>
                                  </p:iterate>
                                  <p:childTnLst>
                                    <p:set>
                                      <p:cBhvr>
                                        <p:cTn id="25" fill="hold"/>
                                        <p:tgtEl>
                                          <p:spTgt spid="399"/>
                                        </p:tgtEl>
                                        <p:attrNameLst>
                                          <p:attrName>style.visibility</p:attrName>
                                        </p:attrNameLst>
                                      </p:cBhvr>
                                      <p:to>
                                        <p:strVal val="visible"/>
                                      </p:to>
                                    </p:set>
                                    <p:animEffect transition="in" filter="fade">
                                      <p:cBhvr>
                                        <p:cTn id="26" dur="500"/>
                                        <p:tgtEl>
                                          <p:spTgt spid="39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fill="hold" grpId="0" nodeType="clickEffect">
                                  <p:stCondLst>
                                    <p:cond delay="0"/>
                                  </p:stCondLst>
                                  <p:iterate>
                                    <p:tmAbs val="0"/>
                                  </p:iterate>
                                  <p:childTnLst>
                                    <p:set>
                                      <p:cBhvr>
                                        <p:cTn id="30" fill="hold"/>
                                        <p:tgtEl>
                                          <p:spTgt spid="420"/>
                                        </p:tgtEl>
                                        <p:attrNameLst>
                                          <p:attrName>style.visibility</p:attrName>
                                        </p:attrNameLst>
                                      </p:cBhvr>
                                      <p:to>
                                        <p:strVal val="visible"/>
                                      </p:to>
                                    </p:set>
                                    <p:animEffect transition="in" filter="fade">
                                      <p:cBhvr>
                                        <p:cTn id="31" dur="500"/>
                                        <p:tgtEl>
                                          <p:spTgt spid="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advAuto="0"/>
      <p:bldP spid="336" grpId="0" animBg="1" advAuto="0"/>
      <p:bldP spid="349" grpId="0" animBg="1" advAuto="0"/>
      <p:bldP spid="390" grpId="0" animBg="1" advAuto="0"/>
      <p:bldP spid="399" grpId="0" animBg="1" advAuto="0"/>
      <p:bldP spid="420"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The operating system presents an illusion of a virtual machine to each running program and maintains architectural states of a von Neumann machine…"/>
          <p:cNvSpPr txBox="1">
            <a:spLocks noGrp="1"/>
          </p:cNvSpPr>
          <p:nvPr>
            <p:ph type="body" idx="1"/>
          </p:nvPr>
        </p:nvSpPr>
        <p:spPr>
          <a:prstGeom prst="rect">
            <a:avLst/>
          </a:prstGeom>
        </p:spPr>
        <p:txBody>
          <a:bodyPr/>
          <a:lstStyle/>
          <a:p>
            <a:pPr marL="203596" indent="-203596" defTabSz="292670">
              <a:defRPr sz="3989"/>
            </a:pPr>
            <a:r>
              <a:rPr sz="2400" dirty="0"/>
              <a:t>The operating system presents an illusion of a virtual machine to each running program and maintains architectural states of a von Neumann machine</a:t>
            </a:r>
          </a:p>
          <a:p>
            <a:pPr marL="668052" lvl="2" indent="-192993" defTabSz="292670">
              <a:defRPr sz="3230"/>
            </a:pPr>
            <a:r>
              <a:rPr sz="2000" dirty="0"/>
              <a:t>Processor</a:t>
            </a:r>
          </a:p>
          <a:p>
            <a:pPr marL="668052" lvl="2" indent="-192993" defTabSz="292670">
              <a:defRPr sz="3230"/>
            </a:pPr>
            <a:r>
              <a:rPr sz="2000" dirty="0"/>
              <a:t>Memory</a:t>
            </a:r>
          </a:p>
          <a:p>
            <a:pPr marL="668052" lvl="2" indent="-192993" defTabSz="292670">
              <a:defRPr sz="3230"/>
            </a:pPr>
            <a:r>
              <a:rPr sz="2000" dirty="0"/>
              <a:t>I/O</a:t>
            </a:r>
          </a:p>
          <a:p>
            <a:pPr marL="203596" indent="-203596" defTabSz="292670">
              <a:defRPr sz="3989"/>
            </a:pPr>
            <a:r>
              <a:rPr sz="2400" dirty="0"/>
              <a:t>Each virtualized environment accesses architectural facilities through some sort of application programming interface  (API)</a:t>
            </a:r>
          </a:p>
          <a:p>
            <a:pPr marL="203596" indent="-203596" defTabSz="292670">
              <a:defRPr sz="3989"/>
            </a:pPr>
            <a:r>
              <a:rPr sz="2400" dirty="0"/>
              <a:t>Dynamically map those virtualized resources into physical resources</a:t>
            </a:r>
          </a:p>
        </p:txBody>
      </p:sp>
      <p:sp>
        <p:nvSpPr>
          <p:cNvPr id="42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428" name="The idea: virtualization"/>
          <p:cNvSpPr txBox="1">
            <a:spLocks noGrp="1"/>
          </p:cNvSpPr>
          <p:nvPr>
            <p:ph type="title"/>
          </p:nvPr>
        </p:nvSpPr>
        <p:spPr>
          <a:prstGeom prst="rect">
            <a:avLst/>
          </a:prstGeom>
        </p:spPr>
        <p:txBody>
          <a:bodyPr/>
          <a:lstStyle/>
          <a:p>
            <a:r>
              <a:t>The idea: virtualization</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0D1189-5B17-3947-91B2-4B7ECFD08D9A}"/>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37BF3EAE-EC9D-444D-8921-89EE1C66793C}"/>
              </a:ext>
            </a:extLst>
          </p:cNvPr>
          <p:cNvSpPr>
            <a:spLocks noGrp="1"/>
          </p:cNvSpPr>
          <p:nvPr>
            <p:ph type="sldNum" sz="quarter" idx="2"/>
          </p:nvPr>
        </p:nvSpPr>
        <p:spPr/>
        <p:txBody>
          <a:bodyPr/>
          <a:lstStyle/>
          <a:p>
            <a:fld id="{86CB4B4D-7CA3-9044-876B-883B54F8677D}" type="slidenum">
              <a:rPr lang="en-US" smtClean="0"/>
              <a:t>13</a:t>
            </a:fld>
            <a:endParaRPr lang="en-US"/>
          </a:p>
        </p:txBody>
      </p:sp>
      <p:sp>
        <p:nvSpPr>
          <p:cNvPr id="4" name="Title 3">
            <a:extLst>
              <a:ext uri="{FF2B5EF4-FFF2-40B4-BE49-F238E27FC236}">
                <a16:creationId xmlns:a16="http://schemas.microsoft.com/office/drawing/2014/main" id="{F487FCC4-B60B-9047-AEFD-583C4C0050AE}"/>
              </a:ext>
            </a:extLst>
          </p:cNvPr>
          <p:cNvSpPr>
            <a:spLocks noGrp="1"/>
          </p:cNvSpPr>
          <p:nvPr>
            <p:ph type="title"/>
          </p:nvPr>
        </p:nvSpPr>
        <p:spPr/>
        <p:txBody>
          <a:bodyPr/>
          <a:lstStyle/>
          <a:p>
            <a:r>
              <a:rPr lang="en-US" dirty="0"/>
              <a:t>Demo, Virtualization</a:t>
            </a:r>
          </a:p>
        </p:txBody>
      </p:sp>
      <p:pic>
        <p:nvPicPr>
          <p:cNvPr id="6" name="Picture 5">
            <a:extLst>
              <a:ext uri="{FF2B5EF4-FFF2-40B4-BE49-F238E27FC236}">
                <a16:creationId xmlns:a16="http://schemas.microsoft.com/office/drawing/2014/main" id="{BBD6FEBD-CD24-E64F-821F-C00BA17D9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09584"/>
            <a:ext cx="11248819" cy="5219816"/>
          </a:xfrm>
          <a:prstGeom prst="rect">
            <a:avLst/>
          </a:prstGeom>
        </p:spPr>
      </p:pic>
      <p:sp>
        <p:nvSpPr>
          <p:cNvPr id="7" name="Rectangle 6">
            <a:extLst>
              <a:ext uri="{FF2B5EF4-FFF2-40B4-BE49-F238E27FC236}">
                <a16:creationId xmlns:a16="http://schemas.microsoft.com/office/drawing/2014/main" id="{807E2B83-ACAA-2844-9B0E-3288D711ED45}"/>
              </a:ext>
            </a:extLst>
          </p:cNvPr>
          <p:cNvSpPr/>
          <p:nvPr/>
        </p:nvSpPr>
        <p:spPr>
          <a:xfrm>
            <a:off x="4033756" y="3275111"/>
            <a:ext cx="4341760" cy="307777"/>
          </a:xfrm>
          <a:prstGeom prst="rect">
            <a:avLst/>
          </a:prstGeom>
        </p:spPr>
        <p:txBody>
          <a:bodyPr wrap="square">
            <a:spAutoFit/>
          </a:bodyPr>
          <a:lstStyle/>
          <a:p>
            <a:r>
              <a:rPr lang="en-US" sz="1400" dirty="0" err="1">
                <a:solidFill>
                  <a:srgbClr val="FF0000"/>
                </a:solidFill>
              </a:rPr>
              <a:t>getcpu</a:t>
            </a:r>
            <a:r>
              <a:rPr lang="en-US" sz="1400" dirty="0">
                <a:solidFill>
                  <a:srgbClr val="FF0000"/>
                </a:solidFill>
              </a:rPr>
              <a:t> system call to retrieve the executing CPU ID</a:t>
            </a:r>
          </a:p>
        </p:txBody>
      </p:sp>
      <p:sp>
        <p:nvSpPr>
          <p:cNvPr id="8" name="Rectangle 7">
            <a:extLst>
              <a:ext uri="{FF2B5EF4-FFF2-40B4-BE49-F238E27FC236}">
                <a16:creationId xmlns:a16="http://schemas.microsoft.com/office/drawing/2014/main" id="{97CFE4EB-0565-0043-A4FA-CAB21DEBE37D}"/>
              </a:ext>
            </a:extLst>
          </p:cNvPr>
          <p:cNvSpPr/>
          <p:nvPr/>
        </p:nvSpPr>
        <p:spPr>
          <a:xfrm>
            <a:off x="3099768" y="4691709"/>
            <a:ext cx="2141933" cy="307777"/>
          </a:xfrm>
          <a:prstGeom prst="rect">
            <a:avLst/>
          </a:prstGeom>
        </p:spPr>
        <p:txBody>
          <a:bodyPr wrap="none">
            <a:spAutoFit/>
          </a:bodyPr>
          <a:lstStyle/>
          <a:p>
            <a:r>
              <a:rPr lang="en-US" sz="1400" dirty="0">
                <a:solidFill>
                  <a:srgbClr val="FF0000"/>
                </a:solidFill>
              </a:rPr>
              <a:t>create a random number</a:t>
            </a:r>
          </a:p>
        </p:txBody>
      </p:sp>
      <p:sp>
        <p:nvSpPr>
          <p:cNvPr id="9" name="Rectangle 8">
            <a:extLst>
              <a:ext uri="{FF2B5EF4-FFF2-40B4-BE49-F238E27FC236}">
                <a16:creationId xmlns:a16="http://schemas.microsoft.com/office/drawing/2014/main" id="{AE8EC259-B7BC-F74E-80A2-C181C82EBC32}"/>
              </a:ext>
            </a:extLst>
          </p:cNvPr>
          <p:cNvSpPr/>
          <p:nvPr/>
        </p:nvSpPr>
        <p:spPr>
          <a:xfrm>
            <a:off x="5849546" y="5294526"/>
            <a:ext cx="3038011" cy="307777"/>
          </a:xfrm>
          <a:prstGeom prst="rect">
            <a:avLst/>
          </a:prstGeom>
        </p:spPr>
        <p:txBody>
          <a:bodyPr wrap="none">
            <a:spAutoFit/>
          </a:bodyPr>
          <a:lstStyle/>
          <a:p>
            <a:r>
              <a:rPr lang="en-US" sz="1400" dirty="0">
                <a:solidFill>
                  <a:srgbClr val="FF0000"/>
                </a:solidFill>
              </a:rPr>
              <a:t>print the value of a and address of a</a:t>
            </a:r>
          </a:p>
        </p:txBody>
      </p:sp>
      <p:sp>
        <p:nvSpPr>
          <p:cNvPr id="10" name="Rectangle 9">
            <a:extLst>
              <a:ext uri="{FF2B5EF4-FFF2-40B4-BE49-F238E27FC236}">
                <a16:creationId xmlns:a16="http://schemas.microsoft.com/office/drawing/2014/main" id="{23BC5C7D-B359-EC4D-9AB6-EDA4525273F1}"/>
              </a:ext>
            </a:extLst>
          </p:cNvPr>
          <p:cNvSpPr/>
          <p:nvPr/>
        </p:nvSpPr>
        <p:spPr>
          <a:xfrm>
            <a:off x="3954107" y="5955268"/>
            <a:ext cx="4410182" cy="307777"/>
          </a:xfrm>
          <a:prstGeom prst="rect">
            <a:avLst/>
          </a:prstGeom>
        </p:spPr>
        <p:txBody>
          <a:bodyPr wrap="none">
            <a:spAutoFit/>
          </a:bodyPr>
          <a:lstStyle/>
          <a:p>
            <a:r>
              <a:rPr lang="en-US" sz="1400" dirty="0">
                <a:solidFill>
                  <a:srgbClr val="FF0000"/>
                </a:solidFill>
              </a:rPr>
              <a:t>print the value of a and address of a again after sleep</a:t>
            </a:r>
          </a:p>
        </p:txBody>
      </p:sp>
    </p:spTree>
    <p:extLst>
      <p:ext uri="{BB962C8B-B14F-4D97-AF65-F5344CB8AC3E}">
        <p14:creationId xmlns:p14="http://schemas.microsoft.com/office/powerpoint/2010/main" val="27051789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EB9F2B-4B40-1A46-A0EA-55988761A076}"/>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995FD947-AADF-034B-954D-0582BC3DC4A6}"/>
              </a:ext>
            </a:extLst>
          </p:cNvPr>
          <p:cNvSpPr>
            <a:spLocks noGrp="1"/>
          </p:cNvSpPr>
          <p:nvPr>
            <p:ph type="sldNum" sz="quarter" idx="2"/>
          </p:nvPr>
        </p:nvSpPr>
        <p:spPr/>
        <p:txBody>
          <a:bodyPr/>
          <a:lstStyle/>
          <a:p>
            <a:fld id="{86CB4B4D-7CA3-9044-876B-883B54F8677D}" type="slidenum">
              <a:rPr lang="en-US" smtClean="0"/>
              <a:t>14</a:t>
            </a:fld>
            <a:endParaRPr lang="en-US"/>
          </a:p>
        </p:txBody>
      </p:sp>
      <p:sp>
        <p:nvSpPr>
          <p:cNvPr id="4" name="Title 3">
            <a:extLst>
              <a:ext uri="{FF2B5EF4-FFF2-40B4-BE49-F238E27FC236}">
                <a16:creationId xmlns:a16="http://schemas.microsoft.com/office/drawing/2014/main" id="{890C7770-A60E-8E47-BC89-6C7BB75425E2}"/>
              </a:ext>
            </a:extLst>
          </p:cNvPr>
          <p:cNvSpPr>
            <a:spLocks noGrp="1"/>
          </p:cNvSpPr>
          <p:nvPr>
            <p:ph type="title"/>
          </p:nvPr>
        </p:nvSpPr>
        <p:spPr/>
        <p:txBody>
          <a:bodyPr/>
          <a:lstStyle/>
          <a:p>
            <a:r>
              <a:rPr lang="en-US" dirty="0"/>
              <a:t>Virtualization Demo</a:t>
            </a:r>
          </a:p>
        </p:txBody>
      </p:sp>
      <p:pic>
        <p:nvPicPr>
          <p:cNvPr id="5" name="Picture 4">
            <a:extLst>
              <a:ext uri="{FF2B5EF4-FFF2-40B4-BE49-F238E27FC236}">
                <a16:creationId xmlns:a16="http://schemas.microsoft.com/office/drawing/2014/main" id="{FF9C05AD-8C2C-B24B-888A-A54CB9033EC7}"/>
              </a:ext>
            </a:extLst>
          </p:cNvPr>
          <p:cNvPicPr>
            <a:picLocks noChangeAspect="1"/>
          </p:cNvPicPr>
          <p:nvPr/>
        </p:nvPicPr>
        <p:blipFill>
          <a:blip r:embed="rId2"/>
          <a:stretch>
            <a:fillRect/>
          </a:stretch>
        </p:blipFill>
        <p:spPr>
          <a:xfrm>
            <a:off x="-284624" y="1143000"/>
            <a:ext cx="9876097" cy="5555304"/>
          </a:xfrm>
          <a:prstGeom prst="rect">
            <a:avLst/>
          </a:prstGeom>
        </p:spPr>
      </p:pic>
    </p:spTree>
    <p:extLst>
      <p:ext uri="{BB962C8B-B14F-4D97-AF65-F5344CB8AC3E}">
        <p14:creationId xmlns:p14="http://schemas.microsoft.com/office/powerpoint/2010/main" val="425895777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How many of the following statement is true about why operating systems virtualize running programs?…"/>
          <p:cNvSpPr txBox="1">
            <a:spLocks noGrp="1"/>
          </p:cNvSpPr>
          <p:nvPr>
            <p:ph type="body" idx="1"/>
          </p:nvPr>
        </p:nvSpPr>
        <p:spPr>
          <a:prstGeom prst="rect">
            <a:avLst/>
          </a:prstGeom>
        </p:spPr>
        <p:txBody>
          <a:bodyPr/>
          <a:lstStyle/>
          <a:p>
            <a:pPr marL="158591" indent="-158591" defTabSz="227975">
              <a:spcBef>
                <a:spcPts val="281"/>
              </a:spcBef>
              <a:defRPr sz="3108"/>
            </a:pPr>
            <a:r>
              <a:rPr sz="2000"/>
              <a:t>How many of the following statement is true about why operating systems virtualize running programs?</a:t>
            </a:r>
          </a:p>
          <a:p>
            <a:pPr marL="543322" lvl="1" indent="-279003" defTabSz="227975">
              <a:spcBef>
                <a:spcPts val="281"/>
              </a:spcBef>
              <a:buSzPct val="100000"/>
              <a:buAutoNum type="circleNumDbPlain"/>
              <a:defRPr sz="2812"/>
            </a:pPr>
            <a:r>
              <a:rPr sz="2000"/>
              <a:t>Virtualization can help improve the utilization and the throughput of the underlying hardware</a:t>
            </a:r>
          </a:p>
          <a:p>
            <a:pPr marL="543322" lvl="1" indent="-279003" defTabSz="227975">
              <a:spcBef>
                <a:spcPts val="281"/>
              </a:spcBef>
              <a:buSzPct val="100000"/>
              <a:buAutoNum type="circleNumDbPlain"/>
              <a:defRPr sz="2812"/>
            </a:pPr>
            <a:r>
              <a:rPr sz="2000"/>
              <a:t>Virtualization may allow the system to execute more programs than the number of physical processors installed in the machine</a:t>
            </a:r>
          </a:p>
          <a:p>
            <a:pPr marL="543322" lvl="1" indent="-279003" defTabSz="227975">
              <a:spcBef>
                <a:spcPts val="281"/>
              </a:spcBef>
              <a:buSzPct val="100000"/>
              <a:buAutoNum type="circleNumDbPlain"/>
              <a:defRPr sz="2812"/>
            </a:pPr>
            <a:r>
              <a:rPr sz="2000"/>
              <a:t>Virtualization may allow a running program or running programs to use more than install physical memory</a:t>
            </a:r>
          </a:p>
          <a:p>
            <a:pPr marL="543322" lvl="1" indent="-279003" defTabSz="227975">
              <a:spcBef>
                <a:spcPts val="281"/>
              </a:spcBef>
              <a:buSzPct val="100000"/>
              <a:buAutoNum type="circleNumDbPlain"/>
              <a:defRPr sz="2812"/>
            </a:pPr>
            <a:r>
              <a:rPr sz="2000"/>
              <a:t>Virtualization can improve the latency of executing each program</a:t>
            </a:r>
          </a:p>
          <a:p>
            <a:pPr marL="543322" lvl="1" indent="-279003" defTabSz="227975">
              <a:spcBef>
                <a:spcPts val="281"/>
              </a:spcBef>
              <a:buSzPct val="100000"/>
              <a:buAutoNum type="alphaUcPeriod"/>
              <a:defRPr sz="2812"/>
            </a:pPr>
            <a:r>
              <a:rPr sz="2000"/>
              <a:t>0</a:t>
            </a:r>
          </a:p>
          <a:p>
            <a:pPr marL="543322" lvl="1" indent="-279003" defTabSz="227975">
              <a:spcBef>
                <a:spcPts val="281"/>
              </a:spcBef>
              <a:buSzPct val="100000"/>
              <a:buAutoNum type="alphaUcPeriod"/>
              <a:defRPr sz="2812"/>
            </a:pPr>
            <a:r>
              <a:rPr sz="2000"/>
              <a:t>1</a:t>
            </a:r>
          </a:p>
          <a:p>
            <a:pPr marL="543322" lvl="1" indent="-279003" defTabSz="227975">
              <a:spcBef>
                <a:spcPts val="281"/>
              </a:spcBef>
              <a:buSzPct val="100000"/>
              <a:buAutoNum type="alphaUcPeriod"/>
              <a:defRPr sz="2812"/>
            </a:pPr>
            <a:r>
              <a:rPr sz="2000"/>
              <a:t>2</a:t>
            </a:r>
          </a:p>
          <a:p>
            <a:pPr marL="543322" lvl="1" indent="-279003" defTabSz="227975">
              <a:spcBef>
                <a:spcPts val="281"/>
              </a:spcBef>
              <a:buSzPct val="100000"/>
              <a:buAutoNum type="alphaUcPeriod"/>
              <a:defRPr sz="2812"/>
            </a:pPr>
            <a:r>
              <a:rPr sz="2000"/>
              <a:t>3</a:t>
            </a:r>
          </a:p>
          <a:p>
            <a:pPr marL="543322" lvl="1" indent="-279003" defTabSz="227975">
              <a:spcBef>
                <a:spcPts val="281"/>
              </a:spcBef>
              <a:buSzPct val="100000"/>
              <a:buAutoNum type="alphaUcPeriod"/>
              <a:defRPr sz="2812"/>
            </a:pPr>
            <a:r>
              <a:rPr sz="2000"/>
              <a:t>4</a:t>
            </a:r>
          </a:p>
        </p:txBody>
      </p:sp>
      <p:sp>
        <p:nvSpPr>
          <p:cNvPr id="45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sz="700"/>
              <a:t>15</a:t>
            </a:fld>
            <a:endParaRPr sz="700"/>
          </a:p>
        </p:txBody>
      </p:sp>
      <p:sp>
        <p:nvSpPr>
          <p:cNvPr id="455" name="Why virtualization"/>
          <p:cNvSpPr txBox="1">
            <a:spLocks noGrp="1"/>
          </p:cNvSpPr>
          <p:nvPr>
            <p:ph type="title"/>
          </p:nvPr>
        </p:nvSpPr>
        <p:spPr>
          <a:prstGeom prst="rect">
            <a:avLst/>
          </a:prstGeom>
        </p:spPr>
        <p:txBody>
          <a:bodyPr/>
          <a:lstStyle/>
          <a:p>
            <a:r>
              <a:t>Why virtualization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How many of the following statement is true about why operating systems virtualize running programs?…"/>
          <p:cNvSpPr txBox="1">
            <a:spLocks noGrp="1"/>
          </p:cNvSpPr>
          <p:nvPr>
            <p:ph type="body" idx="1"/>
          </p:nvPr>
        </p:nvSpPr>
        <p:spPr>
          <a:xfrm>
            <a:off x="379378" y="885216"/>
            <a:ext cx="8229600" cy="5105400"/>
          </a:xfrm>
          <a:prstGeom prst="rect">
            <a:avLst/>
          </a:prstGeom>
        </p:spPr>
        <p:txBody>
          <a:bodyPr/>
          <a:lstStyle/>
          <a:p>
            <a:pPr marL="158591" indent="-158591" defTabSz="227975">
              <a:spcBef>
                <a:spcPts val="281"/>
              </a:spcBef>
              <a:defRPr sz="3108"/>
            </a:pPr>
            <a:r>
              <a:rPr sz="2000" dirty="0"/>
              <a:t>How many of the following statement is true about why operating systems virtualize running programs?</a:t>
            </a:r>
          </a:p>
          <a:p>
            <a:pPr marL="543322" lvl="1" indent="-279003" defTabSz="227975">
              <a:spcBef>
                <a:spcPts val="281"/>
              </a:spcBef>
              <a:buSzPct val="100000"/>
              <a:buAutoNum type="circleNumDbPlain"/>
              <a:defRPr sz="2812"/>
            </a:pPr>
            <a:r>
              <a:rPr sz="2000" dirty="0"/>
              <a:t>Virtualization can help improve the utilization and the throughput of the underlying hardware</a:t>
            </a:r>
          </a:p>
          <a:p>
            <a:pPr marL="543322" lvl="1" indent="-279003" defTabSz="227975">
              <a:spcBef>
                <a:spcPts val="281"/>
              </a:spcBef>
              <a:buSzPct val="100000"/>
              <a:buAutoNum type="circleNumDbPlain"/>
              <a:defRPr sz="2812"/>
            </a:pPr>
            <a:r>
              <a:rPr sz="2000" dirty="0"/>
              <a:t>Virtualization may allow the system to execute more programs than the number of physical processors installed in the machine</a:t>
            </a:r>
          </a:p>
          <a:p>
            <a:pPr marL="543322" lvl="1" indent="-279003" defTabSz="227975">
              <a:spcBef>
                <a:spcPts val="281"/>
              </a:spcBef>
              <a:buSzPct val="100000"/>
              <a:buAutoNum type="circleNumDbPlain"/>
              <a:defRPr sz="2812"/>
            </a:pPr>
            <a:r>
              <a:rPr sz="2000" dirty="0"/>
              <a:t>Virtualization may allow a running program or running programs to use more than install physical memory</a:t>
            </a:r>
          </a:p>
          <a:p>
            <a:pPr marL="543322" lvl="1" indent="-279003" defTabSz="227975">
              <a:spcBef>
                <a:spcPts val="281"/>
              </a:spcBef>
              <a:buSzPct val="100000"/>
              <a:buAutoNum type="circleNumDbPlain"/>
              <a:defRPr sz="2812"/>
            </a:pPr>
            <a:r>
              <a:rPr sz="2000" dirty="0"/>
              <a:t>Virtualization can improve the latency of executing each program</a:t>
            </a:r>
          </a:p>
          <a:p>
            <a:pPr marL="543322" lvl="1" indent="-279003" defTabSz="227975">
              <a:spcBef>
                <a:spcPts val="281"/>
              </a:spcBef>
              <a:buSzPct val="100000"/>
              <a:buAutoNum type="alphaUcPeriod"/>
              <a:defRPr sz="2812"/>
            </a:pPr>
            <a:r>
              <a:rPr sz="2000" dirty="0"/>
              <a:t>0</a:t>
            </a:r>
          </a:p>
          <a:p>
            <a:pPr marL="543322" lvl="1" indent="-279003" defTabSz="227975">
              <a:spcBef>
                <a:spcPts val="281"/>
              </a:spcBef>
              <a:buSzPct val="100000"/>
              <a:buAutoNum type="alphaUcPeriod"/>
              <a:defRPr sz="2812"/>
            </a:pPr>
            <a:r>
              <a:rPr sz="2000" dirty="0"/>
              <a:t>1</a:t>
            </a:r>
          </a:p>
          <a:p>
            <a:pPr marL="543322" lvl="1" indent="-279003" defTabSz="227975">
              <a:spcBef>
                <a:spcPts val="281"/>
              </a:spcBef>
              <a:buSzPct val="100000"/>
              <a:buAutoNum type="alphaUcPeriod"/>
              <a:defRPr sz="2812"/>
            </a:pPr>
            <a:r>
              <a:rPr sz="2000" dirty="0"/>
              <a:t>2</a:t>
            </a:r>
          </a:p>
          <a:p>
            <a:pPr marL="543322" lvl="1" indent="-279003" defTabSz="227975">
              <a:spcBef>
                <a:spcPts val="281"/>
              </a:spcBef>
              <a:buSzPct val="100000"/>
              <a:buAutoNum type="alphaUcPeriod"/>
              <a:defRPr sz="2812"/>
            </a:pPr>
            <a:r>
              <a:rPr sz="2000" dirty="0"/>
              <a:t>3</a:t>
            </a:r>
          </a:p>
          <a:p>
            <a:pPr marL="543322" lvl="1" indent="-279003" defTabSz="227975">
              <a:spcBef>
                <a:spcPts val="281"/>
              </a:spcBef>
              <a:buSzPct val="100000"/>
              <a:buAutoNum type="alphaUcPeriod"/>
              <a:defRPr sz="2812"/>
            </a:pPr>
            <a:r>
              <a:rPr sz="2000" dirty="0"/>
              <a:t>4</a:t>
            </a:r>
          </a:p>
        </p:txBody>
      </p:sp>
      <p:sp>
        <p:nvSpPr>
          <p:cNvPr id="506" name="Slide Number"/>
          <p:cNvSpPr txBox="1">
            <a:spLocks noGrp="1"/>
          </p:cNvSpPr>
          <p:nvPr>
            <p:ph type="sldNum" sz="quarter" idx="2"/>
          </p:nvPr>
        </p:nvSpPr>
        <p:spPr>
          <a:xfrm>
            <a:off x="6475378" y="5792808"/>
            <a:ext cx="2133600"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sz="700"/>
              <a:t>16</a:t>
            </a:fld>
            <a:endParaRPr sz="700"/>
          </a:p>
        </p:txBody>
      </p:sp>
      <p:sp>
        <p:nvSpPr>
          <p:cNvPr id="507" name="Why virtualization"/>
          <p:cNvSpPr txBox="1">
            <a:spLocks noGrp="1"/>
          </p:cNvSpPr>
          <p:nvPr>
            <p:ph type="title"/>
          </p:nvPr>
        </p:nvSpPr>
        <p:spPr>
          <a:xfrm>
            <a:off x="379378" y="-29184"/>
            <a:ext cx="7467600" cy="762000"/>
          </a:xfrm>
          <a:prstGeom prst="rect">
            <a:avLst/>
          </a:prstGeom>
        </p:spPr>
        <p:txBody>
          <a:bodyPr/>
          <a:lstStyle/>
          <a:p>
            <a:r>
              <a:rPr sz="2800"/>
              <a:t>Why virtualization</a:t>
            </a:r>
          </a:p>
        </p:txBody>
      </p:sp>
      <p:sp>
        <p:nvSpPr>
          <p:cNvPr id="508" name="Rectangle"/>
          <p:cNvSpPr/>
          <p:nvPr/>
        </p:nvSpPr>
        <p:spPr>
          <a:xfrm>
            <a:off x="663190" y="4934574"/>
            <a:ext cx="768755" cy="272914"/>
          </a:xfrm>
          <a:prstGeom prst="rect">
            <a:avLst/>
          </a:prstGeom>
          <a:ln w="50800">
            <a:solidFill>
              <a:srgbClr val="FF2600"/>
            </a:solidFill>
            <a:miter lim="400000"/>
          </a:ln>
        </p:spPr>
        <p:txBody>
          <a:bodyPr lIns="26789" tIns="26789" rIns="26789" bIns="26789" anchor="ctr"/>
          <a:lstStyle/>
          <a:p>
            <a:pPr>
              <a:defRPr sz="2000"/>
            </a:pPr>
            <a:endParaRPr sz="1000"/>
          </a:p>
        </p:txBody>
      </p:sp>
      <p:sp>
        <p:nvSpPr>
          <p:cNvPr id="509" name="Make programs less machine-dependent"/>
          <p:cNvSpPr/>
          <p:nvPr/>
        </p:nvSpPr>
        <p:spPr>
          <a:xfrm>
            <a:off x="663190" y="1527243"/>
            <a:ext cx="7945788" cy="2003897"/>
          </a:xfrm>
          <a:prstGeom prst="rect">
            <a:avLst/>
          </a:prstGeom>
          <a:ln w="50800">
            <a:solidFill>
              <a:srgbClr val="FF26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b"/>
          <a:lstStyle>
            <a:lvl1pPr>
              <a:defRPr sz="2400" b="1">
                <a:solidFill>
                  <a:srgbClr val="FF2600"/>
                </a:solidFill>
              </a:defRPr>
            </a:lvl1pPr>
          </a:lstStyle>
          <a:p>
            <a:pPr algn="ctr"/>
            <a:r>
              <a:rPr lang="en-US" sz="1050" dirty="0"/>
              <a:t>					</a:t>
            </a:r>
            <a:r>
              <a:rPr sz="1050" dirty="0"/>
              <a:t>Make programs less machine-dependent</a:t>
            </a:r>
          </a:p>
        </p:txBody>
      </p:sp>
      <p:sp>
        <p:nvSpPr>
          <p:cNvPr id="510" name="Dingbat Check"/>
          <p:cNvSpPr/>
          <p:nvPr/>
        </p:nvSpPr>
        <p:spPr>
          <a:xfrm>
            <a:off x="774264" y="1650512"/>
            <a:ext cx="391413" cy="371946"/>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FF2600"/>
          </a:solidFill>
          <a:ln w="3175">
            <a:miter lim="400000"/>
          </a:ln>
          <a:effectLst>
            <a:outerShdw blurRad="25400" dir="5400000" rotWithShape="0">
              <a:srgbClr val="000000">
                <a:alpha val="50000"/>
              </a:srgbClr>
            </a:outerShdw>
          </a:effectLst>
        </p:spPr>
        <p:txBody>
          <a:bodyPr lIns="26789" tIns="26789" rIns="26789" bIns="26789" anchor="ctr"/>
          <a:lstStyle/>
          <a:p>
            <a:pPr>
              <a:defRPr sz="2000">
                <a:solidFill>
                  <a:srgbClr val="FFFFFF"/>
                </a:solidFill>
              </a:defRPr>
            </a:pPr>
            <a:endParaRPr sz="1000"/>
          </a:p>
        </p:txBody>
      </p:sp>
      <p:sp>
        <p:nvSpPr>
          <p:cNvPr id="511" name="Dingbat Check"/>
          <p:cNvSpPr/>
          <p:nvPr/>
        </p:nvSpPr>
        <p:spPr>
          <a:xfrm>
            <a:off x="774264" y="2143818"/>
            <a:ext cx="391413" cy="371945"/>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FF2600"/>
          </a:solidFill>
          <a:ln w="3175">
            <a:miter lim="400000"/>
          </a:ln>
          <a:effectLst>
            <a:outerShdw blurRad="25400" dir="5400000" rotWithShape="0">
              <a:srgbClr val="000000">
                <a:alpha val="50000"/>
              </a:srgbClr>
            </a:outerShdw>
          </a:effectLst>
        </p:spPr>
        <p:txBody>
          <a:bodyPr lIns="26789" tIns="26789" rIns="26789" bIns="26789" anchor="ctr"/>
          <a:lstStyle/>
          <a:p>
            <a:pPr>
              <a:defRPr sz="2000">
                <a:solidFill>
                  <a:srgbClr val="FFFFFF"/>
                </a:solidFill>
              </a:defRPr>
            </a:pPr>
            <a:endParaRPr sz="1000"/>
          </a:p>
        </p:txBody>
      </p:sp>
      <p:sp>
        <p:nvSpPr>
          <p:cNvPr id="512" name="Dingbat Check"/>
          <p:cNvSpPr/>
          <p:nvPr/>
        </p:nvSpPr>
        <p:spPr>
          <a:xfrm>
            <a:off x="774264" y="2661712"/>
            <a:ext cx="391413" cy="371945"/>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FF2600"/>
          </a:solidFill>
          <a:ln w="3175">
            <a:miter lim="400000"/>
          </a:ln>
          <a:effectLst>
            <a:outerShdw blurRad="25400" dir="5400000" rotWithShape="0">
              <a:srgbClr val="000000">
                <a:alpha val="50000"/>
              </a:srgbClr>
            </a:outerShdw>
          </a:effectLst>
        </p:spPr>
        <p:txBody>
          <a:bodyPr lIns="26789" tIns="26789" rIns="26789" bIns="26789" anchor="ctr"/>
          <a:lstStyle/>
          <a:p>
            <a:pPr>
              <a:defRPr sz="2000">
                <a:solidFill>
                  <a:srgbClr val="FFFFFF"/>
                </a:solidFill>
              </a:defRPr>
            </a:pPr>
            <a:endParaRPr sz="100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5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5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fill="hold" grpId="0" nodeType="clickEffect">
                                  <p:stCondLst>
                                    <p:cond delay="0"/>
                                  </p:stCondLst>
                                  <p:iterate>
                                    <p:tmAbs val="0"/>
                                  </p:iterate>
                                  <p:childTnLst>
                                    <p:set>
                                      <p:cBhvr>
                                        <p:cTn id="18" fill="hold"/>
                                        <p:tgtEl>
                                          <p:spTgt spid="509"/>
                                        </p:tgtEl>
                                        <p:attrNameLst>
                                          <p:attrName>style.visibility</p:attrName>
                                        </p:attrNameLst>
                                      </p:cBhvr>
                                      <p:to>
                                        <p:strVal val="visible"/>
                                      </p:to>
                                    </p:set>
                                    <p:animEffect transition="in" filter="fade">
                                      <p:cBhvr>
                                        <p:cTn id="19" dur="1000"/>
                                        <p:tgtEl>
                                          <p:spTgt spid="50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p:tmAbs val="0"/>
                                  </p:iterate>
                                  <p:childTnLst>
                                    <p:set>
                                      <p:cBhvr>
                                        <p:cTn id="23" fill="hold"/>
                                        <p:tgtEl>
                                          <p:spTgt spid="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 grpId="0" animBg="1" advAuto="0"/>
      <p:bldP spid="509" grpId="0" animBg="1" advAuto="0"/>
      <p:bldP spid="510" grpId="0" animBg="1" advAuto="0"/>
      <p:bldP spid="511" grpId="0" animBg="1" advAuto="0"/>
      <p:bldP spid="512"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Operating System"/>
          <p:cNvSpPr/>
          <p:nvPr/>
        </p:nvSpPr>
        <p:spPr>
          <a:xfrm>
            <a:off x="1401534" y="2652948"/>
            <a:ext cx="6498834" cy="1839844"/>
          </a:xfrm>
          <a:prstGeom prst="rect">
            <a:avLst/>
          </a:prstGeom>
          <a:blipFill>
            <a:blip r:embed="rId2"/>
          </a:blipFill>
          <a:ln w="3175">
            <a:miter lim="400000"/>
          </a:ln>
          <a:effectLst>
            <a:outerShdw blurRad="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b"/>
          <a:lstStyle>
            <a:lvl1pPr>
              <a:defRPr sz="3600">
                <a:solidFill>
                  <a:srgbClr val="FFFFFF"/>
                </a:solidFill>
              </a:defRPr>
            </a:lvl1pPr>
          </a:lstStyle>
          <a:p>
            <a:r>
              <a:rPr sz="2025"/>
              <a:t>Operating System</a:t>
            </a:r>
          </a:p>
        </p:txBody>
      </p:sp>
      <p:sp>
        <p:nvSpPr>
          <p:cNvPr id="527" name="The idea of an OS: virtualization"/>
          <p:cNvSpPr txBox="1">
            <a:spLocks noGrp="1"/>
          </p:cNvSpPr>
          <p:nvPr>
            <p:ph type="title"/>
          </p:nvPr>
        </p:nvSpPr>
        <p:spPr>
          <a:prstGeom prst="rect">
            <a:avLst/>
          </a:prstGeom>
        </p:spPr>
        <p:txBody>
          <a:bodyPr/>
          <a:lstStyle/>
          <a:p>
            <a:r>
              <a:rPr lang="en-US" dirty="0"/>
              <a:t>Virtualizing the CPU: Processes</a:t>
            </a:r>
            <a:endParaRPr dirty="0"/>
          </a:p>
        </p:txBody>
      </p:sp>
      <p:sp>
        <p:nvSpPr>
          <p:cNvPr id="52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grpSp>
        <p:nvGrpSpPr>
          <p:cNvPr id="540" name="Group"/>
          <p:cNvGrpSpPr/>
          <p:nvPr/>
        </p:nvGrpSpPr>
        <p:grpSpPr>
          <a:xfrm>
            <a:off x="1945726" y="1848290"/>
            <a:ext cx="5400507" cy="764855"/>
            <a:chOff x="0" y="0"/>
            <a:chExt cx="9600899" cy="1359741"/>
          </a:xfrm>
        </p:grpSpPr>
        <p:grpSp>
          <p:nvGrpSpPr>
            <p:cNvPr id="532" name="Group"/>
            <p:cNvGrpSpPr/>
            <p:nvPr/>
          </p:nvGrpSpPr>
          <p:grpSpPr>
            <a:xfrm>
              <a:off x="0" y="7606"/>
              <a:ext cx="3727466" cy="1352136"/>
              <a:chOff x="0" y="0"/>
              <a:chExt cx="3727465" cy="1352135"/>
            </a:xfrm>
          </p:grpSpPr>
          <p:pic>
            <p:nvPicPr>
              <p:cNvPr id="529" name="Image" descr="Image"/>
              <p:cNvPicPr>
                <a:picLocks noChangeAspect="1"/>
              </p:cNvPicPr>
              <p:nvPr/>
            </p:nvPicPr>
            <p:blipFill>
              <a:blip r:embed="rId3"/>
              <a:stretch>
                <a:fillRect/>
              </a:stretch>
            </p:blipFill>
            <p:spPr>
              <a:xfrm>
                <a:off x="0" y="0"/>
                <a:ext cx="1352136" cy="1352136"/>
              </a:xfrm>
              <a:prstGeom prst="rect">
                <a:avLst/>
              </a:prstGeom>
              <a:ln w="3175" cap="flat">
                <a:noFill/>
                <a:miter lim="400000"/>
              </a:ln>
              <a:effectLst/>
            </p:spPr>
          </p:pic>
          <p:pic>
            <p:nvPicPr>
              <p:cNvPr id="530" name="Image" descr="Image"/>
              <p:cNvPicPr>
                <a:picLocks noChangeAspect="1"/>
              </p:cNvPicPr>
              <p:nvPr/>
            </p:nvPicPr>
            <p:blipFill>
              <a:blip r:embed="rId4"/>
              <a:stretch>
                <a:fillRect/>
              </a:stretch>
            </p:blipFill>
            <p:spPr>
              <a:xfrm>
                <a:off x="1237665" y="0"/>
                <a:ext cx="1352136" cy="1352136"/>
              </a:xfrm>
              <a:prstGeom prst="rect">
                <a:avLst/>
              </a:prstGeom>
              <a:ln w="3175" cap="flat">
                <a:noFill/>
                <a:miter lim="400000"/>
              </a:ln>
              <a:effectLst/>
            </p:spPr>
          </p:pic>
          <p:pic>
            <p:nvPicPr>
              <p:cNvPr id="531" name="Image" descr="Image"/>
              <p:cNvPicPr>
                <a:picLocks noChangeAspect="1"/>
              </p:cNvPicPr>
              <p:nvPr/>
            </p:nvPicPr>
            <p:blipFill>
              <a:blip r:embed="rId5"/>
              <a:stretch>
                <a:fillRect/>
              </a:stretch>
            </p:blipFill>
            <p:spPr>
              <a:xfrm>
                <a:off x="2375330" y="0"/>
                <a:ext cx="1352136" cy="1352136"/>
              </a:xfrm>
              <a:prstGeom prst="rect">
                <a:avLst/>
              </a:prstGeom>
              <a:ln w="3175" cap="flat">
                <a:noFill/>
                <a:miter lim="400000"/>
              </a:ln>
              <a:effectLst/>
            </p:spPr>
          </p:pic>
        </p:grpSp>
        <p:pic>
          <p:nvPicPr>
            <p:cNvPr id="533" name="Image" descr="Image"/>
            <p:cNvPicPr>
              <a:picLocks noChangeAspect="1"/>
            </p:cNvPicPr>
            <p:nvPr/>
          </p:nvPicPr>
          <p:blipFill>
            <a:blip r:embed="rId6"/>
            <a:stretch>
              <a:fillRect/>
            </a:stretch>
          </p:blipFill>
          <p:spPr>
            <a:xfrm>
              <a:off x="3621498" y="80151"/>
              <a:ext cx="1134376" cy="1134376"/>
            </a:xfrm>
            <a:prstGeom prst="rect">
              <a:avLst/>
            </a:prstGeom>
            <a:ln w="3175" cap="flat">
              <a:noFill/>
              <a:miter lim="400000"/>
            </a:ln>
            <a:effectLst/>
          </p:spPr>
        </p:pic>
        <p:grpSp>
          <p:nvGrpSpPr>
            <p:cNvPr id="536" name="Group"/>
            <p:cNvGrpSpPr/>
            <p:nvPr/>
          </p:nvGrpSpPr>
          <p:grpSpPr>
            <a:xfrm>
              <a:off x="4743722" y="0"/>
              <a:ext cx="2439654" cy="1294678"/>
              <a:chOff x="0" y="0"/>
              <a:chExt cx="2439652" cy="1294677"/>
            </a:xfrm>
          </p:grpSpPr>
          <p:pic>
            <p:nvPicPr>
              <p:cNvPr id="534" name="Image" descr="Image"/>
              <p:cNvPicPr>
                <a:picLocks noChangeAspect="1"/>
              </p:cNvPicPr>
              <p:nvPr/>
            </p:nvPicPr>
            <p:blipFill>
              <a:blip r:embed="rId7"/>
              <a:stretch>
                <a:fillRect/>
              </a:stretch>
            </p:blipFill>
            <p:spPr>
              <a:xfrm>
                <a:off x="0" y="0"/>
                <a:ext cx="1294678" cy="1294678"/>
              </a:xfrm>
              <a:prstGeom prst="rect">
                <a:avLst/>
              </a:prstGeom>
              <a:ln w="3175" cap="flat">
                <a:noFill/>
                <a:miter lim="400000"/>
              </a:ln>
              <a:effectLst/>
            </p:spPr>
          </p:pic>
          <p:pic>
            <p:nvPicPr>
              <p:cNvPr id="535" name="Image" descr="Image"/>
              <p:cNvPicPr>
                <a:picLocks noChangeAspect="1"/>
              </p:cNvPicPr>
              <p:nvPr/>
            </p:nvPicPr>
            <p:blipFill>
              <a:blip r:embed="rId8"/>
              <a:stretch>
                <a:fillRect/>
              </a:stretch>
            </p:blipFill>
            <p:spPr>
              <a:xfrm>
                <a:off x="1233574" y="44299"/>
                <a:ext cx="1206079" cy="1206080"/>
              </a:xfrm>
              <a:prstGeom prst="rect">
                <a:avLst/>
              </a:prstGeom>
              <a:ln w="3175" cap="flat">
                <a:noFill/>
                <a:miter lim="400000"/>
              </a:ln>
              <a:effectLst/>
            </p:spPr>
          </p:pic>
        </p:grpSp>
        <p:grpSp>
          <p:nvGrpSpPr>
            <p:cNvPr id="539" name="Group"/>
            <p:cNvGrpSpPr/>
            <p:nvPr/>
          </p:nvGrpSpPr>
          <p:grpSpPr>
            <a:xfrm>
              <a:off x="7185304" y="907"/>
              <a:ext cx="2415596" cy="1292864"/>
              <a:chOff x="0" y="0"/>
              <a:chExt cx="2415595" cy="1292863"/>
            </a:xfrm>
          </p:grpSpPr>
          <p:pic>
            <p:nvPicPr>
              <p:cNvPr id="537" name="Image" descr="Image"/>
              <p:cNvPicPr>
                <a:picLocks noChangeAspect="1"/>
              </p:cNvPicPr>
              <p:nvPr/>
            </p:nvPicPr>
            <p:blipFill>
              <a:blip r:embed="rId9"/>
              <a:stretch>
                <a:fillRect/>
              </a:stretch>
            </p:blipFill>
            <p:spPr>
              <a:xfrm>
                <a:off x="1122731" y="0"/>
                <a:ext cx="1292865" cy="1292864"/>
              </a:xfrm>
              <a:prstGeom prst="rect">
                <a:avLst/>
              </a:prstGeom>
              <a:ln w="3175" cap="flat">
                <a:noFill/>
                <a:miter lim="400000"/>
              </a:ln>
              <a:effectLst/>
            </p:spPr>
          </p:pic>
          <p:pic>
            <p:nvPicPr>
              <p:cNvPr id="538" name="Image" descr="Image"/>
              <p:cNvPicPr>
                <a:picLocks noChangeAspect="1"/>
              </p:cNvPicPr>
              <p:nvPr/>
            </p:nvPicPr>
            <p:blipFill>
              <a:blip r:embed="rId10"/>
              <a:stretch>
                <a:fillRect/>
              </a:stretch>
            </p:blipFill>
            <p:spPr>
              <a:xfrm>
                <a:off x="0" y="31131"/>
                <a:ext cx="1230601" cy="1230602"/>
              </a:xfrm>
              <a:prstGeom prst="rect">
                <a:avLst/>
              </a:prstGeom>
              <a:ln w="3175" cap="flat">
                <a:noFill/>
                <a:miter lim="400000"/>
              </a:ln>
              <a:effectLst/>
            </p:spPr>
          </p:pic>
        </p:grpSp>
      </p:grpSp>
      <p:grpSp>
        <p:nvGrpSpPr>
          <p:cNvPr id="581" name="Group"/>
          <p:cNvGrpSpPr/>
          <p:nvPr/>
        </p:nvGrpSpPr>
        <p:grpSpPr>
          <a:xfrm>
            <a:off x="1998127" y="3062834"/>
            <a:ext cx="5305647" cy="1020070"/>
            <a:chOff x="0" y="0"/>
            <a:chExt cx="9432260" cy="1813457"/>
          </a:xfrm>
        </p:grpSpPr>
        <p:grpSp>
          <p:nvGrpSpPr>
            <p:cNvPr id="545" name="Group"/>
            <p:cNvGrpSpPr/>
            <p:nvPr/>
          </p:nvGrpSpPr>
          <p:grpSpPr>
            <a:xfrm>
              <a:off x="0" y="0"/>
              <a:ext cx="1014543" cy="1813458"/>
              <a:chOff x="0" y="0"/>
              <a:chExt cx="1014542" cy="1813457"/>
            </a:xfrm>
          </p:grpSpPr>
          <p:sp>
            <p:nvSpPr>
              <p:cNvPr id="541" name="Rectangle"/>
              <p:cNvSpPr/>
              <p:nvPr/>
            </p:nvSpPr>
            <p:spPr>
              <a:xfrm>
                <a:off x="0" y="0"/>
                <a:ext cx="1014543" cy="1813458"/>
              </a:xfrm>
              <a:prstGeom prst="rect">
                <a:avLst/>
              </a:prstGeom>
              <a:gradFill flip="none" rotWithShape="1">
                <a:gsLst>
                  <a:gs pos="0">
                    <a:srgbClr val="FBFBFB"/>
                  </a:gs>
                  <a:gs pos="100000">
                    <a:srgbClr val="BEBEBE"/>
                  </a:gs>
                </a:gsLst>
                <a:lin ang="5400000" scaled="0"/>
              </a:gra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pPr>
                <a:endParaRPr sz="1125"/>
              </a:p>
            </p:txBody>
          </p:sp>
          <p:sp>
            <p:nvSpPr>
              <p:cNvPr id="542" name="CPU"/>
              <p:cNvSpPr/>
              <p:nvPr/>
            </p:nvSpPr>
            <p:spPr>
              <a:xfrm>
                <a:off x="90552" y="132190"/>
                <a:ext cx="833439" cy="467833"/>
              </a:xfrm>
              <a:prstGeom prst="rect">
                <a:avLst/>
              </a:prstGeom>
              <a:blipFill rotWithShape="1">
                <a:blip r:embed="rId11"/>
                <a:srcRect/>
                <a:tile tx="0" ty="0" sx="100000" sy="100000" flip="none" algn="tl"/>
              </a:blipFill>
              <a:ln w="3175" cap="flat">
                <a:noFill/>
                <a:miter lim="400000"/>
              </a:ln>
              <a:effectLst>
                <a:outerShdw blurRad="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CPU</a:t>
                </a:r>
              </a:p>
            </p:txBody>
          </p:sp>
          <p:sp>
            <p:nvSpPr>
              <p:cNvPr id="543" name="Memory"/>
              <p:cNvSpPr/>
              <p:nvPr/>
            </p:nvSpPr>
            <p:spPr>
              <a:xfrm>
                <a:off x="81529" y="672812"/>
                <a:ext cx="833439" cy="467833"/>
              </a:xfrm>
              <a:prstGeom prst="rect">
                <a:avLst/>
              </a:prstGeom>
              <a:blipFill rotWithShape="1">
                <a:blip r:embed="rId12"/>
                <a:srcRect/>
                <a:tile tx="0" ty="0" sx="100000" sy="100000" flip="none" algn="tl"/>
              </a:blipFill>
              <a:ln w="3175" cap="flat">
                <a:noFill/>
                <a:miter lim="400000"/>
              </a:ln>
              <a:effectLst>
                <a:outerShdw dir="2388334" rotWithShape="0">
                  <a:srgbClr val="000000">
                    <a:alpha val="7931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1400">
                    <a:solidFill>
                      <a:srgbClr val="FFFFFF"/>
                    </a:solidFill>
                  </a:defRPr>
                </a:lvl1pPr>
              </a:lstStyle>
              <a:p>
                <a:r>
                  <a:rPr sz="788"/>
                  <a:t>Memory</a:t>
                </a:r>
              </a:p>
            </p:txBody>
          </p:sp>
          <p:sp>
            <p:nvSpPr>
              <p:cNvPr id="544" name="I/O"/>
              <p:cNvSpPr/>
              <p:nvPr/>
            </p:nvSpPr>
            <p:spPr>
              <a:xfrm>
                <a:off x="90552" y="1213434"/>
                <a:ext cx="833439" cy="467833"/>
              </a:xfrm>
              <a:prstGeom prst="rect">
                <a:avLst/>
              </a:prstGeom>
              <a:blipFill rotWithShape="1">
                <a:blip r:embed="rId13"/>
                <a:srcRect/>
                <a:tile tx="0" ty="0" sx="100000" sy="100000" flip="none" algn="tl"/>
              </a:blip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I/O</a:t>
                </a:r>
              </a:p>
            </p:txBody>
          </p:sp>
        </p:grpSp>
        <p:grpSp>
          <p:nvGrpSpPr>
            <p:cNvPr id="550" name="Group"/>
            <p:cNvGrpSpPr/>
            <p:nvPr/>
          </p:nvGrpSpPr>
          <p:grpSpPr>
            <a:xfrm>
              <a:off x="1202531" y="0"/>
              <a:ext cx="1014543" cy="1813458"/>
              <a:chOff x="0" y="0"/>
              <a:chExt cx="1014542" cy="1813457"/>
            </a:xfrm>
          </p:grpSpPr>
          <p:sp>
            <p:nvSpPr>
              <p:cNvPr id="546" name="Rectangle"/>
              <p:cNvSpPr/>
              <p:nvPr/>
            </p:nvSpPr>
            <p:spPr>
              <a:xfrm>
                <a:off x="0" y="0"/>
                <a:ext cx="1014543" cy="1813458"/>
              </a:xfrm>
              <a:prstGeom prst="rect">
                <a:avLst/>
              </a:prstGeom>
              <a:gradFill flip="none" rotWithShape="1">
                <a:gsLst>
                  <a:gs pos="0">
                    <a:srgbClr val="FBFBFB"/>
                  </a:gs>
                  <a:gs pos="100000">
                    <a:srgbClr val="BEBEBE"/>
                  </a:gs>
                </a:gsLst>
                <a:lin ang="5400000" scaled="0"/>
              </a:gra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pPr>
                <a:endParaRPr sz="1125"/>
              </a:p>
            </p:txBody>
          </p:sp>
          <p:sp>
            <p:nvSpPr>
              <p:cNvPr id="547" name="CPU"/>
              <p:cNvSpPr/>
              <p:nvPr/>
            </p:nvSpPr>
            <p:spPr>
              <a:xfrm>
                <a:off x="90552" y="132190"/>
                <a:ext cx="833439" cy="467833"/>
              </a:xfrm>
              <a:prstGeom prst="rect">
                <a:avLst/>
              </a:prstGeom>
              <a:blipFill rotWithShape="1">
                <a:blip r:embed="rId11"/>
                <a:srcRect/>
                <a:tile tx="0" ty="0" sx="100000" sy="100000" flip="none" algn="tl"/>
              </a:blipFill>
              <a:ln w="3175" cap="flat">
                <a:noFill/>
                <a:miter lim="400000"/>
              </a:ln>
              <a:effectLst>
                <a:outerShdw blurRad="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CPU</a:t>
                </a:r>
              </a:p>
            </p:txBody>
          </p:sp>
          <p:sp>
            <p:nvSpPr>
              <p:cNvPr id="548" name="Memory"/>
              <p:cNvSpPr/>
              <p:nvPr/>
            </p:nvSpPr>
            <p:spPr>
              <a:xfrm>
                <a:off x="81529" y="672812"/>
                <a:ext cx="833439" cy="467833"/>
              </a:xfrm>
              <a:prstGeom prst="rect">
                <a:avLst/>
              </a:prstGeom>
              <a:blipFill rotWithShape="1">
                <a:blip r:embed="rId12"/>
                <a:srcRect/>
                <a:tile tx="0" ty="0" sx="100000" sy="100000" flip="none" algn="tl"/>
              </a:blipFill>
              <a:ln w="3175" cap="flat">
                <a:noFill/>
                <a:miter lim="400000"/>
              </a:ln>
              <a:effectLst>
                <a:outerShdw dir="2388334" rotWithShape="0">
                  <a:srgbClr val="000000">
                    <a:alpha val="7931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1400">
                    <a:solidFill>
                      <a:srgbClr val="FFFFFF"/>
                    </a:solidFill>
                  </a:defRPr>
                </a:lvl1pPr>
              </a:lstStyle>
              <a:p>
                <a:r>
                  <a:rPr sz="788"/>
                  <a:t>Memory</a:t>
                </a:r>
              </a:p>
            </p:txBody>
          </p:sp>
          <p:sp>
            <p:nvSpPr>
              <p:cNvPr id="549" name="I/O"/>
              <p:cNvSpPr/>
              <p:nvPr/>
            </p:nvSpPr>
            <p:spPr>
              <a:xfrm>
                <a:off x="90552" y="1213434"/>
                <a:ext cx="833439" cy="467833"/>
              </a:xfrm>
              <a:prstGeom prst="rect">
                <a:avLst/>
              </a:prstGeom>
              <a:blipFill rotWithShape="1">
                <a:blip r:embed="rId13"/>
                <a:srcRect/>
                <a:tile tx="0" ty="0" sx="100000" sy="100000" flip="none" algn="tl"/>
              </a:blip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I/O</a:t>
                </a:r>
              </a:p>
            </p:txBody>
          </p:sp>
        </p:grpSp>
        <p:grpSp>
          <p:nvGrpSpPr>
            <p:cNvPr id="555" name="Group"/>
            <p:cNvGrpSpPr/>
            <p:nvPr/>
          </p:nvGrpSpPr>
          <p:grpSpPr>
            <a:xfrm>
              <a:off x="2405062" y="0"/>
              <a:ext cx="1014543" cy="1813458"/>
              <a:chOff x="0" y="0"/>
              <a:chExt cx="1014542" cy="1813457"/>
            </a:xfrm>
          </p:grpSpPr>
          <p:sp>
            <p:nvSpPr>
              <p:cNvPr id="551" name="Rectangle"/>
              <p:cNvSpPr/>
              <p:nvPr/>
            </p:nvSpPr>
            <p:spPr>
              <a:xfrm>
                <a:off x="0" y="0"/>
                <a:ext cx="1014543" cy="1813458"/>
              </a:xfrm>
              <a:prstGeom prst="rect">
                <a:avLst/>
              </a:prstGeom>
              <a:gradFill flip="none" rotWithShape="1">
                <a:gsLst>
                  <a:gs pos="0">
                    <a:srgbClr val="FBFBFB"/>
                  </a:gs>
                  <a:gs pos="100000">
                    <a:srgbClr val="BEBEBE"/>
                  </a:gs>
                </a:gsLst>
                <a:lin ang="5400000" scaled="0"/>
              </a:gra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pPr>
                <a:endParaRPr sz="1125"/>
              </a:p>
            </p:txBody>
          </p:sp>
          <p:sp>
            <p:nvSpPr>
              <p:cNvPr id="552" name="CPU"/>
              <p:cNvSpPr/>
              <p:nvPr/>
            </p:nvSpPr>
            <p:spPr>
              <a:xfrm>
                <a:off x="90552" y="132190"/>
                <a:ext cx="833439" cy="467833"/>
              </a:xfrm>
              <a:prstGeom prst="rect">
                <a:avLst/>
              </a:prstGeom>
              <a:blipFill rotWithShape="1">
                <a:blip r:embed="rId11"/>
                <a:srcRect/>
                <a:tile tx="0" ty="0" sx="100000" sy="100000" flip="none" algn="tl"/>
              </a:blipFill>
              <a:ln w="3175" cap="flat">
                <a:noFill/>
                <a:miter lim="400000"/>
              </a:ln>
              <a:effectLst>
                <a:outerShdw blurRad="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CPU</a:t>
                </a:r>
              </a:p>
            </p:txBody>
          </p:sp>
          <p:sp>
            <p:nvSpPr>
              <p:cNvPr id="553" name="Memory"/>
              <p:cNvSpPr/>
              <p:nvPr/>
            </p:nvSpPr>
            <p:spPr>
              <a:xfrm>
                <a:off x="81529" y="672812"/>
                <a:ext cx="833439" cy="467833"/>
              </a:xfrm>
              <a:prstGeom prst="rect">
                <a:avLst/>
              </a:prstGeom>
              <a:blipFill rotWithShape="1">
                <a:blip r:embed="rId12"/>
                <a:srcRect/>
                <a:tile tx="0" ty="0" sx="100000" sy="100000" flip="none" algn="tl"/>
              </a:blipFill>
              <a:ln w="3175" cap="flat">
                <a:noFill/>
                <a:miter lim="400000"/>
              </a:ln>
              <a:effectLst>
                <a:outerShdw dir="2388334" rotWithShape="0">
                  <a:srgbClr val="000000">
                    <a:alpha val="7931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1400">
                    <a:solidFill>
                      <a:srgbClr val="FFFFFF"/>
                    </a:solidFill>
                  </a:defRPr>
                </a:lvl1pPr>
              </a:lstStyle>
              <a:p>
                <a:r>
                  <a:rPr sz="788"/>
                  <a:t>Memory</a:t>
                </a:r>
              </a:p>
            </p:txBody>
          </p:sp>
          <p:sp>
            <p:nvSpPr>
              <p:cNvPr id="554" name="I/O"/>
              <p:cNvSpPr/>
              <p:nvPr/>
            </p:nvSpPr>
            <p:spPr>
              <a:xfrm>
                <a:off x="90552" y="1213434"/>
                <a:ext cx="833439" cy="467833"/>
              </a:xfrm>
              <a:prstGeom prst="rect">
                <a:avLst/>
              </a:prstGeom>
              <a:blipFill rotWithShape="1">
                <a:blip r:embed="rId13"/>
                <a:srcRect/>
                <a:tile tx="0" ty="0" sx="100000" sy="100000" flip="none" algn="tl"/>
              </a:blip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I/O</a:t>
                </a:r>
              </a:p>
            </p:txBody>
          </p:sp>
        </p:grpSp>
        <p:grpSp>
          <p:nvGrpSpPr>
            <p:cNvPr id="560" name="Group"/>
            <p:cNvGrpSpPr/>
            <p:nvPr/>
          </p:nvGrpSpPr>
          <p:grpSpPr>
            <a:xfrm>
              <a:off x="3607593" y="0"/>
              <a:ext cx="1014544" cy="1813458"/>
              <a:chOff x="0" y="0"/>
              <a:chExt cx="1014542" cy="1813457"/>
            </a:xfrm>
          </p:grpSpPr>
          <p:sp>
            <p:nvSpPr>
              <p:cNvPr id="556" name="Rectangle"/>
              <p:cNvSpPr/>
              <p:nvPr/>
            </p:nvSpPr>
            <p:spPr>
              <a:xfrm>
                <a:off x="0" y="0"/>
                <a:ext cx="1014543" cy="1813458"/>
              </a:xfrm>
              <a:prstGeom prst="rect">
                <a:avLst/>
              </a:prstGeom>
              <a:gradFill flip="none" rotWithShape="1">
                <a:gsLst>
                  <a:gs pos="0">
                    <a:srgbClr val="FBFBFB"/>
                  </a:gs>
                  <a:gs pos="100000">
                    <a:srgbClr val="BEBEBE"/>
                  </a:gs>
                </a:gsLst>
                <a:lin ang="5400000" scaled="0"/>
              </a:gra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pPr>
                <a:endParaRPr sz="1125"/>
              </a:p>
            </p:txBody>
          </p:sp>
          <p:sp>
            <p:nvSpPr>
              <p:cNvPr id="557" name="CPU"/>
              <p:cNvSpPr/>
              <p:nvPr/>
            </p:nvSpPr>
            <p:spPr>
              <a:xfrm>
                <a:off x="90552" y="132190"/>
                <a:ext cx="833439" cy="467833"/>
              </a:xfrm>
              <a:prstGeom prst="rect">
                <a:avLst/>
              </a:prstGeom>
              <a:blipFill rotWithShape="1">
                <a:blip r:embed="rId11"/>
                <a:srcRect/>
                <a:tile tx="0" ty="0" sx="100000" sy="100000" flip="none" algn="tl"/>
              </a:blipFill>
              <a:ln w="3175" cap="flat">
                <a:noFill/>
                <a:miter lim="400000"/>
              </a:ln>
              <a:effectLst>
                <a:outerShdw blurRad="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CPU</a:t>
                </a:r>
              </a:p>
            </p:txBody>
          </p:sp>
          <p:sp>
            <p:nvSpPr>
              <p:cNvPr id="558" name="Memory"/>
              <p:cNvSpPr/>
              <p:nvPr/>
            </p:nvSpPr>
            <p:spPr>
              <a:xfrm>
                <a:off x="81529" y="672812"/>
                <a:ext cx="833439" cy="467833"/>
              </a:xfrm>
              <a:prstGeom prst="rect">
                <a:avLst/>
              </a:prstGeom>
              <a:blipFill rotWithShape="1">
                <a:blip r:embed="rId12"/>
                <a:srcRect/>
                <a:tile tx="0" ty="0" sx="100000" sy="100000" flip="none" algn="tl"/>
              </a:blipFill>
              <a:ln w="3175" cap="flat">
                <a:noFill/>
                <a:miter lim="400000"/>
              </a:ln>
              <a:effectLst>
                <a:outerShdw dir="2388334" rotWithShape="0">
                  <a:srgbClr val="000000">
                    <a:alpha val="7931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1400">
                    <a:solidFill>
                      <a:srgbClr val="FFFFFF"/>
                    </a:solidFill>
                  </a:defRPr>
                </a:lvl1pPr>
              </a:lstStyle>
              <a:p>
                <a:r>
                  <a:rPr sz="788"/>
                  <a:t>Memory</a:t>
                </a:r>
              </a:p>
            </p:txBody>
          </p:sp>
          <p:sp>
            <p:nvSpPr>
              <p:cNvPr id="559" name="I/O"/>
              <p:cNvSpPr/>
              <p:nvPr/>
            </p:nvSpPr>
            <p:spPr>
              <a:xfrm>
                <a:off x="90552" y="1213434"/>
                <a:ext cx="833439" cy="467833"/>
              </a:xfrm>
              <a:prstGeom prst="rect">
                <a:avLst/>
              </a:prstGeom>
              <a:blipFill rotWithShape="1">
                <a:blip r:embed="rId13"/>
                <a:srcRect/>
                <a:tile tx="0" ty="0" sx="100000" sy="100000" flip="none" algn="tl"/>
              </a:blip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I/O</a:t>
                </a:r>
              </a:p>
            </p:txBody>
          </p:sp>
        </p:grpSp>
        <p:grpSp>
          <p:nvGrpSpPr>
            <p:cNvPr id="565" name="Group"/>
            <p:cNvGrpSpPr/>
            <p:nvPr/>
          </p:nvGrpSpPr>
          <p:grpSpPr>
            <a:xfrm>
              <a:off x="4810124" y="0"/>
              <a:ext cx="1014544" cy="1813458"/>
              <a:chOff x="0" y="0"/>
              <a:chExt cx="1014542" cy="1813457"/>
            </a:xfrm>
          </p:grpSpPr>
          <p:sp>
            <p:nvSpPr>
              <p:cNvPr id="561" name="Rectangle"/>
              <p:cNvSpPr/>
              <p:nvPr/>
            </p:nvSpPr>
            <p:spPr>
              <a:xfrm>
                <a:off x="0" y="0"/>
                <a:ext cx="1014543" cy="1813458"/>
              </a:xfrm>
              <a:prstGeom prst="rect">
                <a:avLst/>
              </a:prstGeom>
              <a:gradFill flip="none" rotWithShape="1">
                <a:gsLst>
                  <a:gs pos="0">
                    <a:srgbClr val="FBFBFB"/>
                  </a:gs>
                  <a:gs pos="100000">
                    <a:srgbClr val="BEBEBE"/>
                  </a:gs>
                </a:gsLst>
                <a:lin ang="5400000" scaled="0"/>
              </a:gra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pPr>
                <a:endParaRPr sz="1125"/>
              </a:p>
            </p:txBody>
          </p:sp>
          <p:sp>
            <p:nvSpPr>
              <p:cNvPr id="562" name="CPU"/>
              <p:cNvSpPr/>
              <p:nvPr/>
            </p:nvSpPr>
            <p:spPr>
              <a:xfrm>
                <a:off x="90552" y="132190"/>
                <a:ext cx="833439" cy="467833"/>
              </a:xfrm>
              <a:prstGeom prst="rect">
                <a:avLst/>
              </a:prstGeom>
              <a:blipFill rotWithShape="1">
                <a:blip r:embed="rId11"/>
                <a:srcRect/>
                <a:tile tx="0" ty="0" sx="100000" sy="100000" flip="none" algn="tl"/>
              </a:blipFill>
              <a:ln w="3175" cap="flat">
                <a:noFill/>
                <a:miter lim="400000"/>
              </a:ln>
              <a:effectLst>
                <a:outerShdw blurRad="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CPU</a:t>
                </a:r>
              </a:p>
            </p:txBody>
          </p:sp>
          <p:sp>
            <p:nvSpPr>
              <p:cNvPr id="563" name="Memory"/>
              <p:cNvSpPr/>
              <p:nvPr/>
            </p:nvSpPr>
            <p:spPr>
              <a:xfrm>
                <a:off x="81529" y="672812"/>
                <a:ext cx="833439" cy="467833"/>
              </a:xfrm>
              <a:prstGeom prst="rect">
                <a:avLst/>
              </a:prstGeom>
              <a:blipFill rotWithShape="1">
                <a:blip r:embed="rId12"/>
                <a:srcRect/>
                <a:tile tx="0" ty="0" sx="100000" sy="100000" flip="none" algn="tl"/>
              </a:blipFill>
              <a:ln w="3175" cap="flat">
                <a:noFill/>
                <a:miter lim="400000"/>
              </a:ln>
              <a:effectLst>
                <a:outerShdw dir="2388334" rotWithShape="0">
                  <a:srgbClr val="000000">
                    <a:alpha val="7931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1400">
                    <a:solidFill>
                      <a:srgbClr val="FFFFFF"/>
                    </a:solidFill>
                  </a:defRPr>
                </a:lvl1pPr>
              </a:lstStyle>
              <a:p>
                <a:r>
                  <a:rPr sz="788"/>
                  <a:t>Memory</a:t>
                </a:r>
              </a:p>
            </p:txBody>
          </p:sp>
          <p:sp>
            <p:nvSpPr>
              <p:cNvPr id="564" name="I/O"/>
              <p:cNvSpPr/>
              <p:nvPr/>
            </p:nvSpPr>
            <p:spPr>
              <a:xfrm>
                <a:off x="90552" y="1213434"/>
                <a:ext cx="833439" cy="467833"/>
              </a:xfrm>
              <a:prstGeom prst="rect">
                <a:avLst/>
              </a:prstGeom>
              <a:blipFill rotWithShape="1">
                <a:blip r:embed="rId13"/>
                <a:srcRect/>
                <a:tile tx="0" ty="0" sx="100000" sy="100000" flip="none" algn="tl"/>
              </a:blip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I/O</a:t>
                </a:r>
              </a:p>
            </p:txBody>
          </p:sp>
        </p:grpSp>
        <p:grpSp>
          <p:nvGrpSpPr>
            <p:cNvPr id="570" name="Group"/>
            <p:cNvGrpSpPr/>
            <p:nvPr/>
          </p:nvGrpSpPr>
          <p:grpSpPr>
            <a:xfrm>
              <a:off x="6012655" y="0"/>
              <a:ext cx="1014544" cy="1813458"/>
              <a:chOff x="0" y="0"/>
              <a:chExt cx="1014542" cy="1813457"/>
            </a:xfrm>
          </p:grpSpPr>
          <p:sp>
            <p:nvSpPr>
              <p:cNvPr id="566" name="Rectangle"/>
              <p:cNvSpPr/>
              <p:nvPr/>
            </p:nvSpPr>
            <p:spPr>
              <a:xfrm>
                <a:off x="0" y="0"/>
                <a:ext cx="1014543" cy="1813458"/>
              </a:xfrm>
              <a:prstGeom prst="rect">
                <a:avLst/>
              </a:prstGeom>
              <a:gradFill flip="none" rotWithShape="1">
                <a:gsLst>
                  <a:gs pos="0">
                    <a:srgbClr val="FBFBFB"/>
                  </a:gs>
                  <a:gs pos="100000">
                    <a:srgbClr val="BEBEBE"/>
                  </a:gs>
                </a:gsLst>
                <a:lin ang="5400000" scaled="0"/>
              </a:gra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pPr>
                <a:endParaRPr sz="1125"/>
              </a:p>
            </p:txBody>
          </p:sp>
          <p:sp>
            <p:nvSpPr>
              <p:cNvPr id="567" name="CPU"/>
              <p:cNvSpPr/>
              <p:nvPr/>
            </p:nvSpPr>
            <p:spPr>
              <a:xfrm>
                <a:off x="90552" y="132190"/>
                <a:ext cx="833439" cy="467833"/>
              </a:xfrm>
              <a:prstGeom prst="rect">
                <a:avLst/>
              </a:prstGeom>
              <a:blipFill rotWithShape="1">
                <a:blip r:embed="rId11"/>
                <a:srcRect/>
                <a:tile tx="0" ty="0" sx="100000" sy="100000" flip="none" algn="tl"/>
              </a:blipFill>
              <a:ln w="3175" cap="flat">
                <a:noFill/>
                <a:miter lim="400000"/>
              </a:ln>
              <a:effectLst>
                <a:outerShdw blurRad="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CPU</a:t>
                </a:r>
              </a:p>
            </p:txBody>
          </p:sp>
          <p:sp>
            <p:nvSpPr>
              <p:cNvPr id="568" name="Memory"/>
              <p:cNvSpPr/>
              <p:nvPr/>
            </p:nvSpPr>
            <p:spPr>
              <a:xfrm>
                <a:off x="81529" y="672812"/>
                <a:ext cx="833439" cy="467833"/>
              </a:xfrm>
              <a:prstGeom prst="rect">
                <a:avLst/>
              </a:prstGeom>
              <a:blipFill rotWithShape="1">
                <a:blip r:embed="rId12"/>
                <a:srcRect/>
                <a:tile tx="0" ty="0" sx="100000" sy="100000" flip="none" algn="tl"/>
              </a:blipFill>
              <a:ln w="3175" cap="flat">
                <a:noFill/>
                <a:miter lim="400000"/>
              </a:ln>
              <a:effectLst>
                <a:outerShdw dir="2388334" rotWithShape="0">
                  <a:srgbClr val="000000">
                    <a:alpha val="7931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1400">
                    <a:solidFill>
                      <a:srgbClr val="FFFFFF"/>
                    </a:solidFill>
                  </a:defRPr>
                </a:lvl1pPr>
              </a:lstStyle>
              <a:p>
                <a:r>
                  <a:rPr sz="788"/>
                  <a:t>Memory</a:t>
                </a:r>
              </a:p>
            </p:txBody>
          </p:sp>
          <p:sp>
            <p:nvSpPr>
              <p:cNvPr id="569" name="I/O"/>
              <p:cNvSpPr/>
              <p:nvPr/>
            </p:nvSpPr>
            <p:spPr>
              <a:xfrm>
                <a:off x="90552" y="1213434"/>
                <a:ext cx="833439" cy="467833"/>
              </a:xfrm>
              <a:prstGeom prst="rect">
                <a:avLst/>
              </a:prstGeom>
              <a:blipFill rotWithShape="1">
                <a:blip r:embed="rId13"/>
                <a:srcRect/>
                <a:tile tx="0" ty="0" sx="100000" sy="100000" flip="none" algn="tl"/>
              </a:blip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I/O</a:t>
                </a:r>
              </a:p>
            </p:txBody>
          </p:sp>
        </p:grpSp>
        <p:grpSp>
          <p:nvGrpSpPr>
            <p:cNvPr id="575" name="Group"/>
            <p:cNvGrpSpPr/>
            <p:nvPr/>
          </p:nvGrpSpPr>
          <p:grpSpPr>
            <a:xfrm>
              <a:off x="7215187" y="0"/>
              <a:ext cx="1014544" cy="1813458"/>
              <a:chOff x="0" y="0"/>
              <a:chExt cx="1014542" cy="1813457"/>
            </a:xfrm>
          </p:grpSpPr>
          <p:sp>
            <p:nvSpPr>
              <p:cNvPr id="571" name="Rectangle"/>
              <p:cNvSpPr/>
              <p:nvPr/>
            </p:nvSpPr>
            <p:spPr>
              <a:xfrm>
                <a:off x="0" y="0"/>
                <a:ext cx="1014543" cy="1813458"/>
              </a:xfrm>
              <a:prstGeom prst="rect">
                <a:avLst/>
              </a:prstGeom>
              <a:gradFill flip="none" rotWithShape="1">
                <a:gsLst>
                  <a:gs pos="0">
                    <a:srgbClr val="FBFBFB"/>
                  </a:gs>
                  <a:gs pos="100000">
                    <a:srgbClr val="BEBEBE"/>
                  </a:gs>
                </a:gsLst>
                <a:lin ang="5400000" scaled="0"/>
              </a:gra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pPr>
                <a:endParaRPr sz="1125"/>
              </a:p>
            </p:txBody>
          </p:sp>
          <p:sp>
            <p:nvSpPr>
              <p:cNvPr id="572" name="CPU"/>
              <p:cNvSpPr/>
              <p:nvPr/>
            </p:nvSpPr>
            <p:spPr>
              <a:xfrm>
                <a:off x="90552" y="132190"/>
                <a:ext cx="833439" cy="467833"/>
              </a:xfrm>
              <a:prstGeom prst="rect">
                <a:avLst/>
              </a:prstGeom>
              <a:blipFill rotWithShape="1">
                <a:blip r:embed="rId11"/>
                <a:srcRect/>
                <a:tile tx="0" ty="0" sx="100000" sy="100000" flip="none" algn="tl"/>
              </a:blipFill>
              <a:ln w="3175" cap="flat">
                <a:noFill/>
                <a:miter lim="400000"/>
              </a:ln>
              <a:effectLst>
                <a:outerShdw blurRad="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CPU</a:t>
                </a:r>
              </a:p>
            </p:txBody>
          </p:sp>
          <p:sp>
            <p:nvSpPr>
              <p:cNvPr id="573" name="Memory"/>
              <p:cNvSpPr/>
              <p:nvPr/>
            </p:nvSpPr>
            <p:spPr>
              <a:xfrm>
                <a:off x="81529" y="672812"/>
                <a:ext cx="833439" cy="467833"/>
              </a:xfrm>
              <a:prstGeom prst="rect">
                <a:avLst/>
              </a:prstGeom>
              <a:blipFill rotWithShape="1">
                <a:blip r:embed="rId12"/>
                <a:srcRect/>
                <a:tile tx="0" ty="0" sx="100000" sy="100000" flip="none" algn="tl"/>
              </a:blipFill>
              <a:ln w="3175" cap="flat">
                <a:noFill/>
                <a:miter lim="400000"/>
              </a:ln>
              <a:effectLst>
                <a:outerShdw dir="2388334" rotWithShape="0">
                  <a:srgbClr val="000000">
                    <a:alpha val="7931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1400">
                    <a:solidFill>
                      <a:srgbClr val="FFFFFF"/>
                    </a:solidFill>
                  </a:defRPr>
                </a:lvl1pPr>
              </a:lstStyle>
              <a:p>
                <a:r>
                  <a:rPr sz="788"/>
                  <a:t>Memory</a:t>
                </a:r>
              </a:p>
            </p:txBody>
          </p:sp>
          <p:sp>
            <p:nvSpPr>
              <p:cNvPr id="574" name="I/O"/>
              <p:cNvSpPr/>
              <p:nvPr/>
            </p:nvSpPr>
            <p:spPr>
              <a:xfrm>
                <a:off x="90552" y="1213434"/>
                <a:ext cx="833439" cy="467833"/>
              </a:xfrm>
              <a:prstGeom prst="rect">
                <a:avLst/>
              </a:prstGeom>
              <a:blipFill rotWithShape="1">
                <a:blip r:embed="rId13"/>
                <a:srcRect/>
                <a:tile tx="0" ty="0" sx="100000" sy="100000" flip="none" algn="tl"/>
              </a:blip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I/O</a:t>
                </a:r>
              </a:p>
            </p:txBody>
          </p:sp>
        </p:grpSp>
        <p:grpSp>
          <p:nvGrpSpPr>
            <p:cNvPr id="580" name="Group"/>
            <p:cNvGrpSpPr/>
            <p:nvPr/>
          </p:nvGrpSpPr>
          <p:grpSpPr>
            <a:xfrm>
              <a:off x="8417717" y="0"/>
              <a:ext cx="1014544" cy="1813458"/>
              <a:chOff x="0" y="0"/>
              <a:chExt cx="1014542" cy="1813457"/>
            </a:xfrm>
          </p:grpSpPr>
          <p:sp>
            <p:nvSpPr>
              <p:cNvPr id="576" name="Rectangle"/>
              <p:cNvSpPr/>
              <p:nvPr/>
            </p:nvSpPr>
            <p:spPr>
              <a:xfrm>
                <a:off x="0" y="0"/>
                <a:ext cx="1014543" cy="1813458"/>
              </a:xfrm>
              <a:prstGeom prst="rect">
                <a:avLst/>
              </a:prstGeom>
              <a:gradFill flip="none" rotWithShape="1">
                <a:gsLst>
                  <a:gs pos="0">
                    <a:srgbClr val="FBFBFB"/>
                  </a:gs>
                  <a:gs pos="100000">
                    <a:srgbClr val="BEBEBE"/>
                  </a:gs>
                </a:gsLst>
                <a:lin ang="5400000" scaled="0"/>
              </a:gra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pPr>
                <a:endParaRPr sz="1125"/>
              </a:p>
            </p:txBody>
          </p:sp>
          <p:sp>
            <p:nvSpPr>
              <p:cNvPr id="577" name="CPU"/>
              <p:cNvSpPr/>
              <p:nvPr/>
            </p:nvSpPr>
            <p:spPr>
              <a:xfrm>
                <a:off x="90552" y="132190"/>
                <a:ext cx="833439" cy="467833"/>
              </a:xfrm>
              <a:prstGeom prst="rect">
                <a:avLst/>
              </a:prstGeom>
              <a:blipFill rotWithShape="1">
                <a:blip r:embed="rId11"/>
                <a:srcRect/>
                <a:tile tx="0" ty="0" sx="100000" sy="100000" flip="none" algn="tl"/>
              </a:blipFill>
              <a:ln w="3175" cap="flat">
                <a:noFill/>
                <a:miter lim="400000"/>
              </a:ln>
              <a:effectLst>
                <a:outerShdw blurRad="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CPU</a:t>
                </a:r>
              </a:p>
            </p:txBody>
          </p:sp>
          <p:sp>
            <p:nvSpPr>
              <p:cNvPr id="578" name="Memory"/>
              <p:cNvSpPr/>
              <p:nvPr/>
            </p:nvSpPr>
            <p:spPr>
              <a:xfrm>
                <a:off x="81529" y="672812"/>
                <a:ext cx="833439" cy="467833"/>
              </a:xfrm>
              <a:prstGeom prst="rect">
                <a:avLst/>
              </a:prstGeom>
              <a:blipFill rotWithShape="1">
                <a:blip r:embed="rId12"/>
                <a:srcRect/>
                <a:tile tx="0" ty="0" sx="100000" sy="100000" flip="none" algn="tl"/>
              </a:blipFill>
              <a:ln w="3175" cap="flat">
                <a:noFill/>
                <a:miter lim="400000"/>
              </a:ln>
              <a:effectLst>
                <a:outerShdw dir="2388334" rotWithShape="0">
                  <a:srgbClr val="000000">
                    <a:alpha val="7931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1400">
                    <a:solidFill>
                      <a:srgbClr val="FFFFFF"/>
                    </a:solidFill>
                  </a:defRPr>
                </a:lvl1pPr>
              </a:lstStyle>
              <a:p>
                <a:r>
                  <a:rPr sz="788"/>
                  <a:t>Memory</a:t>
                </a:r>
              </a:p>
            </p:txBody>
          </p:sp>
          <p:sp>
            <p:nvSpPr>
              <p:cNvPr id="579" name="I/O"/>
              <p:cNvSpPr/>
              <p:nvPr/>
            </p:nvSpPr>
            <p:spPr>
              <a:xfrm>
                <a:off x="90552" y="1213434"/>
                <a:ext cx="833439" cy="467833"/>
              </a:xfrm>
              <a:prstGeom prst="rect">
                <a:avLst/>
              </a:prstGeom>
              <a:blipFill rotWithShape="1">
                <a:blip r:embed="rId13"/>
                <a:srcRect/>
                <a:tile tx="0" ty="0" sx="100000" sy="100000" flip="none" algn="tl"/>
              </a:blip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I/O</a:t>
                </a:r>
              </a:p>
            </p:txBody>
          </p:sp>
        </p:grpSp>
      </p:grpSp>
      <p:grpSp>
        <p:nvGrpSpPr>
          <p:cNvPr id="590" name="Group"/>
          <p:cNvGrpSpPr/>
          <p:nvPr/>
        </p:nvGrpSpPr>
        <p:grpSpPr>
          <a:xfrm>
            <a:off x="2006947" y="2737531"/>
            <a:ext cx="5287492" cy="200918"/>
            <a:chOff x="0" y="0"/>
            <a:chExt cx="9399984" cy="357187"/>
          </a:xfrm>
        </p:grpSpPr>
        <p:sp>
          <p:nvSpPr>
            <p:cNvPr id="582" name="API"/>
            <p:cNvSpPr/>
            <p:nvPr/>
          </p:nvSpPr>
          <p:spPr>
            <a:xfrm>
              <a:off x="0" y="0"/>
              <a:ext cx="1006079" cy="357188"/>
            </a:xfrm>
            <a:prstGeom prst="rect">
              <a:avLst/>
            </a:prstGeom>
            <a:solidFill>
              <a:schemeClr val="accent4">
                <a:hueOff val="384618"/>
                <a:satOff val="3869"/>
                <a:lumOff val="5802"/>
              </a:schemeClr>
            </a:solid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API</a:t>
              </a:r>
            </a:p>
          </p:txBody>
        </p:sp>
        <p:sp>
          <p:nvSpPr>
            <p:cNvPr id="583" name="API"/>
            <p:cNvSpPr/>
            <p:nvPr/>
          </p:nvSpPr>
          <p:spPr>
            <a:xfrm>
              <a:off x="1190624" y="0"/>
              <a:ext cx="1006079" cy="357188"/>
            </a:xfrm>
            <a:prstGeom prst="rect">
              <a:avLst/>
            </a:prstGeom>
            <a:solidFill>
              <a:schemeClr val="accent4">
                <a:hueOff val="384618"/>
                <a:satOff val="3869"/>
                <a:lumOff val="5802"/>
              </a:schemeClr>
            </a:solid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API</a:t>
              </a:r>
            </a:p>
          </p:txBody>
        </p:sp>
        <p:sp>
          <p:nvSpPr>
            <p:cNvPr id="584" name="API"/>
            <p:cNvSpPr/>
            <p:nvPr/>
          </p:nvSpPr>
          <p:spPr>
            <a:xfrm>
              <a:off x="2381249" y="0"/>
              <a:ext cx="1006079" cy="357188"/>
            </a:xfrm>
            <a:prstGeom prst="rect">
              <a:avLst/>
            </a:prstGeom>
            <a:solidFill>
              <a:schemeClr val="accent4">
                <a:hueOff val="384618"/>
                <a:satOff val="3869"/>
                <a:lumOff val="5802"/>
              </a:schemeClr>
            </a:solid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API</a:t>
              </a:r>
            </a:p>
          </p:txBody>
        </p:sp>
        <p:sp>
          <p:nvSpPr>
            <p:cNvPr id="585" name="API"/>
            <p:cNvSpPr/>
            <p:nvPr/>
          </p:nvSpPr>
          <p:spPr>
            <a:xfrm>
              <a:off x="3583780" y="0"/>
              <a:ext cx="1006079" cy="357188"/>
            </a:xfrm>
            <a:prstGeom prst="rect">
              <a:avLst/>
            </a:prstGeom>
            <a:solidFill>
              <a:schemeClr val="accent4">
                <a:hueOff val="384618"/>
                <a:satOff val="3869"/>
                <a:lumOff val="5802"/>
              </a:schemeClr>
            </a:solid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API</a:t>
              </a:r>
            </a:p>
          </p:txBody>
        </p:sp>
        <p:sp>
          <p:nvSpPr>
            <p:cNvPr id="586" name="API"/>
            <p:cNvSpPr/>
            <p:nvPr/>
          </p:nvSpPr>
          <p:spPr>
            <a:xfrm>
              <a:off x="4786312" y="0"/>
              <a:ext cx="1006079" cy="357188"/>
            </a:xfrm>
            <a:prstGeom prst="rect">
              <a:avLst/>
            </a:prstGeom>
            <a:solidFill>
              <a:schemeClr val="accent4">
                <a:hueOff val="384618"/>
                <a:satOff val="3869"/>
                <a:lumOff val="5802"/>
              </a:schemeClr>
            </a:solid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API</a:t>
              </a:r>
            </a:p>
          </p:txBody>
        </p:sp>
        <p:sp>
          <p:nvSpPr>
            <p:cNvPr id="587" name="API"/>
            <p:cNvSpPr/>
            <p:nvPr/>
          </p:nvSpPr>
          <p:spPr>
            <a:xfrm>
              <a:off x="5988843" y="0"/>
              <a:ext cx="1006079" cy="357188"/>
            </a:xfrm>
            <a:prstGeom prst="rect">
              <a:avLst/>
            </a:prstGeom>
            <a:solidFill>
              <a:schemeClr val="accent4">
                <a:hueOff val="384618"/>
                <a:satOff val="3869"/>
                <a:lumOff val="5802"/>
              </a:schemeClr>
            </a:solid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API</a:t>
              </a:r>
            </a:p>
          </p:txBody>
        </p:sp>
        <p:sp>
          <p:nvSpPr>
            <p:cNvPr id="588" name="API"/>
            <p:cNvSpPr/>
            <p:nvPr/>
          </p:nvSpPr>
          <p:spPr>
            <a:xfrm>
              <a:off x="7191374" y="0"/>
              <a:ext cx="1006079" cy="357188"/>
            </a:xfrm>
            <a:prstGeom prst="rect">
              <a:avLst/>
            </a:prstGeom>
            <a:solidFill>
              <a:schemeClr val="accent4">
                <a:hueOff val="384618"/>
                <a:satOff val="3869"/>
                <a:lumOff val="5802"/>
              </a:schemeClr>
            </a:solid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API</a:t>
              </a:r>
            </a:p>
          </p:txBody>
        </p:sp>
        <p:sp>
          <p:nvSpPr>
            <p:cNvPr id="589" name="API"/>
            <p:cNvSpPr/>
            <p:nvPr/>
          </p:nvSpPr>
          <p:spPr>
            <a:xfrm>
              <a:off x="8393906" y="0"/>
              <a:ext cx="1006079" cy="357188"/>
            </a:xfrm>
            <a:prstGeom prst="rect">
              <a:avLst/>
            </a:prstGeom>
            <a:solidFill>
              <a:schemeClr val="accent4">
                <a:hueOff val="384618"/>
                <a:satOff val="3869"/>
                <a:lumOff val="5802"/>
              </a:schemeClr>
            </a:solidFill>
            <a:ln w="3175" cap="flat">
              <a:noFill/>
              <a:miter lim="400000"/>
            </a:ln>
            <a:effectLst>
              <a:outerShdw blurRad="254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000">
                  <a:solidFill>
                    <a:srgbClr val="FFFFFF"/>
                  </a:solidFill>
                </a:defRPr>
              </a:lvl1pPr>
            </a:lstStyle>
            <a:p>
              <a:r>
                <a:rPr sz="1125"/>
                <a:t>API</a:t>
              </a:r>
            </a:p>
          </p:txBody>
        </p:sp>
      </p:grpSp>
      <p:grpSp>
        <p:nvGrpSpPr>
          <p:cNvPr id="611" name="Group"/>
          <p:cNvGrpSpPr/>
          <p:nvPr/>
        </p:nvGrpSpPr>
        <p:grpSpPr>
          <a:xfrm>
            <a:off x="2174379" y="2503204"/>
            <a:ext cx="4965186" cy="2199471"/>
            <a:chOff x="0" y="0"/>
            <a:chExt cx="8826995" cy="3910169"/>
          </a:xfrm>
        </p:grpSpPr>
        <p:grpSp>
          <p:nvGrpSpPr>
            <p:cNvPr id="609" name="Group"/>
            <p:cNvGrpSpPr/>
            <p:nvPr/>
          </p:nvGrpSpPr>
          <p:grpSpPr>
            <a:xfrm>
              <a:off x="0" y="-1"/>
              <a:ext cx="8826996" cy="1171734"/>
              <a:chOff x="0" y="0"/>
              <a:chExt cx="8826995" cy="1171732"/>
            </a:xfrm>
          </p:grpSpPr>
          <p:grpSp>
            <p:nvGrpSpPr>
              <p:cNvPr id="599" name="Group"/>
              <p:cNvGrpSpPr/>
              <p:nvPr/>
            </p:nvGrpSpPr>
            <p:grpSpPr>
              <a:xfrm>
                <a:off x="0" y="-1"/>
                <a:ext cx="8826996" cy="459908"/>
                <a:chOff x="0" y="0"/>
                <a:chExt cx="8826995" cy="459906"/>
              </a:xfrm>
            </p:grpSpPr>
            <p:sp>
              <p:nvSpPr>
                <p:cNvPr id="591" name="Double Arrow"/>
                <p:cNvSpPr/>
                <p:nvPr/>
              </p:nvSpPr>
              <p:spPr>
                <a:xfrm rot="16200000">
                  <a:off x="-7456"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592" name="Double Arrow"/>
                <p:cNvSpPr/>
                <p:nvPr/>
              </p:nvSpPr>
              <p:spPr>
                <a:xfrm rot="16200000">
                  <a:off x="1159356"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593" name="Double Arrow"/>
                <p:cNvSpPr/>
                <p:nvPr/>
              </p:nvSpPr>
              <p:spPr>
                <a:xfrm rot="16200000">
                  <a:off x="2379747"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594" name="Double Arrow"/>
                <p:cNvSpPr/>
                <p:nvPr/>
              </p:nvSpPr>
              <p:spPr>
                <a:xfrm rot="16200000">
                  <a:off x="3546560"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595" name="Double Arrow"/>
                <p:cNvSpPr/>
                <p:nvPr/>
              </p:nvSpPr>
              <p:spPr>
                <a:xfrm rot="16200000">
                  <a:off x="4766950"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596" name="Double Arrow"/>
                <p:cNvSpPr/>
                <p:nvPr/>
              </p:nvSpPr>
              <p:spPr>
                <a:xfrm rot="16200000">
                  <a:off x="6040919"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597" name="Double Arrow"/>
                <p:cNvSpPr/>
                <p:nvPr/>
              </p:nvSpPr>
              <p:spPr>
                <a:xfrm rot="16200000">
                  <a:off x="7207731"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598" name="Double Arrow"/>
                <p:cNvSpPr/>
                <p:nvPr/>
              </p:nvSpPr>
              <p:spPr>
                <a:xfrm rot="16200000">
                  <a:off x="8374543"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grpSp>
          <p:grpSp>
            <p:nvGrpSpPr>
              <p:cNvPr id="608" name="Group"/>
              <p:cNvGrpSpPr/>
              <p:nvPr/>
            </p:nvGrpSpPr>
            <p:grpSpPr>
              <a:xfrm>
                <a:off x="0" y="711825"/>
                <a:ext cx="8826996" cy="459908"/>
                <a:chOff x="0" y="0"/>
                <a:chExt cx="8826995" cy="459906"/>
              </a:xfrm>
            </p:grpSpPr>
            <p:sp>
              <p:nvSpPr>
                <p:cNvPr id="600" name="Double Arrow"/>
                <p:cNvSpPr/>
                <p:nvPr/>
              </p:nvSpPr>
              <p:spPr>
                <a:xfrm rot="16200000">
                  <a:off x="-7456"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601" name="Double Arrow"/>
                <p:cNvSpPr/>
                <p:nvPr/>
              </p:nvSpPr>
              <p:spPr>
                <a:xfrm rot="16200000">
                  <a:off x="1159356"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602" name="Double Arrow"/>
                <p:cNvSpPr/>
                <p:nvPr/>
              </p:nvSpPr>
              <p:spPr>
                <a:xfrm rot="16200000">
                  <a:off x="2379747"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603" name="Double Arrow"/>
                <p:cNvSpPr/>
                <p:nvPr/>
              </p:nvSpPr>
              <p:spPr>
                <a:xfrm rot="16200000">
                  <a:off x="3546560"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604" name="Double Arrow"/>
                <p:cNvSpPr/>
                <p:nvPr/>
              </p:nvSpPr>
              <p:spPr>
                <a:xfrm rot="16200000">
                  <a:off x="4766950"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605" name="Double Arrow"/>
                <p:cNvSpPr/>
                <p:nvPr/>
              </p:nvSpPr>
              <p:spPr>
                <a:xfrm rot="16200000">
                  <a:off x="6040919"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606" name="Double Arrow"/>
                <p:cNvSpPr/>
                <p:nvPr/>
              </p:nvSpPr>
              <p:spPr>
                <a:xfrm rot="16200000">
                  <a:off x="7207731"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607" name="Double Arrow"/>
                <p:cNvSpPr/>
                <p:nvPr/>
              </p:nvSpPr>
              <p:spPr>
                <a:xfrm rot="16200000">
                  <a:off x="8374543"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grpSp>
        </p:grpSp>
        <p:sp>
          <p:nvSpPr>
            <p:cNvPr id="610" name="Double Arrow"/>
            <p:cNvSpPr/>
            <p:nvPr/>
          </p:nvSpPr>
          <p:spPr>
            <a:xfrm rot="16200000">
              <a:off x="4284747" y="3457718"/>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grpSp>
      <p:pic>
        <p:nvPicPr>
          <p:cNvPr id="612" name="StorageReview-Intel-SSD-530-Front.jpg" descr="StorageReview-Intel-SSD-530-Front.jpg"/>
          <p:cNvPicPr>
            <a:picLocks noChangeAspect="1"/>
          </p:cNvPicPr>
          <p:nvPr/>
        </p:nvPicPr>
        <p:blipFill>
          <a:blip r:embed="rId14"/>
          <a:stretch>
            <a:fillRect/>
          </a:stretch>
        </p:blipFill>
        <p:spPr>
          <a:xfrm>
            <a:off x="5584338" y="4532594"/>
            <a:ext cx="1441493" cy="1185416"/>
          </a:xfrm>
          <a:prstGeom prst="rect">
            <a:avLst/>
          </a:prstGeom>
          <a:ln w="3175">
            <a:miter lim="400000"/>
          </a:ln>
        </p:spPr>
      </p:pic>
      <p:pic>
        <p:nvPicPr>
          <p:cNvPr id="613" name="intelCPU.png" descr="intelCPU.png"/>
          <p:cNvPicPr>
            <a:picLocks noChangeAspect="1"/>
          </p:cNvPicPr>
          <p:nvPr/>
        </p:nvPicPr>
        <p:blipFill>
          <a:blip r:embed="rId15"/>
          <a:stretch>
            <a:fillRect/>
          </a:stretch>
        </p:blipFill>
        <p:spPr>
          <a:xfrm>
            <a:off x="3851254" y="4758451"/>
            <a:ext cx="1441493" cy="921981"/>
          </a:xfrm>
          <a:prstGeom prst="rect">
            <a:avLst/>
          </a:prstGeom>
          <a:ln w="3175">
            <a:miter lim="400000"/>
          </a:ln>
        </p:spPr>
      </p:pic>
      <p:pic>
        <p:nvPicPr>
          <p:cNvPr id="614" name="a8558c71-978c-75c2-7a79-2e82f5a5889a.jpg" descr="a8558c71-978c-75c2-7a79-2e82f5a5889a.jpg"/>
          <p:cNvPicPr>
            <a:picLocks noChangeAspect="1"/>
          </p:cNvPicPr>
          <p:nvPr/>
        </p:nvPicPr>
        <p:blipFill>
          <a:blip r:embed="rId16"/>
          <a:stretch>
            <a:fillRect/>
          </a:stretch>
        </p:blipFill>
        <p:spPr>
          <a:xfrm>
            <a:off x="2428875" y="4880961"/>
            <a:ext cx="1399729" cy="676960"/>
          </a:xfrm>
          <a:prstGeom prst="rect">
            <a:avLst/>
          </a:prstGeom>
          <a:ln w="3175">
            <a:miter lim="400000"/>
          </a:ln>
        </p:spPr>
      </p:pic>
      <p:sp>
        <p:nvSpPr>
          <p:cNvPr id="615" name="Shape"/>
          <p:cNvSpPr/>
          <p:nvPr/>
        </p:nvSpPr>
        <p:spPr>
          <a:xfrm>
            <a:off x="1055266" y="1780357"/>
            <a:ext cx="7509868" cy="3990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545" y="420"/>
                </a:moveTo>
                <a:lnTo>
                  <a:pt x="4600" y="420"/>
                </a:lnTo>
                <a:lnTo>
                  <a:pt x="4600" y="13123"/>
                </a:lnTo>
                <a:lnTo>
                  <a:pt x="2545" y="13123"/>
                </a:lnTo>
                <a:lnTo>
                  <a:pt x="2545" y="420"/>
                </a:lnTo>
                <a:close/>
              </a:path>
            </a:pathLst>
          </a:custGeom>
          <a:solidFill>
            <a:srgbClr val="FFFFFF">
              <a:alpha val="87663"/>
            </a:srgbClr>
          </a:solidFill>
          <a:ln w="3175">
            <a:miter lim="400000"/>
          </a:ln>
        </p:spPr>
        <p:txBody>
          <a:bodyPr lIns="26789" tIns="26789" rIns="26789" bIns="26789" anchor="ctr"/>
          <a:lstStyle/>
          <a:p>
            <a:pPr>
              <a:defRPr sz="2000">
                <a:solidFill>
                  <a:srgbClr val="FFFFFF"/>
                </a:solidFill>
              </a:defRPr>
            </a:pPr>
            <a:endParaRPr sz="1125"/>
          </a:p>
        </p:txBody>
      </p:sp>
      <p:grpSp>
        <p:nvGrpSpPr>
          <p:cNvPr id="618" name="Group"/>
          <p:cNvGrpSpPr/>
          <p:nvPr/>
        </p:nvGrpSpPr>
        <p:grpSpPr>
          <a:xfrm>
            <a:off x="1940160" y="1888101"/>
            <a:ext cx="1902956" cy="2341704"/>
            <a:chOff x="0" y="0"/>
            <a:chExt cx="3383032" cy="4163026"/>
          </a:xfrm>
        </p:grpSpPr>
        <p:sp>
          <p:nvSpPr>
            <p:cNvPr id="616" name="Rectangle"/>
            <p:cNvSpPr/>
            <p:nvPr/>
          </p:nvSpPr>
          <p:spPr>
            <a:xfrm>
              <a:off x="0" y="0"/>
              <a:ext cx="1270000" cy="4163026"/>
            </a:xfrm>
            <a:prstGeom prst="rect">
              <a:avLst/>
            </a:prstGeom>
            <a:noFill/>
            <a:ln w="63500" cap="flat">
              <a:solidFill>
                <a:srgbClr val="FF2600"/>
              </a:solidFill>
              <a:prstDash val="solid"/>
              <a:miter lim="400000"/>
            </a:ln>
            <a:effectLst/>
          </p:spPr>
          <p:txBody>
            <a:bodyPr wrap="square" lIns="26789" tIns="26789" rIns="26789" bIns="26789" numCol="1" anchor="ctr">
              <a:noAutofit/>
            </a:bodyPr>
            <a:lstStyle/>
            <a:p>
              <a:pPr>
                <a:defRPr sz="2000">
                  <a:solidFill>
                    <a:srgbClr val="FFFFFF"/>
                  </a:solidFill>
                </a:defRPr>
              </a:pPr>
              <a:endParaRPr sz="1125"/>
            </a:p>
          </p:txBody>
        </p:sp>
        <p:sp>
          <p:nvSpPr>
            <p:cNvPr id="617" name="Process"/>
            <p:cNvSpPr/>
            <p:nvPr/>
          </p:nvSpPr>
          <p:spPr>
            <a:xfrm>
              <a:off x="1529034" y="2336011"/>
              <a:ext cx="1853998" cy="1673366"/>
            </a:xfrm>
            <a:prstGeom prst="line">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spAutoFit/>
            </a:bodyPr>
            <a:lstStyle>
              <a:lvl1pPr>
                <a:defRPr b="1">
                  <a:solidFill>
                    <a:srgbClr val="FF2600"/>
                  </a:solidFill>
                </a:defRPr>
              </a:lvl1pPr>
            </a:lstStyle>
            <a:p>
              <a:r>
                <a:rPr dirty="0"/>
                <a:t>Process</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615"/>
                                        </p:tgtEl>
                                        <p:attrNameLst>
                                          <p:attrName>style.visibility</p:attrName>
                                        </p:attrNameLst>
                                      </p:cBhvr>
                                      <p:to>
                                        <p:strVal val="visible"/>
                                      </p:to>
                                    </p:set>
                                    <p:animEffect transition="in" filter="fade">
                                      <p:cBhvr>
                                        <p:cTn id="7" dur="1000"/>
                                        <p:tgtEl>
                                          <p:spTgt spid="6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p:tmAbs val="0"/>
                                  </p:iterate>
                                  <p:childTnLst>
                                    <p:set>
                                      <p:cBhvr>
                                        <p:cTn id="11" fill="hold"/>
                                        <p:tgtEl>
                                          <p:spTgt spid="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 grpId="0" animBg="1" advAuto="0"/>
      <p:bldP spid="618"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a:extLst>
              <a:ext uri="{FF2B5EF4-FFF2-40B4-BE49-F238E27FC236}">
                <a16:creationId xmlns:a16="http://schemas.microsoft.com/office/drawing/2014/main" id="{A61FBB32-4781-432A-B2E3-575CF4DDFC7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AAAB42CA-85F9-4367-B996-69AAE711C9F4}" type="slidenum">
              <a:rPr lang="en-US" altLang="en-US" sz="1000" smtClean="0">
                <a:solidFill>
                  <a:schemeClr val="tx1"/>
                </a:solidFill>
              </a:rPr>
              <a:pPr>
                <a:spcBef>
                  <a:spcPct val="0"/>
                </a:spcBef>
                <a:buClrTx/>
                <a:buSzTx/>
                <a:buFontTx/>
                <a:buNone/>
              </a:pPr>
              <a:t>18</a:t>
            </a:fld>
            <a:endParaRPr lang="en-US" altLang="en-US" sz="1000">
              <a:solidFill>
                <a:schemeClr val="tx1"/>
              </a:solidFill>
            </a:endParaRPr>
          </a:p>
        </p:txBody>
      </p:sp>
      <p:sp>
        <p:nvSpPr>
          <p:cNvPr id="285698" name="Rectangle 2">
            <a:extLst>
              <a:ext uri="{FF2B5EF4-FFF2-40B4-BE49-F238E27FC236}">
                <a16:creationId xmlns:a16="http://schemas.microsoft.com/office/drawing/2014/main" id="{02F07231-0FF4-4013-B3F2-A56788A47F01}"/>
              </a:ext>
            </a:extLst>
          </p:cNvPr>
          <p:cNvSpPr>
            <a:spLocks noGrp="1" noChangeArrowheads="1"/>
          </p:cNvSpPr>
          <p:nvPr>
            <p:ph type="title"/>
          </p:nvPr>
        </p:nvSpPr>
        <p:spPr/>
        <p:txBody>
          <a:bodyPr/>
          <a:lstStyle/>
          <a:p>
            <a:pPr>
              <a:defRPr/>
            </a:pPr>
            <a:r>
              <a:rPr lang="en-US" altLang="en-US" dirty="0">
                <a:ea typeface="ＭＳ Ｐゴシック" panose="020B0600070205080204" pitchFamily="34" charset="-128"/>
              </a:rPr>
              <a:t>The Process</a:t>
            </a:r>
          </a:p>
        </p:txBody>
      </p:sp>
      <p:sp>
        <p:nvSpPr>
          <p:cNvPr id="19460" name="Rectangle 3">
            <a:extLst>
              <a:ext uri="{FF2B5EF4-FFF2-40B4-BE49-F238E27FC236}">
                <a16:creationId xmlns:a16="http://schemas.microsoft.com/office/drawing/2014/main" id="{3CDB4476-2676-40F8-B0D1-DD1D684C3E7C}"/>
              </a:ext>
            </a:extLst>
          </p:cNvPr>
          <p:cNvSpPr>
            <a:spLocks noGrp="1" noChangeArrowheads="1"/>
          </p:cNvSpPr>
          <p:nvPr>
            <p:ph type="body" idx="1"/>
          </p:nvPr>
        </p:nvSpPr>
        <p:spPr>
          <a:xfrm>
            <a:off x="457200" y="990600"/>
            <a:ext cx="8229600" cy="5105400"/>
          </a:xfrm>
        </p:spPr>
        <p:txBody>
          <a:bodyPr/>
          <a:lstStyle/>
          <a:p>
            <a:r>
              <a:rPr lang="en-US" altLang="en-US" sz="2800" dirty="0">
                <a:ea typeface="ＭＳ Ｐゴシック" panose="020B0600070205080204" pitchFamily="34" charset="-128"/>
              </a:rPr>
              <a:t>The process is the OS </a:t>
            </a:r>
            <a:r>
              <a:rPr lang="en-US" altLang="en-US" sz="2800" dirty="0">
                <a:solidFill>
                  <a:srgbClr val="FF3300"/>
                </a:solidFill>
                <a:ea typeface="ＭＳ Ｐゴシック" panose="020B0600070205080204" pitchFamily="34" charset="-128"/>
              </a:rPr>
              <a:t>abstraction for execution</a:t>
            </a:r>
          </a:p>
          <a:p>
            <a:pPr lvl="1"/>
            <a:r>
              <a:rPr lang="en-US" altLang="en-US" sz="2400" dirty="0">
                <a:ea typeface="ＭＳ Ｐゴシック" panose="020B0600070205080204" pitchFamily="34" charset="-128"/>
              </a:rPr>
              <a:t>It is the unit of execution</a:t>
            </a:r>
          </a:p>
          <a:p>
            <a:pPr lvl="1"/>
            <a:r>
              <a:rPr lang="en-US" altLang="en-US" sz="2400" dirty="0">
                <a:ea typeface="ＭＳ Ｐゴシック" panose="020B0600070205080204" pitchFamily="34" charset="-128"/>
              </a:rPr>
              <a:t>It is the unit of scheduling</a:t>
            </a:r>
          </a:p>
          <a:p>
            <a:pPr lvl="1">
              <a:buFont typeface="ZapfDingbats" pitchFamily="82" charset="2"/>
              <a:buNone/>
            </a:pPr>
            <a:endParaRPr lang="en-US" altLang="en-US" sz="2400" dirty="0">
              <a:solidFill>
                <a:srgbClr val="0000FF"/>
              </a:solidFill>
              <a:ea typeface="ＭＳ Ｐゴシック" panose="020B0600070205080204" pitchFamily="34" charset="-128"/>
            </a:endParaRPr>
          </a:p>
          <a:p>
            <a:r>
              <a:rPr lang="en-US" altLang="en-US" sz="2800" dirty="0">
                <a:ea typeface="ＭＳ Ｐゴシック" panose="020B0600070205080204" pitchFamily="34" charset="-128"/>
              </a:rPr>
              <a:t>A process is a </a:t>
            </a:r>
            <a:r>
              <a:rPr lang="en-US" altLang="en-US" sz="2800" dirty="0">
                <a:solidFill>
                  <a:srgbClr val="FF3300"/>
                </a:solidFill>
                <a:ea typeface="ＭＳ Ｐゴシック" panose="020B0600070205080204" pitchFamily="34" charset="-128"/>
              </a:rPr>
              <a:t>program in execution</a:t>
            </a:r>
          </a:p>
          <a:p>
            <a:pPr lvl="1"/>
            <a:r>
              <a:rPr lang="en-US" altLang="en-US" sz="2400" dirty="0">
                <a:ea typeface="ＭＳ Ｐゴシック" panose="020B0600070205080204" pitchFamily="34" charset="-128"/>
              </a:rPr>
              <a:t>Programs are static entities with the </a:t>
            </a:r>
            <a:r>
              <a:rPr lang="en-US" altLang="en-US" sz="2400" dirty="0">
                <a:solidFill>
                  <a:srgbClr val="009900"/>
                </a:solidFill>
                <a:ea typeface="ＭＳ Ｐゴシック" panose="020B0600070205080204" pitchFamily="34" charset="-128"/>
              </a:rPr>
              <a:t>potential</a:t>
            </a:r>
            <a:r>
              <a:rPr lang="en-US" altLang="en-US" sz="2400" dirty="0">
                <a:ea typeface="ＭＳ Ｐゴシック" panose="020B0600070205080204" pitchFamily="34" charset="-128"/>
              </a:rPr>
              <a:t> for execution</a:t>
            </a:r>
          </a:p>
          <a:p>
            <a:pPr lvl="1"/>
            <a:r>
              <a:rPr lang="en-US" altLang="en-US" sz="2400" dirty="0">
                <a:ea typeface="ＭＳ Ｐゴシック" panose="020B0600070205080204" pitchFamily="34" charset="-128"/>
              </a:rPr>
              <a:t>Process is the animated/active program</a:t>
            </a:r>
          </a:p>
          <a:p>
            <a:pPr lvl="2"/>
            <a:r>
              <a:rPr lang="en-US" altLang="en-US" sz="1600" dirty="0">
                <a:ea typeface="ＭＳ Ｐゴシック" panose="020B0600070205080204" pitchFamily="34" charset="-128"/>
              </a:rPr>
              <a:t>Starts from the program, but also includes dynamic state</a:t>
            </a:r>
          </a:p>
          <a:p>
            <a:pPr lvl="2"/>
            <a:r>
              <a:rPr lang="en-US" altLang="en-US" sz="1600" dirty="0">
                <a:ea typeface="ＭＳ Ｐゴシック" panose="020B0600070205080204" pitchFamily="34" charset="-128"/>
              </a:rPr>
              <a:t>As the representative of the program, it is the “owner” of other resources (memory, files, sockets, </a:t>
            </a:r>
            <a:r>
              <a:rPr lang="mr-IN" altLang="en-US" sz="1600" dirty="0">
                <a:ea typeface="ＭＳ Ｐゴシック" panose="020B0600070205080204" pitchFamily="34" charset="-128"/>
              </a:rPr>
              <a:t>…</a:t>
            </a:r>
            <a:r>
              <a:rPr lang="en-US" altLang="en-US" sz="1600" dirty="0">
                <a:ea typeface="ＭＳ Ｐゴシック" panose="020B0600070205080204" pitchFamily="34" charset="-128"/>
              </a:rPr>
              <a:t>)</a:t>
            </a:r>
          </a:p>
          <a:p>
            <a:endParaRPr lang="en-US" altLang="en-US" sz="1600" dirty="0">
              <a:ea typeface="ＭＳ Ｐゴシック" panose="020B0600070205080204" pitchFamily="34" charset="-128"/>
            </a:endParaRPr>
          </a:p>
          <a:p>
            <a:r>
              <a:rPr lang="en-US" altLang="en-US" sz="1800" dirty="0">
                <a:ea typeface="ＭＳ Ｐゴシック" panose="020B0600070205080204" pitchFamily="34" charset="-128"/>
              </a:rPr>
              <a:t>How does the OS implement this abstraction?</a:t>
            </a:r>
          </a:p>
          <a:p>
            <a:pPr lvl="1"/>
            <a:r>
              <a:rPr lang="en-US" altLang="en-US" sz="1400" dirty="0">
                <a:ea typeface="ＭＳ Ｐゴシック" panose="020B0600070205080204" pitchFamily="34" charset="-128"/>
              </a:rPr>
              <a:t>How does it share the CPU?</a:t>
            </a:r>
          </a:p>
          <a:p>
            <a:pPr lvl="2">
              <a:buFontTx/>
              <a:buNone/>
            </a:pPr>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935828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9460">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9460">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9460">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9460">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9460">
                                            <p:txEl>
                                              <p:pRg st="10" end="1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946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a:extLst>
              <a:ext uri="{FF2B5EF4-FFF2-40B4-BE49-F238E27FC236}">
                <a16:creationId xmlns:a16="http://schemas.microsoft.com/office/drawing/2014/main" id="{52E608C5-D800-4069-998C-6B3C3E6D58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002F442A-4D1C-44F0-8BC1-4E8001560911}" type="slidenum">
              <a:rPr lang="en-US" altLang="en-US" sz="1000" smtClean="0">
                <a:solidFill>
                  <a:schemeClr val="tx1"/>
                </a:solidFill>
              </a:rPr>
              <a:pPr>
                <a:spcBef>
                  <a:spcPct val="0"/>
                </a:spcBef>
                <a:buClrTx/>
                <a:buSzTx/>
                <a:buFontTx/>
                <a:buNone/>
              </a:pPr>
              <a:t>19</a:t>
            </a:fld>
            <a:endParaRPr lang="en-US" altLang="en-US" sz="1000">
              <a:solidFill>
                <a:schemeClr val="tx1"/>
              </a:solidFill>
            </a:endParaRPr>
          </a:p>
        </p:txBody>
      </p:sp>
      <p:sp>
        <p:nvSpPr>
          <p:cNvPr id="286722" name="Rectangle 2">
            <a:extLst>
              <a:ext uri="{FF2B5EF4-FFF2-40B4-BE49-F238E27FC236}">
                <a16:creationId xmlns:a16="http://schemas.microsoft.com/office/drawing/2014/main" id="{AA4362DF-7098-49AE-A777-A17F0162AA8F}"/>
              </a:ext>
            </a:extLst>
          </p:cNvPr>
          <p:cNvSpPr>
            <a:spLocks noGrp="1" noChangeArrowheads="1"/>
          </p:cNvSpPr>
          <p:nvPr>
            <p:ph type="title"/>
          </p:nvPr>
        </p:nvSpPr>
        <p:spPr/>
        <p:txBody>
          <a:bodyPr/>
          <a:lstStyle/>
          <a:p>
            <a:pPr>
              <a:defRPr/>
            </a:pPr>
            <a:r>
              <a:rPr lang="en-US" altLang="en-US">
                <a:ea typeface="ＭＳ Ｐゴシック" panose="020B0600070205080204" pitchFamily="34" charset="-128"/>
              </a:rPr>
              <a:t>Process Components</a:t>
            </a:r>
          </a:p>
        </p:txBody>
      </p:sp>
      <p:sp>
        <p:nvSpPr>
          <p:cNvPr id="21510" name="Rectangle 3">
            <a:extLst>
              <a:ext uri="{FF2B5EF4-FFF2-40B4-BE49-F238E27FC236}">
                <a16:creationId xmlns:a16="http://schemas.microsoft.com/office/drawing/2014/main" id="{2979E1F7-C198-49FD-AEEA-9D1D77B4FBE1}"/>
              </a:ext>
            </a:extLst>
          </p:cNvPr>
          <p:cNvSpPr>
            <a:spLocks noGrp="1" noChangeArrowheads="1"/>
          </p:cNvSpPr>
          <p:nvPr>
            <p:ph type="body" idx="1"/>
          </p:nvPr>
        </p:nvSpPr>
        <p:spPr>
          <a:xfrm>
            <a:off x="457200" y="990600"/>
            <a:ext cx="8382000" cy="4419600"/>
          </a:xfrm>
        </p:spPr>
        <p:txBody>
          <a:bodyPr/>
          <a:lstStyle/>
          <a:p>
            <a:r>
              <a:rPr lang="en-US" altLang="en-US" sz="2800" dirty="0">
                <a:ea typeface="ＭＳ Ｐゴシック" panose="020B0600070205080204" pitchFamily="34" charset="-128"/>
              </a:rPr>
              <a:t>A process contains all the state for a program in execution</a:t>
            </a:r>
          </a:p>
          <a:p>
            <a:pPr lvl="1"/>
            <a:r>
              <a:rPr lang="en-US" altLang="en-US" sz="2400" dirty="0">
                <a:ea typeface="ＭＳ Ｐゴシック" panose="020B0600070205080204" pitchFamily="34" charset="-128"/>
              </a:rPr>
              <a:t>An address space containing</a:t>
            </a:r>
          </a:p>
          <a:p>
            <a:pPr lvl="2"/>
            <a:r>
              <a:rPr lang="en-US" altLang="en-US" sz="1600" dirty="0">
                <a:solidFill>
                  <a:srgbClr val="0000FF"/>
                </a:solidFill>
                <a:ea typeface="ＭＳ Ｐゴシック" panose="020B0600070205080204" pitchFamily="34" charset="-128"/>
              </a:rPr>
              <a:t>Static memory:</a:t>
            </a:r>
          </a:p>
          <a:p>
            <a:pPr lvl="3"/>
            <a:r>
              <a:rPr lang="en-US" altLang="en-US" sz="1800" dirty="0">
                <a:ea typeface="ＭＳ Ｐゴシック" panose="020B0600070205080204" pitchFamily="34" charset="-128"/>
              </a:rPr>
              <a:t>The code and input data for the executing program</a:t>
            </a:r>
          </a:p>
          <a:p>
            <a:pPr lvl="2"/>
            <a:r>
              <a:rPr lang="en-US" altLang="en-US" sz="1600" dirty="0">
                <a:solidFill>
                  <a:srgbClr val="0000FF"/>
                </a:solidFill>
                <a:ea typeface="ＭＳ Ｐゴシック" panose="020B0600070205080204" pitchFamily="34" charset="-128"/>
              </a:rPr>
              <a:t>Dynamic memory:</a:t>
            </a:r>
          </a:p>
          <a:p>
            <a:pPr lvl="3"/>
            <a:r>
              <a:rPr lang="en-US" altLang="en-US" sz="1800" dirty="0">
                <a:ea typeface="ＭＳ Ｐゴシック" panose="020B0600070205080204" pitchFamily="34" charset="-128"/>
              </a:rPr>
              <a:t>The memory allocated by the executing program</a:t>
            </a:r>
          </a:p>
          <a:p>
            <a:pPr lvl="3"/>
            <a:r>
              <a:rPr lang="en-US" altLang="en-US" sz="1800" dirty="0">
                <a:ea typeface="ＭＳ Ｐゴシック" panose="020B0600070205080204" pitchFamily="34" charset="-128"/>
              </a:rPr>
              <a:t>An execution stack encapsulating the state of procedure calls</a:t>
            </a:r>
          </a:p>
          <a:p>
            <a:pPr lvl="1"/>
            <a:r>
              <a:rPr lang="en-US" altLang="en-US" sz="1600" dirty="0">
                <a:ea typeface="ＭＳ Ｐゴシック" panose="020B0600070205080204" pitchFamily="34" charset="-128"/>
              </a:rPr>
              <a:t>Control registers such as the program counter (PC) </a:t>
            </a:r>
          </a:p>
          <a:p>
            <a:pPr lvl="1"/>
            <a:r>
              <a:rPr lang="en-US" altLang="en-US" sz="1600" dirty="0">
                <a:ea typeface="ＭＳ Ｐゴシック" panose="020B0600070205080204" pitchFamily="34" charset="-128"/>
              </a:rPr>
              <a:t>A set of general-purpose registers with current values</a:t>
            </a:r>
          </a:p>
          <a:p>
            <a:pPr lvl="1"/>
            <a:r>
              <a:rPr lang="en-US" altLang="en-US" sz="1600" dirty="0">
                <a:ea typeface="ＭＳ Ｐゴシック" panose="020B0600070205080204" pitchFamily="34" charset="-128"/>
              </a:rPr>
              <a:t>A set of operating system resources</a:t>
            </a:r>
          </a:p>
          <a:p>
            <a:pPr lvl="2"/>
            <a:r>
              <a:rPr lang="en-US" altLang="en-US" sz="1600" dirty="0">
                <a:ea typeface="ＭＳ Ｐゴシック" panose="020B0600070205080204" pitchFamily="34" charset="-128"/>
              </a:rPr>
              <a:t>Open files, network connections, etc.</a:t>
            </a:r>
          </a:p>
          <a:p>
            <a:r>
              <a:rPr lang="en-US" altLang="en-US" sz="2800" dirty="0">
                <a:ea typeface="ＭＳ Ｐゴシック" panose="020B0600070205080204" pitchFamily="34" charset="-128"/>
              </a:rPr>
              <a:t>A process is named using its process ID (PID)</a:t>
            </a:r>
          </a:p>
        </p:txBody>
      </p:sp>
    </p:spTree>
    <p:extLst>
      <p:ext uri="{BB962C8B-B14F-4D97-AF65-F5344CB8AC3E}">
        <p14:creationId xmlns:p14="http://schemas.microsoft.com/office/powerpoint/2010/main" val="40598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1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10">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1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10">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510">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10">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510">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1510">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1510">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15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Abstraction:  Operating System"/>
          <p:cNvSpPr/>
          <p:nvPr/>
        </p:nvSpPr>
        <p:spPr>
          <a:xfrm>
            <a:off x="1401534" y="2652948"/>
            <a:ext cx="6498834" cy="1839844"/>
          </a:xfrm>
          <a:prstGeom prst="rect">
            <a:avLst/>
          </a:prstGeom>
          <a:solidFill>
            <a:srgbClr val="C56736"/>
          </a:solidFill>
          <a:ln w="3175">
            <a:miter lim="400000"/>
          </a:ln>
          <a:effectLst>
            <a:outerShdw blurRad="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p>
            <a:pPr algn="ctr">
              <a:defRPr sz="3600" b="1">
                <a:solidFill>
                  <a:srgbClr val="FFFFFF"/>
                </a:solidFill>
              </a:defRPr>
            </a:pPr>
            <a:r>
              <a:rPr lang="en-US" sz="2025" dirty="0"/>
              <a:t>Virtualization and Abstraction</a:t>
            </a:r>
            <a:r>
              <a:rPr sz="2025" dirty="0"/>
              <a:t>: </a:t>
            </a:r>
            <a:br>
              <a:rPr sz="2025" dirty="0"/>
            </a:br>
            <a:r>
              <a:rPr sz="2025" dirty="0"/>
              <a:t>Operating System</a:t>
            </a:r>
          </a:p>
        </p:txBody>
      </p:sp>
      <p:sp>
        <p:nvSpPr>
          <p:cNvPr id="264" name="The goal of an OS"/>
          <p:cNvSpPr txBox="1">
            <a:spLocks noGrp="1"/>
          </p:cNvSpPr>
          <p:nvPr>
            <p:ph type="title"/>
          </p:nvPr>
        </p:nvSpPr>
        <p:spPr>
          <a:prstGeom prst="rect">
            <a:avLst/>
          </a:prstGeom>
        </p:spPr>
        <p:txBody>
          <a:bodyPr/>
          <a:lstStyle/>
          <a:p>
            <a:r>
              <a:t>The goal of an OS</a:t>
            </a:r>
          </a:p>
        </p:txBody>
      </p:sp>
      <p:sp>
        <p:nvSpPr>
          <p:cNvPr id="265" name="Slide Number"/>
          <p:cNvSpPr txBox="1">
            <a:spLocks noGrp="1"/>
          </p:cNvSpPr>
          <p:nvPr>
            <p:ph type="sldNum" sz="quarter" idx="2"/>
          </p:nvPr>
        </p:nvSpPr>
        <p:spPr>
          <a:xfrm>
            <a:off x="4506506" y="5736208"/>
            <a:ext cx="124291" cy="1893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grpSp>
        <p:nvGrpSpPr>
          <p:cNvPr id="277" name="Group"/>
          <p:cNvGrpSpPr/>
          <p:nvPr/>
        </p:nvGrpSpPr>
        <p:grpSpPr>
          <a:xfrm>
            <a:off x="1945726" y="1848290"/>
            <a:ext cx="5400507" cy="764855"/>
            <a:chOff x="0" y="0"/>
            <a:chExt cx="9600899" cy="1359741"/>
          </a:xfrm>
        </p:grpSpPr>
        <p:grpSp>
          <p:nvGrpSpPr>
            <p:cNvPr id="269" name="Group"/>
            <p:cNvGrpSpPr/>
            <p:nvPr/>
          </p:nvGrpSpPr>
          <p:grpSpPr>
            <a:xfrm>
              <a:off x="0" y="7606"/>
              <a:ext cx="3727466" cy="1352136"/>
              <a:chOff x="0" y="0"/>
              <a:chExt cx="3727465" cy="1352135"/>
            </a:xfrm>
          </p:grpSpPr>
          <p:pic>
            <p:nvPicPr>
              <p:cNvPr id="266" name="Image" descr="Image"/>
              <p:cNvPicPr>
                <a:picLocks noChangeAspect="1"/>
              </p:cNvPicPr>
              <p:nvPr/>
            </p:nvPicPr>
            <p:blipFill>
              <a:blip r:embed="rId2"/>
              <a:stretch>
                <a:fillRect/>
              </a:stretch>
            </p:blipFill>
            <p:spPr>
              <a:xfrm>
                <a:off x="0" y="0"/>
                <a:ext cx="1352136" cy="1352136"/>
              </a:xfrm>
              <a:prstGeom prst="rect">
                <a:avLst/>
              </a:prstGeom>
              <a:ln w="3175" cap="flat">
                <a:noFill/>
                <a:miter lim="400000"/>
              </a:ln>
              <a:effectLst/>
            </p:spPr>
          </p:pic>
          <p:pic>
            <p:nvPicPr>
              <p:cNvPr id="267" name="Image" descr="Image"/>
              <p:cNvPicPr>
                <a:picLocks noChangeAspect="1"/>
              </p:cNvPicPr>
              <p:nvPr/>
            </p:nvPicPr>
            <p:blipFill>
              <a:blip r:embed="rId3"/>
              <a:stretch>
                <a:fillRect/>
              </a:stretch>
            </p:blipFill>
            <p:spPr>
              <a:xfrm>
                <a:off x="1237665" y="0"/>
                <a:ext cx="1352136" cy="1352136"/>
              </a:xfrm>
              <a:prstGeom prst="rect">
                <a:avLst/>
              </a:prstGeom>
              <a:ln w="3175" cap="flat">
                <a:noFill/>
                <a:miter lim="400000"/>
              </a:ln>
              <a:effectLst/>
            </p:spPr>
          </p:pic>
          <p:pic>
            <p:nvPicPr>
              <p:cNvPr id="268" name="Image" descr="Image"/>
              <p:cNvPicPr>
                <a:picLocks noChangeAspect="1"/>
              </p:cNvPicPr>
              <p:nvPr/>
            </p:nvPicPr>
            <p:blipFill>
              <a:blip r:embed="rId4"/>
              <a:stretch>
                <a:fillRect/>
              </a:stretch>
            </p:blipFill>
            <p:spPr>
              <a:xfrm>
                <a:off x="2375330" y="0"/>
                <a:ext cx="1352136" cy="1352136"/>
              </a:xfrm>
              <a:prstGeom prst="rect">
                <a:avLst/>
              </a:prstGeom>
              <a:ln w="3175" cap="flat">
                <a:noFill/>
                <a:miter lim="400000"/>
              </a:ln>
              <a:effectLst/>
            </p:spPr>
          </p:pic>
        </p:grpSp>
        <p:pic>
          <p:nvPicPr>
            <p:cNvPr id="270" name="Image" descr="Image"/>
            <p:cNvPicPr>
              <a:picLocks noChangeAspect="1"/>
            </p:cNvPicPr>
            <p:nvPr/>
          </p:nvPicPr>
          <p:blipFill>
            <a:blip r:embed="rId5"/>
            <a:stretch>
              <a:fillRect/>
            </a:stretch>
          </p:blipFill>
          <p:spPr>
            <a:xfrm>
              <a:off x="3621498" y="80151"/>
              <a:ext cx="1134376" cy="1134376"/>
            </a:xfrm>
            <a:prstGeom prst="rect">
              <a:avLst/>
            </a:prstGeom>
            <a:ln w="3175" cap="flat">
              <a:noFill/>
              <a:miter lim="400000"/>
            </a:ln>
            <a:effectLst/>
          </p:spPr>
        </p:pic>
        <p:grpSp>
          <p:nvGrpSpPr>
            <p:cNvPr id="273" name="Group"/>
            <p:cNvGrpSpPr/>
            <p:nvPr/>
          </p:nvGrpSpPr>
          <p:grpSpPr>
            <a:xfrm>
              <a:off x="4743722" y="0"/>
              <a:ext cx="2439654" cy="1294678"/>
              <a:chOff x="0" y="0"/>
              <a:chExt cx="2439652" cy="1294677"/>
            </a:xfrm>
          </p:grpSpPr>
          <p:pic>
            <p:nvPicPr>
              <p:cNvPr id="271" name="Image" descr="Image"/>
              <p:cNvPicPr>
                <a:picLocks noChangeAspect="1"/>
              </p:cNvPicPr>
              <p:nvPr/>
            </p:nvPicPr>
            <p:blipFill>
              <a:blip r:embed="rId6"/>
              <a:stretch>
                <a:fillRect/>
              </a:stretch>
            </p:blipFill>
            <p:spPr>
              <a:xfrm>
                <a:off x="0" y="0"/>
                <a:ext cx="1294678" cy="1294678"/>
              </a:xfrm>
              <a:prstGeom prst="rect">
                <a:avLst/>
              </a:prstGeom>
              <a:ln w="3175" cap="flat">
                <a:noFill/>
                <a:miter lim="400000"/>
              </a:ln>
              <a:effectLst/>
            </p:spPr>
          </p:pic>
          <p:pic>
            <p:nvPicPr>
              <p:cNvPr id="272" name="Image" descr="Image"/>
              <p:cNvPicPr>
                <a:picLocks noChangeAspect="1"/>
              </p:cNvPicPr>
              <p:nvPr/>
            </p:nvPicPr>
            <p:blipFill>
              <a:blip r:embed="rId7"/>
              <a:stretch>
                <a:fillRect/>
              </a:stretch>
            </p:blipFill>
            <p:spPr>
              <a:xfrm>
                <a:off x="1233574" y="44299"/>
                <a:ext cx="1206079" cy="1206080"/>
              </a:xfrm>
              <a:prstGeom prst="rect">
                <a:avLst/>
              </a:prstGeom>
              <a:ln w="3175" cap="flat">
                <a:noFill/>
                <a:miter lim="400000"/>
              </a:ln>
              <a:effectLst/>
            </p:spPr>
          </p:pic>
        </p:grpSp>
        <p:grpSp>
          <p:nvGrpSpPr>
            <p:cNvPr id="276" name="Group"/>
            <p:cNvGrpSpPr/>
            <p:nvPr/>
          </p:nvGrpSpPr>
          <p:grpSpPr>
            <a:xfrm>
              <a:off x="7185304" y="907"/>
              <a:ext cx="2415596" cy="1292864"/>
              <a:chOff x="0" y="0"/>
              <a:chExt cx="2415595" cy="1292863"/>
            </a:xfrm>
          </p:grpSpPr>
          <p:pic>
            <p:nvPicPr>
              <p:cNvPr id="274" name="Image" descr="Image"/>
              <p:cNvPicPr>
                <a:picLocks noChangeAspect="1"/>
              </p:cNvPicPr>
              <p:nvPr/>
            </p:nvPicPr>
            <p:blipFill>
              <a:blip r:embed="rId8"/>
              <a:stretch>
                <a:fillRect/>
              </a:stretch>
            </p:blipFill>
            <p:spPr>
              <a:xfrm>
                <a:off x="1122731" y="0"/>
                <a:ext cx="1292865" cy="1292864"/>
              </a:xfrm>
              <a:prstGeom prst="rect">
                <a:avLst/>
              </a:prstGeom>
              <a:ln w="3175" cap="flat">
                <a:noFill/>
                <a:miter lim="400000"/>
              </a:ln>
              <a:effectLst/>
            </p:spPr>
          </p:pic>
          <p:pic>
            <p:nvPicPr>
              <p:cNvPr id="275" name="Image" descr="Image"/>
              <p:cNvPicPr>
                <a:picLocks noChangeAspect="1"/>
              </p:cNvPicPr>
              <p:nvPr/>
            </p:nvPicPr>
            <p:blipFill>
              <a:blip r:embed="rId9"/>
              <a:stretch>
                <a:fillRect/>
              </a:stretch>
            </p:blipFill>
            <p:spPr>
              <a:xfrm>
                <a:off x="0" y="31131"/>
                <a:ext cx="1230601" cy="1230602"/>
              </a:xfrm>
              <a:prstGeom prst="rect">
                <a:avLst/>
              </a:prstGeom>
              <a:ln w="3175" cap="flat">
                <a:noFill/>
                <a:miter lim="400000"/>
              </a:ln>
              <a:effectLst/>
            </p:spPr>
          </p:pic>
        </p:grpSp>
      </p:grpSp>
      <p:grpSp>
        <p:nvGrpSpPr>
          <p:cNvPr id="288" name="Group"/>
          <p:cNvGrpSpPr/>
          <p:nvPr/>
        </p:nvGrpSpPr>
        <p:grpSpPr>
          <a:xfrm>
            <a:off x="2174379" y="2503204"/>
            <a:ext cx="4965186" cy="2199471"/>
            <a:chOff x="0" y="0"/>
            <a:chExt cx="8826995" cy="3910169"/>
          </a:xfrm>
        </p:grpSpPr>
        <p:grpSp>
          <p:nvGrpSpPr>
            <p:cNvPr id="286" name="Group"/>
            <p:cNvGrpSpPr/>
            <p:nvPr/>
          </p:nvGrpSpPr>
          <p:grpSpPr>
            <a:xfrm>
              <a:off x="0" y="-1"/>
              <a:ext cx="8826996" cy="459908"/>
              <a:chOff x="0" y="0"/>
              <a:chExt cx="8826995" cy="459906"/>
            </a:xfrm>
          </p:grpSpPr>
          <p:sp>
            <p:nvSpPr>
              <p:cNvPr id="278" name="Double Arrow"/>
              <p:cNvSpPr/>
              <p:nvPr/>
            </p:nvSpPr>
            <p:spPr>
              <a:xfrm rot="16200000">
                <a:off x="-7456"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279" name="Double Arrow"/>
              <p:cNvSpPr/>
              <p:nvPr/>
            </p:nvSpPr>
            <p:spPr>
              <a:xfrm rot="16200000">
                <a:off x="1159356"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280" name="Double Arrow"/>
              <p:cNvSpPr/>
              <p:nvPr/>
            </p:nvSpPr>
            <p:spPr>
              <a:xfrm rot="16200000">
                <a:off x="2379747"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281" name="Double Arrow"/>
              <p:cNvSpPr/>
              <p:nvPr/>
            </p:nvSpPr>
            <p:spPr>
              <a:xfrm rot="16200000">
                <a:off x="3546560"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282" name="Double Arrow"/>
              <p:cNvSpPr/>
              <p:nvPr/>
            </p:nvSpPr>
            <p:spPr>
              <a:xfrm rot="16200000">
                <a:off x="4766950"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283" name="Double Arrow"/>
              <p:cNvSpPr/>
              <p:nvPr/>
            </p:nvSpPr>
            <p:spPr>
              <a:xfrm rot="16200000">
                <a:off x="6040919"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284" name="Double Arrow"/>
              <p:cNvSpPr/>
              <p:nvPr/>
            </p:nvSpPr>
            <p:spPr>
              <a:xfrm rot="16200000">
                <a:off x="7207731"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sp>
            <p:nvSpPr>
              <p:cNvPr id="285" name="Double Arrow"/>
              <p:cNvSpPr/>
              <p:nvPr/>
            </p:nvSpPr>
            <p:spPr>
              <a:xfrm rot="16200000">
                <a:off x="8374543" y="7455"/>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grpSp>
        <p:sp>
          <p:nvSpPr>
            <p:cNvPr id="287" name="Double Arrow"/>
            <p:cNvSpPr/>
            <p:nvPr/>
          </p:nvSpPr>
          <p:spPr>
            <a:xfrm rot="16200000">
              <a:off x="4284747" y="3457718"/>
              <a:ext cx="459908" cy="444997"/>
            </a:xfrm>
            <a:prstGeom prst="leftRightArrow">
              <a:avLst>
                <a:gd name="adj1" fmla="val 46402"/>
                <a:gd name="adj2" fmla="val 39260"/>
              </a:avLst>
            </a:prstGeom>
            <a:solidFill>
              <a:schemeClr val="accent3">
                <a:satOff val="18648"/>
                <a:lumOff val="5971"/>
              </a:schemeClr>
            </a:solidFill>
            <a:ln w="3175" cap="flat">
              <a:noFill/>
              <a:miter lim="400000"/>
            </a:ln>
            <a:effectLst>
              <a:outerShdw blurRad="25400" dir="5400000" rotWithShape="0">
                <a:srgbClr val="000000">
                  <a:alpha val="50000"/>
                </a:srgbClr>
              </a:outerShdw>
            </a:effectLst>
          </p:spPr>
          <p:txBody>
            <a:bodyPr wrap="square" lIns="26789" tIns="26789" rIns="26789" bIns="26789" numCol="1" anchor="ctr">
              <a:noAutofit/>
            </a:bodyPr>
            <a:lstStyle/>
            <a:p>
              <a:pPr>
                <a:defRPr sz="2000">
                  <a:solidFill>
                    <a:srgbClr val="FFFFFF"/>
                  </a:solidFill>
                </a:defRPr>
              </a:pPr>
              <a:endParaRPr sz="1125"/>
            </a:p>
          </p:txBody>
        </p:sp>
      </p:grpSp>
      <p:pic>
        <p:nvPicPr>
          <p:cNvPr id="289" name="StorageReview-Intel-SSD-530-Front.jpg" descr="StorageReview-Intel-SSD-530-Front.jpg"/>
          <p:cNvPicPr>
            <a:picLocks noChangeAspect="1"/>
          </p:cNvPicPr>
          <p:nvPr/>
        </p:nvPicPr>
        <p:blipFill>
          <a:blip r:embed="rId10"/>
          <a:stretch>
            <a:fillRect/>
          </a:stretch>
        </p:blipFill>
        <p:spPr>
          <a:xfrm>
            <a:off x="5584338" y="4532594"/>
            <a:ext cx="1441493" cy="1185416"/>
          </a:xfrm>
          <a:prstGeom prst="rect">
            <a:avLst/>
          </a:prstGeom>
          <a:ln w="3175">
            <a:miter lim="400000"/>
          </a:ln>
        </p:spPr>
      </p:pic>
      <p:pic>
        <p:nvPicPr>
          <p:cNvPr id="290" name="intelCPU.png" descr="intelCPU.png"/>
          <p:cNvPicPr>
            <a:picLocks noChangeAspect="1"/>
          </p:cNvPicPr>
          <p:nvPr/>
        </p:nvPicPr>
        <p:blipFill>
          <a:blip r:embed="rId11"/>
          <a:stretch>
            <a:fillRect/>
          </a:stretch>
        </p:blipFill>
        <p:spPr>
          <a:xfrm>
            <a:off x="3851254" y="4758451"/>
            <a:ext cx="1441493" cy="921981"/>
          </a:xfrm>
          <a:prstGeom prst="rect">
            <a:avLst/>
          </a:prstGeom>
          <a:ln w="3175">
            <a:miter lim="400000"/>
          </a:ln>
        </p:spPr>
      </p:pic>
      <p:pic>
        <p:nvPicPr>
          <p:cNvPr id="291" name="a8558c71-978c-75c2-7a79-2e82f5a5889a.jpg" descr="a8558c71-978c-75c2-7a79-2e82f5a5889a.jpg"/>
          <p:cNvPicPr>
            <a:picLocks noChangeAspect="1"/>
          </p:cNvPicPr>
          <p:nvPr/>
        </p:nvPicPr>
        <p:blipFill>
          <a:blip r:embed="rId12"/>
          <a:stretch>
            <a:fillRect/>
          </a:stretch>
        </p:blipFill>
        <p:spPr>
          <a:xfrm>
            <a:off x="2428875" y="4880961"/>
            <a:ext cx="1399729" cy="676960"/>
          </a:xfrm>
          <a:prstGeom prst="rect">
            <a:avLst/>
          </a:prstGeom>
          <a:ln w="3175">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277"/>
                                        </p:tgtEl>
                                        <p:attrNameLst>
                                          <p:attrName>style.visibility</p:attrName>
                                        </p:attrNameLst>
                                      </p:cBhvr>
                                      <p:to>
                                        <p:strVal val="visible"/>
                                      </p:to>
                                    </p:set>
                                    <p:animEffect transition="in" filter="fade">
                                      <p:cBhvr>
                                        <p:cTn id="7" dur="500"/>
                                        <p:tgtEl>
                                          <p:spTgt spid="2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264"/>
                                        </p:tgtEl>
                                        <p:attrNameLst>
                                          <p:attrName>style.visibility</p:attrName>
                                        </p:attrNameLst>
                                      </p:cBhvr>
                                      <p:to>
                                        <p:strVal val="visible"/>
                                      </p:to>
                                    </p:set>
                                    <p:animEffect transition="in" filter="fade">
                                      <p:cBhvr>
                                        <p:cTn id="12" dur="500"/>
                                        <p:tgtEl>
                                          <p:spTgt spid="2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288"/>
                                        </p:tgtEl>
                                        <p:attrNameLst>
                                          <p:attrName>style.visibility</p:attrName>
                                        </p:attrNameLst>
                                      </p:cBhvr>
                                      <p:to>
                                        <p:strVal val="visible"/>
                                      </p:to>
                                    </p:set>
                                    <p:animEffect transition="in" filter="fade">
                                      <p:cBhvr>
                                        <p:cTn id="17" dur="500"/>
                                        <p:tgtEl>
                                          <p:spTgt spid="288"/>
                                        </p:tgtEl>
                                      </p:cBhvr>
                                    </p:animEffect>
                                  </p:childTnLst>
                                </p:cTn>
                              </p:par>
                            </p:childTnLst>
                          </p:cTn>
                        </p:par>
                        <p:par>
                          <p:cTn id="18" fill="hold">
                            <p:stCondLst>
                              <p:cond delay="500"/>
                            </p:stCondLst>
                            <p:childTnLst>
                              <p:par>
                                <p:cTn id="19" presetID="10" presetClass="entr" fill="hold" grpId="0" nodeType="afterEffect">
                                  <p:stCondLst>
                                    <p:cond delay="0"/>
                                  </p:stCondLst>
                                  <p:iterate>
                                    <p:tmAbs val="0"/>
                                  </p:iterate>
                                  <p:childTnLst>
                                    <p:set>
                                      <p:cBhvr>
                                        <p:cTn id="20" fill="hold"/>
                                        <p:tgtEl>
                                          <p:spTgt spid="263"/>
                                        </p:tgtEl>
                                        <p:attrNameLst>
                                          <p:attrName>style.visibility</p:attrName>
                                        </p:attrNameLst>
                                      </p:cBhvr>
                                      <p:to>
                                        <p:strVal val="visible"/>
                                      </p:to>
                                    </p:set>
                                    <p:animEffect transition="in" filter="fade">
                                      <p:cBhvr>
                                        <p:cTn id="21"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animBg="1" advAuto="0"/>
      <p:bldP spid="264" grpId="0" animBg="1" advAuto="0"/>
      <p:bldP spid="277" grpId="0" animBg="1" advAuto="0"/>
      <p:bldP spid="288"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a:extLst>
              <a:ext uri="{FF2B5EF4-FFF2-40B4-BE49-F238E27FC236}">
                <a16:creationId xmlns:a16="http://schemas.microsoft.com/office/drawing/2014/main" id="{2F89FE6A-E517-4CFD-A79C-E56EC71A51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3A8BC1A6-4106-4A1E-97C9-6B96F8B6667B}" type="slidenum">
              <a:rPr lang="en-US" altLang="en-US" sz="1000" smtClean="0">
                <a:solidFill>
                  <a:schemeClr val="tx1"/>
                </a:solidFill>
              </a:rPr>
              <a:pPr>
                <a:spcBef>
                  <a:spcPct val="0"/>
                </a:spcBef>
                <a:buClrTx/>
                <a:buSzTx/>
                <a:buFontTx/>
                <a:buNone/>
              </a:pPr>
              <a:t>20</a:t>
            </a:fld>
            <a:endParaRPr lang="en-US" altLang="en-US" sz="1000">
              <a:solidFill>
                <a:schemeClr val="tx1"/>
              </a:solidFill>
            </a:endParaRPr>
          </a:p>
        </p:txBody>
      </p:sp>
      <p:sp>
        <p:nvSpPr>
          <p:cNvPr id="288770" name="Rectangle 2">
            <a:extLst>
              <a:ext uri="{FF2B5EF4-FFF2-40B4-BE49-F238E27FC236}">
                <a16:creationId xmlns:a16="http://schemas.microsoft.com/office/drawing/2014/main" id="{138A0BB8-05FB-4287-B429-A1D816E55553}"/>
              </a:ext>
            </a:extLst>
          </p:cNvPr>
          <p:cNvSpPr>
            <a:spLocks noGrp="1" noChangeArrowheads="1"/>
          </p:cNvSpPr>
          <p:nvPr>
            <p:ph type="title"/>
          </p:nvPr>
        </p:nvSpPr>
        <p:spPr>
          <a:xfrm>
            <a:off x="457199" y="228600"/>
            <a:ext cx="7719237" cy="685801"/>
          </a:xfrm>
        </p:spPr>
        <p:txBody>
          <a:bodyPr/>
          <a:lstStyle/>
          <a:p>
            <a:pPr>
              <a:defRPr/>
            </a:pPr>
            <a:r>
              <a:rPr lang="en-US" altLang="en-US" sz="3200" dirty="0">
                <a:ea typeface="ＭＳ Ｐゴシック" panose="020B0600070205080204" pitchFamily="34" charset="-128"/>
              </a:rPr>
              <a:t>Address Space (memory abstraction)</a:t>
            </a:r>
          </a:p>
        </p:txBody>
      </p:sp>
      <p:sp>
        <p:nvSpPr>
          <p:cNvPr id="32773" name="Rectangle 4">
            <a:extLst>
              <a:ext uri="{FF2B5EF4-FFF2-40B4-BE49-F238E27FC236}">
                <a16:creationId xmlns:a16="http://schemas.microsoft.com/office/drawing/2014/main" id="{FA057FFA-3011-48B1-9628-9F50EB08C0D5}"/>
              </a:ext>
            </a:extLst>
          </p:cNvPr>
          <p:cNvSpPr>
            <a:spLocks noChangeArrowheads="1"/>
          </p:cNvSpPr>
          <p:nvPr/>
        </p:nvSpPr>
        <p:spPr bwMode="auto">
          <a:xfrm>
            <a:off x="2971800" y="1433623"/>
            <a:ext cx="3200400" cy="4267200"/>
          </a:xfrm>
          <a:prstGeom prst="rect">
            <a:avLst/>
          </a:prstGeom>
          <a:noFill/>
          <a:ln w="9525">
            <a:solidFill>
              <a:schemeClr val="accent2"/>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32774" name="Rectangle 5">
            <a:extLst>
              <a:ext uri="{FF2B5EF4-FFF2-40B4-BE49-F238E27FC236}">
                <a16:creationId xmlns:a16="http://schemas.microsoft.com/office/drawing/2014/main" id="{B8DC5A94-5EB3-4E94-9E09-5A209FC13E9F}"/>
              </a:ext>
            </a:extLst>
          </p:cNvPr>
          <p:cNvSpPr>
            <a:spLocks noChangeArrowheads="1"/>
          </p:cNvSpPr>
          <p:nvPr/>
        </p:nvSpPr>
        <p:spPr bwMode="auto">
          <a:xfrm>
            <a:off x="2971800" y="1433623"/>
            <a:ext cx="3200400" cy="762000"/>
          </a:xfrm>
          <a:prstGeom prst="rect">
            <a:avLst/>
          </a:prstGeom>
          <a:solidFill>
            <a:srgbClr val="CCFFCC"/>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32775" name="Text Box 7">
            <a:extLst>
              <a:ext uri="{FF2B5EF4-FFF2-40B4-BE49-F238E27FC236}">
                <a16:creationId xmlns:a16="http://schemas.microsoft.com/office/drawing/2014/main" id="{8F048944-26D1-4297-8E90-CF3C6B66F027}"/>
              </a:ext>
            </a:extLst>
          </p:cNvPr>
          <p:cNvSpPr txBox="1">
            <a:spLocks noChangeArrowheads="1"/>
          </p:cNvSpPr>
          <p:nvPr/>
        </p:nvSpPr>
        <p:spPr bwMode="auto">
          <a:xfrm>
            <a:off x="2971800" y="1662223"/>
            <a:ext cx="320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600"/>
              <a:t>Stack</a:t>
            </a:r>
          </a:p>
        </p:txBody>
      </p:sp>
      <p:sp>
        <p:nvSpPr>
          <p:cNvPr id="32776" name="Text Box 8">
            <a:extLst>
              <a:ext uri="{FF2B5EF4-FFF2-40B4-BE49-F238E27FC236}">
                <a16:creationId xmlns:a16="http://schemas.microsoft.com/office/drawing/2014/main" id="{6F25C57E-2E28-4589-A5EA-BE6968916DD5}"/>
              </a:ext>
            </a:extLst>
          </p:cNvPr>
          <p:cNvSpPr txBox="1">
            <a:spLocks noChangeArrowheads="1"/>
          </p:cNvSpPr>
          <p:nvPr/>
        </p:nvSpPr>
        <p:spPr bwMode="auto">
          <a:xfrm>
            <a:off x="1143000" y="5548423"/>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r">
              <a:spcBef>
                <a:spcPct val="50000"/>
              </a:spcBef>
              <a:buClrTx/>
              <a:buSzTx/>
              <a:buFontTx/>
              <a:buNone/>
            </a:pPr>
            <a:r>
              <a:rPr lang="en-US" altLang="en-US" sz="1600">
                <a:solidFill>
                  <a:srgbClr val="FF3300"/>
                </a:solidFill>
              </a:rPr>
              <a:t>0x00000000</a:t>
            </a:r>
          </a:p>
        </p:txBody>
      </p:sp>
      <p:sp>
        <p:nvSpPr>
          <p:cNvPr id="32777" name="Text Box 9">
            <a:extLst>
              <a:ext uri="{FF2B5EF4-FFF2-40B4-BE49-F238E27FC236}">
                <a16:creationId xmlns:a16="http://schemas.microsoft.com/office/drawing/2014/main" id="{8E945B0E-4C34-41A8-8F29-312EA57ABD9C}"/>
              </a:ext>
            </a:extLst>
          </p:cNvPr>
          <p:cNvSpPr txBox="1">
            <a:spLocks noChangeArrowheads="1"/>
          </p:cNvSpPr>
          <p:nvPr/>
        </p:nvSpPr>
        <p:spPr bwMode="auto">
          <a:xfrm>
            <a:off x="1219200" y="1281223"/>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r">
              <a:spcBef>
                <a:spcPct val="50000"/>
              </a:spcBef>
              <a:buClrTx/>
              <a:buSzTx/>
              <a:buFontTx/>
              <a:buNone/>
            </a:pPr>
            <a:r>
              <a:rPr lang="en-US" altLang="en-US" sz="1600">
                <a:solidFill>
                  <a:srgbClr val="FF3300"/>
                </a:solidFill>
              </a:rPr>
              <a:t>0xFFFFFFFF</a:t>
            </a:r>
          </a:p>
        </p:txBody>
      </p:sp>
      <p:sp>
        <p:nvSpPr>
          <p:cNvPr id="32778" name="Rectangle 10">
            <a:extLst>
              <a:ext uri="{FF2B5EF4-FFF2-40B4-BE49-F238E27FC236}">
                <a16:creationId xmlns:a16="http://schemas.microsoft.com/office/drawing/2014/main" id="{8663B89A-563E-4455-B0BE-E9E06F5702E9}"/>
              </a:ext>
            </a:extLst>
          </p:cNvPr>
          <p:cNvSpPr>
            <a:spLocks noChangeArrowheads="1"/>
          </p:cNvSpPr>
          <p:nvPr/>
        </p:nvSpPr>
        <p:spPr bwMode="auto">
          <a:xfrm>
            <a:off x="2971800" y="4786423"/>
            <a:ext cx="3200400" cy="914400"/>
          </a:xfrm>
          <a:prstGeom prst="rect">
            <a:avLst/>
          </a:prstGeom>
          <a:solidFill>
            <a:srgbClr val="FFCCCC"/>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32779" name="Text Box 11">
            <a:extLst>
              <a:ext uri="{FF2B5EF4-FFF2-40B4-BE49-F238E27FC236}">
                <a16:creationId xmlns:a16="http://schemas.microsoft.com/office/drawing/2014/main" id="{035F93BA-0805-4F42-A6AC-B07181C2276E}"/>
              </a:ext>
            </a:extLst>
          </p:cNvPr>
          <p:cNvSpPr txBox="1">
            <a:spLocks noChangeArrowheads="1"/>
          </p:cNvSpPr>
          <p:nvPr/>
        </p:nvSpPr>
        <p:spPr bwMode="auto">
          <a:xfrm>
            <a:off x="2971800" y="4938823"/>
            <a:ext cx="3200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600"/>
              <a:t>Code</a:t>
            </a:r>
          </a:p>
          <a:p>
            <a:pPr algn="ctr">
              <a:spcBef>
                <a:spcPct val="0"/>
              </a:spcBef>
              <a:buClrTx/>
              <a:buSzTx/>
              <a:buFontTx/>
              <a:buNone/>
            </a:pPr>
            <a:r>
              <a:rPr lang="en-US" altLang="en-US" sz="1600"/>
              <a:t>(Text Segment)</a:t>
            </a:r>
          </a:p>
        </p:txBody>
      </p:sp>
      <p:sp>
        <p:nvSpPr>
          <p:cNvPr id="32780" name="Rectangle 12">
            <a:extLst>
              <a:ext uri="{FF2B5EF4-FFF2-40B4-BE49-F238E27FC236}">
                <a16:creationId xmlns:a16="http://schemas.microsoft.com/office/drawing/2014/main" id="{E8F6E1AF-F88B-46AB-A3B3-E869C852F4A3}"/>
              </a:ext>
            </a:extLst>
          </p:cNvPr>
          <p:cNvSpPr>
            <a:spLocks noChangeArrowheads="1"/>
          </p:cNvSpPr>
          <p:nvPr/>
        </p:nvSpPr>
        <p:spPr bwMode="auto">
          <a:xfrm>
            <a:off x="2971800" y="3948223"/>
            <a:ext cx="3200400" cy="838200"/>
          </a:xfrm>
          <a:prstGeom prst="rect">
            <a:avLst/>
          </a:prstGeom>
          <a:solidFill>
            <a:srgbClr val="FFFF99"/>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32781" name="Text Box 13">
            <a:extLst>
              <a:ext uri="{FF2B5EF4-FFF2-40B4-BE49-F238E27FC236}">
                <a16:creationId xmlns:a16="http://schemas.microsoft.com/office/drawing/2014/main" id="{D976D9AD-FFF5-4424-B9D9-C8030A3A1CB5}"/>
              </a:ext>
            </a:extLst>
          </p:cNvPr>
          <p:cNvSpPr txBox="1">
            <a:spLocks noChangeArrowheads="1"/>
          </p:cNvSpPr>
          <p:nvPr/>
        </p:nvSpPr>
        <p:spPr bwMode="auto">
          <a:xfrm>
            <a:off x="2971800" y="4100623"/>
            <a:ext cx="3200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600"/>
              <a:t>Static Data</a:t>
            </a:r>
          </a:p>
          <a:p>
            <a:pPr algn="ctr">
              <a:spcBef>
                <a:spcPct val="0"/>
              </a:spcBef>
              <a:buClrTx/>
              <a:buSzTx/>
              <a:buFontTx/>
              <a:buNone/>
            </a:pPr>
            <a:r>
              <a:rPr lang="en-US" altLang="en-US" sz="1600"/>
              <a:t>(Data Segment)</a:t>
            </a:r>
          </a:p>
        </p:txBody>
      </p:sp>
      <p:sp>
        <p:nvSpPr>
          <p:cNvPr id="32782" name="Rectangle 14">
            <a:extLst>
              <a:ext uri="{FF2B5EF4-FFF2-40B4-BE49-F238E27FC236}">
                <a16:creationId xmlns:a16="http://schemas.microsoft.com/office/drawing/2014/main" id="{CEEA3E15-D0E0-43F1-930C-AE0F9E5B59B3}"/>
              </a:ext>
            </a:extLst>
          </p:cNvPr>
          <p:cNvSpPr>
            <a:spLocks noChangeArrowheads="1"/>
          </p:cNvSpPr>
          <p:nvPr/>
        </p:nvSpPr>
        <p:spPr bwMode="auto">
          <a:xfrm>
            <a:off x="2971800" y="3186223"/>
            <a:ext cx="3200400" cy="762000"/>
          </a:xfrm>
          <a:prstGeom prst="rect">
            <a:avLst/>
          </a:prstGeom>
          <a:solidFill>
            <a:srgbClr val="99CCFF"/>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32783" name="Text Box 15">
            <a:extLst>
              <a:ext uri="{FF2B5EF4-FFF2-40B4-BE49-F238E27FC236}">
                <a16:creationId xmlns:a16="http://schemas.microsoft.com/office/drawing/2014/main" id="{4A2F49AA-4CAB-4E3C-B399-EFF305E4CCC9}"/>
              </a:ext>
            </a:extLst>
          </p:cNvPr>
          <p:cNvSpPr txBox="1">
            <a:spLocks noChangeArrowheads="1"/>
          </p:cNvSpPr>
          <p:nvPr/>
        </p:nvSpPr>
        <p:spPr bwMode="auto">
          <a:xfrm>
            <a:off x="2971800" y="3262423"/>
            <a:ext cx="3200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600"/>
              <a:t>Heap</a:t>
            </a:r>
          </a:p>
          <a:p>
            <a:pPr algn="ctr">
              <a:spcBef>
                <a:spcPct val="0"/>
              </a:spcBef>
              <a:buClrTx/>
              <a:buSzTx/>
              <a:buFontTx/>
              <a:buNone/>
            </a:pPr>
            <a:r>
              <a:rPr lang="en-US" altLang="en-US" sz="1600"/>
              <a:t>(Dynamic Memory Alloc)</a:t>
            </a:r>
          </a:p>
        </p:txBody>
      </p:sp>
      <p:sp>
        <p:nvSpPr>
          <p:cNvPr id="32784" name="Line 16">
            <a:extLst>
              <a:ext uri="{FF2B5EF4-FFF2-40B4-BE49-F238E27FC236}">
                <a16:creationId xmlns:a16="http://schemas.microsoft.com/office/drawing/2014/main" id="{62F337D0-9D26-4700-A046-6BDE150813A7}"/>
              </a:ext>
            </a:extLst>
          </p:cNvPr>
          <p:cNvSpPr>
            <a:spLocks noChangeShapeType="1"/>
          </p:cNvSpPr>
          <p:nvPr/>
        </p:nvSpPr>
        <p:spPr bwMode="auto">
          <a:xfrm>
            <a:off x="4572000" y="2195623"/>
            <a:ext cx="0" cy="381000"/>
          </a:xfrm>
          <a:prstGeom prst="line">
            <a:avLst/>
          </a:prstGeom>
          <a:noFill/>
          <a:ln w="9525">
            <a:solidFill>
              <a:schemeClr val="accent2"/>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2785" name="Line 17">
            <a:extLst>
              <a:ext uri="{FF2B5EF4-FFF2-40B4-BE49-F238E27FC236}">
                <a16:creationId xmlns:a16="http://schemas.microsoft.com/office/drawing/2014/main" id="{563639F4-35EC-45BF-A618-B2B4FF9DFB76}"/>
              </a:ext>
            </a:extLst>
          </p:cNvPr>
          <p:cNvSpPr>
            <a:spLocks noChangeShapeType="1"/>
          </p:cNvSpPr>
          <p:nvPr/>
        </p:nvSpPr>
        <p:spPr bwMode="auto">
          <a:xfrm flipV="1">
            <a:off x="4572000" y="2805223"/>
            <a:ext cx="0" cy="381000"/>
          </a:xfrm>
          <a:prstGeom prst="line">
            <a:avLst/>
          </a:prstGeom>
          <a:noFill/>
          <a:ln w="9525">
            <a:solidFill>
              <a:schemeClr val="accent2"/>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2786" name="Text Box 18">
            <a:extLst>
              <a:ext uri="{FF2B5EF4-FFF2-40B4-BE49-F238E27FC236}">
                <a16:creationId xmlns:a16="http://schemas.microsoft.com/office/drawing/2014/main" id="{B8DE0B86-5B03-4488-A62B-089E939DA731}"/>
              </a:ext>
            </a:extLst>
          </p:cNvPr>
          <p:cNvSpPr txBox="1">
            <a:spLocks noChangeArrowheads="1"/>
          </p:cNvSpPr>
          <p:nvPr/>
        </p:nvSpPr>
        <p:spPr bwMode="auto">
          <a:xfrm>
            <a:off x="1600200" y="3338623"/>
            <a:ext cx="1219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600">
                <a:solidFill>
                  <a:srgbClr val="FF3300"/>
                </a:solidFill>
              </a:rPr>
              <a:t>Address</a:t>
            </a:r>
          </a:p>
          <a:p>
            <a:pPr algn="ctr">
              <a:spcBef>
                <a:spcPct val="0"/>
              </a:spcBef>
              <a:buClrTx/>
              <a:buSzTx/>
              <a:buFontTx/>
              <a:buNone/>
            </a:pPr>
            <a:r>
              <a:rPr lang="en-US" altLang="en-US" sz="1600">
                <a:solidFill>
                  <a:srgbClr val="FF3300"/>
                </a:solidFill>
              </a:rPr>
              <a:t>Space</a:t>
            </a:r>
          </a:p>
        </p:txBody>
      </p:sp>
      <p:sp>
        <p:nvSpPr>
          <p:cNvPr id="32787" name="Line 19">
            <a:extLst>
              <a:ext uri="{FF2B5EF4-FFF2-40B4-BE49-F238E27FC236}">
                <a16:creationId xmlns:a16="http://schemas.microsoft.com/office/drawing/2014/main" id="{98C88DAB-3D53-4257-A0FB-62791786C1D1}"/>
              </a:ext>
            </a:extLst>
          </p:cNvPr>
          <p:cNvSpPr>
            <a:spLocks noChangeShapeType="1"/>
          </p:cNvSpPr>
          <p:nvPr/>
        </p:nvSpPr>
        <p:spPr bwMode="auto">
          <a:xfrm flipV="1">
            <a:off x="2209800" y="1586023"/>
            <a:ext cx="0" cy="1676400"/>
          </a:xfrm>
          <a:prstGeom prst="line">
            <a:avLst/>
          </a:prstGeom>
          <a:noFill/>
          <a:ln w="9525">
            <a:solidFill>
              <a:schemeClr val="accent2"/>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2788" name="Line 20">
            <a:extLst>
              <a:ext uri="{FF2B5EF4-FFF2-40B4-BE49-F238E27FC236}">
                <a16:creationId xmlns:a16="http://schemas.microsoft.com/office/drawing/2014/main" id="{CBD606CC-B8F5-45E5-9D4E-13DA335E6995}"/>
              </a:ext>
            </a:extLst>
          </p:cNvPr>
          <p:cNvSpPr>
            <a:spLocks noChangeShapeType="1"/>
          </p:cNvSpPr>
          <p:nvPr/>
        </p:nvSpPr>
        <p:spPr bwMode="auto">
          <a:xfrm>
            <a:off x="2209800" y="4024423"/>
            <a:ext cx="0" cy="1524000"/>
          </a:xfrm>
          <a:prstGeom prst="line">
            <a:avLst/>
          </a:prstGeom>
          <a:noFill/>
          <a:ln w="9525">
            <a:solidFill>
              <a:schemeClr val="accent2"/>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2789" name="Text Box 21">
            <a:extLst>
              <a:ext uri="{FF2B5EF4-FFF2-40B4-BE49-F238E27FC236}">
                <a16:creationId xmlns:a16="http://schemas.microsoft.com/office/drawing/2014/main" id="{00DAF8EE-F8DA-4312-A7F7-9FF235DB6691}"/>
              </a:ext>
            </a:extLst>
          </p:cNvPr>
          <p:cNvSpPr txBox="1">
            <a:spLocks noChangeArrowheads="1"/>
          </p:cNvSpPr>
          <p:nvPr/>
        </p:nvSpPr>
        <p:spPr bwMode="auto">
          <a:xfrm>
            <a:off x="6553200" y="204322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600">
                <a:solidFill>
                  <a:srgbClr val="0000FF"/>
                </a:solidFill>
              </a:rPr>
              <a:t>SP</a:t>
            </a:r>
          </a:p>
        </p:txBody>
      </p:sp>
      <p:sp>
        <p:nvSpPr>
          <p:cNvPr id="32790" name="Text Box 22">
            <a:extLst>
              <a:ext uri="{FF2B5EF4-FFF2-40B4-BE49-F238E27FC236}">
                <a16:creationId xmlns:a16="http://schemas.microsoft.com/office/drawing/2014/main" id="{4E5AB9C1-E1B4-45C0-8749-428977B2ADA0}"/>
              </a:ext>
            </a:extLst>
          </p:cNvPr>
          <p:cNvSpPr txBox="1">
            <a:spLocks noChangeArrowheads="1"/>
          </p:cNvSpPr>
          <p:nvPr/>
        </p:nvSpPr>
        <p:spPr bwMode="auto">
          <a:xfrm>
            <a:off x="6553200" y="501502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600">
                <a:solidFill>
                  <a:srgbClr val="0000FF"/>
                </a:solidFill>
              </a:rPr>
              <a:t>PC</a:t>
            </a:r>
          </a:p>
        </p:txBody>
      </p:sp>
      <p:sp>
        <p:nvSpPr>
          <p:cNvPr id="32791" name="Line 23">
            <a:extLst>
              <a:ext uri="{FF2B5EF4-FFF2-40B4-BE49-F238E27FC236}">
                <a16:creationId xmlns:a16="http://schemas.microsoft.com/office/drawing/2014/main" id="{C724DB75-F1CB-46C3-9C29-B9D8EEF2F4DF}"/>
              </a:ext>
            </a:extLst>
          </p:cNvPr>
          <p:cNvSpPr>
            <a:spLocks noChangeShapeType="1"/>
          </p:cNvSpPr>
          <p:nvPr/>
        </p:nvSpPr>
        <p:spPr bwMode="auto">
          <a:xfrm flipH="1">
            <a:off x="6172200" y="2195623"/>
            <a:ext cx="381000" cy="0"/>
          </a:xfrm>
          <a:prstGeom prst="line">
            <a:avLst/>
          </a:prstGeom>
          <a:noFill/>
          <a:ln w="9525">
            <a:solidFill>
              <a:schemeClr val="accent2"/>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2792" name="Line 24">
            <a:extLst>
              <a:ext uri="{FF2B5EF4-FFF2-40B4-BE49-F238E27FC236}">
                <a16:creationId xmlns:a16="http://schemas.microsoft.com/office/drawing/2014/main" id="{5371EFF4-192F-4524-A74F-9C43356AA62A}"/>
              </a:ext>
            </a:extLst>
          </p:cNvPr>
          <p:cNvSpPr>
            <a:spLocks noChangeShapeType="1"/>
          </p:cNvSpPr>
          <p:nvPr/>
        </p:nvSpPr>
        <p:spPr bwMode="auto">
          <a:xfrm flipH="1">
            <a:off x="6172200" y="5167423"/>
            <a:ext cx="381000" cy="0"/>
          </a:xfrm>
          <a:prstGeom prst="line">
            <a:avLst/>
          </a:prstGeom>
          <a:noFill/>
          <a:ln w="9525">
            <a:solidFill>
              <a:schemeClr val="accent2"/>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2793" name="Right Brace 25">
            <a:extLst>
              <a:ext uri="{FF2B5EF4-FFF2-40B4-BE49-F238E27FC236}">
                <a16:creationId xmlns:a16="http://schemas.microsoft.com/office/drawing/2014/main" id="{03D5004A-6AD6-476C-AB8B-3E3A4FDE9537}"/>
              </a:ext>
            </a:extLst>
          </p:cNvPr>
          <p:cNvSpPr>
            <a:spLocks/>
          </p:cNvSpPr>
          <p:nvPr/>
        </p:nvSpPr>
        <p:spPr bwMode="auto">
          <a:xfrm>
            <a:off x="7185025" y="3948223"/>
            <a:ext cx="304800" cy="1752600"/>
          </a:xfrm>
          <a:prstGeom prst="rightBrace">
            <a:avLst>
              <a:gd name="adj1" fmla="val 8332"/>
              <a:gd name="adj2" fmla="val 50000"/>
            </a:avLst>
          </a:prstGeom>
          <a:noFill/>
          <a:ln w="9525">
            <a:solidFill>
              <a:schemeClr val="accent2"/>
            </a:solidFill>
            <a:round/>
            <a:headEnd/>
            <a:tailEnd type="none" w="med" len="lg"/>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600">
              <a:solidFill>
                <a:schemeClr val="tx1"/>
              </a:solidFill>
            </a:endParaRPr>
          </a:p>
        </p:txBody>
      </p:sp>
      <p:sp>
        <p:nvSpPr>
          <p:cNvPr id="32794" name="Text Box 22">
            <a:extLst>
              <a:ext uri="{FF2B5EF4-FFF2-40B4-BE49-F238E27FC236}">
                <a16:creationId xmlns:a16="http://schemas.microsoft.com/office/drawing/2014/main" id="{21D49111-0424-4687-964A-25B900742DFE}"/>
              </a:ext>
            </a:extLst>
          </p:cNvPr>
          <p:cNvSpPr txBox="1">
            <a:spLocks noChangeArrowheads="1"/>
          </p:cNvSpPr>
          <p:nvPr/>
        </p:nvSpPr>
        <p:spPr bwMode="auto">
          <a:xfrm>
            <a:off x="7543800" y="463402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600">
                <a:solidFill>
                  <a:srgbClr val="0000FF"/>
                </a:solidFill>
              </a:rPr>
              <a:t>Static</a:t>
            </a:r>
          </a:p>
        </p:txBody>
      </p:sp>
      <p:sp>
        <p:nvSpPr>
          <p:cNvPr id="32795" name="Right Brace 27">
            <a:extLst>
              <a:ext uri="{FF2B5EF4-FFF2-40B4-BE49-F238E27FC236}">
                <a16:creationId xmlns:a16="http://schemas.microsoft.com/office/drawing/2014/main" id="{813F37A0-BD3C-4372-B933-CBA8CB40536B}"/>
              </a:ext>
            </a:extLst>
          </p:cNvPr>
          <p:cNvSpPr>
            <a:spLocks/>
          </p:cNvSpPr>
          <p:nvPr/>
        </p:nvSpPr>
        <p:spPr bwMode="auto">
          <a:xfrm>
            <a:off x="7185025" y="1433623"/>
            <a:ext cx="304800" cy="2438400"/>
          </a:xfrm>
          <a:prstGeom prst="rightBrace">
            <a:avLst>
              <a:gd name="adj1" fmla="val 8333"/>
              <a:gd name="adj2" fmla="val 50000"/>
            </a:avLst>
          </a:prstGeom>
          <a:noFill/>
          <a:ln w="9525">
            <a:solidFill>
              <a:schemeClr val="accent2"/>
            </a:solidFill>
            <a:round/>
            <a:headEnd/>
            <a:tailEnd type="none" w="med" len="lg"/>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600">
              <a:solidFill>
                <a:schemeClr val="tx1"/>
              </a:solidFill>
            </a:endParaRPr>
          </a:p>
        </p:txBody>
      </p:sp>
      <p:sp>
        <p:nvSpPr>
          <p:cNvPr id="32796" name="Text Box 22">
            <a:extLst>
              <a:ext uri="{FF2B5EF4-FFF2-40B4-BE49-F238E27FC236}">
                <a16:creationId xmlns:a16="http://schemas.microsoft.com/office/drawing/2014/main" id="{C86F30B0-5195-4268-A54F-C40D30659A55}"/>
              </a:ext>
            </a:extLst>
          </p:cNvPr>
          <p:cNvSpPr txBox="1">
            <a:spLocks noChangeArrowheads="1"/>
          </p:cNvSpPr>
          <p:nvPr/>
        </p:nvSpPr>
        <p:spPr bwMode="auto">
          <a:xfrm>
            <a:off x="7543800" y="2483754"/>
            <a:ext cx="1143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600" dirty="0">
                <a:solidFill>
                  <a:srgbClr val="0000FF"/>
                </a:solidFill>
              </a:rPr>
              <a:t>Dynamic</a:t>
            </a:r>
          </a:p>
        </p:txBody>
      </p:sp>
    </p:spTree>
    <p:extLst>
      <p:ext uri="{BB962C8B-B14F-4D97-AF65-F5344CB8AC3E}">
        <p14:creationId xmlns:p14="http://schemas.microsoft.com/office/powerpoint/2010/main" val="1394118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Which of the following information does the OS need to track for each process?…"/>
          <p:cNvSpPr txBox="1">
            <a:spLocks noGrp="1"/>
          </p:cNvSpPr>
          <p:nvPr>
            <p:ph type="body" idx="1"/>
          </p:nvPr>
        </p:nvSpPr>
        <p:spPr>
          <a:prstGeom prst="rect">
            <a:avLst/>
          </a:prstGeom>
        </p:spPr>
        <p:txBody>
          <a:bodyPr/>
          <a:lstStyle/>
          <a:p>
            <a:r>
              <a:rPr sz="2000"/>
              <a:t>Which of the following information does the OS need to track for each process?</a:t>
            </a:r>
          </a:p>
          <a:p>
            <a:pPr marL="734218" lvl="1" indent="-377031">
              <a:buSzPct val="100000"/>
              <a:buAutoNum type="alphaUcPeriod"/>
            </a:pPr>
            <a:r>
              <a:rPr sz="1800"/>
              <a:t>Stack pointer</a:t>
            </a:r>
          </a:p>
          <a:p>
            <a:pPr marL="734218" lvl="1" indent="-377031">
              <a:buSzPct val="100000"/>
              <a:buAutoNum type="alphaUcPeriod"/>
            </a:pPr>
            <a:r>
              <a:rPr sz="1800"/>
              <a:t>Program counter</a:t>
            </a:r>
          </a:p>
          <a:p>
            <a:pPr marL="734218" lvl="1" indent="-377031">
              <a:buSzPct val="100000"/>
              <a:buAutoNum type="alphaUcPeriod"/>
            </a:pPr>
            <a:r>
              <a:rPr sz="1800"/>
              <a:t>Process state</a:t>
            </a:r>
          </a:p>
          <a:p>
            <a:pPr marL="734218" lvl="1" indent="-377031">
              <a:buSzPct val="100000"/>
              <a:buAutoNum type="alphaUcPeriod"/>
            </a:pPr>
            <a:r>
              <a:rPr sz="1800"/>
              <a:t>Registers</a:t>
            </a:r>
          </a:p>
          <a:p>
            <a:pPr marL="734218" lvl="1" indent="-377031">
              <a:buSzPct val="100000"/>
              <a:buAutoNum type="alphaUcPeriod"/>
            </a:pPr>
            <a:r>
              <a:rPr sz="1800"/>
              <a:t>All of the above</a:t>
            </a:r>
          </a:p>
        </p:txBody>
      </p:sp>
      <p:sp>
        <p:nvSpPr>
          <p:cNvPr id="75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sz="700"/>
              <a:t>21</a:t>
            </a:fld>
            <a:endParaRPr sz="700"/>
          </a:p>
        </p:txBody>
      </p:sp>
      <p:sp>
        <p:nvSpPr>
          <p:cNvPr id="753" name="What the OS must track for a process?"/>
          <p:cNvSpPr txBox="1">
            <a:spLocks noGrp="1"/>
          </p:cNvSpPr>
          <p:nvPr>
            <p:ph type="title"/>
          </p:nvPr>
        </p:nvSpPr>
        <p:spPr>
          <a:prstGeom prst="rect">
            <a:avLst/>
          </a:prstGeom>
        </p:spPr>
        <p:txBody>
          <a:bodyPr/>
          <a:lstStyle/>
          <a:p>
            <a:r>
              <a:rPr sz="2800"/>
              <a:t>What the OS must track for a process?</a:t>
            </a:r>
          </a:p>
        </p:txBody>
      </p:sp>
    </p:spTree>
    <p:extLst>
      <p:ext uri="{BB962C8B-B14F-4D97-AF65-F5344CB8AC3E}">
        <p14:creationId xmlns:p14="http://schemas.microsoft.com/office/powerpoint/2010/main" val="410041304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Which of the following information does the OS need to track for each process?…"/>
          <p:cNvSpPr txBox="1">
            <a:spLocks noGrp="1"/>
          </p:cNvSpPr>
          <p:nvPr>
            <p:ph type="body" idx="1"/>
          </p:nvPr>
        </p:nvSpPr>
        <p:spPr>
          <a:prstGeom prst="rect">
            <a:avLst/>
          </a:prstGeom>
        </p:spPr>
        <p:txBody>
          <a:bodyPr/>
          <a:lstStyle/>
          <a:p>
            <a:r>
              <a:rPr sz="2000"/>
              <a:t>Which of the following information does the OS need to track for each process?</a:t>
            </a:r>
          </a:p>
          <a:p>
            <a:pPr marL="734218" lvl="1" indent="-377031">
              <a:buSzPct val="100000"/>
              <a:buAutoNum type="alphaUcPeriod"/>
            </a:pPr>
            <a:r>
              <a:rPr sz="1800"/>
              <a:t>Stack pointer</a:t>
            </a:r>
          </a:p>
          <a:p>
            <a:pPr marL="734218" lvl="1" indent="-377031">
              <a:buSzPct val="100000"/>
              <a:buAutoNum type="alphaUcPeriod"/>
            </a:pPr>
            <a:r>
              <a:rPr sz="1800"/>
              <a:t>Program counter</a:t>
            </a:r>
          </a:p>
          <a:p>
            <a:pPr marL="734218" lvl="1" indent="-377031">
              <a:buSzPct val="100000"/>
              <a:buAutoNum type="alphaUcPeriod"/>
            </a:pPr>
            <a:r>
              <a:rPr sz="1800"/>
              <a:t>Process state</a:t>
            </a:r>
          </a:p>
          <a:p>
            <a:pPr marL="734218" lvl="1" indent="-377031">
              <a:buSzPct val="100000"/>
              <a:buAutoNum type="alphaUcPeriod"/>
            </a:pPr>
            <a:r>
              <a:rPr sz="1800"/>
              <a:t>Registers</a:t>
            </a:r>
          </a:p>
          <a:p>
            <a:pPr marL="734218" lvl="1" indent="-377031">
              <a:buSzPct val="100000"/>
              <a:buAutoNum type="alphaUcPeriod"/>
            </a:pPr>
            <a:r>
              <a:rPr sz="1800"/>
              <a:t>All of the above</a:t>
            </a:r>
          </a:p>
        </p:txBody>
      </p:sp>
      <p:sp>
        <p:nvSpPr>
          <p:cNvPr id="75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sz="700"/>
              <a:t>22</a:t>
            </a:fld>
            <a:endParaRPr sz="700"/>
          </a:p>
        </p:txBody>
      </p:sp>
      <p:sp>
        <p:nvSpPr>
          <p:cNvPr id="753" name="What the OS must track for a process?"/>
          <p:cNvSpPr txBox="1">
            <a:spLocks noGrp="1"/>
          </p:cNvSpPr>
          <p:nvPr>
            <p:ph type="title"/>
          </p:nvPr>
        </p:nvSpPr>
        <p:spPr>
          <a:prstGeom prst="rect">
            <a:avLst/>
          </a:prstGeom>
        </p:spPr>
        <p:txBody>
          <a:bodyPr/>
          <a:lstStyle/>
          <a:p>
            <a:r>
              <a:rPr sz="2800"/>
              <a:t>What the OS must track for a process?</a:t>
            </a:r>
          </a:p>
        </p:txBody>
      </p:sp>
      <p:sp>
        <p:nvSpPr>
          <p:cNvPr id="754" name="Rectangle"/>
          <p:cNvSpPr/>
          <p:nvPr/>
        </p:nvSpPr>
        <p:spPr>
          <a:xfrm>
            <a:off x="847029" y="3156086"/>
            <a:ext cx="2172138" cy="272914"/>
          </a:xfrm>
          <a:prstGeom prst="rect">
            <a:avLst/>
          </a:prstGeom>
          <a:ln w="50800">
            <a:solidFill>
              <a:srgbClr val="FF2600"/>
            </a:solidFill>
            <a:miter lim="400000"/>
          </a:ln>
        </p:spPr>
        <p:txBody>
          <a:bodyPr lIns="26789" tIns="26789" rIns="26789" bIns="26789" anchor="ctr"/>
          <a:lstStyle/>
          <a:p>
            <a:pPr>
              <a:defRPr sz="2000"/>
            </a:pPr>
            <a:endParaRPr sz="1000"/>
          </a:p>
        </p:txBody>
      </p:sp>
      <p:sp>
        <p:nvSpPr>
          <p:cNvPr id="755" name="You also need to keep other process information like an unique process id, process states, I/O status, and etc…"/>
          <p:cNvSpPr txBox="1"/>
          <p:nvPr/>
        </p:nvSpPr>
        <p:spPr>
          <a:xfrm>
            <a:off x="1961697" y="3417252"/>
            <a:ext cx="5853410" cy="109727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normAutofit/>
          </a:bodyPr>
          <a:lstStyle>
            <a:lvl1pPr marL="395111" indent="-395111" algn="l">
              <a:spcBef>
                <a:spcPts val="700"/>
              </a:spcBef>
              <a:buSzPct val="75000"/>
              <a:buChar char="•"/>
              <a:defRPr>
                <a:solidFill>
                  <a:srgbClr val="FF2600"/>
                </a:solidFill>
              </a:defRPr>
            </a:lvl1pPr>
          </a:lstStyle>
          <a:p>
            <a:r>
              <a:rPr sz="1200"/>
              <a:t>You also need to keep other process information like an unique process id, process states, I/O status, and etc…</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7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 grpId="0" animBg="1" advAuto="0"/>
      <p:bldP spid="755"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68F69E-1D85-423E-B3CA-3A94AE00458F}"/>
              </a:ext>
            </a:extLst>
          </p:cNvPr>
          <p:cNvSpPr>
            <a:spLocks noGrp="1"/>
          </p:cNvSpPr>
          <p:nvPr>
            <p:ph type="ctrTitle"/>
          </p:nvPr>
        </p:nvSpPr>
        <p:spPr/>
        <p:txBody>
          <a:bodyPr/>
          <a:lstStyle/>
          <a:p>
            <a:pPr>
              <a:defRPr/>
            </a:pPr>
            <a:r>
              <a:rPr lang="en-US" dirty="0"/>
              <a:t>Processes</a:t>
            </a:r>
          </a:p>
        </p:txBody>
      </p:sp>
      <p:sp>
        <p:nvSpPr>
          <p:cNvPr id="24581" name="Slide Number Placeholder 4">
            <a:extLst>
              <a:ext uri="{FF2B5EF4-FFF2-40B4-BE49-F238E27FC236}">
                <a16:creationId xmlns:a16="http://schemas.microsoft.com/office/drawing/2014/main" id="{0DEB6853-AC43-476B-AF64-E62C756A220C}"/>
              </a:ext>
            </a:extLst>
          </p:cNvPr>
          <p:cNvSpPr>
            <a:spLocks noGrp="1" noChangeArrowheads="1"/>
          </p:cNvSpPr>
          <p:nvPr>
            <p:ph type="sldNum" sz="quarter" idx="4294967295"/>
          </p:nvPr>
        </p:nvSpPr>
        <p:spPr>
          <a:xfrm>
            <a:off x="8534400" y="6248400"/>
            <a:ext cx="609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l">
              <a:spcBef>
                <a:spcPct val="0"/>
              </a:spcBef>
              <a:buClrTx/>
              <a:buSzTx/>
              <a:buFontTx/>
              <a:buNone/>
            </a:pPr>
            <a:fld id="{18B4E0B8-0AB5-4810-BF0E-7B250D4D8B63}" type="slidenum">
              <a:rPr lang="en-US" altLang="en-US" sz="1000" smtClean="0">
                <a:solidFill>
                  <a:schemeClr val="tx1"/>
                </a:solidFill>
              </a:rPr>
              <a:pPr algn="l">
                <a:spcBef>
                  <a:spcPct val="0"/>
                </a:spcBef>
                <a:buClrTx/>
                <a:buSzTx/>
                <a:buFontTx/>
                <a:buNone/>
              </a:pPr>
              <a:t>23</a:t>
            </a:fld>
            <a:endParaRPr lang="en-US" altLang="en-US" sz="1000">
              <a:solidFill>
                <a:schemeClr val="tx1"/>
              </a:solidFill>
            </a:endParaRPr>
          </a:p>
        </p:txBody>
      </p:sp>
    </p:spTree>
    <p:extLst>
      <p:ext uri="{BB962C8B-B14F-4D97-AF65-F5344CB8AC3E}">
        <p14:creationId xmlns:p14="http://schemas.microsoft.com/office/powerpoint/2010/main" val="830417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0223-DA65-4E05-93E1-63F1068FBA98}"/>
              </a:ext>
            </a:extLst>
          </p:cNvPr>
          <p:cNvSpPr>
            <a:spLocks noGrp="1"/>
          </p:cNvSpPr>
          <p:nvPr>
            <p:ph type="title"/>
          </p:nvPr>
        </p:nvSpPr>
        <p:spPr/>
        <p:txBody>
          <a:bodyPr/>
          <a:lstStyle/>
          <a:p>
            <a:pPr>
              <a:defRPr/>
            </a:pPr>
            <a:r>
              <a:rPr lang="en-US" altLang="en-US">
                <a:ea typeface="ＭＳ Ｐゴシック" panose="020B0600070205080204" pitchFamily="34" charset="-128"/>
              </a:rPr>
              <a:t>OS Abstractions</a:t>
            </a:r>
          </a:p>
        </p:txBody>
      </p:sp>
      <p:sp>
        <p:nvSpPr>
          <p:cNvPr id="25603" name="Content Placeholder 2">
            <a:extLst>
              <a:ext uri="{FF2B5EF4-FFF2-40B4-BE49-F238E27FC236}">
                <a16:creationId xmlns:a16="http://schemas.microsoft.com/office/drawing/2014/main" id="{BFC09877-239E-4423-A307-A6D0D14C567C}"/>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sp>
        <p:nvSpPr>
          <p:cNvPr id="25604" name="Slide Number Placeholder 4">
            <a:extLst>
              <a:ext uri="{FF2B5EF4-FFF2-40B4-BE49-F238E27FC236}">
                <a16:creationId xmlns:a16="http://schemas.microsoft.com/office/drawing/2014/main" id="{FE65E31E-3F73-493C-BE93-D8D13A99DE9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C13BD787-41AE-4BD2-8C28-8FEA28083FF0}" type="slidenum">
              <a:rPr lang="en-US" altLang="en-US" sz="1000" smtClean="0">
                <a:solidFill>
                  <a:schemeClr val="tx1"/>
                </a:solidFill>
              </a:rPr>
              <a:pPr>
                <a:spcBef>
                  <a:spcPct val="0"/>
                </a:spcBef>
                <a:buClrTx/>
                <a:buSzTx/>
                <a:buFontTx/>
                <a:buNone/>
              </a:pPr>
              <a:t>24</a:t>
            </a:fld>
            <a:endParaRPr lang="en-US" altLang="en-US" sz="1000">
              <a:solidFill>
                <a:schemeClr val="tx1"/>
              </a:solidFill>
            </a:endParaRPr>
          </a:p>
        </p:txBody>
      </p:sp>
      <p:sp>
        <p:nvSpPr>
          <p:cNvPr id="25605" name="AutoShape 14">
            <a:extLst>
              <a:ext uri="{FF2B5EF4-FFF2-40B4-BE49-F238E27FC236}">
                <a16:creationId xmlns:a16="http://schemas.microsoft.com/office/drawing/2014/main" id="{17511180-5C2E-48F5-828F-AD8AE1E9A956}"/>
              </a:ext>
            </a:extLst>
          </p:cNvPr>
          <p:cNvSpPr>
            <a:spLocks noChangeArrowheads="1"/>
          </p:cNvSpPr>
          <p:nvPr/>
        </p:nvSpPr>
        <p:spPr bwMode="auto">
          <a:xfrm>
            <a:off x="2286000" y="4343400"/>
            <a:ext cx="4419600" cy="228600"/>
          </a:xfrm>
          <a:prstGeom prst="cube">
            <a:avLst>
              <a:gd name="adj" fmla="val 86250"/>
            </a:avLst>
          </a:prstGeom>
          <a:solidFill>
            <a:schemeClr val="hlink"/>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600">
              <a:solidFill>
                <a:schemeClr val="tx1"/>
              </a:solidFill>
            </a:endParaRPr>
          </a:p>
        </p:txBody>
      </p:sp>
      <p:sp>
        <p:nvSpPr>
          <p:cNvPr id="25606" name="AutoShape 4">
            <a:extLst>
              <a:ext uri="{FF2B5EF4-FFF2-40B4-BE49-F238E27FC236}">
                <a16:creationId xmlns:a16="http://schemas.microsoft.com/office/drawing/2014/main" id="{D2C15DEB-E190-4DEF-97E1-731A73AB7B8D}"/>
              </a:ext>
            </a:extLst>
          </p:cNvPr>
          <p:cNvSpPr>
            <a:spLocks noChangeArrowheads="1"/>
          </p:cNvSpPr>
          <p:nvPr/>
        </p:nvSpPr>
        <p:spPr bwMode="auto">
          <a:xfrm>
            <a:off x="2286000" y="3657600"/>
            <a:ext cx="4419600" cy="76200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600">
              <a:solidFill>
                <a:schemeClr val="tx1"/>
              </a:solidFill>
            </a:endParaRPr>
          </a:p>
        </p:txBody>
      </p:sp>
      <p:sp>
        <p:nvSpPr>
          <p:cNvPr id="25607" name="Text Box 5">
            <a:extLst>
              <a:ext uri="{FF2B5EF4-FFF2-40B4-BE49-F238E27FC236}">
                <a16:creationId xmlns:a16="http://schemas.microsoft.com/office/drawing/2014/main" id="{4A99E974-E8E0-4557-93E6-B958E6A08A5C}"/>
              </a:ext>
            </a:extLst>
          </p:cNvPr>
          <p:cNvSpPr txBox="1">
            <a:spLocks noChangeArrowheads="1"/>
          </p:cNvSpPr>
          <p:nvPr/>
        </p:nvSpPr>
        <p:spPr bwMode="auto">
          <a:xfrm>
            <a:off x="3352800" y="3505200"/>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eaLnBrk="1" hangingPunct="1">
              <a:spcBef>
                <a:spcPct val="50000"/>
              </a:spcBef>
              <a:buClrTx/>
              <a:buSzTx/>
              <a:buFontTx/>
              <a:buNone/>
            </a:pPr>
            <a:endParaRPr lang="en-US" altLang="en-US" sz="1600">
              <a:solidFill>
                <a:schemeClr val="tx1"/>
              </a:solidFill>
            </a:endParaRPr>
          </a:p>
        </p:txBody>
      </p:sp>
      <p:sp>
        <p:nvSpPr>
          <p:cNvPr id="25608" name="Text Box 6">
            <a:extLst>
              <a:ext uri="{FF2B5EF4-FFF2-40B4-BE49-F238E27FC236}">
                <a16:creationId xmlns:a16="http://schemas.microsoft.com/office/drawing/2014/main" id="{9A6697D1-282E-41B2-BE03-0D03F9FAD11A}"/>
              </a:ext>
            </a:extLst>
          </p:cNvPr>
          <p:cNvSpPr txBox="1">
            <a:spLocks noChangeArrowheads="1"/>
          </p:cNvSpPr>
          <p:nvPr/>
        </p:nvSpPr>
        <p:spPr bwMode="auto">
          <a:xfrm>
            <a:off x="3352800" y="3962400"/>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SzTx/>
              <a:buFontTx/>
              <a:buNone/>
            </a:pPr>
            <a:r>
              <a:rPr lang="en-US" altLang="en-US" sz="1600">
                <a:solidFill>
                  <a:schemeClr val="bg1"/>
                </a:solidFill>
              </a:rPr>
              <a:t>Operating System</a:t>
            </a:r>
          </a:p>
        </p:txBody>
      </p:sp>
      <p:sp>
        <p:nvSpPr>
          <p:cNvPr id="25609" name="Text Box 8">
            <a:extLst>
              <a:ext uri="{FF2B5EF4-FFF2-40B4-BE49-F238E27FC236}">
                <a16:creationId xmlns:a16="http://schemas.microsoft.com/office/drawing/2014/main" id="{F14D2536-1C04-4DB5-B696-18019FF5D2AF}"/>
              </a:ext>
            </a:extLst>
          </p:cNvPr>
          <p:cNvSpPr txBox="1">
            <a:spLocks noChangeArrowheads="1"/>
          </p:cNvSpPr>
          <p:nvPr/>
        </p:nvSpPr>
        <p:spPr bwMode="auto">
          <a:xfrm>
            <a:off x="3429000" y="4800600"/>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SzTx/>
              <a:buFontTx/>
              <a:buNone/>
            </a:pPr>
            <a:r>
              <a:rPr lang="en-US" altLang="en-US" sz="1600">
                <a:solidFill>
                  <a:schemeClr val="bg1"/>
                </a:solidFill>
              </a:rPr>
              <a:t>Hardware</a:t>
            </a:r>
          </a:p>
        </p:txBody>
      </p:sp>
      <p:sp>
        <p:nvSpPr>
          <p:cNvPr id="25610" name="AutoShape 11">
            <a:extLst>
              <a:ext uri="{FF2B5EF4-FFF2-40B4-BE49-F238E27FC236}">
                <a16:creationId xmlns:a16="http://schemas.microsoft.com/office/drawing/2014/main" id="{F200B20F-BDDC-49DC-9367-CACE864A0D9B}"/>
              </a:ext>
            </a:extLst>
          </p:cNvPr>
          <p:cNvSpPr>
            <a:spLocks noChangeArrowheads="1"/>
          </p:cNvSpPr>
          <p:nvPr/>
        </p:nvSpPr>
        <p:spPr bwMode="auto">
          <a:xfrm>
            <a:off x="2286000" y="2819400"/>
            <a:ext cx="4419600" cy="228600"/>
          </a:xfrm>
          <a:prstGeom prst="cube">
            <a:avLst>
              <a:gd name="adj" fmla="val 86250"/>
            </a:avLst>
          </a:prstGeom>
          <a:solidFill>
            <a:schemeClr val="hlink"/>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600">
              <a:solidFill>
                <a:schemeClr val="tx1"/>
              </a:solidFill>
            </a:endParaRPr>
          </a:p>
        </p:txBody>
      </p:sp>
      <p:sp>
        <p:nvSpPr>
          <p:cNvPr id="25611" name="AutoShape 9">
            <a:extLst>
              <a:ext uri="{FF2B5EF4-FFF2-40B4-BE49-F238E27FC236}">
                <a16:creationId xmlns:a16="http://schemas.microsoft.com/office/drawing/2014/main" id="{75430B3F-87F0-4BD6-B0F8-256615F5C2D6}"/>
              </a:ext>
            </a:extLst>
          </p:cNvPr>
          <p:cNvSpPr>
            <a:spLocks noChangeArrowheads="1"/>
          </p:cNvSpPr>
          <p:nvPr/>
        </p:nvSpPr>
        <p:spPr bwMode="auto">
          <a:xfrm>
            <a:off x="2286000" y="2209800"/>
            <a:ext cx="4419600" cy="685800"/>
          </a:xfrm>
          <a:prstGeom prst="cube">
            <a:avLst>
              <a:gd name="adj" fmla="val 25000"/>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600">
              <a:solidFill>
                <a:schemeClr val="tx1"/>
              </a:solidFill>
            </a:endParaRPr>
          </a:p>
        </p:txBody>
      </p:sp>
      <p:sp>
        <p:nvSpPr>
          <p:cNvPr id="25612" name="Text Box 10">
            <a:extLst>
              <a:ext uri="{FF2B5EF4-FFF2-40B4-BE49-F238E27FC236}">
                <a16:creationId xmlns:a16="http://schemas.microsoft.com/office/drawing/2014/main" id="{C168FBD1-00A0-41C6-AA5C-4E46494CFD80}"/>
              </a:ext>
            </a:extLst>
          </p:cNvPr>
          <p:cNvSpPr txBox="1">
            <a:spLocks noChangeArrowheads="1"/>
          </p:cNvSpPr>
          <p:nvPr/>
        </p:nvSpPr>
        <p:spPr bwMode="auto">
          <a:xfrm>
            <a:off x="3429000" y="2438400"/>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SzTx/>
              <a:buFontTx/>
              <a:buNone/>
            </a:pPr>
            <a:r>
              <a:rPr lang="en-US" altLang="en-US" sz="1600">
                <a:solidFill>
                  <a:schemeClr val="bg1"/>
                </a:solidFill>
              </a:rPr>
              <a:t>Applications</a:t>
            </a:r>
          </a:p>
        </p:txBody>
      </p:sp>
      <p:sp>
        <p:nvSpPr>
          <p:cNvPr id="25613" name="Rectangle 6">
            <a:extLst>
              <a:ext uri="{FF2B5EF4-FFF2-40B4-BE49-F238E27FC236}">
                <a16:creationId xmlns:a16="http://schemas.microsoft.com/office/drawing/2014/main" id="{3BC9C5A3-0D29-4660-A2BC-5AB14A0114DC}"/>
              </a:ext>
            </a:extLst>
          </p:cNvPr>
          <p:cNvSpPr>
            <a:spLocks noChangeArrowheads="1"/>
          </p:cNvSpPr>
          <p:nvPr/>
        </p:nvSpPr>
        <p:spPr bwMode="auto">
          <a:xfrm>
            <a:off x="2362200" y="4800600"/>
            <a:ext cx="914400" cy="381000"/>
          </a:xfrm>
          <a:prstGeom prst="rect">
            <a:avLst/>
          </a:prstGeom>
          <a:solidFill>
            <a:srgbClr val="FFFFFF"/>
          </a:solidFill>
          <a:ln w="19050">
            <a:solidFill>
              <a:srgbClr val="000000"/>
            </a:solidFill>
            <a:round/>
            <a:headEnd/>
            <a:tailEnd type="triangle" w="lg" len="lg"/>
          </a:ln>
        </p:spPr>
        <p:txBody>
          <a:bodyPr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1600">
                <a:solidFill>
                  <a:srgbClr val="000000"/>
                </a:solidFill>
              </a:rPr>
              <a:t>CPU</a:t>
            </a:r>
          </a:p>
        </p:txBody>
      </p:sp>
      <p:sp>
        <p:nvSpPr>
          <p:cNvPr id="25614" name="Rectangle 6">
            <a:extLst>
              <a:ext uri="{FF2B5EF4-FFF2-40B4-BE49-F238E27FC236}">
                <a16:creationId xmlns:a16="http://schemas.microsoft.com/office/drawing/2014/main" id="{5F8BF7EB-3C37-46CB-A0DE-FA69C8E71662}"/>
              </a:ext>
            </a:extLst>
          </p:cNvPr>
          <p:cNvSpPr>
            <a:spLocks noChangeArrowheads="1"/>
          </p:cNvSpPr>
          <p:nvPr/>
        </p:nvSpPr>
        <p:spPr bwMode="auto">
          <a:xfrm>
            <a:off x="3886200" y="4800600"/>
            <a:ext cx="914400" cy="381000"/>
          </a:xfrm>
          <a:prstGeom prst="rect">
            <a:avLst/>
          </a:prstGeom>
          <a:solidFill>
            <a:srgbClr val="FFFFFF"/>
          </a:solidFill>
          <a:ln w="19050">
            <a:solidFill>
              <a:srgbClr val="000000"/>
            </a:solidFill>
            <a:round/>
            <a:headEnd/>
            <a:tailEnd type="triangle" w="lg" len="lg"/>
          </a:ln>
        </p:spPr>
        <p:txBody>
          <a:bodyPr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1600">
                <a:solidFill>
                  <a:srgbClr val="000000"/>
                </a:solidFill>
              </a:rPr>
              <a:t>Disk</a:t>
            </a:r>
          </a:p>
        </p:txBody>
      </p:sp>
      <p:sp>
        <p:nvSpPr>
          <p:cNvPr id="25615" name="Rectangle 6">
            <a:extLst>
              <a:ext uri="{FF2B5EF4-FFF2-40B4-BE49-F238E27FC236}">
                <a16:creationId xmlns:a16="http://schemas.microsoft.com/office/drawing/2014/main" id="{FD71A378-11E7-491C-99EB-82B76D3DCF1C}"/>
              </a:ext>
            </a:extLst>
          </p:cNvPr>
          <p:cNvSpPr>
            <a:spLocks noChangeArrowheads="1"/>
          </p:cNvSpPr>
          <p:nvPr/>
        </p:nvSpPr>
        <p:spPr bwMode="auto">
          <a:xfrm>
            <a:off x="5334000" y="4800600"/>
            <a:ext cx="914400" cy="381000"/>
          </a:xfrm>
          <a:prstGeom prst="rect">
            <a:avLst/>
          </a:prstGeom>
          <a:solidFill>
            <a:srgbClr val="FFFFFF"/>
          </a:solidFill>
          <a:ln w="19050">
            <a:solidFill>
              <a:srgbClr val="000000"/>
            </a:solidFill>
            <a:round/>
            <a:headEnd/>
            <a:tailEnd type="triangle" w="lg" len="lg"/>
          </a:ln>
        </p:spPr>
        <p:txBody>
          <a:bodyPr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1600">
                <a:solidFill>
                  <a:srgbClr val="000000"/>
                </a:solidFill>
              </a:rPr>
              <a:t>RAM</a:t>
            </a:r>
          </a:p>
        </p:txBody>
      </p:sp>
      <p:sp>
        <p:nvSpPr>
          <p:cNvPr id="18449" name="Rectangle 6">
            <a:extLst>
              <a:ext uri="{FF2B5EF4-FFF2-40B4-BE49-F238E27FC236}">
                <a16:creationId xmlns:a16="http://schemas.microsoft.com/office/drawing/2014/main" id="{BB316301-C6FE-431E-809D-82756F95D9D1}"/>
              </a:ext>
            </a:extLst>
          </p:cNvPr>
          <p:cNvSpPr>
            <a:spLocks noChangeArrowheads="1"/>
          </p:cNvSpPr>
          <p:nvPr/>
        </p:nvSpPr>
        <p:spPr bwMode="auto">
          <a:xfrm>
            <a:off x="2286000" y="3124200"/>
            <a:ext cx="990600" cy="381000"/>
          </a:xfrm>
          <a:prstGeom prst="rect">
            <a:avLst/>
          </a:prstGeom>
          <a:solidFill>
            <a:srgbClr val="FFFFFF"/>
          </a:solidFill>
          <a:ln w="19050">
            <a:solidFill>
              <a:srgbClr val="000000"/>
            </a:solidFill>
            <a:round/>
            <a:headEnd/>
            <a:tailEnd type="triangle" w="lg" len="lg"/>
          </a:ln>
        </p:spPr>
        <p:txBody>
          <a:bodyPr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1600">
                <a:solidFill>
                  <a:srgbClr val="000000"/>
                </a:solidFill>
              </a:rPr>
              <a:t>Process</a:t>
            </a:r>
          </a:p>
        </p:txBody>
      </p:sp>
      <p:sp>
        <p:nvSpPr>
          <p:cNvPr id="18450" name="Rectangle 6">
            <a:extLst>
              <a:ext uri="{FF2B5EF4-FFF2-40B4-BE49-F238E27FC236}">
                <a16:creationId xmlns:a16="http://schemas.microsoft.com/office/drawing/2014/main" id="{0DE55848-EF46-4529-A1E0-56749216022E}"/>
              </a:ext>
            </a:extLst>
          </p:cNvPr>
          <p:cNvSpPr>
            <a:spLocks noChangeArrowheads="1"/>
          </p:cNvSpPr>
          <p:nvPr/>
        </p:nvSpPr>
        <p:spPr bwMode="auto">
          <a:xfrm>
            <a:off x="3581400" y="3124200"/>
            <a:ext cx="1295400" cy="381000"/>
          </a:xfrm>
          <a:prstGeom prst="rect">
            <a:avLst/>
          </a:prstGeom>
          <a:solidFill>
            <a:srgbClr val="FFFFFF"/>
          </a:solidFill>
          <a:ln w="19050">
            <a:solidFill>
              <a:srgbClr val="000000"/>
            </a:solidFill>
            <a:round/>
            <a:headEnd/>
            <a:tailEnd type="triangle" w="lg" len="lg"/>
          </a:ln>
        </p:spPr>
        <p:txBody>
          <a:bodyPr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1600">
                <a:solidFill>
                  <a:srgbClr val="000000"/>
                </a:solidFill>
              </a:rPr>
              <a:t>File system</a:t>
            </a:r>
          </a:p>
        </p:txBody>
      </p:sp>
      <p:sp>
        <p:nvSpPr>
          <p:cNvPr id="18451" name="Rectangle 6">
            <a:extLst>
              <a:ext uri="{FF2B5EF4-FFF2-40B4-BE49-F238E27FC236}">
                <a16:creationId xmlns:a16="http://schemas.microsoft.com/office/drawing/2014/main" id="{54448A56-3A1D-443C-B92A-D5F51E426EF2}"/>
              </a:ext>
            </a:extLst>
          </p:cNvPr>
          <p:cNvSpPr>
            <a:spLocks noChangeArrowheads="1"/>
          </p:cNvSpPr>
          <p:nvPr/>
        </p:nvSpPr>
        <p:spPr bwMode="auto">
          <a:xfrm>
            <a:off x="5105400" y="3124200"/>
            <a:ext cx="1676400" cy="381000"/>
          </a:xfrm>
          <a:prstGeom prst="rect">
            <a:avLst/>
          </a:prstGeom>
          <a:solidFill>
            <a:srgbClr val="FFFFFF"/>
          </a:solidFill>
          <a:ln w="19050">
            <a:solidFill>
              <a:srgbClr val="000000"/>
            </a:solidFill>
            <a:round/>
            <a:headEnd/>
            <a:tailEnd type="triangle" w="lg" len="lg"/>
          </a:ln>
        </p:spPr>
        <p:txBody>
          <a:bodyPr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1600">
                <a:solidFill>
                  <a:srgbClr val="000000"/>
                </a:solidFill>
              </a:rPr>
              <a:t>Virtual memory</a:t>
            </a:r>
          </a:p>
        </p:txBody>
      </p:sp>
      <p:sp>
        <p:nvSpPr>
          <p:cNvPr id="4" name="TextBox 3">
            <a:extLst>
              <a:ext uri="{FF2B5EF4-FFF2-40B4-BE49-F238E27FC236}">
                <a16:creationId xmlns:a16="http://schemas.microsoft.com/office/drawing/2014/main" id="{C500D364-A003-4918-9351-65E59A143812}"/>
              </a:ext>
            </a:extLst>
          </p:cNvPr>
          <p:cNvSpPr txBox="1">
            <a:spLocks noChangeArrowheads="1"/>
          </p:cNvSpPr>
          <p:nvPr/>
        </p:nvSpPr>
        <p:spPr bwMode="auto">
          <a:xfrm>
            <a:off x="560388" y="5664200"/>
            <a:ext cx="7566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600">
                <a:solidFill>
                  <a:schemeClr val="tx1"/>
                </a:solidFill>
              </a:rPr>
              <a:t>Today, we start discussing the first abstraction that enables us to virtualize </a:t>
            </a:r>
          </a:p>
          <a:p>
            <a:pPr>
              <a:spcBef>
                <a:spcPct val="0"/>
              </a:spcBef>
              <a:buClrTx/>
              <a:buSzTx/>
              <a:buFontTx/>
              <a:buNone/>
            </a:pPr>
            <a:r>
              <a:rPr lang="en-US" altLang="en-US" sz="1600">
                <a:solidFill>
                  <a:schemeClr val="tx1"/>
                </a:solidFill>
              </a:rPr>
              <a:t>	(i.e., share) the CPU </a:t>
            </a:r>
            <a:r>
              <a:rPr lang="mr-IN" altLang="en-US" sz="1600">
                <a:solidFill>
                  <a:schemeClr val="tx1"/>
                </a:solidFill>
              </a:rPr>
              <a:t>–</a:t>
            </a:r>
            <a:r>
              <a:rPr lang="en-US" altLang="en-US" sz="1600">
                <a:solidFill>
                  <a:schemeClr val="tx1"/>
                </a:solidFill>
              </a:rPr>
              <a:t> processes!</a:t>
            </a:r>
          </a:p>
        </p:txBody>
      </p:sp>
    </p:spTree>
    <p:extLst>
      <p:ext uri="{BB962C8B-B14F-4D97-AF65-F5344CB8AC3E}">
        <p14:creationId xmlns:p14="http://schemas.microsoft.com/office/powerpoint/2010/main" val="2344464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9" grpId="0" animBg="1"/>
      <p:bldP spid="18450" grpId="0" animBg="1"/>
      <p:bldP spid="1845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a:extLst>
              <a:ext uri="{FF2B5EF4-FFF2-40B4-BE49-F238E27FC236}">
                <a16:creationId xmlns:a16="http://schemas.microsoft.com/office/drawing/2014/main" id="{A61FBB32-4781-432A-B2E3-575CF4DDFC7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AAAB42CA-85F9-4367-B996-69AAE711C9F4}" type="slidenum">
              <a:rPr lang="en-US" altLang="en-US" sz="1000" smtClean="0">
                <a:solidFill>
                  <a:schemeClr val="tx1"/>
                </a:solidFill>
              </a:rPr>
              <a:pPr>
                <a:spcBef>
                  <a:spcPct val="0"/>
                </a:spcBef>
                <a:buClrTx/>
                <a:buSzTx/>
                <a:buFontTx/>
                <a:buNone/>
              </a:pPr>
              <a:t>25</a:t>
            </a:fld>
            <a:endParaRPr lang="en-US" altLang="en-US" sz="1000">
              <a:solidFill>
                <a:schemeClr val="tx1"/>
              </a:solidFill>
            </a:endParaRPr>
          </a:p>
        </p:txBody>
      </p:sp>
      <p:sp>
        <p:nvSpPr>
          <p:cNvPr id="285698" name="Rectangle 2">
            <a:extLst>
              <a:ext uri="{FF2B5EF4-FFF2-40B4-BE49-F238E27FC236}">
                <a16:creationId xmlns:a16="http://schemas.microsoft.com/office/drawing/2014/main" id="{02F07231-0FF4-4013-B3F2-A56788A47F01}"/>
              </a:ext>
            </a:extLst>
          </p:cNvPr>
          <p:cNvSpPr>
            <a:spLocks noGrp="1" noChangeArrowheads="1"/>
          </p:cNvSpPr>
          <p:nvPr>
            <p:ph type="title"/>
          </p:nvPr>
        </p:nvSpPr>
        <p:spPr/>
        <p:txBody>
          <a:bodyPr/>
          <a:lstStyle/>
          <a:p>
            <a:pPr>
              <a:defRPr/>
            </a:pPr>
            <a:r>
              <a:rPr lang="en-US" altLang="en-US" dirty="0">
                <a:ea typeface="ＭＳ Ｐゴシック" panose="020B0600070205080204" pitchFamily="34" charset="-128"/>
              </a:rPr>
              <a:t>The Process</a:t>
            </a:r>
          </a:p>
        </p:txBody>
      </p:sp>
      <p:sp>
        <p:nvSpPr>
          <p:cNvPr id="19460" name="Rectangle 3">
            <a:extLst>
              <a:ext uri="{FF2B5EF4-FFF2-40B4-BE49-F238E27FC236}">
                <a16:creationId xmlns:a16="http://schemas.microsoft.com/office/drawing/2014/main" id="{3CDB4476-2676-40F8-B0D1-DD1D684C3E7C}"/>
              </a:ext>
            </a:extLst>
          </p:cNvPr>
          <p:cNvSpPr>
            <a:spLocks noGrp="1" noChangeArrowheads="1"/>
          </p:cNvSpPr>
          <p:nvPr>
            <p:ph type="body" idx="1"/>
          </p:nvPr>
        </p:nvSpPr>
        <p:spPr>
          <a:xfrm>
            <a:off x="457200" y="990600"/>
            <a:ext cx="8229600" cy="5105400"/>
          </a:xfrm>
        </p:spPr>
        <p:txBody>
          <a:bodyPr/>
          <a:lstStyle/>
          <a:p>
            <a:r>
              <a:rPr lang="en-US" altLang="en-US" sz="2800" dirty="0">
                <a:ea typeface="ＭＳ Ｐゴシック" panose="020B0600070205080204" pitchFamily="34" charset="-128"/>
              </a:rPr>
              <a:t>The process is the OS </a:t>
            </a:r>
            <a:r>
              <a:rPr lang="en-US" altLang="en-US" sz="2800" dirty="0">
                <a:solidFill>
                  <a:srgbClr val="FF3300"/>
                </a:solidFill>
                <a:ea typeface="ＭＳ Ｐゴシック" panose="020B0600070205080204" pitchFamily="34" charset="-128"/>
              </a:rPr>
              <a:t>abstraction for execution</a:t>
            </a:r>
          </a:p>
          <a:p>
            <a:pPr lvl="1"/>
            <a:r>
              <a:rPr lang="en-US" altLang="en-US" sz="2400" dirty="0">
                <a:ea typeface="ＭＳ Ｐゴシック" panose="020B0600070205080204" pitchFamily="34" charset="-128"/>
              </a:rPr>
              <a:t>It is the unit of execution</a:t>
            </a:r>
          </a:p>
          <a:p>
            <a:pPr lvl="1"/>
            <a:r>
              <a:rPr lang="en-US" altLang="en-US" sz="2400" dirty="0">
                <a:ea typeface="ＭＳ Ｐゴシック" panose="020B0600070205080204" pitchFamily="34" charset="-128"/>
              </a:rPr>
              <a:t>It is the unit of scheduling</a:t>
            </a:r>
          </a:p>
          <a:p>
            <a:pPr lvl="1">
              <a:buFont typeface="ZapfDingbats" pitchFamily="82" charset="2"/>
              <a:buNone/>
            </a:pPr>
            <a:endParaRPr lang="en-US" altLang="en-US" sz="2400" dirty="0">
              <a:solidFill>
                <a:srgbClr val="0000FF"/>
              </a:solidFill>
              <a:ea typeface="ＭＳ Ｐゴシック" panose="020B0600070205080204" pitchFamily="34" charset="-128"/>
            </a:endParaRPr>
          </a:p>
          <a:p>
            <a:r>
              <a:rPr lang="en-US" altLang="en-US" sz="2800" dirty="0">
                <a:ea typeface="ＭＳ Ｐゴシック" panose="020B0600070205080204" pitchFamily="34" charset="-128"/>
              </a:rPr>
              <a:t>A process is a </a:t>
            </a:r>
            <a:r>
              <a:rPr lang="en-US" altLang="en-US" sz="2800" dirty="0">
                <a:solidFill>
                  <a:srgbClr val="FF3300"/>
                </a:solidFill>
                <a:ea typeface="ＭＳ Ｐゴシック" panose="020B0600070205080204" pitchFamily="34" charset="-128"/>
              </a:rPr>
              <a:t>program in execution</a:t>
            </a:r>
          </a:p>
          <a:p>
            <a:pPr lvl="1"/>
            <a:r>
              <a:rPr lang="en-US" altLang="en-US" sz="2400" dirty="0">
                <a:ea typeface="ＭＳ Ｐゴシック" panose="020B0600070205080204" pitchFamily="34" charset="-128"/>
              </a:rPr>
              <a:t>Programs are static entities with the </a:t>
            </a:r>
            <a:r>
              <a:rPr lang="en-US" altLang="en-US" sz="2400" dirty="0">
                <a:solidFill>
                  <a:srgbClr val="009900"/>
                </a:solidFill>
                <a:ea typeface="ＭＳ Ｐゴシック" panose="020B0600070205080204" pitchFamily="34" charset="-128"/>
              </a:rPr>
              <a:t>potential</a:t>
            </a:r>
            <a:r>
              <a:rPr lang="en-US" altLang="en-US" sz="2400" dirty="0">
                <a:ea typeface="ＭＳ Ｐゴシック" panose="020B0600070205080204" pitchFamily="34" charset="-128"/>
              </a:rPr>
              <a:t> for execution</a:t>
            </a:r>
          </a:p>
          <a:p>
            <a:pPr lvl="1"/>
            <a:r>
              <a:rPr lang="en-US" altLang="en-US" sz="2400" dirty="0">
                <a:ea typeface="ＭＳ Ｐゴシック" panose="020B0600070205080204" pitchFamily="34" charset="-128"/>
              </a:rPr>
              <a:t>Process is the animated/active program</a:t>
            </a:r>
          </a:p>
          <a:p>
            <a:pPr lvl="2"/>
            <a:r>
              <a:rPr lang="en-US" altLang="en-US" sz="1600" dirty="0">
                <a:ea typeface="ＭＳ Ｐゴシック" panose="020B0600070205080204" pitchFamily="34" charset="-128"/>
              </a:rPr>
              <a:t>Starts from the program, but also includes dynamic state</a:t>
            </a:r>
          </a:p>
          <a:p>
            <a:pPr lvl="2"/>
            <a:r>
              <a:rPr lang="en-US" altLang="en-US" sz="1600" dirty="0">
                <a:ea typeface="ＭＳ Ｐゴシック" panose="020B0600070205080204" pitchFamily="34" charset="-128"/>
              </a:rPr>
              <a:t>As the representative of the program, it is the “owner” of other resources (memory, files, sockets, </a:t>
            </a:r>
            <a:r>
              <a:rPr lang="mr-IN" altLang="en-US" sz="1600" dirty="0">
                <a:ea typeface="ＭＳ Ｐゴシック" panose="020B0600070205080204" pitchFamily="34" charset="-128"/>
              </a:rPr>
              <a:t>…</a:t>
            </a:r>
            <a:r>
              <a:rPr lang="en-US" altLang="en-US" sz="1600" dirty="0">
                <a:ea typeface="ＭＳ Ｐゴシック" panose="020B0600070205080204" pitchFamily="34" charset="-128"/>
              </a:rPr>
              <a:t>)</a:t>
            </a:r>
          </a:p>
          <a:p>
            <a:endParaRPr lang="en-US" altLang="en-US" sz="1600" dirty="0">
              <a:ea typeface="ＭＳ Ｐゴシック" panose="020B0600070205080204" pitchFamily="34" charset="-128"/>
            </a:endParaRPr>
          </a:p>
          <a:p>
            <a:r>
              <a:rPr lang="en-US" altLang="en-US" sz="1800" dirty="0">
                <a:ea typeface="ＭＳ Ｐゴシック" panose="020B0600070205080204" pitchFamily="34" charset="-128"/>
              </a:rPr>
              <a:t>How does the OS implement this abstraction?</a:t>
            </a:r>
          </a:p>
          <a:p>
            <a:pPr lvl="1"/>
            <a:r>
              <a:rPr lang="en-US" altLang="en-US" sz="1400" dirty="0">
                <a:ea typeface="ＭＳ Ｐゴシック" panose="020B0600070205080204" pitchFamily="34" charset="-128"/>
              </a:rPr>
              <a:t>How does it share the CPU?</a:t>
            </a:r>
          </a:p>
          <a:p>
            <a:pPr lvl="2">
              <a:buFontTx/>
              <a:buNone/>
            </a:pPr>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4142426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9460">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9460">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9460">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9460">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9460">
                                            <p:txEl>
                                              <p:pRg st="10" end="1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946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a:extLst>
              <a:ext uri="{FF2B5EF4-FFF2-40B4-BE49-F238E27FC236}">
                <a16:creationId xmlns:a16="http://schemas.microsoft.com/office/drawing/2014/main" id="{52E608C5-D800-4069-998C-6B3C3E6D58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002F442A-4D1C-44F0-8BC1-4E8001560911}" type="slidenum">
              <a:rPr lang="en-US" altLang="en-US" sz="1000" smtClean="0">
                <a:solidFill>
                  <a:schemeClr val="tx1"/>
                </a:solidFill>
              </a:rPr>
              <a:pPr>
                <a:spcBef>
                  <a:spcPct val="0"/>
                </a:spcBef>
                <a:buClrTx/>
                <a:buSzTx/>
                <a:buFontTx/>
                <a:buNone/>
              </a:pPr>
              <a:t>26</a:t>
            </a:fld>
            <a:endParaRPr lang="en-US" altLang="en-US" sz="1000">
              <a:solidFill>
                <a:schemeClr val="tx1"/>
              </a:solidFill>
            </a:endParaRPr>
          </a:p>
        </p:txBody>
      </p:sp>
      <p:sp>
        <p:nvSpPr>
          <p:cNvPr id="286722" name="Rectangle 2">
            <a:extLst>
              <a:ext uri="{FF2B5EF4-FFF2-40B4-BE49-F238E27FC236}">
                <a16:creationId xmlns:a16="http://schemas.microsoft.com/office/drawing/2014/main" id="{AA4362DF-7098-49AE-A777-A17F0162AA8F}"/>
              </a:ext>
            </a:extLst>
          </p:cNvPr>
          <p:cNvSpPr>
            <a:spLocks noGrp="1" noChangeArrowheads="1"/>
          </p:cNvSpPr>
          <p:nvPr>
            <p:ph type="title"/>
          </p:nvPr>
        </p:nvSpPr>
        <p:spPr/>
        <p:txBody>
          <a:bodyPr/>
          <a:lstStyle/>
          <a:p>
            <a:pPr>
              <a:defRPr/>
            </a:pPr>
            <a:r>
              <a:rPr lang="en-US" altLang="en-US">
                <a:ea typeface="ＭＳ Ｐゴシック" panose="020B0600070205080204" pitchFamily="34" charset="-128"/>
              </a:rPr>
              <a:t>Process Components</a:t>
            </a:r>
          </a:p>
        </p:txBody>
      </p:sp>
      <p:sp>
        <p:nvSpPr>
          <p:cNvPr id="21510" name="Rectangle 3">
            <a:extLst>
              <a:ext uri="{FF2B5EF4-FFF2-40B4-BE49-F238E27FC236}">
                <a16:creationId xmlns:a16="http://schemas.microsoft.com/office/drawing/2014/main" id="{2979E1F7-C198-49FD-AEEA-9D1D77B4FBE1}"/>
              </a:ext>
            </a:extLst>
          </p:cNvPr>
          <p:cNvSpPr>
            <a:spLocks noGrp="1" noChangeArrowheads="1"/>
          </p:cNvSpPr>
          <p:nvPr>
            <p:ph type="body" idx="1"/>
          </p:nvPr>
        </p:nvSpPr>
        <p:spPr>
          <a:xfrm>
            <a:off x="457200" y="990600"/>
            <a:ext cx="8382000" cy="4419600"/>
          </a:xfrm>
        </p:spPr>
        <p:txBody>
          <a:bodyPr/>
          <a:lstStyle/>
          <a:p>
            <a:r>
              <a:rPr lang="en-US" altLang="en-US" sz="2800" dirty="0">
                <a:ea typeface="ＭＳ Ｐゴシック" panose="020B0600070205080204" pitchFamily="34" charset="-128"/>
              </a:rPr>
              <a:t>A process contains all the state for a program in execution</a:t>
            </a:r>
          </a:p>
          <a:p>
            <a:pPr lvl="1"/>
            <a:r>
              <a:rPr lang="en-US" altLang="en-US" sz="2400" dirty="0">
                <a:ea typeface="ＭＳ Ｐゴシック" panose="020B0600070205080204" pitchFamily="34" charset="-128"/>
              </a:rPr>
              <a:t>An address space containing</a:t>
            </a:r>
          </a:p>
          <a:p>
            <a:pPr lvl="2"/>
            <a:r>
              <a:rPr lang="en-US" altLang="en-US" sz="1600" dirty="0">
                <a:solidFill>
                  <a:srgbClr val="0000FF"/>
                </a:solidFill>
                <a:ea typeface="ＭＳ Ｐゴシック" panose="020B0600070205080204" pitchFamily="34" charset="-128"/>
              </a:rPr>
              <a:t>Static memory:</a:t>
            </a:r>
          </a:p>
          <a:p>
            <a:pPr lvl="3"/>
            <a:r>
              <a:rPr lang="en-US" altLang="en-US" sz="1800" dirty="0">
                <a:ea typeface="ＭＳ Ｐゴシック" panose="020B0600070205080204" pitchFamily="34" charset="-128"/>
              </a:rPr>
              <a:t>The code and input data for the executing program</a:t>
            </a:r>
          </a:p>
          <a:p>
            <a:pPr lvl="2"/>
            <a:r>
              <a:rPr lang="en-US" altLang="en-US" sz="1600" dirty="0">
                <a:solidFill>
                  <a:srgbClr val="0000FF"/>
                </a:solidFill>
                <a:ea typeface="ＭＳ Ｐゴシック" panose="020B0600070205080204" pitchFamily="34" charset="-128"/>
              </a:rPr>
              <a:t>Dynamic memory:</a:t>
            </a:r>
          </a:p>
          <a:p>
            <a:pPr lvl="3"/>
            <a:r>
              <a:rPr lang="en-US" altLang="en-US" sz="1800" dirty="0">
                <a:ea typeface="ＭＳ Ｐゴシック" panose="020B0600070205080204" pitchFamily="34" charset="-128"/>
              </a:rPr>
              <a:t>The memory allocated by the executing program</a:t>
            </a:r>
          </a:p>
          <a:p>
            <a:pPr lvl="3"/>
            <a:r>
              <a:rPr lang="en-US" altLang="en-US" sz="1800" dirty="0">
                <a:ea typeface="ＭＳ Ｐゴシック" panose="020B0600070205080204" pitchFamily="34" charset="-128"/>
              </a:rPr>
              <a:t>An execution stack encapsulating the state of procedure calls</a:t>
            </a:r>
          </a:p>
          <a:p>
            <a:pPr lvl="1"/>
            <a:r>
              <a:rPr lang="en-US" altLang="en-US" sz="1600" dirty="0">
                <a:ea typeface="ＭＳ Ｐゴシック" panose="020B0600070205080204" pitchFamily="34" charset="-128"/>
              </a:rPr>
              <a:t>Control registers such as the program counter (PC) </a:t>
            </a:r>
          </a:p>
          <a:p>
            <a:pPr lvl="1"/>
            <a:r>
              <a:rPr lang="en-US" altLang="en-US" sz="1600" dirty="0">
                <a:ea typeface="ＭＳ Ｐゴシック" panose="020B0600070205080204" pitchFamily="34" charset="-128"/>
              </a:rPr>
              <a:t>A set of general-purpose registers with current values</a:t>
            </a:r>
          </a:p>
          <a:p>
            <a:pPr lvl="1"/>
            <a:r>
              <a:rPr lang="en-US" altLang="en-US" sz="1600" dirty="0">
                <a:ea typeface="ＭＳ Ｐゴシック" panose="020B0600070205080204" pitchFamily="34" charset="-128"/>
              </a:rPr>
              <a:t>A set of operating system resources</a:t>
            </a:r>
          </a:p>
          <a:p>
            <a:pPr lvl="2"/>
            <a:r>
              <a:rPr lang="en-US" altLang="en-US" sz="1600" dirty="0">
                <a:ea typeface="ＭＳ Ｐゴシック" panose="020B0600070205080204" pitchFamily="34" charset="-128"/>
              </a:rPr>
              <a:t>Open files, network connections, etc.</a:t>
            </a:r>
          </a:p>
          <a:p>
            <a:r>
              <a:rPr lang="en-US" altLang="en-US" sz="2800" dirty="0">
                <a:ea typeface="ＭＳ Ｐゴシック" panose="020B0600070205080204" pitchFamily="34" charset="-128"/>
              </a:rPr>
              <a:t>A process is named using its process ID (PID)</a:t>
            </a:r>
          </a:p>
        </p:txBody>
      </p:sp>
    </p:spTree>
    <p:extLst>
      <p:ext uri="{BB962C8B-B14F-4D97-AF65-F5344CB8AC3E}">
        <p14:creationId xmlns:p14="http://schemas.microsoft.com/office/powerpoint/2010/main" val="1589926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1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10">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1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10">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510">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10">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510">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1510">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1510">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15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a:extLst>
              <a:ext uri="{FF2B5EF4-FFF2-40B4-BE49-F238E27FC236}">
                <a16:creationId xmlns:a16="http://schemas.microsoft.com/office/drawing/2014/main" id="{2F89FE6A-E517-4CFD-A79C-E56EC71A51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3A8BC1A6-4106-4A1E-97C9-6B96F8B6667B}" type="slidenum">
              <a:rPr lang="en-US" altLang="en-US" sz="1000" smtClean="0">
                <a:solidFill>
                  <a:schemeClr val="tx1"/>
                </a:solidFill>
              </a:rPr>
              <a:pPr>
                <a:spcBef>
                  <a:spcPct val="0"/>
                </a:spcBef>
                <a:buClrTx/>
                <a:buSzTx/>
                <a:buFontTx/>
                <a:buNone/>
              </a:pPr>
              <a:t>27</a:t>
            </a:fld>
            <a:endParaRPr lang="en-US" altLang="en-US" sz="1000">
              <a:solidFill>
                <a:schemeClr val="tx1"/>
              </a:solidFill>
            </a:endParaRPr>
          </a:p>
        </p:txBody>
      </p:sp>
      <p:sp>
        <p:nvSpPr>
          <p:cNvPr id="288770" name="Rectangle 2">
            <a:extLst>
              <a:ext uri="{FF2B5EF4-FFF2-40B4-BE49-F238E27FC236}">
                <a16:creationId xmlns:a16="http://schemas.microsoft.com/office/drawing/2014/main" id="{138A0BB8-05FB-4287-B429-A1D816E55553}"/>
              </a:ext>
            </a:extLst>
          </p:cNvPr>
          <p:cNvSpPr>
            <a:spLocks noGrp="1" noChangeArrowheads="1"/>
          </p:cNvSpPr>
          <p:nvPr>
            <p:ph type="title"/>
          </p:nvPr>
        </p:nvSpPr>
        <p:spPr>
          <a:xfrm>
            <a:off x="457199" y="228600"/>
            <a:ext cx="7719237" cy="685801"/>
          </a:xfrm>
        </p:spPr>
        <p:txBody>
          <a:bodyPr/>
          <a:lstStyle/>
          <a:p>
            <a:pPr>
              <a:defRPr/>
            </a:pPr>
            <a:r>
              <a:rPr lang="en-US" altLang="en-US" sz="3200" dirty="0">
                <a:ea typeface="ＭＳ Ｐゴシック" panose="020B0600070205080204" pitchFamily="34" charset="-128"/>
              </a:rPr>
              <a:t>Address Space (memory abstraction)</a:t>
            </a:r>
          </a:p>
        </p:txBody>
      </p:sp>
      <p:sp>
        <p:nvSpPr>
          <p:cNvPr id="32773" name="Rectangle 4">
            <a:extLst>
              <a:ext uri="{FF2B5EF4-FFF2-40B4-BE49-F238E27FC236}">
                <a16:creationId xmlns:a16="http://schemas.microsoft.com/office/drawing/2014/main" id="{FA057FFA-3011-48B1-9628-9F50EB08C0D5}"/>
              </a:ext>
            </a:extLst>
          </p:cNvPr>
          <p:cNvSpPr>
            <a:spLocks noChangeArrowheads="1"/>
          </p:cNvSpPr>
          <p:nvPr/>
        </p:nvSpPr>
        <p:spPr bwMode="auto">
          <a:xfrm>
            <a:off x="2971800" y="1433623"/>
            <a:ext cx="3200400" cy="4267200"/>
          </a:xfrm>
          <a:prstGeom prst="rect">
            <a:avLst/>
          </a:prstGeom>
          <a:noFill/>
          <a:ln w="9525">
            <a:solidFill>
              <a:schemeClr val="accent2"/>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32774" name="Rectangle 5">
            <a:extLst>
              <a:ext uri="{FF2B5EF4-FFF2-40B4-BE49-F238E27FC236}">
                <a16:creationId xmlns:a16="http://schemas.microsoft.com/office/drawing/2014/main" id="{B8DC5A94-5EB3-4E94-9E09-5A209FC13E9F}"/>
              </a:ext>
            </a:extLst>
          </p:cNvPr>
          <p:cNvSpPr>
            <a:spLocks noChangeArrowheads="1"/>
          </p:cNvSpPr>
          <p:nvPr/>
        </p:nvSpPr>
        <p:spPr bwMode="auto">
          <a:xfrm>
            <a:off x="2971800" y="1433623"/>
            <a:ext cx="3200400" cy="762000"/>
          </a:xfrm>
          <a:prstGeom prst="rect">
            <a:avLst/>
          </a:prstGeom>
          <a:solidFill>
            <a:srgbClr val="CCFFCC"/>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32775" name="Text Box 7">
            <a:extLst>
              <a:ext uri="{FF2B5EF4-FFF2-40B4-BE49-F238E27FC236}">
                <a16:creationId xmlns:a16="http://schemas.microsoft.com/office/drawing/2014/main" id="{8F048944-26D1-4297-8E90-CF3C6B66F027}"/>
              </a:ext>
            </a:extLst>
          </p:cNvPr>
          <p:cNvSpPr txBox="1">
            <a:spLocks noChangeArrowheads="1"/>
          </p:cNvSpPr>
          <p:nvPr/>
        </p:nvSpPr>
        <p:spPr bwMode="auto">
          <a:xfrm>
            <a:off x="2971800" y="1662223"/>
            <a:ext cx="320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600"/>
              <a:t>Stack</a:t>
            </a:r>
          </a:p>
        </p:txBody>
      </p:sp>
      <p:sp>
        <p:nvSpPr>
          <p:cNvPr id="32776" name="Text Box 8">
            <a:extLst>
              <a:ext uri="{FF2B5EF4-FFF2-40B4-BE49-F238E27FC236}">
                <a16:creationId xmlns:a16="http://schemas.microsoft.com/office/drawing/2014/main" id="{6F25C57E-2E28-4589-A5EA-BE6968916DD5}"/>
              </a:ext>
            </a:extLst>
          </p:cNvPr>
          <p:cNvSpPr txBox="1">
            <a:spLocks noChangeArrowheads="1"/>
          </p:cNvSpPr>
          <p:nvPr/>
        </p:nvSpPr>
        <p:spPr bwMode="auto">
          <a:xfrm>
            <a:off x="1143000" y="5548423"/>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r">
              <a:spcBef>
                <a:spcPct val="50000"/>
              </a:spcBef>
              <a:buClrTx/>
              <a:buSzTx/>
              <a:buFontTx/>
              <a:buNone/>
            </a:pPr>
            <a:r>
              <a:rPr lang="en-US" altLang="en-US" sz="1600">
                <a:solidFill>
                  <a:srgbClr val="FF3300"/>
                </a:solidFill>
              </a:rPr>
              <a:t>0x00000000</a:t>
            </a:r>
          </a:p>
        </p:txBody>
      </p:sp>
      <p:sp>
        <p:nvSpPr>
          <p:cNvPr id="32777" name="Text Box 9">
            <a:extLst>
              <a:ext uri="{FF2B5EF4-FFF2-40B4-BE49-F238E27FC236}">
                <a16:creationId xmlns:a16="http://schemas.microsoft.com/office/drawing/2014/main" id="{8E945B0E-4C34-41A8-8F29-312EA57ABD9C}"/>
              </a:ext>
            </a:extLst>
          </p:cNvPr>
          <p:cNvSpPr txBox="1">
            <a:spLocks noChangeArrowheads="1"/>
          </p:cNvSpPr>
          <p:nvPr/>
        </p:nvSpPr>
        <p:spPr bwMode="auto">
          <a:xfrm>
            <a:off x="1219200" y="1281223"/>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r">
              <a:spcBef>
                <a:spcPct val="50000"/>
              </a:spcBef>
              <a:buClrTx/>
              <a:buSzTx/>
              <a:buFontTx/>
              <a:buNone/>
            </a:pPr>
            <a:r>
              <a:rPr lang="en-US" altLang="en-US" sz="1600">
                <a:solidFill>
                  <a:srgbClr val="FF3300"/>
                </a:solidFill>
              </a:rPr>
              <a:t>0xFFFFFFFF</a:t>
            </a:r>
          </a:p>
        </p:txBody>
      </p:sp>
      <p:sp>
        <p:nvSpPr>
          <p:cNvPr id="32778" name="Rectangle 10">
            <a:extLst>
              <a:ext uri="{FF2B5EF4-FFF2-40B4-BE49-F238E27FC236}">
                <a16:creationId xmlns:a16="http://schemas.microsoft.com/office/drawing/2014/main" id="{8663B89A-563E-4455-B0BE-E9E06F5702E9}"/>
              </a:ext>
            </a:extLst>
          </p:cNvPr>
          <p:cNvSpPr>
            <a:spLocks noChangeArrowheads="1"/>
          </p:cNvSpPr>
          <p:nvPr/>
        </p:nvSpPr>
        <p:spPr bwMode="auto">
          <a:xfrm>
            <a:off x="2971800" y="4786423"/>
            <a:ext cx="3200400" cy="914400"/>
          </a:xfrm>
          <a:prstGeom prst="rect">
            <a:avLst/>
          </a:prstGeom>
          <a:solidFill>
            <a:srgbClr val="FFCCCC"/>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32779" name="Text Box 11">
            <a:extLst>
              <a:ext uri="{FF2B5EF4-FFF2-40B4-BE49-F238E27FC236}">
                <a16:creationId xmlns:a16="http://schemas.microsoft.com/office/drawing/2014/main" id="{035F93BA-0805-4F42-A6AC-B07181C2276E}"/>
              </a:ext>
            </a:extLst>
          </p:cNvPr>
          <p:cNvSpPr txBox="1">
            <a:spLocks noChangeArrowheads="1"/>
          </p:cNvSpPr>
          <p:nvPr/>
        </p:nvSpPr>
        <p:spPr bwMode="auto">
          <a:xfrm>
            <a:off x="2971800" y="4938823"/>
            <a:ext cx="3200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600"/>
              <a:t>Code</a:t>
            </a:r>
          </a:p>
          <a:p>
            <a:pPr algn="ctr">
              <a:spcBef>
                <a:spcPct val="0"/>
              </a:spcBef>
              <a:buClrTx/>
              <a:buSzTx/>
              <a:buFontTx/>
              <a:buNone/>
            </a:pPr>
            <a:r>
              <a:rPr lang="en-US" altLang="en-US" sz="1600"/>
              <a:t>(Text Segment)</a:t>
            </a:r>
          </a:p>
        </p:txBody>
      </p:sp>
      <p:sp>
        <p:nvSpPr>
          <p:cNvPr id="32780" name="Rectangle 12">
            <a:extLst>
              <a:ext uri="{FF2B5EF4-FFF2-40B4-BE49-F238E27FC236}">
                <a16:creationId xmlns:a16="http://schemas.microsoft.com/office/drawing/2014/main" id="{E8F6E1AF-F88B-46AB-A3B3-E869C852F4A3}"/>
              </a:ext>
            </a:extLst>
          </p:cNvPr>
          <p:cNvSpPr>
            <a:spLocks noChangeArrowheads="1"/>
          </p:cNvSpPr>
          <p:nvPr/>
        </p:nvSpPr>
        <p:spPr bwMode="auto">
          <a:xfrm>
            <a:off x="2971800" y="3948223"/>
            <a:ext cx="3200400" cy="838200"/>
          </a:xfrm>
          <a:prstGeom prst="rect">
            <a:avLst/>
          </a:prstGeom>
          <a:solidFill>
            <a:srgbClr val="FFFF99"/>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32781" name="Text Box 13">
            <a:extLst>
              <a:ext uri="{FF2B5EF4-FFF2-40B4-BE49-F238E27FC236}">
                <a16:creationId xmlns:a16="http://schemas.microsoft.com/office/drawing/2014/main" id="{D976D9AD-FFF5-4424-B9D9-C8030A3A1CB5}"/>
              </a:ext>
            </a:extLst>
          </p:cNvPr>
          <p:cNvSpPr txBox="1">
            <a:spLocks noChangeArrowheads="1"/>
          </p:cNvSpPr>
          <p:nvPr/>
        </p:nvSpPr>
        <p:spPr bwMode="auto">
          <a:xfrm>
            <a:off x="2971800" y="4100623"/>
            <a:ext cx="3200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600"/>
              <a:t>Static Data</a:t>
            </a:r>
          </a:p>
          <a:p>
            <a:pPr algn="ctr">
              <a:spcBef>
                <a:spcPct val="0"/>
              </a:spcBef>
              <a:buClrTx/>
              <a:buSzTx/>
              <a:buFontTx/>
              <a:buNone/>
            </a:pPr>
            <a:r>
              <a:rPr lang="en-US" altLang="en-US" sz="1600"/>
              <a:t>(Data Segment)</a:t>
            </a:r>
          </a:p>
        </p:txBody>
      </p:sp>
      <p:sp>
        <p:nvSpPr>
          <p:cNvPr id="32782" name="Rectangle 14">
            <a:extLst>
              <a:ext uri="{FF2B5EF4-FFF2-40B4-BE49-F238E27FC236}">
                <a16:creationId xmlns:a16="http://schemas.microsoft.com/office/drawing/2014/main" id="{CEEA3E15-D0E0-43F1-930C-AE0F9E5B59B3}"/>
              </a:ext>
            </a:extLst>
          </p:cNvPr>
          <p:cNvSpPr>
            <a:spLocks noChangeArrowheads="1"/>
          </p:cNvSpPr>
          <p:nvPr/>
        </p:nvSpPr>
        <p:spPr bwMode="auto">
          <a:xfrm>
            <a:off x="2971800" y="3186223"/>
            <a:ext cx="3200400" cy="762000"/>
          </a:xfrm>
          <a:prstGeom prst="rect">
            <a:avLst/>
          </a:prstGeom>
          <a:solidFill>
            <a:srgbClr val="99CCFF"/>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32783" name="Text Box 15">
            <a:extLst>
              <a:ext uri="{FF2B5EF4-FFF2-40B4-BE49-F238E27FC236}">
                <a16:creationId xmlns:a16="http://schemas.microsoft.com/office/drawing/2014/main" id="{4A2F49AA-4CAB-4E3C-B399-EFF305E4CCC9}"/>
              </a:ext>
            </a:extLst>
          </p:cNvPr>
          <p:cNvSpPr txBox="1">
            <a:spLocks noChangeArrowheads="1"/>
          </p:cNvSpPr>
          <p:nvPr/>
        </p:nvSpPr>
        <p:spPr bwMode="auto">
          <a:xfrm>
            <a:off x="2971800" y="3262423"/>
            <a:ext cx="3200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600"/>
              <a:t>Heap</a:t>
            </a:r>
          </a:p>
          <a:p>
            <a:pPr algn="ctr">
              <a:spcBef>
                <a:spcPct val="0"/>
              </a:spcBef>
              <a:buClrTx/>
              <a:buSzTx/>
              <a:buFontTx/>
              <a:buNone/>
            </a:pPr>
            <a:r>
              <a:rPr lang="en-US" altLang="en-US" sz="1600"/>
              <a:t>(Dynamic Memory Alloc)</a:t>
            </a:r>
          </a:p>
        </p:txBody>
      </p:sp>
      <p:sp>
        <p:nvSpPr>
          <p:cNvPr id="32784" name="Line 16">
            <a:extLst>
              <a:ext uri="{FF2B5EF4-FFF2-40B4-BE49-F238E27FC236}">
                <a16:creationId xmlns:a16="http://schemas.microsoft.com/office/drawing/2014/main" id="{62F337D0-9D26-4700-A046-6BDE150813A7}"/>
              </a:ext>
            </a:extLst>
          </p:cNvPr>
          <p:cNvSpPr>
            <a:spLocks noChangeShapeType="1"/>
          </p:cNvSpPr>
          <p:nvPr/>
        </p:nvSpPr>
        <p:spPr bwMode="auto">
          <a:xfrm>
            <a:off x="4572000" y="2195623"/>
            <a:ext cx="0" cy="381000"/>
          </a:xfrm>
          <a:prstGeom prst="line">
            <a:avLst/>
          </a:prstGeom>
          <a:noFill/>
          <a:ln w="9525">
            <a:solidFill>
              <a:schemeClr val="accent2"/>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2785" name="Line 17">
            <a:extLst>
              <a:ext uri="{FF2B5EF4-FFF2-40B4-BE49-F238E27FC236}">
                <a16:creationId xmlns:a16="http://schemas.microsoft.com/office/drawing/2014/main" id="{563639F4-35EC-45BF-A618-B2B4FF9DFB76}"/>
              </a:ext>
            </a:extLst>
          </p:cNvPr>
          <p:cNvSpPr>
            <a:spLocks noChangeShapeType="1"/>
          </p:cNvSpPr>
          <p:nvPr/>
        </p:nvSpPr>
        <p:spPr bwMode="auto">
          <a:xfrm flipV="1">
            <a:off x="4572000" y="2805223"/>
            <a:ext cx="0" cy="381000"/>
          </a:xfrm>
          <a:prstGeom prst="line">
            <a:avLst/>
          </a:prstGeom>
          <a:noFill/>
          <a:ln w="9525">
            <a:solidFill>
              <a:schemeClr val="accent2"/>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2786" name="Text Box 18">
            <a:extLst>
              <a:ext uri="{FF2B5EF4-FFF2-40B4-BE49-F238E27FC236}">
                <a16:creationId xmlns:a16="http://schemas.microsoft.com/office/drawing/2014/main" id="{B8DE0B86-5B03-4488-A62B-089E939DA731}"/>
              </a:ext>
            </a:extLst>
          </p:cNvPr>
          <p:cNvSpPr txBox="1">
            <a:spLocks noChangeArrowheads="1"/>
          </p:cNvSpPr>
          <p:nvPr/>
        </p:nvSpPr>
        <p:spPr bwMode="auto">
          <a:xfrm>
            <a:off x="1600200" y="3338623"/>
            <a:ext cx="1219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600">
                <a:solidFill>
                  <a:srgbClr val="FF3300"/>
                </a:solidFill>
              </a:rPr>
              <a:t>Address</a:t>
            </a:r>
          </a:p>
          <a:p>
            <a:pPr algn="ctr">
              <a:spcBef>
                <a:spcPct val="0"/>
              </a:spcBef>
              <a:buClrTx/>
              <a:buSzTx/>
              <a:buFontTx/>
              <a:buNone/>
            </a:pPr>
            <a:r>
              <a:rPr lang="en-US" altLang="en-US" sz="1600">
                <a:solidFill>
                  <a:srgbClr val="FF3300"/>
                </a:solidFill>
              </a:rPr>
              <a:t>Space</a:t>
            </a:r>
          </a:p>
        </p:txBody>
      </p:sp>
      <p:sp>
        <p:nvSpPr>
          <p:cNvPr id="32787" name="Line 19">
            <a:extLst>
              <a:ext uri="{FF2B5EF4-FFF2-40B4-BE49-F238E27FC236}">
                <a16:creationId xmlns:a16="http://schemas.microsoft.com/office/drawing/2014/main" id="{98C88DAB-3D53-4257-A0FB-62791786C1D1}"/>
              </a:ext>
            </a:extLst>
          </p:cNvPr>
          <p:cNvSpPr>
            <a:spLocks noChangeShapeType="1"/>
          </p:cNvSpPr>
          <p:nvPr/>
        </p:nvSpPr>
        <p:spPr bwMode="auto">
          <a:xfrm flipV="1">
            <a:off x="2209800" y="1586023"/>
            <a:ext cx="0" cy="1676400"/>
          </a:xfrm>
          <a:prstGeom prst="line">
            <a:avLst/>
          </a:prstGeom>
          <a:noFill/>
          <a:ln w="9525">
            <a:solidFill>
              <a:schemeClr val="accent2"/>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2788" name="Line 20">
            <a:extLst>
              <a:ext uri="{FF2B5EF4-FFF2-40B4-BE49-F238E27FC236}">
                <a16:creationId xmlns:a16="http://schemas.microsoft.com/office/drawing/2014/main" id="{CBD606CC-B8F5-45E5-9D4E-13DA335E6995}"/>
              </a:ext>
            </a:extLst>
          </p:cNvPr>
          <p:cNvSpPr>
            <a:spLocks noChangeShapeType="1"/>
          </p:cNvSpPr>
          <p:nvPr/>
        </p:nvSpPr>
        <p:spPr bwMode="auto">
          <a:xfrm>
            <a:off x="2209800" y="4024423"/>
            <a:ext cx="0" cy="1524000"/>
          </a:xfrm>
          <a:prstGeom prst="line">
            <a:avLst/>
          </a:prstGeom>
          <a:noFill/>
          <a:ln w="9525">
            <a:solidFill>
              <a:schemeClr val="accent2"/>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2789" name="Text Box 21">
            <a:extLst>
              <a:ext uri="{FF2B5EF4-FFF2-40B4-BE49-F238E27FC236}">
                <a16:creationId xmlns:a16="http://schemas.microsoft.com/office/drawing/2014/main" id="{00DAF8EE-F8DA-4312-A7F7-9FF235DB6691}"/>
              </a:ext>
            </a:extLst>
          </p:cNvPr>
          <p:cNvSpPr txBox="1">
            <a:spLocks noChangeArrowheads="1"/>
          </p:cNvSpPr>
          <p:nvPr/>
        </p:nvSpPr>
        <p:spPr bwMode="auto">
          <a:xfrm>
            <a:off x="6553200" y="204322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600">
                <a:solidFill>
                  <a:srgbClr val="0000FF"/>
                </a:solidFill>
              </a:rPr>
              <a:t>SP</a:t>
            </a:r>
          </a:p>
        </p:txBody>
      </p:sp>
      <p:sp>
        <p:nvSpPr>
          <p:cNvPr id="32790" name="Text Box 22">
            <a:extLst>
              <a:ext uri="{FF2B5EF4-FFF2-40B4-BE49-F238E27FC236}">
                <a16:creationId xmlns:a16="http://schemas.microsoft.com/office/drawing/2014/main" id="{4E5AB9C1-E1B4-45C0-8749-428977B2ADA0}"/>
              </a:ext>
            </a:extLst>
          </p:cNvPr>
          <p:cNvSpPr txBox="1">
            <a:spLocks noChangeArrowheads="1"/>
          </p:cNvSpPr>
          <p:nvPr/>
        </p:nvSpPr>
        <p:spPr bwMode="auto">
          <a:xfrm>
            <a:off x="6553200" y="501502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600">
                <a:solidFill>
                  <a:srgbClr val="0000FF"/>
                </a:solidFill>
              </a:rPr>
              <a:t>PC</a:t>
            </a:r>
          </a:p>
        </p:txBody>
      </p:sp>
      <p:sp>
        <p:nvSpPr>
          <p:cNvPr id="32791" name="Line 23">
            <a:extLst>
              <a:ext uri="{FF2B5EF4-FFF2-40B4-BE49-F238E27FC236}">
                <a16:creationId xmlns:a16="http://schemas.microsoft.com/office/drawing/2014/main" id="{C724DB75-F1CB-46C3-9C29-B9D8EEF2F4DF}"/>
              </a:ext>
            </a:extLst>
          </p:cNvPr>
          <p:cNvSpPr>
            <a:spLocks noChangeShapeType="1"/>
          </p:cNvSpPr>
          <p:nvPr/>
        </p:nvSpPr>
        <p:spPr bwMode="auto">
          <a:xfrm flipH="1">
            <a:off x="6172200" y="2195623"/>
            <a:ext cx="381000" cy="0"/>
          </a:xfrm>
          <a:prstGeom prst="line">
            <a:avLst/>
          </a:prstGeom>
          <a:noFill/>
          <a:ln w="9525">
            <a:solidFill>
              <a:schemeClr val="accent2"/>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2792" name="Line 24">
            <a:extLst>
              <a:ext uri="{FF2B5EF4-FFF2-40B4-BE49-F238E27FC236}">
                <a16:creationId xmlns:a16="http://schemas.microsoft.com/office/drawing/2014/main" id="{5371EFF4-192F-4524-A74F-9C43356AA62A}"/>
              </a:ext>
            </a:extLst>
          </p:cNvPr>
          <p:cNvSpPr>
            <a:spLocks noChangeShapeType="1"/>
          </p:cNvSpPr>
          <p:nvPr/>
        </p:nvSpPr>
        <p:spPr bwMode="auto">
          <a:xfrm flipH="1">
            <a:off x="6172200" y="5167423"/>
            <a:ext cx="381000" cy="0"/>
          </a:xfrm>
          <a:prstGeom prst="line">
            <a:avLst/>
          </a:prstGeom>
          <a:noFill/>
          <a:ln w="9525">
            <a:solidFill>
              <a:schemeClr val="accent2"/>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2793" name="Right Brace 25">
            <a:extLst>
              <a:ext uri="{FF2B5EF4-FFF2-40B4-BE49-F238E27FC236}">
                <a16:creationId xmlns:a16="http://schemas.microsoft.com/office/drawing/2014/main" id="{03D5004A-6AD6-476C-AB8B-3E3A4FDE9537}"/>
              </a:ext>
            </a:extLst>
          </p:cNvPr>
          <p:cNvSpPr>
            <a:spLocks/>
          </p:cNvSpPr>
          <p:nvPr/>
        </p:nvSpPr>
        <p:spPr bwMode="auto">
          <a:xfrm>
            <a:off x="7185025" y="3948223"/>
            <a:ext cx="304800" cy="1752600"/>
          </a:xfrm>
          <a:prstGeom prst="rightBrace">
            <a:avLst>
              <a:gd name="adj1" fmla="val 8332"/>
              <a:gd name="adj2" fmla="val 50000"/>
            </a:avLst>
          </a:prstGeom>
          <a:noFill/>
          <a:ln w="9525">
            <a:solidFill>
              <a:schemeClr val="accent2"/>
            </a:solidFill>
            <a:round/>
            <a:headEnd/>
            <a:tailEnd type="none" w="med" len="lg"/>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600">
              <a:solidFill>
                <a:schemeClr val="tx1"/>
              </a:solidFill>
            </a:endParaRPr>
          </a:p>
        </p:txBody>
      </p:sp>
      <p:sp>
        <p:nvSpPr>
          <p:cNvPr id="32794" name="Text Box 22">
            <a:extLst>
              <a:ext uri="{FF2B5EF4-FFF2-40B4-BE49-F238E27FC236}">
                <a16:creationId xmlns:a16="http://schemas.microsoft.com/office/drawing/2014/main" id="{21D49111-0424-4687-964A-25B900742DFE}"/>
              </a:ext>
            </a:extLst>
          </p:cNvPr>
          <p:cNvSpPr txBox="1">
            <a:spLocks noChangeArrowheads="1"/>
          </p:cNvSpPr>
          <p:nvPr/>
        </p:nvSpPr>
        <p:spPr bwMode="auto">
          <a:xfrm>
            <a:off x="7543800" y="463402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600">
                <a:solidFill>
                  <a:srgbClr val="0000FF"/>
                </a:solidFill>
              </a:rPr>
              <a:t>Static</a:t>
            </a:r>
          </a:p>
        </p:txBody>
      </p:sp>
      <p:sp>
        <p:nvSpPr>
          <p:cNvPr id="32795" name="Right Brace 27">
            <a:extLst>
              <a:ext uri="{FF2B5EF4-FFF2-40B4-BE49-F238E27FC236}">
                <a16:creationId xmlns:a16="http://schemas.microsoft.com/office/drawing/2014/main" id="{813F37A0-BD3C-4372-B933-CBA8CB40536B}"/>
              </a:ext>
            </a:extLst>
          </p:cNvPr>
          <p:cNvSpPr>
            <a:spLocks/>
          </p:cNvSpPr>
          <p:nvPr/>
        </p:nvSpPr>
        <p:spPr bwMode="auto">
          <a:xfrm>
            <a:off x="7185025" y="1433623"/>
            <a:ext cx="304800" cy="2438400"/>
          </a:xfrm>
          <a:prstGeom prst="rightBrace">
            <a:avLst>
              <a:gd name="adj1" fmla="val 8333"/>
              <a:gd name="adj2" fmla="val 50000"/>
            </a:avLst>
          </a:prstGeom>
          <a:noFill/>
          <a:ln w="9525">
            <a:solidFill>
              <a:schemeClr val="accent2"/>
            </a:solidFill>
            <a:round/>
            <a:headEnd/>
            <a:tailEnd type="none" w="med" len="lg"/>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600">
              <a:solidFill>
                <a:schemeClr val="tx1"/>
              </a:solidFill>
            </a:endParaRPr>
          </a:p>
        </p:txBody>
      </p:sp>
      <p:sp>
        <p:nvSpPr>
          <p:cNvPr id="32796" name="Text Box 22">
            <a:extLst>
              <a:ext uri="{FF2B5EF4-FFF2-40B4-BE49-F238E27FC236}">
                <a16:creationId xmlns:a16="http://schemas.microsoft.com/office/drawing/2014/main" id="{C86F30B0-5195-4268-A54F-C40D30659A55}"/>
              </a:ext>
            </a:extLst>
          </p:cNvPr>
          <p:cNvSpPr txBox="1">
            <a:spLocks noChangeArrowheads="1"/>
          </p:cNvSpPr>
          <p:nvPr/>
        </p:nvSpPr>
        <p:spPr bwMode="auto">
          <a:xfrm>
            <a:off x="7543800" y="2483754"/>
            <a:ext cx="1143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600" dirty="0">
                <a:solidFill>
                  <a:srgbClr val="0000FF"/>
                </a:solidFill>
              </a:rPr>
              <a:t>Dynamic</a:t>
            </a:r>
          </a:p>
        </p:txBody>
      </p:sp>
    </p:spTree>
    <p:extLst>
      <p:ext uri="{BB962C8B-B14F-4D97-AF65-F5344CB8AC3E}">
        <p14:creationId xmlns:p14="http://schemas.microsoft.com/office/powerpoint/2010/main" val="2019118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5">
            <a:extLst>
              <a:ext uri="{FF2B5EF4-FFF2-40B4-BE49-F238E27FC236}">
                <a16:creationId xmlns:a16="http://schemas.microsoft.com/office/drawing/2014/main" id="{1B82CB17-23A0-430F-901D-5C46FAD308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490C6065-4EDF-4CFE-B544-754A0347DDD4}" type="slidenum">
              <a:rPr lang="en-US" altLang="en-US" sz="1000" smtClean="0">
                <a:solidFill>
                  <a:schemeClr val="tx1"/>
                </a:solidFill>
              </a:rPr>
              <a:pPr>
                <a:spcBef>
                  <a:spcPct val="0"/>
                </a:spcBef>
                <a:buClrTx/>
                <a:buSzTx/>
                <a:buFontTx/>
                <a:buNone/>
              </a:pPr>
              <a:t>28</a:t>
            </a:fld>
            <a:endParaRPr lang="en-US" altLang="en-US" sz="1000">
              <a:solidFill>
                <a:schemeClr val="tx1"/>
              </a:solidFill>
            </a:endParaRPr>
          </a:p>
        </p:txBody>
      </p:sp>
      <p:sp>
        <p:nvSpPr>
          <p:cNvPr id="287746" name="Rectangle 2">
            <a:extLst>
              <a:ext uri="{FF2B5EF4-FFF2-40B4-BE49-F238E27FC236}">
                <a16:creationId xmlns:a16="http://schemas.microsoft.com/office/drawing/2014/main" id="{2CD32C06-86B5-42EC-8800-BACFDBA31BE4}"/>
              </a:ext>
            </a:extLst>
          </p:cNvPr>
          <p:cNvSpPr>
            <a:spLocks noGrp="1" noChangeArrowheads="1"/>
          </p:cNvSpPr>
          <p:nvPr>
            <p:ph type="title"/>
          </p:nvPr>
        </p:nvSpPr>
        <p:spPr/>
        <p:txBody>
          <a:bodyPr/>
          <a:lstStyle/>
          <a:p>
            <a:pPr>
              <a:defRPr/>
            </a:pPr>
            <a:r>
              <a:rPr lang="en-US" altLang="en-US">
                <a:ea typeface="ＭＳ Ｐゴシック" panose="020B0600070205080204" pitchFamily="34" charset="-128"/>
              </a:rPr>
              <a:t>Process Execution State</a:t>
            </a:r>
          </a:p>
        </p:txBody>
      </p:sp>
      <p:sp>
        <p:nvSpPr>
          <p:cNvPr id="21510" name="Rectangle 3">
            <a:extLst>
              <a:ext uri="{FF2B5EF4-FFF2-40B4-BE49-F238E27FC236}">
                <a16:creationId xmlns:a16="http://schemas.microsoft.com/office/drawing/2014/main" id="{B3713E90-9FAF-45BA-800C-BDA09836FA8E}"/>
              </a:ext>
            </a:extLst>
          </p:cNvPr>
          <p:cNvSpPr>
            <a:spLocks noGrp="1" noChangeArrowheads="1"/>
          </p:cNvSpPr>
          <p:nvPr>
            <p:ph type="body" idx="1"/>
          </p:nvPr>
        </p:nvSpPr>
        <p:spPr>
          <a:xfrm>
            <a:off x="533400" y="990600"/>
            <a:ext cx="8077200" cy="4876800"/>
          </a:xfrm>
        </p:spPr>
        <p:txBody>
          <a:bodyPr/>
          <a:lstStyle/>
          <a:p>
            <a:r>
              <a:rPr lang="en-US" altLang="en-US" sz="2800" dirty="0">
                <a:ea typeface="ＭＳ Ｐゴシック" panose="020B0600070205080204" pitchFamily="34" charset="-128"/>
              </a:rPr>
              <a:t>A process is born, executes for a while, and then dies</a:t>
            </a:r>
          </a:p>
          <a:p>
            <a:endParaRPr lang="en-US" altLang="en-US" sz="2800" dirty="0">
              <a:ea typeface="ＭＳ Ｐゴシック" panose="020B0600070205080204" pitchFamily="34" charset="-128"/>
            </a:endParaRPr>
          </a:p>
          <a:p>
            <a:r>
              <a:rPr lang="en-US" altLang="en-US" sz="2800" dirty="0">
                <a:ea typeface="ＭＳ Ｐゴシック" panose="020B0600070205080204" pitchFamily="34" charset="-128"/>
              </a:rPr>
              <a:t>The process </a:t>
            </a:r>
            <a:r>
              <a:rPr lang="en-US" altLang="en-US" sz="2800" dirty="0">
                <a:solidFill>
                  <a:srgbClr val="FF3300"/>
                </a:solidFill>
                <a:ea typeface="ＭＳ Ｐゴシック" panose="020B0600070205080204" pitchFamily="34" charset="-128"/>
              </a:rPr>
              <a:t>execution state</a:t>
            </a:r>
            <a:r>
              <a:rPr lang="en-US" altLang="en-US" sz="2800" dirty="0">
                <a:ea typeface="ＭＳ Ｐゴシック" panose="020B0600070205080204" pitchFamily="34" charset="-128"/>
              </a:rPr>
              <a:t> that indicates what it is currently doing</a:t>
            </a:r>
          </a:p>
          <a:p>
            <a:pPr lvl="1"/>
            <a:r>
              <a:rPr lang="en-US" altLang="en-US" sz="2400" dirty="0">
                <a:solidFill>
                  <a:srgbClr val="0000FF"/>
                </a:solidFill>
                <a:ea typeface="ＭＳ Ｐゴシック" panose="020B0600070205080204" pitchFamily="34" charset="-128"/>
              </a:rPr>
              <a:t>Running</a:t>
            </a:r>
            <a:r>
              <a:rPr lang="en-US" altLang="en-US" sz="2400" dirty="0">
                <a:ea typeface="ＭＳ Ｐゴシック" panose="020B0600070205080204" pitchFamily="34" charset="-128"/>
              </a:rPr>
              <a:t>: Executing instructions on the CPU</a:t>
            </a:r>
          </a:p>
          <a:p>
            <a:pPr lvl="2"/>
            <a:r>
              <a:rPr lang="en-US" altLang="en-US" sz="1600" dirty="0">
                <a:ea typeface="ＭＳ Ｐゴシック" panose="020B0600070205080204" pitchFamily="34" charset="-128"/>
              </a:rPr>
              <a:t>It is the process that has control of the CPU</a:t>
            </a:r>
          </a:p>
          <a:p>
            <a:pPr lvl="2"/>
            <a:r>
              <a:rPr lang="en-US" altLang="en-US" sz="1600" dirty="0">
                <a:solidFill>
                  <a:srgbClr val="D60093"/>
                </a:solidFill>
                <a:ea typeface="ＭＳ Ｐゴシック" panose="020B0600070205080204" pitchFamily="34" charset="-128"/>
              </a:rPr>
              <a:t>How many processes can be in the running state simultaneously?</a:t>
            </a:r>
          </a:p>
          <a:p>
            <a:pPr lvl="1"/>
            <a:r>
              <a:rPr lang="en-US" altLang="en-US" sz="2400" dirty="0">
                <a:solidFill>
                  <a:srgbClr val="0000FF"/>
                </a:solidFill>
                <a:ea typeface="ＭＳ Ｐゴシック" panose="020B0600070205080204" pitchFamily="34" charset="-128"/>
              </a:rPr>
              <a:t>Ready</a:t>
            </a:r>
            <a:r>
              <a:rPr lang="en-US" altLang="en-US" sz="2400" dirty="0">
                <a:ea typeface="ＭＳ Ｐゴシック" panose="020B0600070205080204" pitchFamily="34" charset="-128"/>
              </a:rPr>
              <a:t>: Waiting to be assigned to the CPU</a:t>
            </a:r>
          </a:p>
          <a:p>
            <a:pPr lvl="2"/>
            <a:r>
              <a:rPr lang="en-US" altLang="en-US" sz="1600" dirty="0">
                <a:ea typeface="ＭＳ Ｐゴシック" panose="020B0600070205080204" pitchFamily="34" charset="-128"/>
              </a:rPr>
              <a:t>Ready to execute, but another process is executing on the CPU</a:t>
            </a:r>
          </a:p>
          <a:p>
            <a:pPr lvl="1"/>
            <a:r>
              <a:rPr lang="en-US" altLang="en-US" sz="2400" dirty="0">
                <a:solidFill>
                  <a:srgbClr val="0000FF"/>
                </a:solidFill>
                <a:ea typeface="ＭＳ Ｐゴシック" panose="020B0600070205080204" pitchFamily="34" charset="-128"/>
              </a:rPr>
              <a:t>Waiting</a:t>
            </a:r>
            <a:r>
              <a:rPr lang="en-US" altLang="en-US" sz="2400" dirty="0">
                <a:ea typeface="ＭＳ Ｐゴシック" panose="020B0600070205080204" pitchFamily="34" charset="-128"/>
              </a:rPr>
              <a:t>: Waiting for an event, e.g., I/O completion</a:t>
            </a:r>
          </a:p>
          <a:p>
            <a:pPr lvl="2"/>
            <a:r>
              <a:rPr lang="en-US" altLang="en-US" sz="1600" dirty="0">
                <a:ea typeface="ＭＳ Ｐゴシック" panose="020B0600070205080204" pitchFamily="34" charset="-128"/>
              </a:rPr>
              <a:t>It cannot make progress until event is signaled (disk completes)</a:t>
            </a:r>
          </a:p>
        </p:txBody>
      </p:sp>
    </p:spTree>
    <p:extLst>
      <p:ext uri="{BB962C8B-B14F-4D97-AF65-F5344CB8AC3E}">
        <p14:creationId xmlns:p14="http://schemas.microsoft.com/office/powerpoint/2010/main" val="3579460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10">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10">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10">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10">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510">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10">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5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7D855-A2CC-499B-8F0B-B6FD396E36CF}"/>
              </a:ext>
            </a:extLst>
          </p:cNvPr>
          <p:cNvSpPr>
            <a:spLocks noGrp="1"/>
          </p:cNvSpPr>
          <p:nvPr>
            <p:ph type="title"/>
          </p:nvPr>
        </p:nvSpPr>
        <p:spPr/>
        <p:txBody>
          <a:bodyPr/>
          <a:lstStyle/>
          <a:p>
            <a:pPr>
              <a:defRPr/>
            </a:pPr>
            <a:r>
              <a:rPr lang="en-US" altLang="en-US">
                <a:ea typeface="ＭＳ Ｐゴシック" panose="020B0600070205080204" pitchFamily="34" charset="-128"/>
              </a:rPr>
              <a:t>Execution state (cont’d)</a:t>
            </a:r>
          </a:p>
        </p:txBody>
      </p:sp>
      <p:sp>
        <p:nvSpPr>
          <p:cNvPr id="37891" name="Content Placeholder 2">
            <a:extLst>
              <a:ext uri="{FF2B5EF4-FFF2-40B4-BE49-F238E27FC236}">
                <a16:creationId xmlns:a16="http://schemas.microsoft.com/office/drawing/2014/main" id="{56D186F9-73A4-4A11-A4E6-4E754FE2DC96}"/>
              </a:ext>
            </a:extLst>
          </p:cNvPr>
          <p:cNvSpPr>
            <a:spLocks noGrp="1" noChangeArrowheads="1"/>
          </p:cNvSpPr>
          <p:nvPr>
            <p:ph idx="1"/>
          </p:nvPr>
        </p:nvSpPr>
        <p:spPr/>
        <p:txBody>
          <a:bodyPr/>
          <a:lstStyle/>
          <a:p>
            <a:r>
              <a:rPr lang="en-US" altLang="en-US">
                <a:ea typeface="ＭＳ Ｐゴシック" panose="020B0600070205080204" pitchFamily="34" charset="-128"/>
              </a:rPr>
              <a:t>As a process executes, it moves from state to state</a:t>
            </a:r>
          </a:p>
          <a:p>
            <a:pPr lvl="1"/>
            <a:r>
              <a:rPr lang="en-US" altLang="en-US">
                <a:ea typeface="ＭＳ Ｐゴシック" panose="020B0600070205080204" pitchFamily="34" charset="-128"/>
              </a:rPr>
              <a:t>Unix </a:t>
            </a:r>
            <a:r>
              <a:rPr lang="ja-JP" altLang="en-US">
                <a:ea typeface="ＭＳ Ｐゴシック" panose="020B0600070205080204" pitchFamily="34" charset="-128"/>
              </a:rPr>
              <a:t>“</a:t>
            </a:r>
            <a:r>
              <a:rPr lang="en-US" altLang="ja-JP">
                <a:ea typeface="ＭＳ Ｐゴシック" panose="020B0600070205080204" pitchFamily="34" charset="-128"/>
              </a:rPr>
              <a:t>ps -x</a:t>
            </a:r>
            <a:r>
              <a:rPr lang="ja-JP" altLang="en-US">
                <a:ea typeface="ＭＳ Ｐゴシック" panose="020B0600070205080204" pitchFamily="34" charset="-128"/>
              </a:rPr>
              <a:t>”</a:t>
            </a:r>
            <a:r>
              <a:rPr lang="en-US" altLang="ja-JP">
                <a:ea typeface="ＭＳ Ｐゴシック" panose="020B0600070205080204" pitchFamily="34" charset="-128"/>
              </a:rPr>
              <a:t>: </a:t>
            </a:r>
            <a:r>
              <a:rPr lang="en-US" altLang="ja-JP">
                <a:solidFill>
                  <a:srgbClr val="FF9900"/>
                </a:solidFill>
                <a:ea typeface="ＭＳ Ｐゴシック" panose="020B0600070205080204" pitchFamily="34" charset="-128"/>
              </a:rPr>
              <a:t>STAT</a:t>
            </a:r>
            <a:r>
              <a:rPr lang="en-US" altLang="ja-JP">
                <a:ea typeface="ＭＳ Ｐゴシック" panose="020B0600070205080204" pitchFamily="34" charset="-128"/>
              </a:rPr>
              <a:t> column indicates execution state</a:t>
            </a:r>
          </a:p>
          <a:p>
            <a:pPr lvl="1"/>
            <a:r>
              <a:rPr lang="en-US" altLang="en-US">
                <a:solidFill>
                  <a:srgbClr val="D60093"/>
                </a:solidFill>
                <a:ea typeface="ＭＳ Ｐゴシック" panose="020B0600070205080204" pitchFamily="34" charset="-128"/>
              </a:rPr>
              <a:t>What state do you think a process is in most of the time?</a:t>
            </a:r>
          </a:p>
          <a:p>
            <a:pPr lvl="1"/>
            <a:r>
              <a:rPr lang="en-US" altLang="en-US">
                <a:solidFill>
                  <a:srgbClr val="D60093"/>
                </a:solidFill>
                <a:ea typeface="ＭＳ Ｐゴシック" panose="020B0600070205080204" pitchFamily="34" charset="-128"/>
              </a:rPr>
              <a:t>How many processes can a system support?</a:t>
            </a:r>
          </a:p>
          <a:p>
            <a:endParaRPr lang="en-US" altLang="en-US">
              <a:ea typeface="ＭＳ Ｐゴシック" panose="020B0600070205080204" pitchFamily="34" charset="-128"/>
            </a:endParaRPr>
          </a:p>
        </p:txBody>
      </p:sp>
      <p:sp>
        <p:nvSpPr>
          <p:cNvPr id="37893" name="Slide Number Placeholder 5">
            <a:extLst>
              <a:ext uri="{FF2B5EF4-FFF2-40B4-BE49-F238E27FC236}">
                <a16:creationId xmlns:a16="http://schemas.microsoft.com/office/drawing/2014/main" id="{9692ABB7-D9B3-4D6A-B2D3-83CCBC87A34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5970AD0B-BD49-4E1F-B585-D5E0741D11B4}" type="slidenum">
              <a:rPr lang="en-US" altLang="en-US" sz="1000" smtClean="0">
                <a:solidFill>
                  <a:schemeClr val="tx1"/>
                </a:solidFill>
              </a:rPr>
              <a:pPr>
                <a:spcBef>
                  <a:spcPct val="0"/>
                </a:spcBef>
                <a:buClrTx/>
                <a:buSzTx/>
                <a:buFontTx/>
                <a:buNone/>
              </a:pPr>
              <a:t>29</a:t>
            </a:fld>
            <a:endParaRPr lang="en-US" altLang="en-US" sz="1000">
              <a:solidFill>
                <a:schemeClr val="tx1"/>
              </a:solidFill>
            </a:endParaRPr>
          </a:p>
        </p:txBody>
      </p:sp>
      <p:pic>
        <p:nvPicPr>
          <p:cNvPr id="8" name="Picture 7">
            <a:extLst>
              <a:ext uri="{FF2B5EF4-FFF2-40B4-BE49-F238E27FC236}">
                <a16:creationId xmlns:a16="http://schemas.microsoft.com/office/drawing/2014/main" id="{714077FB-B9C9-46B2-86C3-556FEA5F0D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947987"/>
            <a:ext cx="7924800"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43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Virtualize hardware/architectural resources…"/>
          <p:cNvSpPr txBox="1">
            <a:spLocks noGrp="1"/>
          </p:cNvSpPr>
          <p:nvPr>
            <p:ph type="body" idx="1"/>
          </p:nvPr>
        </p:nvSpPr>
        <p:spPr>
          <a:xfrm>
            <a:off x="457200" y="1425102"/>
            <a:ext cx="8229600" cy="5105400"/>
          </a:xfrm>
          <a:prstGeom prst="rect">
            <a:avLst/>
          </a:prstGeom>
        </p:spPr>
        <p:txBody>
          <a:bodyPr/>
          <a:lstStyle/>
          <a:p>
            <a:pPr marL="207883" indent="-207883" defTabSz="298832">
              <a:defRPr sz="4074"/>
            </a:pPr>
            <a:r>
              <a:rPr sz="2800" b="1"/>
              <a:t>Virtualize</a:t>
            </a:r>
            <a:r>
              <a:rPr sz="2800"/>
              <a:t> hardware/architectural resources</a:t>
            </a:r>
          </a:p>
          <a:p>
            <a:pPr marL="444639" lvl="1" indent="-202109" defTabSz="298832">
              <a:defRPr sz="3686"/>
            </a:pPr>
            <a:r>
              <a:rPr sz="2400"/>
              <a:t>Easy for programs to interact with hardware resources</a:t>
            </a:r>
          </a:p>
          <a:p>
            <a:pPr marL="444639" lvl="1" indent="-202109" defTabSz="298832">
              <a:defRPr sz="3686"/>
            </a:pPr>
            <a:r>
              <a:rPr sz="2400"/>
              <a:t>Share hardware resource among programs</a:t>
            </a:r>
          </a:p>
          <a:p>
            <a:pPr marL="444639" lvl="1" indent="-202109" defTabSz="298832">
              <a:defRPr sz="3686"/>
            </a:pPr>
            <a:r>
              <a:rPr sz="2400"/>
              <a:t>Protect programs from each other (security)</a:t>
            </a:r>
          </a:p>
          <a:p>
            <a:pPr marL="207883" indent="-207883" defTabSz="298832">
              <a:defRPr sz="4074"/>
            </a:pPr>
            <a:r>
              <a:rPr sz="2800"/>
              <a:t>Execute multithreaded programs </a:t>
            </a:r>
            <a:r>
              <a:rPr sz="2800" b="1"/>
              <a:t>concurrently</a:t>
            </a:r>
          </a:p>
          <a:p>
            <a:pPr marL="444639" lvl="1" indent="-202109" defTabSz="298832">
              <a:defRPr sz="3686"/>
            </a:pPr>
            <a:r>
              <a:rPr sz="2400"/>
              <a:t>Support multithreaded programming model</a:t>
            </a:r>
          </a:p>
          <a:p>
            <a:pPr marL="444639" lvl="1" indent="-202109" defTabSz="298832">
              <a:defRPr sz="3686"/>
            </a:pPr>
            <a:r>
              <a:rPr sz="2400"/>
              <a:t>Execute multithreaded programs efficiently</a:t>
            </a:r>
          </a:p>
          <a:p>
            <a:pPr marL="207883" indent="-207883" defTabSz="298832">
              <a:defRPr sz="4074"/>
            </a:pPr>
            <a:r>
              <a:rPr sz="2800"/>
              <a:t>Store data </a:t>
            </a:r>
            <a:r>
              <a:rPr sz="2800" b="1"/>
              <a:t>persistently</a:t>
            </a:r>
          </a:p>
          <a:p>
            <a:pPr marL="444639" lvl="1" indent="-202109" defTabSz="298832">
              <a:defRPr sz="3686"/>
            </a:pPr>
            <a:r>
              <a:rPr sz="2400"/>
              <a:t>Store data safely</a:t>
            </a:r>
          </a:p>
          <a:p>
            <a:pPr marL="444639" lvl="1" indent="-202109" defTabSz="298832">
              <a:defRPr sz="3686"/>
            </a:pPr>
            <a:r>
              <a:rPr sz="2400"/>
              <a:t>Secure</a:t>
            </a:r>
          </a:p>
        </p:txBody>
      </p:sp>
      <p:sp>
        <p:nvSpPr>
          <p:cNvPr id="294" name="Slide Number"/>
          <p:cNvSpPr txBox="1">
            <a:spLocks noGrp="1"/>
          </p:cNvSpPr>
          <p:nvPr>
            <p:ph type="sldNum" sz="quarter" idx="2"/>
          </p:nvPr>
        </p:nvSpPr>
        <p:spPr>
          <a:xfrm>
            <a:off x="4506506" y="6018310"/>
            <a:ext cx="124291" cy="1893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sz="600"/>
              <a:t>3</a:t>
            </a:fld>
            <a:endParaRPr sz="600"/>
          </a:p>
        </p:txBody>
      </p:sp>
      <p:sp>
        <p:nvSpPr>
          <p:cNvPr id="295" name="Recap: What modern operating systems support?"/>
          <p:cNvSpPr txBox="1">
            <a:spLocks noGrp="1"/>
          </p:cNvSpPr>
          <p:nvPr>
            <p:ph type="title"/>
          </p:nvPr>
        </p:nvSpPr>
        <p:spPr>
          <a:xfrm>
            <a:off x="457200" y="510702"/>
            <a:ext cx="7467600" cy="762000"/>
          </a:xfrm>
          <a:prstGeom prst="rect">
            <a:avLst/>
          </a:prstGeom>
        </p:spPr>
        <p:txBody>
          <a:bodyPr/>
          <a:lstStyle>
            <a:lvl1pPr defTabSz="449103">
              <a:defRPr sz="4756"/>
            </a:lvl1pPr>
          </a:lstStyle>
          <a:p>
            <a:r>
              <a:rPr sz="3200" dirty="0"/>
              <a:t>Recap: What modern operating systems support?</a:t>
            </a:r>
          </a:p>
        </p:txBody>
      </p:sp>
      <p:sp>
        <p:nvSpPr>
          <p:cNvPr id="296" name="Shape"/>
          <p:cNvSpPr/>
          <p:nvPr/>
        </p:nvSpPr>
        <p:spPr>
          <a:xfrm>
            <a:off x="504638" y="1425102"/>
            <a:ext cx="8863098" cy="45932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44" y="650"/>
                </a:moveTo>
                <a:lnTo>
                  <a:pt x="19121" y="650"/>
                </a:lnTo>
                <a:lnTo>
                  <a:pt x="19121" y="8838"/>
                </a:lnTo>
                <a:lnTo>
                  <a:pt x="244" y="8838"/>
                </a:lnTo>
                <a:lnTo>
                  <a:pt x="244" y="650"/>
                </a:lnTo>
                <a:close/>
              </a:path>
            </a:pathLst>
          </a:custGeom>
          <a:solidFill>
            <a:srgbClr val="FFFFFF">
              <a:alpha val="88907"/>
            </a:srgbClr>
          </a:solidFill>
          <a:ln w="3175">
            <a:miter lim="400000"/>
          </a:ln>
        </p:spPr>
        <p:txBody>
          <a:bodyPr lIns="26789" tIns="26789" rIns="26789" bIns="26789" anchor="ctr"/>
          <a:lstStyle/>
          <a:p>
            <a:pPr>
              <a:defRPr sz="2000">
                <a:solidFill>
                  <a:srgbClr val="FFFFFF"/>
                </a:solidFill>
              </a:defRPr>
            </a:pPr>
            <a:endParaRPr sz="90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296"/>
                                        </p:tgtEl>
                                        <p:attrNameLst>
                                          <p:attrName>style.visibility</p:attrName>
                                        </p:attrNameLst>
                                      </p:cBhvr>
                                      <p:to>
                                        <p:strVal val="visible"/>
                                      </p:to>
                                    </p:set>
                                    <p:animEffect transition="in" filter="fade">
                                      <p:cBhvr>
                                        <p:cTn id="7" dur="10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0"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5">
            <a:extLst>
              <a:ext uri="{FF2B5EF4-FFF2-40B4-BE49-F238E27FC236}">
                <a16:creationId xmlns:a16="http://schemas.microsoft.com/office/drawing/2014/main" id="{7206EC58-4D18-4745-B7A4-AFB91F62469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83D0931B-CCFD-45E8-87BB-6314A446D88B}" type="slidenum">
              <a:rPr lang="en-US" altLang="en-US" sz="1000" smtClean="0">
                <a:solidFill>
                  <a:schemeClr val="tx1"/>
                </a:solidFill>
              </a:rPr>
              <a:pPr>
                <a:spcBef>
                  <a:spcPct val="0"/>
                </a:spcBef>
                <a:buClrTx/>
                <a:buSzTx/>
                <a:buFontTx/>
                <a:buNone/>
              </a:pPr>
              <a:t>30</a:t>
            </a:fld>
            <a:endParaRPr lang="en-US" altLang="en-US" sz="1000">
              <a:solidFill>
                <a:schemeClr val="tx1"/>
              </a:solidFill>
            </a:endParaRPr>
          </a:p>
        </p:txBody>
      </p:sp>
      <p:sp>
        <p:nvSpPr>
          <p:cNvPr id="289794" name="Rectangle 2">
            <a:extLst>
              <a:ext uri="{FF2B5EF4-FFF2-40B4-BE49-F238E27FC236}">
                <a16:creationId xmlns:a16="http://schemas.microsoft.com/office/drawing/2014/main" id="{94C2DBAA-37DC-451E-812E-B05FCD77E550}"/>
              </a:ext>
            </a:extLst>
          </p:cNvPr>
          <p:cNvSpPr>
            <a:spLocks noGrp="1" noChangeArrowheads="1"/>
          </p:cNvSpPr>
          <p:nvPr>
            <p:ph type="title"/>
          </p:nvPr>
        </p:nvSpPr>
        <p:spPr/>
        <p:txBody>
          <a:bodyPr/>
          <a:lstStyle/>
          <a:p>
            <a:pPr>
              <a:defRPr/>
            </a:pPr>
            <a:r>
              <a:rPr lang="en-US" altLang="en-US">
                <a:ea typeface="ＭＳ Ｐゴシック" panose="020B0600070205080204" pitchFamily="34" charset="-128"/>
              </a:rPr>
              <a:t>Execution State Graph</a:t>
            </a:r>
          </a:p>
        </p:txBody>
      </p:sp>
      <p:sp>
        <p:nvSpPr>
          <p:cNvPr id="38917" name="Oval 4">
            <a:extLst>
              <a:ext uri="{FF2B5EF4-FFF2-40B4-BE49-F238E27FC236}">
                <a16:creationId xmlns:a16="http://schemas.microsoft.com/office/drawing/2014/main" id="{5FF3EDDC-D03E-475C-9166-233B1EEBCDDE}"/>
              </a:ext>
            </a:extLst>
          </p:cNvPr>
          <p:cNvSpPr>
            <a:spLocks noChangeArrowheads="1"/>
          </p:cNvSpPr>
          <p:nvPr/>
        </p:nvSpPr>
        <p:spPr bwMode="auto">
          <a:xfrm>
            <a:off x="1600200" y="2209800"/>
            <a:ext cx="1371600" cy="914400"/>
          </a:xfrm>
          <a:prstGeom prst="ellipse">
            <a:avLst/>
          </a:prstGeom>
          <a:solidFill>
            <a:srgbClr val="FFCC00"/>
          </a:solidFill>
          <a:ln w="9525">
            <a:solidFill>
              <a:schemeClr val="accent2"/>
            </a:solidFill>
            <a:round/>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38918" name="Text Box 8">
            <a:extLst>
              <a:ext uri="{FF2B5EF4-FFF2-40B4-BE49-F238E27FC236}">
                <a16:creationId xmlns:a16="http://schemas.microsoft.com/office/drawing/2014/main" id="{2B24E9D0-0564-4F65-867E-DB5CE77866D1}"/>
              </a:ext>
            </a:extLst>
          </p:cNvPr>
          <p:cNvSpPr txBox="1">
            <a:spLocks noChangeArrowheads="1"/>
          </p:cNvSpPr>
          <p:nvPr/>
        </p:nvSpPr>
        <p:spPr bwMode="auto">
          <a:xfrm>
            <a:off x="1752600" y="251460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1600"/>
              <a:t>New</a:t>
            </a:r>
          </a:p>
        </p:txBody>
      </p:sp>
      <p:sp>
        <p:nvSpPr>
          <p:cNvPr id="24584" name="Oval 9">
            <a:extLst>
              <a:ext uri="{FF2B5EF4-FFF2-40B4-BE49-F238E27FC236}">
                <a16:creationId xmlns:a16="http://schemas.microsoft.com/office/drawing/2014/main" id="{D004DF98-233D-4914-A0EB-B937D4BA6146}"/>
              </a:ext>
            </a:extLst>
          </p:cNvPr>
          <p:cNvSpPr>
            <a:spLocks noChangeArrowheads="1"/>
          </p:cNvSpPr>
          <p:nvPr/>
        </p:nvSpPr>
        <p:spPr bwMode="auto">
          <a:xfrm>
            <a:off x="3657600" y="2209800"/>
            <a:ext cx="1371600" cy="914400"/>
          </a:xfrm>
          <a:prstGeom prst="ellipse">
            <a:avLst/>
          </a:prstGeom>
          <a:solidFill>
            <a:srgbClr val="FFCC00"/>
          </a:solidFill>
          <a:ln w="9525">
            <a:solidFill>
              <a:schemeClr val="accent2"/>
            </a:solidFill>
            <a:round/>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24585" name="Text Box 10">
            <a:extLst>
              <a:ext uri="{FF2B5EF4-FFF2-40B4-BE49-F238E27FC236}">
                <a16:creationId xmlns:a16="http://schemas.microsoft.com/office/drawing/2014/main" id="{61DCC245-CD40-4275-9EED-ABAF5AF59763}"/>
              </a:ext>
            </a:extLst>
          </p:cNvPr>
          <p:cNvSpPr txBox="1">
            <a:spLocks noChangeArrowheads="1"/>
          </p:cNvSpPr>
          <p:nvPr/>
        </p:nvSpPr>
        <p:spPr bwMode="auto">
          <a:xfrm>
            <a:off x="3810000" y="251460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1600"/>
              <a:t>Ready</a:t>
            </a:r>
          </a:p>
        </p:txBody>
      </p:sp>
      <p:sp>
        <p:nvSpPr>
          <p:cNvPr id="24586" name="Oval 11">
            <a:extLst>
              <a:ext uri="{FF2B5EF4-FFF2-40B4-BE49-F238E27FC236}">
                <a16:creationId xmlns:a16="http://schemas.microsoft.com/office/drawing/2014/main" id="{8C029316-64F2-4210-8DFC-0FDD993B8C85}"/>
              </a:ext>
            </a:extLst>
          </p:cNvPr>
          <p:cNvSpPr>
            <a:spLocks noChangeArrowheads="1"/>
          </p:cNvSpPr>
          <p:nvPr/>
        </p:nvSpPr>
        <p:spPr bwMode="auto">
          <a:xfrm>
            <a:off x="3657600" y="4419600"/>
            <a:ext cx="1371600" cy="914400"/>
          </a:xfrm>
          <a:prstGeom prst="ellipse">
            <a:avLst/>
          </a:prstGeom>
          <a:solidFill>
            <a:srgbClr val="FFCC00"/>
          </a:solidFill>
          <a:ln w="9525">
            <a:solidFill>
              <a:schemeClr val="accent2"/>
            </a:solidFill>
            <a:round/>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24587" name="Text Box 12">
            <a:extLst>
              <a:ext uri="{FF2B5EF4-FFF2-40B4-BE49-F238E27FC236}">
                <a16:creationId xmlns:a16="http://schemas.microsoft.com/office/drawing/2014/main" id="{3F469EE0-562C-46E4-A03A-57A6A3692AD0}"/>
              </a:ext>
            </a:extLst>
          </p:cNvPr>
          <p:cNvSpPr txBox="1">
            <a:spLocks noChangeArrowheads="1"/>
          </p:cNvSpPr>
          <p:nvPr/>
        </p:nvSpPr>
        <p:spPr bwMode="auto">
          <a:xfrm>
            <a:off x="3810000" y="472440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1600"/>
              <a:t>Running</a:t>
            </a:r>
          </a:p>
        </p:txBody>
      </p:sp>
      <p:sp>
        <p:nvSpPr>
          <p:cNvPr id="24588" name="Oval 13">
            <a:extLst>
              <a:ext uri="{FF2B5EF4-FFF2-40B4-BE49-F238E27FC236}">
                <a16:creationId xmlns:a16="http://schemas.microsoft.com/office/drawing/2014/main" id="{AA118CFC-CBD8-4089-B0E9-F1134FCF4D74}"/>
              </a:ext>
            </a:extLst>
          </p:cNvPr>
          <p:cNvSpPr>
            <a:spLocks noChangeArrowheads="1"/>
          </p:cNvSpPr>
          <p:nvPr/>
        </p:nvSpPr>
        <p:spPr bwMode="auto">
          <a:xfrm>
            <a:off x="5867400" y="3276600"/>
            <a:ext cx="1371600" cy="914400"/>
          </a:xfrm>
          <a:prstGeom prst="ellipse">
            <a:avLst/>
          </a:prstGeom>
          <a:solidFill>
            <a:srgbClr val="FFCC00"/>
          </a:solidFill>
          <a:ln w="9525">
            <a:solidFill>
              <a:schemeClr val="accent2"/>
            </a:solidFill>
            <a:round/>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24589" name="Text Box 14">
            <a:extLst>
              <a:ext uri="{FF2B5EF4-FFF2-40B4-BE49-F238E27FC236}">
                <a16:creationId xmlns:a16="http://schemas.microsoft.com/office/drawing/2014/main" id="{7F012899-055D-4789-BB0F-546868F68992}"/>
              </a:ext>
            </a:extLst>
          </p:cNvPr>
          <p:cNvSpPr txBox="1">
            <a:spLocks noChangeArrowheads="1"/>
          </p:cNvSpPr>
          <p:nvPr/>
        </p:nvSpPr>
        <p:spPr bwMode="auto">
          <a:xfrm>
            <a:off x="6019800" y="358140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1600"/>
              <a:t>Waiting</a:t>
            </a:r>
          </a:p>
        </p:txBody>
      </p:sp>
      <p:sp>
        <p:nvSpPr>
          <p:cNvPr id="24590" name="Oval 15">
            <a:extLst>
              <a:ext uri="{FF2B5EF4-FFF2-40B4-BE49-F238E27FC236}">
                <a16:creationId xmlns:a16="http://schemas.microsoft.com/office/drawing/2014/main" id="{EDDF7517-BB87-44A2-BE89-9B8CF498C5CE}"/>
              </a:ext>
            </a:extLst>
          </p:cNvPr>
          <p:cNvSpPr>
            <a:spLocks noChangeArrowheads="1"/>
          </p:cNvSpPr>
          <p:nvPr/>
        </p:nvSpPr>
        <p:spPr bwMode="auto">
          <a:xfrm>
            <a:off x="1600200" y="4419600"/>
            <a:ext cx="1371600" cy="914400"/>
          </a:xfrm>
          <a:prstGeom prst="ellipse">
            <a:avLst/>
          </a:prstGeom>
          <a:solidFill>
            <a:srgbClr val="FFCC00"/>
          </a:solidFill>
          <a:ln w="9525">
            <a:solidFill>
              <a:schemeClr val="accent2"/>
            </a:solidFill>
            <a:round/>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24591" name="Text Box 16">
            <a:extLst>
              <a:ext uri="{FF2B5EF4-FFF2-40B4-BE49-F238E27FC236}">
                <a16:creationId xmlns:a16="http://schemas.microsoft.com/office/drawing/2014/main" id="{5966772C-BFAF-478B-9672-EC2F8F9028A8}"/>
              </a:ext>
            </a:extLst>
          </p:cNvPr>
          <p:cNvSpPr txBox="1">
            <a:spLocks noChangeArrowheads="1"/>
          </p:cNvSpPr>
          <p:nvPr/>
        </p:nvSpPr>
        <p:spPr bwMode="auto">
          <a:xfrm>
            <a:off x="1600200" y="472440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1600"/>
              <a:t>Terminated</a:t>
            </a:r>
          </a:p>
        </p:txBody>
      </p:sp>
      <p:sp>
        <p:nvSpPr>
          <p:cNvPr id="24592" name="Line 18">
            <a:extLst>
              <a:ext uri="{FF2B5EF4-FFF2-40B4-BE49-F238E27FC236}">
                <a16:creationId xmlns:a16="http://schemas.microsoft.com/office/drawing/2014/main" id="{7FCFC1FF-1DD9-46B7-AD37-47D0640C62FD}"/>
              </a:ext>
            </a:extLst>
          </p:cNvPr>
          <p:cNvSpPr>
            <a:spLocks noChangeShapeType="1"/>
          </p:cNvSpPr>
          <p:nvPr/>
        </p:nvSpPr>
        <p:spPr bwMode="auto">
          <a:xfrm>
            <a:off x="2971800" y="2667000"/>
            <a:ext cx="685800" cy="0"/>
          </a:xfrm>
          <a:prstGeom prst="line">
            <a:avLst/>
          </a:prstGeom>
          <a:noFill/>
          <a:ln w="9525">
            <a:solidFill>
              <a:schemeClr val="accent2"/>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4593" name="Line 20">
            <a:extLst>
              <a:ext uri="{FF2B5EF4-FFF2-40B4-BE49-F238E27FC236}">
                <a16:creationId xmlns:a16="http://schemas.microsoft.com/office/drawing/2014/main" id="{563E4E61-1EEB-4770-ADBA-8207C978B487}"/>
              </a:ext>
            </a:extLst>
          </p:cNvPr>
          <p:cNvSpPr>
            <a:spLocks noChangeShapeType="1"/>
          </p:cNvSpPr>
          <p:nvPr/>
        </p:nvSpPr>
        <p:spPr bwMode="auto">
          <a:xfrm flipH="1">
            <a:off x="2971800" y="4876800"/>
            <a:ext cx="685800" cy="0"/>
          </a:xfrm>
          <a:prstGeom prst="line">
            <a:avLst/>
          </a:prstGeom>
          <a:noFill/>
          <a:ln w="9525">
            <a:solidFill>
              <a:schemeClr val="accent2"/>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4594" name="AutoShape 22">
            <a:extLst>
              <a:ext uri="{FF2B5EF4-FFF2-40B4-BE49-F238E27FC236}">
                <a16:creationId xmlns:a16="http://schemas.microsoft.com/office/drawing/2014/main" id="{7B100A25-760B-4C84-A203-02ECF4C79BD6}"/>
              </a:ext>
            </a:extLst>
          </p:cNvPr>
          <p:cNvSpPr>
            <a:spLocks/>
          </p:cNvSpPr>
          <p:nvPr/>
        </p:nvSpPr>
        <p:spPr bwMode="auto">
          <a:xfrm>
            <a:off x="4419600" y="3124200"/>
            <a:ext cx="152400" cy="1295400"/>
          </a:xfrm>
          <a:prstGeom prst="rightBracket">
            <a:avLst>
              <a:gd name="adj" fmla="val 70833"/>
            </a:avLst>
          </a:prstGeom>
          <a:noFill/>
          <a:ln w="9525">
            <a:solidFill>
              <a:schemeClr val="accent2"/>
            </a:solidFill>
            <a:round/>
            <a:headEnd/>
            <a:tailEnd type="stealth"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24595" name="AutoShape 23">
            <a:extLst>
              <a:ext uri="{FF2B5EF4-FFF2-40B4-BE49-F238E27FC236}">
                <a16:creationId xmlns:a16="http://schemas.microsoft.com/office/drawing/2014/main" id="{042F4311-B3F5-4C10-81B3-D61C914482A1}"/>
              </a:ext>
            </a:extLst>
          </p:cNvPr>
          <p:cNvSpPr>
            <a:spLocks/>
          </p:cNvSpPr>
          <p:nvPr/>
        </p:nvSpPr>
        <p:spPr bwMode="auto">
          <a:xfrm>
            <a:off x="4191000" y="3124200"/>
            <a:ext cx="76200" cy="1295400"/>
          </a:xfrm>
          <a:prstGeom prst="leftBracket">
            <a:avLst>
              <a:gd name="adj" fmla="val 141667"/>
            </a:avLst>
          </a:prstGeom>
          <a:noFill/>
          <a:ln w="9525">
            <a:solidFill>
              <a:schemeClr val="accent2"/>
            </a:solidFill>
            <a:round/>
            <a:headEnd type="none" w="lg" len="lg"/>
            <a:tailEnd type="triangle" w="med"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24596" name="Line 24">
            <a:extLst>
              <a:ext uri="{FF2B5EF4-FFF2-40B4-BE49-F238E27FC236}">
                <a16:creationId xmlns:a16="http://schemas.microsoft.com/office/drawing/2014/main" id="{2A3DD703-70C3-42B3-AF08-F965F0327003}"/>
              </a:ext>
            </a:extLst>
          </p:cNvPr>
          <p:cNvSpPr>
            <a:spLocks noChangeShapeType="1"/>
          </p:cNvSpPr>
          <p:nvPr/>
        </p:nvSpPr>
        <p:spPr bwMode="auto">
          <a:xfrm flipV="1">
            <a:off x="5029200" y="4038600"/>
            <a:ext cx="990600" cy="685800"/>
          </a:xfrm>
          <a:prstGeom prst="line">
            <a:avLst/>
          </a:prstGeom>
          <a:noFill/>
          <a:ln w="9525">
            <a:solidFill>
              <a:schemeClr val="accent2"/>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4597" name="Line 27">
            <a:extLst>
              <a:ext uri="{FF2B5EF4-FFF2-40B4-BE49-F238E27FC236}">
                <a16:creationId xmlns:a16="http://schemas.microsoft.com/office/drawing/2014/main" id="{2C17398F-9D4F-4CB0-A74B-8A024EDB68F3}"/>
              </a:ext>
            </a:extLst>
          </p:cNvPr>
          <p:cNvSpPr>
            <a:spLocks noChangeShapeType="1"/>
          </p:cNvSpPr>
          <p:nvPr/>
        </p:nvSpPr>
        <p:spPr bwMode="auto">
          <a:xfrm flipH="1" flipV="1">
            <a:off x="5029200" y="2743200"/>
            <a:ext cx="1066800" cy="685800"/>
          </a:xfrm>
          <a:prstGeom prst="line">
            <a:avLst/>
          </a:prstGeom>
          <a:noFill/>
          <a:ln w="9525">
            <a:solidFill>
              <a:schemeClr val="accent2"/>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4598" name="Text Box 28">
            <a:extLst>
              <a:ext uri="{FF2B5EF4-FFF2-40B4-BE49-F238E27FC236}">
                <a16:creationId xmlns:a16="http://schemas.microsoft.com/office/drawing/2014/main" id="{0E754038-1EA4-4E31-A139-414B37065FE5}"/>
              </a:ext>
            </a:extLst>
          </p:cNvPr>
          <p:cNvSpPr txBox="1">
            <a:spLocks noChangeArrowheads="1"/>
          </p:cNvSpPr>
          <p:nvPr/>
        </p:nvSpPr>
        <p:spPr bwMode="auto">
          <a:xfrm>
            <a:off x="2743200" y="1828800"/>
            <a:ext cx="1219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1600">
                <a:solidFill>
                  <a:srgbClr val="008000"/>
                </a:solidFill>
              </a:rPr>
              <a:t>Create Process</a:t>
            </a:r>
          </a:p>
        </p:txBody>
      </p:sp>
      <p:sp>
        <p:nvSpPr>
          <p:cNvPr id="24599" name="Text Box 29">
            <a:extLst>
              <a:ext uri="{FF2B5EF4-FFF2-40B4-BE49-F238E27FC236}">
                <a16:creationId xmlns:a16="http://schemas.microsoft.com/office/drawing/2014/main" id="{5209B540-A176-4A59-B341-6476A3176313}"/>
              </a:ext>
            </a:extLst>
          </p:cNvPr>
          <p:cNvSpPr txBox="1">
            <a:spLocks noChangeArrowheads="1"/>
          </p:cNvSpPr>
          <p:nvPr/>
        </p:nvSpPr>
        <p:spPr bwMode="auto">
          <a:xfrm>
            <a:off x="2743200" y="5181600"/>
            <a:ext cx="1219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1600">
                <a:solidFill>
                  <a:srgbClr val="008000"/>
                </a:solidFill>
              </a:rPr>
              <a:t>Process Exit</a:t>
            </a:r>
          </a:p>
        </p:txBody>
      </p:sp>
      <p:sp>
        <p:nvSpPr>
          <p:cNvPr id="24600" name="Text Box 30">
            <a:extLst>
              <a:ext uri="{FF2B5EF4-FFF2-40B4-BE49-F238E27FC236}">
                <a16:creationId xmlns:a16="http://schemas.microsoft.com/office/drawing/2014/main" id="{8101BB7C-03ED-428F-B1A5-92B11C7CA779}"/>
              </a:ext>
            </a:extLst>
          </p:cNvPr>
          <p:cNvSpPr txBox="1">
            <a:spLocks noChangeArrowheads="1"/>
          </p:cNvSpPr>
          <p:nvPr/>
        </p:nvSpPr>
        <p:spPr bwMode="auto">
          <a:xfrm>
            <a:off x="5410200" y="4495800"/>
            <a:ext cx="1219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1600">
                <a:solidFill>
                  <a:srgbClr val="008000"/>
                </a:solidFill>
              </a:rPr>
              <a:t>I/O, Page Fault, etc.</a:t>
            </a:r>
          </a:p>
        </p:txBody>
      </p:sp>
      <p:sp>
        <p:nvSpPr>
          <p:cNvPr id="24601" name="Text Box 31">
            <a:extLst>
              <a:ext uri="{FF2B5EF4-FFF2-40B4-BE49-F238E27FC236}">
                <a16:creationId xmlns:a16="http://schemas.microsoft.com/office/drawing/2014/main" id="{45347857-2AC5-4654-A846-B94F4EC2D349}"/>
              </a:ext>
            </a:extLst>
          </p:cNvPr>
          <p:cNvSpPr txBox="1">
            <a:spLocks noChangeArrowheads="1"/>
          </p:cNvSpPr>
          <p:nvPr/>
        </p:nvSpPr>
        <p:spPr bwMode="auto">
          <a:xfrm>
            <a:off x="5410200" y="26670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1600">
                <a:solidFill>
                  <a:srgbClr val="008000"/>
                </a:solidFill>
              </a:rPr>
              <a:t>I/O Done</a:t>
            </a:r>
          </a:p>
        </p:txBody>
      </p:sp>
      <p:sp>
        <p:nvSpPr>
          <p:cNvPr id="24602" name="Text Box 32">
            <a:extLst>
              <a:ext uri="{FF2B5EF4-FFF2-40B4-BE49-F238E27FC236}">
                <a16:creationId xmlns:a16="http://schemas.microsoft.com/office/drawing/2014/main" id="{0005DC82-4DE5-4300-8E19-250683482E0E}"/>
              </a:ext>
            </a:extLst>
          </p:cNvPr>
          <p:cNvSpPr txBox="1">
            <a:spLocks noChangeArrowheads="1"/>
          </p:cNvSpPr>
          <p:nvPr/>
        </p:nvSpPr>
        <p:spPr bwMode="auto">
          <a:xfrm>
            <a:off x="4572000" y="3429000"/>
            <a:ext cx="1219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a:solidFill>
                  <a:srgbClr val="008000"/>
                </a:solidFill>
              </a:rPr>
              <a:t>Schedule Process</a:t>
            </a:r>
          </a:p>
        </p:txBody>
      </p:sp>
      <p:sp>
        <p:nvSpPr>
          <p:cNvPr id="24603" name="Text Box 33">
            <a:extLst>
              <a:ext uri="{FF2B5EF4-FFF2-40B4-BE49-F238E27FC236}">
                <a16:creationId xmlns:a16="http://schemas.microsoft.com/office/drawing/2014/main" id="{CA6DABCA-4519-46CD-8345-34A32FEBD06A}"/>
              </a:ext>
            </a:extLst>
          </p:cNvPr>
          <p:cNvSpPr txBox="1">
            <a:spLocks noChangeArrowheads="1"/>
          </p:cNvSpPr>
          <p:nvPr/>
        </p:nvSpPr>
        <p:spPr bwMode="auto">
          <a:xfrm>
            <a:off x="2590800" y="3429000"/>
            <a:ext cx="1524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r">
              <a:spcBef>
                <a:spcPct val="50000"/>
              </a:spcBef>
              <a:buClrTx/>
              <a:buSzTx/>
              <a:buFontTx/>
              <a:buNone/>
            </a:pPr>
            <a:r>
              <a:rPr lang="en-US" altLang="en-US" sz="1600">
                <a:solidFill>
                  <a:srgbClr val="008000"/>
                </a:solidFill>
              </a:rPr>
              <a:t>Unschedule Process</a:t>
            </a:r>
          </a:p>
        </p:txBody>
      </p:sp>
    </p:spTree>
    <p:extLst>
      <p:ext uri="{BB962C8B-B14F-4D97-AF65-F5344CB8AC3E}">
        <p14:creationId xmlns:p14="http://schemas.microsoft.com/office/powerpoint/2010/main" val="3999926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8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60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5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58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60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59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58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58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59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60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60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59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59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59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59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nimBg="1"/>
      <p:bldP spid="24585" grpId="0"/>
      <p:bldP spid="24586" grpId="0" animBg="1"/>
      <p:bldP spid="24587" grpId="0"/>
      <p:bldP spid="24588" grpId="0" animBg="1"/>
      <p:bldP spid="24589" grpId="0"/>
      <p:bldP spid="24590" grpId="0" animBg="1"/>
      <p:bldP spid="24591" grpId="0"/>
      <p:bldP spid="24594" grpId="0" animBg="1"/>
      <p:bldP spid="24595" grpId="0" animBg="1"/>
      <p:bldP spid="24598" grpId="0"/>
      <p:bldP spid="24599" grpId="0"/>
      <p:bldP spid="24600" grpId="0"/>
      <p:bldP spid="24601" grpId="0"/>
      <p:bldP spid="24602" grpId="0"/>
      <p:bldP spid="2460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5">
            <a:extLst>
              <a:ext uri="{FF2B5EF4-FFF2-40B4-BE49-F238E27FC236}">
                <a16:creationId xmlns:a16="http://schemas.microsoft.com/office/drawing/2014/main" id="{2E8D6C90-3305-48A2-810A-34983CFF63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E6A09A69-5696-491A-BC2C-F6DAE5A0373C}" type="slidenum">
              <a:rPr lang="en-US" altLang="en-US" sz="1000" smtClean="0">
                <a:solidFill>
                  <a:schemeClr val="tx1"/>
                </a:solidFill>
              </a:rPr>
              <a:pPr>
                <a:spcBef>
                  <a:spcPct val="0"/>
                </a:spcBef>
                <a:buClrTx/>
                <a:buSzTx/>
                <a:buFontTx/>
                <a:buNone/>
              </a:pPr>
              <a:t>31</a:t>
            </a:fld>
            <a:endParaRPr lang="en-US" altLang="en-US" sz="1000">
              <a:solidFill>
                <a:schemeClr val="tx1"/>
              </a:solidFill>
            </a:endParaRPr>
          </a:p>
        </p:txBody>
      </p:sp>
      <p:sp>
        <p:nvSpPr>
          <p:cNvPr id="290818" name="Rectangle 2">
            <a:extLst>
              <a:ext uri="{FF2B5EF4-FFF2-40B4-BE49-F238E27FC236}">
                <a16:creationId xmlns:a16="http://schemas.microsoft.com/office/drawing/2014/main" id="{8DBD9C5D-167B-4C22-92AE-83EF5A448F0B}"/>
              </a:ext>
            </a:extLst>
          </p:cNvPr>
          <p:cNvSpPr>
            <a:spLocks noGrp="1" noChangeArrowheads="1"/>
          </p:cNvSpPr>
          <p:nvPr>
            <p:ph type="title"/>
          </p:nvPr>
        </p:nvSpPr>
        <p:spPr>
          <a:xfrm>
            <a:off x="304800" y="152400"/>
            <a:ext cx="8534400" cy="762000"/>
          </a:xfrm>
        </p:spPr>
        <p:txBody>
          <a:bodyPr/>
          <a:lstStyle/>
          <a:p>
            <a:pPr>
              <a:defRPr/>
            </a:pPr>
            <a:r>
              <a:rPr lang="en-US" altLang="en-US" sz="3200" dirty="0">
                <a:ea typeface="ＭＳ Ｐゴシック" panose="020B0600070205080204" pitchFamily="34" charset="-128"/>
              </a:rPr>
              <a:t>How does the OS support this model?</a:t>
            </a:r>
          </a:p>
        </p:txBody>
      </p:sp>
      <p:sp>
        <p:nvSpPr>
          <p:cNvPr id="35844" name="Rectangle 3">
            <a:extLst>
              <a:ext uri="{FF2B5EF4-FFF2-40B4-BE49-F238E27FC236}">
                <a16:creationId xmlns:a16="http://schemas.microsoft.com/office/drawing/2014/main" id="{8715543B-423A-48E1-BB5B-F2DAA80ABC0A}"/>
              </a:ext>
            </a:extLst>
          </p:cNvPr>
          <p:cNvSpPr>
            <a:spLocks noGrp="1" noChangeArrowheads="1"/>
          </p:cNvSpPr>
          <p:nvPr>
            <p:ph type="body" idx="1"/>
          </p:nvPr>
        </p:nvSpPr>
        <p:spPr>
          <a:xfrm>
            <a:off x="609600" y="1215656"/>
            <a:ext cx="7924800" cy="4724400"/>
          </a:xfrm>
        </p:spPr>
        <p:txBody>
          <a:bodyPr/>
          <a:lstStyle/>
          <a:p>
            <a:pPr>
              <a:buFont typeface="Monotype Sorts" charset="0"/>
              <a:buNone/>
              <a:defRPr/>
            </a:pPr>
            <a:r>
              <a:rPr lang="en-US" sz="2400" dirty="0">
                <a:solidFill>
                  <a:srgbClr val="0000FF"/>
                </a:solidFill>
                <a:ea typeface="ＭＳ Ｐゴシック" charset="0"/>
                <a:cs typeface="ＭＳ Ｐゴシック" charset="0"/>
              </a:rPr>
              <a:t>Three issues:</a:t>
            </a:r>
          </a:p>
          <a:p>
            <a:pPr marL="457200" indent="-457200">
              <a:buFont typeface="Monotype Sorts" charset="0"/>
              <a:buAutoNum type="arabicPeriod"/>
              <a:defRPr/>
            </a:pPr>
            <a:r>
              <a:rPr lang="en-US" sz="2400" dirty="0">
                <a:solidFill>
                  <a:srgbClr val="0000FF"/>
                </a:solidFill>
                <a:ea typeface="ＭＳ Ｐゴシック" charset="0"/>
                <a:cs typeface="ＭＳ Ｐゴシック" charset="0"/>
              </a:rPr>
              <a:t>How does the OS represent a process in the kernel?</a:t>
            </a:r>
          </a:p>
          <a:p>
            <a:pPr lvl="1">
              <a:buFont typeface="ZapfDingbats" charset="0"/>
              <a:buChar char="u"/>
              <a:defRPr/>
            </a:pPr>
            <a:r>
              <a:rPr lang="en-US" sz="2000" dirty="0">
                <a:ea typeface="ＭＳ Ｐゴシック" charset="0"/>
                <a:cs typeface="ＭＳ Ｐゴシック" charset="0"/>
              </a:rPr>
              <a:t>The OS data structure representing each process is called the </a:t>
            </a:r>
            <a:r>
              <a:rPr lang="en-US" sz="2000" dirty="0">
                <a:solidFill>
                  <a:srgbClr val="FF3300"/>
                </a:solidFill>
                <a:ea typeface="ＭＳ Ｐゴシック" charset="0"/>
                <a:cs typeface="ＭＳ Ｐゴシック" charset="0"/>
              </a:rPr>
              <a:t>Process Control Block</a:t>
            </a:r>
            <a:r>
              <a:rPr lang="en-US" sz="2000" dirty="0">
                <a:ea typeface="ＭＳ Ｐゴシック" charset="0"/>
                <a:cs typeface="ＭＳ Ｐゴシック" charset="0"/>
              </a:rPr>
              <a:t> (PCB)</a:t>
            </a:r>
          </a:p>
          <a:p>
            <a:pPr marL="0" indent="0">
              <a:buFont typeface="Monotype Sorts" charset="0"/>
              <a:buNone/>
              <a:defRPr/>
            </a:pPr>
            <a:endParaRPr lang="en-US" sz="2400" dirty="0">
              <a:ea typeface="ＭＳ Ｐゴシック" charset="0"/>
              <a:cs typeface="ＭＳ Ｐゴシック" charset="0"/>
            </a:endParaRPr>
          </a:p>
          <a:p>
            <a:pPr marL="0" indent="0">
              <a:buFont typeface="Monotype Sorts" charset="0"/>
              <a:buNone/>
              <a:defRPr/>
            </a:pPr>
            <a:r>
              <a:rPr lang="en-US" sz="2400" dirty="0">
                <a:solidFill>
                  <a:srgbClr val="0000FF"/>
                </a:solidFill>
                <a:ea typeface="ＭＳ Ｐゴシック" charset="0"/>
                <a:cs typeface="ＭＳ Ｐゴシック" charset="0"/>
              </a:rPr>
              <a:t>2. How do we pause and restart processes?</a:t>
            </a:r>
          </a:p>
          <a:p>
            <a:pPr lvl="1">
              <a:buFont typeface="ZapfDingbats" charset="0"/>
              <a:buChar char="u"/>
              <a:defRPr/>
            </a:pPr>
            <a:r>
              <a:rPr lang="en-US" sz="2000" dirty="0">
                <a:ea typeface="ＭＳ Ｐゴシック" charset="0"/>
                <a:cs typeface="ＭＳ Ｐゴシック" charset="0"/>
              </a:rPr>
              <a:t>We must be able to save and restore the full machine state</a:t>
            </a:r>
          </a:p>
          <a:p>
            <a:pPr marL="0" indent="0">
              <a:buFont typeface="Monotype Sorts" charset="0"/>
              <a:buNone/>
              <a:defRPr/>
            </a:pPr>
            <a:endParaRPr lang="en-US" sz="2400" dirty="0">
              <a:solidFill>
                <a:srgbClr val="0000FF"/>
              </a:solidFill>
              <a:ea typeface="ＭＳ Ｐゴシック" charset="0"/>
              <a:cs typeface="ＭＳ Ｐゴシック" charset="0"/>
            </a:endParaRPr>
          </a:p>
          <a:p>
            <a:pPr marL="0" indent="0">
              <a:buFont typeface="Monotype Sorts" charset="0"/>
              <a:buNone/>
              <a:defRPr/>
            </a:pPr>
            <a:r>
              <a:rPr lang="en-US" sz="2400" dirty="0">
                <a:solidFill>
                  <a:srgbClr val="0000FF"/>
                </a:solidFill>
                <a:ea typeface="ＭＳ Ｐゴシック" charset="0"/>
                <a:cs typeface="ＭＳ Ｐゴシック" charset="0"/>
              </a:rPr>
              <a:t>3. How do we keep track of all the processes in the system? </a:t>
            </a:r>
          </a:p>
          <a:p>
            <a:pPr lvl="1">
              <a:buFont typeface="ZapfDingbats" charset="0"/>
              <a:buChar char="u"/>
              <a:defRPr/>
            </a:pPr>
            <a:r>
              <a:rPr lang="en-US" sz="2000" dirty="0">
                <a:solidFill>
                  <a:srgbClr val="232323"/>
                </a:solidFill>
                <a:ea typeface="ＭＳ Ｐゴシック" charset="0"/>
                <a:cs typeface="ＭＳ Ｐゴシック" charset="0"/>
              </a:rPr>
              <a:t>	A lot of queues!	</a:t>
            </a:r>
          </a:p>
          <a:p>
            <a:pPr marL="0" indent="0">
              <a:buFont typeface="Monotype Sorts" charset="0"/>
              <a:buNone/>
              <a:defRPr/>
            </a:pPr>
            <a:endParaRPr lang="en-US" sz="2400" dirty="0">
              <a:solidFill>
                <a:srgbClr val="232323"/>
              </a:solidFill>
              <a:ea typeface="ＭＳ Ｐゴシック" charset="0"/>
              <a:cs typeface="ＭＳ Ｐゴシック" charset="0"/>
            </a:endParaRPr>
          </a:p>
          <a:p>
            <a:pPr marL="0" indent="0">
              <a:buFont typeface="Monotype Sorts" charset="0"/>
              <a:buNone/>
              <a:defRPr/>
            </a:pPr>
            <a:endParaRPr lang="en-US" sz="2400" dirty="0">
              <a:solidFill>
                <a:srgbClr val="0000FF"/>
              </a:solidFill>
              <a:ea typeface="ＭＳ Ｐゴシック" charset="0"/>
              <a:cs typeface="ＭＳ Ｐゴシック" charset="0"/>
            </a:endParaRPr>
          </a:p>
        </p:txBody>
      </p:sp>
    </p:spTree>
    <p:extLst>
      <p:ext uri="{BB962C8B-B14F-4D97-AF65-F5344CB8AC3E}">
        <p14:creationId xmlns:p14="http://schemas.microsoft.com/office/powerpoint/2010/main" val="121206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4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5844">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5844">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584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5">
            <a:extLst>
              <a:ext uri="{FF2B5EF4-FFF2-40B4-BE49-F238E27FC236}">
                <a16:creationId xmlns:a16="http://schemas.microsoft.com/office/drawing/2014/main" id="{7B37B4F9-165C-4484-83D2-EC348B795FF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F9C4AA0D-3A71-4CC9-B461-153612E6A1C4}" type="slidenum">
              <a:rPr lang="en-US" altLang="en-US" sz="1000" smtClean="0">
                <a:solidFill>
                  <a:schemeClr val="tx1"/>
                </a:solidFill>
              </a:rPr>
              <a:pPr>
                <a:spcBef>
                  <a:spcPct val="0"/>
                </a:spcBef>
                <a:buClrTx/>
                <a:buSzTx/>
                <a:buFontTx/>
                <a:buNone/>
              </a:pPr>
              <a:t>32</a:t>
            </a:fld>
            <a:endParaRPr lang="en-US" altLang="en-US" sz="1000">
              <a:solidFill>
                <a:schemeClr val="tx1"/>
              </a:solidFill>
            </a:endParaRPr>
          </a:p>
        </p:txBody>
      </p:sp>
      <p:sp>
        <p:nvSpPr>
          <p:cNvPr id="291842" name="Rectangle 2">
            <a:extLst>
              <a:ext uri="{FF2B5EF4-FFF2-40B4-BE49-F238E27FC236}">
                <a16:creationId xmlns:a16="http://schemas.microsoft.com/office/drawing/2014/main" id="{B4E74383-321A-47F8-9FE3-DC1B708B8BCA}"/>
              </a:ext>
            </a:extLst>
          </p:cNvPr>
          <p:cNvSpPr>
            <a:spLocks noGrp="1" noChangeArrowheads="1"/>
          </p:cNvSpPr>
          <p:nvPr>
            <p:ph type="title"/>
          </p:nvPr>
        </p:nvSpPr>
        <p:spPr/>
        <p:txBody>
          <a:bodyPr/>
          <a:lstStyle/>
          <a:p>
            <a:pPr>
              <a:defRPr/>
            </a:pPr>
            <a:r>
              <a:rPr lang="en-US" altLang="en-US">
                <a:ea typeface="ＭＳ Ｐゴシック" panose="020B0600070205080204" pitchFamily="34" charset="-128"/>
              </a:rPr>
              <a:t>PCB Data Structure</a:t>
            </a:r>
          </a:p>
        </p:txBody>
      </p:sp>
      <p:sp>
        <p:nvSpPr>
          <p:cNvPr id="44037" name="Rectangle 3">
            <a:extLst>
              <a:ext uri="{FF2B5EF4-FFF2-40B4-BE49-F238E27FC236}">
                <a16:creationId xmlns:a16="http://schemas.microsoft.com/office/drawing/2014/main" id="{F591EF09-B8BA-46B6-AEEA-E8840A95B75E}"/>
              </a:ext>
            </a:extLst>
          </p:cNvPr>
          <p:cNvSpPr>
            <a:spLocks noGrp="1" noChangeArrowheads="1"/>
          </p:cNvSpPr>
          <p:nvPr>
            <p:ph type="body" idx="1"/>
          </p:nvPr>
        </p:nvSpPr>
        <p:spPr>
          <a:xfrm>
            <a:off x="457200" y="1219200"/>
            <a:ext cx="8229600" cy="4419600"/>
          </a:xfrm>
        </p:spPr>
        <p:txBody>
          <a:bodyPr/>
          <a:lstStyle/>
          <a:p>
            <a:r>
              <a:rPr lang="en-US" altLang="en-US" sz="2400" dirty="0">
                <a:ea typeface="ＭＳ Ｐゴシック" panose="020B0600070205080204" pitchFamily="34" charset="-128"/>
              </a:rPr>
              <a:t>PCB also is where OS keeps all of a process</a:t>
            </a:r>
            <a:r>
              <a:rPr lang="ja-JP" altLang="en-US" sz="2400" dirty="0">
                <a:ea typeface="ＭＳ Ｐゴシック" panose="020B0600070205080204" pitchFamily="34" charset="-128"/>
              </a:rPr>
              <a:t>’</a:t>
            </a:r>
            <a:r>
              <a:rPr lang="en-US" altLang="ja-JP" sz="2400" dirty="0">
                <a:ea typeface="ＭＳ Ｐゴシック" panose="020B0600070205080204" pitchFamily="34" charset="-128"/>
              </a:rPr>
              <a:t> hardware execution state when the process is not running</a:t>
            </a:r>
          </a:p>
          <a:p>
            <a:pPr lvl="2"/>
            <a:r>
              <a:rPr lang="en-US" altLang="en-US" sz="1400" dirty="0">
                <a:ea typeface="ＭＳ Ｐゴシック" panose="020B0600070205080204" pitchFamily="34" charset="-128"/>
              </a:rPr>
              <a:t>Process ID (PID)</a:t>
            </a:r>
          </a:p>
          <a:p>
            <a:pPr lvl="2"/>
            <a:r>
              <a:rPr lang="en-US" altLang="en-US" sz="1400" dirty="0">
                <a:ea typeface="ＭＳ Ｐゴシック" panose="020B0600070205080204" pitchFamily="34" charset="-128"/>
              </a:rPr>
              <a:t>Execution state</a:t>
            </a:r>
          </a:p>
          <a:p>
            <a:pPr lvl="2"/>
            <a:r>
              <a:rPr lang="en-US" altLang="en-US" sz="1400" dirty="0">
                <a:ea typeface="ＭＳ Ｐゴシック" panose="020B0600070205080204" pitchFamily="34" charset="-128"/>
              </a:rPr>
              <a:t>Hardware state: PC, SP, regs</a:t>
            </a:r>
          </a:p>
          <a:p>
            <a:pPr lvl="2"/>
            <a:r>
              <a:rPr lang="en-US" altLang="en-US" sz="1400" dirty="0">
                <a:ea typeface="ＭＳ Ｐゴシック" panose="020B0600070205080204" pitchFamily="34" charset="-128"/>
              </a:rPr>
              <a:t>Memory management</a:t>
            </a:r>
          </a:p>
          <a:p>
            <a:pPr lvl="2"/>
            <a:r>
              <a:rPr lang="en-US" altLang="en-US" sz="1400" dirty="0">
                <a:ea typeface="ＭＳ Ｐゴシック" panose="020B0600070205080204" pitchFamily="34" charset="-128"/>
              </a:rPr>
              <a:t>Scheduling</a:t>
            </a:r>
          </a:p>
          <a:p>
            <a:pPr lvl="2"/>
            <a:r>
              <a:rPr lang="en-US" altLang="en-US" sz="1400" dirty="0">
                <a:ea typeface="ＭＳ Ｐゴシック" panose="020B0600070205080204" pitchFamily="34" charset="-128"/>
              </a:rPr>
              <a:t>Accounting</a:t>
            </a:r>
          </a:p>
          <a:p>
            <a:pPr lvl="2"/>
            <a:r>
              <a:rPr lang="en-US" altLang="en-US" sz="1400" dirty="0">
                <a:ea typeface="ＭＳ Ｐゴシック" panose="020B0600070205080204" pitchFamily="34" charset="-128"/>
              </a:rPr>
              <a:t>Pointers for state queues</a:t>
            </a:r>
          </a:p>
          <a:p>
            <a:pPr lvl="2"/>
            <a:r>
              <a:rPr lang="en-US" altLang="en-US" sz="1400" dirty="0">
                <a:ea typeface="ＭＳ Ｐゴシック" panose="020B0600070205080204" pitchFamily="34" charset="-128"/>
              </a:rPr>
              <a:t>Etc.</a:t>
            </a:r>
            <a:endParaRPr lang="en-US" altLang="en-US" sz="1800" dirty="0">
              <a:ea typeface="ＭＳ Ｐゴシック" panose="020B0600070205080204" pitchFamily="34" charset="-128"/>
            </a:endParaRPr>
          </a:p>
          <a:p>
            <a:r>
              <a:rPr lang="en-US" altLang="en-US" sz="2400" dirty="0">
                <a:ea typeface="ＭＳ Ｐゴシック" panose="020B0600070205080204" pitchFamily="34" charset="-128"/>
              </a:rPr>
              <a:t>This state is everything that is needed to restore the hardware to the same configuration it was in when the process was switched out of the hardware</a:t>
            </a:r>
            <a:endParaRPr lang="en-US" altLang="en-US" sz="1400" dirty="0">
              <a:ea typeface="ＭＳ Ｐゴシック" panose="020B0600070205080204" pitchFamily="34" charset="-128"/>
            </a:endParaRPr>
          </a:p>
        </p:txBody>
      </p:sp>
    </p:spTree>
    <p:extLst>
      <p:ext uri="{BB962C8B-B14F-4D97-AF65-F5344CB8AC3E}">
        <p14:creationId xmlns:p14="http://schemas.microsoft.com/office/powerpoint/2010/main" val="556876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F12F-F33C-4877-9E8D-4AF63F655331}"/>
              </a:ext>
            </a:extLst>
          </p:cNvPr>
          <p:cNvSpPr>
            <a:spLocks noGrp="1"/>
          </p:cNvSpPr>
          <p:nvPr>
            <p:ph type="title"/>
          </p:nvPr>
        </p:nvSpPr>
        <p:spPr/>
        <p:txBody>
          <a:bodyPr/>
          <a:lstStyle/>
          <a:p>
            <a:pPr>
              <a:defRPr/>
            </a:pPr>
            <a:r>
              <a:rPr lang="en-US" altLang="en-US">
                <a:ea typeface="ＭＳ Ｐゴシック" panose="020B0600070205080204" pitchFamily="34" charset="-128"/>
              </a:rPr>
              <a:t>Xv6 struct proc</a:t>
            </a:r>
          </a:p>
        </p:txBody>
      </p:sp>
      <p:pic>
        <p:nvPicPr>
          <p:cNvPr id="45059" name="Content Placeholder 6">
            <a:extLst>
              <a:ext uri="{FF2B5EF4-FFF2-40B4-BE49-F238E27FC236}">
                <a16:creationId xmlns:a16="http://schemas.microsoft.com/office/drawing/2014/main" id="{691CA2B1-C90F-4C19-A10A-7F0105A4C2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00100" y="1454150"/>
            <a:ext cx="7543800" cy="3949700"/>
          </a:xfrm>
        </p:spPr>
      </p:pic>
      <p:sp>
        <p:nvSpPr>
          <p:cNvPr id="45061" name="Slide Number Placeholder 5">
            <a:extLst>
              <a:ext uri="{FF2B5EF4-FFF2-40B4-BE49-F238E27FC236}">
                <a16:creationId xmlns:a16="http://schemas.microsoft.com/office/drawing/2014/main" id="{0E10D267-74D3-41C6-AF55-35F7861339A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D1AD0E50-3D4C-4D09-BF94-3F9F9BDA0B49}" type="slidenum">
              <a:rPr lang="en-US" altLang="en-US" sz="1000" smtClean="0">
                <a:solidFill>
                  <a:schemeClr val="tx1"/>
                </a:solidFill>
              </a:rPr>
              <a:pPr>
                <a:spcBef>
                  <a:spcPct val="0"/>
                </a:spcBef>
                <a:buClrTx/>
                <a:buSzTx/>
                <a:buFontTx/>
                <a:buNone/>
              </a:pPr>
              <a:t>33</a:t>
            </a:fld>
            <a:endParaRPr lang="en-US" altLang="en-US" sz="1000">
              <a:solidFill>
                <a:schemeClr val="tx1"/>
              </a:solidFill>
            </a:endParaRPr>
          </a:p>
        </p:txBody>
      </p:sp>
    </p:spTree>
    <p:extLst>
      <p:ext uri="{BB962C8B-B14F-4D97-AF65-F5344CB8AC3E}">
        <p14:creationId xmlns:p14="http://schemas.microsoft.com/office/powerpoint/2010/main" val="9239324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a:extLst>
              <a:ext uri="{FF2B5EF4-FFF2-40B4-BE49-F238E27FC236}">
                <a16:creationId xmlns:a16="http://schemas.microsoft.com/office/drawing/2014/main" id="{43656FB9-992B-4D21-8EA5-66E7416AC7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09DD4D00-3A70-42AA-98A8-722FB0049176}" type="slidenum">
              <a:rPr lang="en-US" altLang="en-US" sz="1000" smtClean="0">
                <a:solidFill>
                  <a:schemeClr val="tx1"/>
                </a:solidFill>
              </a:rPr>
              <a:pPr>
                <a:spcBef>
                  <a:spcPct val="0"/>
                </a:spcBef>
                <a:buClrTx/>
                <a:buSzTx/>
                <a:buFontTx/>
                <a:buNone/>
              </a:pPr>
              <a:t>34</a:t>
            </a:fld>
            <a:endParaRPr lang="en-US" altLang="en-US" sz="1000">
              <a:solidFill>
                <a:schemeClr val="tx1"/>
              </a:solidFill>
            </a:endParaRPr>
          </a:p>
        </p:txBody>
      </p:sp>
      <p:sp>
        <p:nvSpPr>
          <p:cNvPr id="293890" name="Rectangle 2">
            <a:extLst>
              <a:ext uri="{FF2B5EF4-FFF2-40B4-BE49-F238E27FC236}">
                <a16:creationId xmlns:a16="http://schemas.microsoft.com/office/drawing/2014/main" id="{798962E2-63AF-44AB-8E9D-28340773A934}"/>
              </a:ext>
            </a:extLst>
          </p:cNvPr>
          <p:cNvSpPr>
            <a:spLocks noGrp="1" noChangeArrowheads="1"/>
          </p:cNvSpPr>
          <p:nvPr>
            <p:ph type="title"/>
          </p:nvPr>
        </p:nvSpPr>
        <p:spPr>
          <a:xfrm>
            <a:off x="304800" y="304800"/>
            <a:ext cx="8686800" cy="685800"/>
          </a:xfrm>
        </p:spPr>
        <p:txBody>
          <a:bodyPr/>
          <a:lstStyle/>
          <a:p>
            <a:pPr>
              <a:defRPr/>
            </a:pPr>
            <a:r>
              <a:rPr lang="en-US" altLang="en-US" sz="3600">
                <a:ea typeface="ＭＳ Ｐゴシック" panose="020B0600070205080204" pitchFamily="34" charset="-128"/>
              </a:rPr>
              <a:t>How to pause/restart processes?</a:t>
            </a:r>
          </a:p>
        </p:txBody>
      </p:sp>
      <p:sp>
        <p:nvSpPr>
          <p:cNvPr id="30724" name="Rectangle 3">
            <a:extLst>
              <a:ext uri="{FF2B5EF4-FFF2-40B4-BE49-F238E27FC236}">
                <a16:creationId xmlns:a16="http://schemas.microsoft.com/office/drawing/2014/main" id="{A895A83B-4342-43FB-B0D2-5805BECB9F27}"/>
              </a:ext>
            </a:extLst>
          </p:cNvPr>
          <p:cNvSpPr>
            <a:spLocks noGrp="1" noChangeArrowheads="1"/>
          </p:cNvSpPr>
          <p:nvPr>
            <p:ph type="body" idx="1"/>
          </p:nvPr>
        </p:nvSpPr>
        <p:spPr>
          <a:xfrm>
            <a:off x="304800" y="1247554"/>
            <a:ext cx="8763000" cy="4724400"/>
          </a:xfrm>
        </p:spPr>
        <p:txBody>
          <a:bodyPr/>
          <a:lstStyle/>
          <a:p>
            <a:r>
              <a:rPr lang="en-US" altLang="en-US" sz="2000" dirty="0">
                <a:ea typeface="ＭＳ Ｐゴシック" panose="020B0600070205080204" pitchFamily="34" charset="-128"/>
              </a:rPr>
              <a:t>When a process is running, its dynamic state is in memory and some hardware registers</a:t>
            </a:r>
          </a:p>
          <a:p>
            <a:pPr lvl="1"/>
            <a:r>
              <a:rPr lang="en-US" altLang="en-US" sz="1800" dirty="0">
                <a:ea typeface="ＭＳ Ｐゴシック" panose="020B0600070205080204" pitchFamily="34" charset="-128"/>
              </a:rPr>
              <a:t>Hardware registers include </a:t>
            </a:r>
            <a:r>
              <a:rPr lang="en-US" altLang="en-US" sz="1600" dirty="0">
                <a:solidFill>
                  <a:srgbClr val="FF4747"/>
                </a:solidFill>
                <a:ea typeface="ＭＳ Ｐゴシック" panose="020B0600070205080204" pitchFamily="34" charset="-128"/>
              </a:rPr>
              <a:t>Program counter, stack pointer, control registers, data registers</a:t>
            </a:r>
            <a:r>
              <a:rPr lang="en-US" altLang="en-US" sz="1600" dirty="0">
                <a:ea typeface="ＭＳ Ｐゴシック" panose="020B0600070205080204" pitchFamily="34" charset="-128"/>
              </a:rPr>
              <a:t>, </a:t>
            </a:r>
            <a:r>
              <a:rPr lang="mr-IN" altLang="en-US" sz="1600" dirty="0">
                <a:ea typeface="ＭＳ Ｐゴシック" panose="020B0600070205080204" pitchFamily="34" charset="-128"/>
              </a:rPr>
              <a:t>…</a:t>
            </a:r>
            <a:endParaRPr lang="en-US" altLang="en-US" sz="1600" dirty="0">
              <a:ea typeface="ＭＳ Ｐゴシック" panose="020B0600070205080204" pitchFamily="34" charset="-128"/>
            </a:endParaRPr>
          </a:p>
          <a:p>
            <a:pPr lvl="1"/>
            <a:r>
              <a:rPr lang="en-US" altLang="en-US" sz="1600" dirty="0">
                <a:ea typeface="ＭＳ Ｐゴシック" panose="020B0600070205080204" pitchFamily="34" charset="-128"/>
              </a:rPr>
              <a:t>To be able to stop and restart a process, we need to completely restore this state</a:t>
            </a:r>
          </a:p>
          <a:p>
            <a:pPr lvl="1"/>
            <a:endParaRPr lang="en-US" altLang="en-US" sz="1400" dirty="0">
              <a:ea typeface="ＭＳ Ｐゴシック" panose="020B0600070205080204" pitchFamily="34" charset="-128"/>
            </a:endParaRPr>
          </a:p>
          <a:p>
            <a:r>
              <a:rPr lang="en-US" altLang="en-US" sz="2000" dirty="0">
                <a:ea typeface="ＭＳ Ｐゴシック" panose="020B0600070205080204" pitchFamily="34" charset="-128"/>
              </a:rPr>
              <a:t>When the </a:t>
            </a:r>
            <a:r>
              <a:rPr lang="en-US" altLang="en-US" sz="2000" dirty="0">
                <a:solidFill>
                  <a:srgbClr val="0000FF"/>
                </a:solidFill>
                <a:ea typeface="ＭＳ Ｐゴシック" panose="020B0600070205080204" pitchFamily="34" charset="-128"/>
              </a:rPr>
              <a:t>OS stops running a process</a:t>
            </a:r>
            <a:r>
              <a:rPr lang="en-US" altLang="en-US" sz="2000" dirty="0">
                <a:ea typeface="ＭＳ Ｐゴシック" panose="020B0600070205080204" pitchFamily="34" charset="-128"/>
              </a:rPr>
              <a:t>, it saves the current values of the registers (usually in PCB)</a:t>
            </a:r>
          </a:p>
          <a:p>
            <a:endParaRPr lang="en-US" altLang="en-US" sz="2000" dirty="0">
              <a:ea typeface="ＭＳ Ｐゴシック" panose="020B0600070205080204" pitchFamily="34" charset="-128"/>
            </a:endParaRPr>
          </a:p>
          <a:p>
            <a:r>
              <a:rPr lang="en-US" altLang="en-US" sz="2000" dirty="0">
                <a:ea typeface="ＭＳ Ｐゴシック" panose="020B0600070205080204" pitchFamily="34" charset="-128"/>
              </a:rPr>
              <a:t>When the </a:t>
            </a:r>
            <a:r>
              <a:rPr lang="en-US" altLang="en-US" sz="2000" dirty="0">
                <a:solidFill>
                  <a:srgbClr val="0000FF"/>
                </a:solidFill>
                <a:ea typeface="ＭＳ Ｐゴシック" panose="020B0600070205080204" pitchFamily="34" charset="-128"/>
              </a:rPr>
              <a:t>OS restarts executing a process</a:t>
            </a:r>
            <a:r>
              <a:rPr lang="en-US" altLang="en-US" sz="2000" dirty="0">
                <a:ea typeface="ＭＳ Ｐゴシック" panose="020B0600070205080204" pitchFamily="34" charset="-128"/>
              </a:rPr>
              <a:t>, it loads the hardware registers from the stored values in </a:t>
            </a:r>
            <a:r>
              <a:rPr lang="en-US" altLang="ja-JP" sz="2000" dirty="0">
                <a:ea typeface="ＭＳ Ｐゴシック" panose="020B0600070205080204" pitchFamily="34" charset="-128"/>
              </a:rPr>
              <a:t>PCB</a:t>
            </a:r>
          </a:p>
          <a:p>
            <a:endParaRPr lang="en-US" altLang="en-US" sz="2000" dirty="0">
              <a:ea typeface="ＭＳ Ｐゴシック" panose="020B0600070205080204" pitchFamily="34" charset="-128"/>
            </a:endParaRPr>
          </a:p>
          <a:p>
            <a:r>
              <a:rPr lang="en-US" altLang="en-US" sz="2000" dirty="0">
                <a:ea typeface="ＭＳ Ｐゴシック" panose="020B0600070205080204" pitchFamily="34" charset="-128"/>
              </a:rPr>
              <a:t>Changing CPU hardware state from one process to another is called a </a:t>
            </a:r>
            <a:r>
              <a:rPr lang="en-US" altLang="en-US" sz="2000" dirty="0">
                <a:solidFill>
                  <a:srgbClr val="FF3300"/>
                </a:solidFill>
                <a:ea typeface="ＭＳ Ｐゴシック" panose="020B0600070205080204" pitchFamily="34" charset="-128"/>
              </a:rPr>
              <a:t>context switch</a:t>
            </a:r>
          </a:p>
          <a:p>
            <a:pPr lvl="1"/>
            <a:r>
              <a:rPr lang="en-US" altLang="en-US" sz="1800" dirty="0">
                <a:ea typeface="ＭＳ Ｐゴシック" panose="020B0600070205080204" pitchFamily="34" charset="-128"/>
              </a:rPr>
              <a:t>This can happen 100s or 1000s of times a second!</a:t>
            </a:r>
          </a:p>
        </p:txBody>
      </p:sp>
    </p:spTree>
    <p:extLst>
      <p:ext uri="{BB962C8B-B14F-4D97-AF65-F5344CB8AC3E}">
        <p14:creationId xmlns:p14="http://schemas.microsoft.com/office/powerpoint/2010/main" val="1503169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2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24">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24">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072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5">
            <a:extLst>
              <a:ext uri="{FF2B5EF4-FFF2-40B4-BE49-F238E27FC236}">
                <a16:creationId xmlns:a16="http://schemas.microsoft.com/office/drawing/2014/main" id="{9ADED4F1-DED8-40BE-8064-EE3BD50109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585FAAA1-BD9C-45DD-B164-207C22BEBED6}" type="slidenum">
              <a:rPr lang="en-US" altLang="en-US" sz="1000" smtClean="0">
                <a:solidFill>
                  <a:schemeClr val="tx1"/>
                </a:solidFill>
              </a:rPr>
              <a:pPr>
                <a:spcBef>
                  <a:spcPct val="0"/>
                </a:spcBef>
                <a:buClrTx/>
                <a:buSzTx/>
                <a:buFontTx/>
                <a:buNone/>
              </a:pPr>
              <a:t>35</a:t>
            </a:fld>
            <a:endParaRPr lang="en-US" altLang="en-US" sz="1000">
              <a:solidFill>
                <a:schemeClr val="tx1"/>
              </a:solidFill>
            </a:endParaRPr>
          </a:p>
        </p:txBody>
      </p:sp>
      <p:sp>
        <p:nvSpPr>
          <p:cNvPr id="294914" name="Rectangle 2">
            <a:extLst>
              <a:ext uri="{FF2B5EF4-FFF2-40B4-BE49-F238E27FC236}">
                <a16:creationId xmlns:a16="http://schemas.microsoft.com/office/drawing/2014/main" id="{2DDDD13F-6BA5-47AA-8F4B-2BD717F99649}"/>
              </a:ext>
            </a:extLst>
          </p:cNvPr>
          <p:cNvSpPr>
            <a:spLocks noGrp="1" noChangeArrowheads="1"/>
          </p:cNvSpPr>
          <p:nvPr>
            <p:ph type="title"/>
          </p:nvPr>
        </p:nvSpPr>
        <p:spPr>
          <a:xfrm>
            <a:off x="304800" y="152400"/>
            <a:ext cx="8839200" cy="838200"/>
          </a:xfrm>
        </p:spPr>
        <p:txBody>
          <a:bodyPr/>
          <a:lstStyle/>
          <a:p>
            <a:pPr>
              <a:defRPr/>
            </a:pPr>
            <a:r>
              <a:rPr lang="en-US" altLang="en-US" sz="3200">
                <a:ea typeface="ＭＳ Ｐゴシック" panose="020B0600070205080204" pitchFamily="34" charset="-128"/>
              </a:rPr>
              <a:t>How does the OS track processes?</a:t>
            </a:r>
          </a:p>
        </p:txBody>
      </p:sp>
      <p:sp>
        <p:nvSpPr>
          <p:cNvPr id="52229" name="Rectangle 3">
            <a:extLst>
              <a:ext uri="{FF2B5EF4-FFF2-40B4-BE49-F238E27FC236}">
                <a16:creationId xmlns:a16="http://schemas.microsoft.com/office/drawing/2014/main" id="{4595D3B7-2F6E-476F-A9FD-1701875C44DB}"/>
              </a:ext>
            </a:extLst>
          </p:cNvPr>
          <p:cNvSpPr>
            <a:spLocks noGrp="1" noChangeArrowheads="1"/>
          </p:cNvSpPr>
          <p:nvPr>
            <p:ph type="body" idx="1"/>
          </p:nvPr>
        </p:nvSpPr>
        <p:spPr/>
        <p:txBody>
          <a:bodyPr/>
          <a:lstStyle/>
          <a:p>
            <a:r>
              <a:rPr lang="en-US" altLang="en-US" sz="2400" dirty="0">
                <a:ea typeface="ＭＳ Ｐゴシック" panose="020B0600070205080204" pitchFamily="34" charset="-128"/>
              </a:rPr>
              <a:t>The OS maintains a collection of queues that represent the state of all processes in the system</a:t>
            </a:r>
          </a:p>
          <a:p>
            <a:endParaRPr lang="en-US" altLang="en-US" sz="2400" dirty="0">
              <a:ea typeface="ＭＳ Ｐゴシック" panose="020B0600070205080204" pitchFamily="34" charset="-128"/>
            </a:endParaRPr>
          </a:p>
          <a:p>
            <a:r>
              <a:rPr lang="en-US" altLang="en-US" sz="2400" dirty="0">
                <a:ea typeface="ＭＳ Ｐゴシック" panose="020B0600070205080204" pitchFamily="34" charset="-128"/>
              </a:rPr>
              <a:t>Typically, the OS at least one queue for each state</a:t>
            </a:r>
          </a:p>
          <a:p>
            <a:pPr lvl="1"/>
            <a:r>
              <a:rPr lang="en-US" altLang="en-US" sz="2000" dirty="0">
                <a:ea typeface="ＭＳ Ｐゴシック" panose="020B0600070205080204" pitchFamily="34" charset="-128"/>
              </a:rPr>
              <a:t>Ready, waiting, etc.</a:t>
            </a:r>
          </a:p>
          <a:p>
            <a:pPr lvl="1"/>
            <a:endParaRPr lang="en-US" altLang="en-US" sz="2000" dirty="0">
              <a:ea typeface="ＭＳ Ｐゴシック" panose="020B0600070205080204" pitchFamily="34" charset="-128"/>
            </a:endParaRPr>
          </a:p>
          <a:p>
            <a:r>
              <a:rPr lang="en-US" altLang="en-US" sz="2400" dirty="0">
                <a:ea typeface="ＭＳ Ｐゴシック" panose="020B0600070205080204" pitchFamily="34" charset="-128"/>
              </a:rPr>
              <a:t>Each PCB is queued on a state queue according to its current state</a:t>
            </a:r>
          </a:p>
          <a:p>
            <a:endParaRPr lang="en-US" altLang="en-US" sz="2400" dirty="0">
              <a:ea typeface="ＭＳ Ｐゴシック" panose="020B0600070205080204" pitchFamily="34" charset="-128"/>
            </a:endParaRPr>
          </a:p>
          <a:p>
            <a:r>
              <a:rPr lang="en-US" altLang="en-US" sz="2400" dirty="0">
                <a:ea typeface="ＭＳ Ｐゴシック" panose="020B0600070205080204" pitchFamily="34" charset="-128"/>
              </a:rPr>
              <a:t>As a process changes state, its PCB is unlinked from one queue and linked into another</a:t>
            </a:r>
          </a:p>
        </p:txBody>
      </p:sp>
    </p:spTree>
    <p:extLst>
      <p:ext uri="{BB962C8B-B14F-4D97-AF65-F5344CB8AC3E}">
        <p14:creationId xmlns:p14="http://schemas.microsoft.com/office/powerpoint/2010/main" val="2684542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5">
            <a:extLst>
              <a:ext uri="{FF2B5EF4-FFF2-40B4-BE49-F238E27FC236}">
                <a16:creationId xmlns:a16="http://schemas.microsoft.com/office/drawing/2014/main" id="{108A3731-53B5-45D0-8AFB-E4D5F5EAB7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245C0E4A-5D9F-4D45-B4D2-48D0AC6A161C}" type="slidenum">
              <a:rPr lang="en-US" altLang="en-US" sz="1000" smtClean="0">
                <a:solidFill>
                  <a:schemeClr val="tx1"/>
                </a:solidFill>
              </a:rPr>
              <a:pPr>
                <a:spcBef>
                  <a:spcPct val="0"/>
                </a:spcBef>
                <a:buClrTx/>
                <a:buSzTx/>
                <a:buFontTx/>
                <a:buNone/>
              </a:pPr>
              <a:t>36</a:t>
            </a:fld>
            <a:endParaRPr lang="en-US" altLang="en-US" sz="1000">
              <a:solidFill>
                <a:schemeClr val="tx1"/>
              </a:solidFill>
            </a:endParaRPr>
          </a:p>
        </p:txBody>
      </p:sp>
      <p:sp>
        <p:nvSpPr>
          <p:cNvPr id="295938" name="Rectangle 2">
            <a:extLst>
              <a:ext uri="{FF2B5EF4-FFF2-40B4-BE49-F238E27FC236}">
                <a16:creationId xmlns:a16="http://schemas.microsoft.com/office/drawing/2014/main" id="{928BC629-A72F-4ED8-AEDC-99F47BB265D0}"/>
              </a:ext>
            </a:extLst>
          </p:cNvPr>
          <p:cNvSpPr>
            <a:spLocks noGrp="1" noChangeArrowheads="1"/>
          </p:cNvSpPr>
          <p:nvPr>
            <p:ph type="title"/>
          </p:nvPr>
        </p:nvSpPr>
        <p:spPr/>
        <p:txBody>
          <a:bodyPr/>
          <a:lstStyle/>
          <a:p>
            <a:pPr>
              <a:defRPr/>
            </a:pPr>
            <a:r>
              <a:rPr lang="en-US" altLang="en-US">
                <a:ea typeface="ＭＳ Ｐゴシック" panose="020B0600070205080204" pitchFamily="34" charset="-128"/>
              </a:rPr>
              <a:t>State Queues</a:t>
            </a:r>
          </a:p>
        </p:txBody>
      </p:sp>
      <p:grpSp>
        <p:nvGrpSpPr>
          <p:cNvPr id="53253" name="Group 9">
            <a:extLst>
              <a:ext uri="{FF2B5EF4-FFF2-40B4-BE49-F238E27FC236}">
                <a16:creationId xmlns:a16="http://schemas.microsoft.com/office/drawing/2014/main" id="{6BA587B3-4BD2-49C0-96C2-EA1CEF879507}"/>
              </a:ext>
            </a:extLst>
          </p:cNvPr>
          <p:cNvGrpSpPr>
            <a:grpSpLocks/>
          </p:cNvGrpSpPr>
          <p:nvPr/>
        </p:nvGrpSpPr>
        <p:grpSpPr bwMode="auto">
          <a:xfrm>
            <a:off x="2971800" y="1905000"/>
            <a:ext cx="1371600" cy="914400"/>
            <a:chOff x="720" y="1296"/>
            <a:chExt cx="864" cy="576"/>
          </a:xfrm>
        </p:grpSpPr>
        <p:sp>
          <p:nvSpPr>
            <p:cNvPr id="53298" name="Rectangle 4">
              <a:extLst>
                <a:ext uri="{FF2B5EF4-FFF2-40B4-BE49-F238E27FC236}">
                  <a16:creationId xmlns:a16="http://schemas.microsoft.com/office/drawing/2014/main" id="{3359BBFE-3F8C-47F0-8E6B-3FE8E447404B}"/>
                </a:ext>
              </a:extLst>
            </p:cNvPr>
            <p:cNvSpPr>
              <a:spLocks noChangeArrowheads="1"/>
            </p:cNvSpPr>
            <p:nvPr/>
          </p:nvSpPr>
          <p:spPr bwMode="auto">
            <a:xfrm>
              <a:off x="720" y="1296"/>
              <a:ext cx="864" cy="576"/>
            </a:xfrm>
            <a:prstGeom prst="rect">
              <a:avLst/>
            </a:prstGeom>
            <a:solidFill>
              <a:srgbClr val="FFCCCC"/>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53299" name="Rectangle 5">
              <a:extLst>
                <a:ext uri="{FF2B5EF4-FFF2-40B4-BE49-F238E27FC236}">
                  <a16:creationId xmlns:a16="http://schemas.microsoft.com/office/drawing/2014/main" id="{9C676B80-F0B4-4962-A4C3-45D25D60D8B2}"/>
                </a:ext>
              </a:extLst>
            </p:cNvPr>
            <p:cNvSpPr>
              <a:spLocks noChangeArrowheads="1"/>
            </p:cNvSpPr>
            <p:nvPr/>
          </p:nvSpPr>
          <p:spPr bwMode="auto">
            <a:xfrm>
              <a:off x="720" y="1296"/>
              <a:ext cx="864" cy="144"/>
            </a:xfrm>
            <a:prstGeom prst="rect">
              <a:avLst/>
            </a:prstGeom>
            <a:solidFill>
              <a:srgbClr val="FFCCCC"/>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53300" name="Rectangle 6">
              <a:extLst>
                <a:ext uri="{FF2B5EF4-FFF2-40B4-BE49-F238E27FC236}">
                  <a16:creationId xmlns:a16="http://schemas.microsoft.com/office/drawing/2014/main" id="{16B8856A-A046-4E84-97F3-B22570F127DA}"/>
                </a:ext>
              </a:extLst>
            </p:cNvPr>
            <p:cNvSpPr>
              <a:spLocks noChangeArrowheads="1"/>
            </p:cNvSpPr>
            <p:nvPr/>
          </p:nvSpPr>
          <p:spPr bwMode="auto">
            <a:xfrm>
              <a:off x="720" y="1440"/>
              <a:ext cx="864" cy="144"/>
            </a:xfrm>
            <a:prstGeom prst="rect">
              <a:avLst/>
            </a:prstGeom>
            <a:solidFill>
              <a:srgbClr val="FFCCCC"/>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53301" name="Rectangle 7">
              <a:extLst>
                <a:ext uri="{FF2B5EF4-FFF2-40B4-BE49-F238E27FC236}">
                  <a16:creationId xmlns:a16="http://schemas.microsoft.com/office/drawing/2014/main" id="{9C11F749-013B-40E3-9AA1-FA3168908013}"/>
                </a:ext>
              </a:extLst>
            </p:cNvPr>
            <p:cNvSpPr>
              <a:spLocks noChangeArrowheads="1"/>
            </p:cNvSpPr>
            <p:nvPr/>
          </p:nvSpPr>
          <p:spPr bwMode="auto">
            <a:xfrm>
              <a:off x="720" y="1584"/>
              <a:ext cx="864" cy="144"/>
            </a:xfrm>
            <a:prstGeom prst="rect">
              <a:avLst/>
            </a:prstGeom>
            <a:solidFill>
              <a:srgbClr val="FFCCCC"/>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53302" name="Rectangle 8">
              <a:extLst>
                <a:ext uri="{FF2B5EF4-FFF2-40B4-BE49-F238E27FC236}">
                  <a16:creationId xmlns:a16="http://schemas.microsoft.com/office/drawing/2014/main" id="{C131CCFA-FB7D-4360-8C9A-A3630982A862}"/>
                </a:ext>
              </a:extLst>
            </p:cNvPr>
            <p:cNvSpPr>
              <a:spLocks noChangeArrowheads="1"/>
            </p:cNvSpPr>
            <p:nvPr/>
          </p:nvSpPr>
          <p:spPr bwMode="auto">
            <a:xfrm>
              <a:off x="720" y="1728"/>
              <a:ext cx="864" cy="144"/>
            </a:xfrm>
            <a:prstGeom prst="rect">
              <a:avLst/>
            </a:prstGeom>
            <a:solidFill>
              <a:srgbClr val="FFCCCC"/>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grpSp>
      <p:grpSp>
        <p:nvGrpSpPr>
          <p:cNvPr id="53254" name="Group 10">
            <a:extLst>
              <a:ext uri="{FF2B5EF4-FFF2-40B4-BE49-F238E27FC236}">
                <a16:creationId xmlns:a16="http://schemas.microsoft.com/office/drawing/2014/main" id="{3FAA8F3A-748E-41C8-B6D7-D6C653DA8BD6}"/>
              </a:ext>
            </a:extLst>
          </p:cNvPr>
          <p:cNvGrpSpPr>
            <a:grpSpLocks/>
          </p:cNvGrpSpPr>
          <p:nvPr/>
        </p:nvGrpSpPr>
        <p:grpSpPr bwMode="auto">
          <a:xfrm>
            <a:off x="4724400" y="1905000"/>
            <a:ext cx="1371600" cy="914400"/>
            <a:chOff x="720" y="1296"/>
            <a:chExt cx="864" cy="576"/>
          </a:xfrm>
        </p:grpSpPr>
        <p:sp>
          <p:nvSpPr>
            <p:cNvPr id="53293" name="Rectangle 11">
              <a:extLst>
                <a:ext uri="{FF2B5EF4-FFF2-40B4-BE49-F238E27FC236}">
                  <a16:creationId xmlns:a16="http://schemas.microsoft.com/office/drawing/2014/main" id="{440B189D-4F37-4820-982A-6F3669D6E9AB}"/>
                </a:ext>
              </a:extLst>
            </p:cNvPr>
            <p:cNvSpPr>
              <a:spLocks noChangeArrowheads="1"/>
            </p:cNvSpPr>
            <p:nvPr/>
          </p:nvSpPr>
          <p:spPr bwMode="auto">
            <a:xfrm>
              <a:off x="720" y="1296"/>
              <a:ext cx="864" cy="576"/>
            </a:xfrm>
            <a:prstGeom prst="rect">
              <a:avLst/>
            </a:prstGeom>
            <a:solidFill>
              <a:srgbClr val="FFCCCC"/>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53294" name="Rectangle 12">
              <a:extLst>
                <a:ext uri="{FF2B5EF4-FFF2-40B4-BE49-F238E27FC236}">
                  <a16:creationId xmlns:a16="http://schemas.microsoft.com/office/drawing/2014/main" id="{749E0F02-554A-45DF-BF5A-B6FB8C8A3274}"/>
                </a:ext>
              </a:extLst>
            </p:cNvPr>
            <p:cNvSpPr>
              <a:spLocks noChangeArrowheads="1"/>
            </p:cNvSpPr>
            <p:nvPr/>
          </p:nvSpPr>
          <p:spPr bwMode="auto">
            <a:xfrm>
              <a:off x="720" y="1296"/>
              <a:ext cx="864" cy="144"/>
            </a:xfrm>
            <a:prstGeom prst="rect">
              <a:avLst/>
            </a:prstGeom>
            <a:solidFill>
              <a:srgbClr val="FFCCCC"/>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53295" name="Rectangle 13">
              <a:extLst>
                <a:ext uri="{FF2B5EF4-FFF2-40B4-BE49-F238E27FC236}">
                  <a16:creationId xmlns:a16="http://schemas.microsoft.com/office/drawing/2014/main" id="{BC202B60-3D39-4EDA-B665-2B1F14C7CA40}"/>
                </a:ext>
              </a:extLst>
            </p:cNvPr>
            <p:cNvSpPr>
              <a:spLocks noChangeArrowheads="1"/>
            </p:cNvSpPr>
            <p:nvPr/>
          </p:nvSpPr>
          <p:spPr bwMode="auto">
            <a:xfrm>
              <a:off x="720" y="1440"/>
              <a:ext cx="864" cy="144"/>
            </a:xfrm>
            <a:prstGeom prst="rect">
              <a:avLst/>
            </a:prstGeom>
            <a:solidFill>
              <a:srgbClr val="FFCCCC"/>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53296" name="Rectangle 14">
              <a:extLst>
                <a:ext uri="{FF2B5EF4-FFF2-40B4-BE49-F238E27FC236}">
                  <a16:creationId xmlns:a16="http://schemas.microsoft.com/office/drawing/2014/main" id="{FC5217EB-45F8-460C-AFCC-2FA134C56B31}"/>
                </a:ext>
              </a:extLst>
            </p:cNvPr>
            <p:cNvSpPr>
              <a:spLocks noChangeArrowheads="1"/>
            </p:cNvSpPr>
            <p:nvPr/>
          </p:nvSpPr>
          <p:spPr bwMode="auto">
            <a:xfrm>
              <a:off x="720" y="1584"/>
              <a:ext cx="864" cy="144"/>
            </a:xfrm>
            <a:prstGeom prst="rect">
              <a:avLst/>
            </a:prstGeom>
            <a:solidFill>
              <a:srgbClr val="FFCCCC"/>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53297" name="Rectangle 15">
              <a:extLst>
                <a:ext uri="{FF2B5EF4-FFF2-40B4-BE49-F238E27FC236}">
                  <a16:creationId xmlns:a16="http://schemas.microsoft.com/office/drawing/2014/main" id="{13C87805-5E21-423F-B9AC-39E7301581D0}"/>
                </a:ext>
              </a:extLst>
            </p:cNvPr>
            <p:cNvSpPr>
              <a:spLocks noChangeArrowheads="1"/>
            </p:cNvSpPr>
            <p:nvPr/>
          </p:nvSpPr>
          <p:spPr bwMode="auto">
            <a:xfrm>
              <a:off x="720" y="1728"/>
              <a:ext cx="864" cy="144"/>
            </a:xfrm>
            <a:prstGeom prst="rect">
              <a:avLst/>
            </a:prstGeom>
            <a:solidFill>
              <a:srgbClr val="FFCCCC"/>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grpSp>
      <p:grpSp>
        <p:nvGrpSpPr>
          <p:cNvPr id="53255" name="Group 16">
            <a:extLst>
              <a:ext uri="{FF2B5EF4-FFF2-40B4-BE49-F238E27FC236}">
                <a16:creationId xmlns:a16="http://schemas.microsoft.com/office/drawing/2014/main" id="{D3F97311-3E6A-4282-9835-A5816167F21E}"/>
              </a:ext>
            </a:extLst>
          </p:cNvPr>
          <p:cNvGrpSpPr>
            <a:grpSpLocks/>
          </p:cNvGrpSpPr>
          <p:nvPr/>
        </p:nvGrpSpPr>
        <p:grpSpPr bwMode="auto">
          <a:xfrm>
            <a:off x="6477000" y="1905000"/>
            <a:ext cx="1371600" cy="914400"/>
            <a:chOff x="720" y="1296"/>
            <a:chExt cx="864" cy="576"/>
          </a:xfrm>
        </p:grpSpPr>
        <p:sp>
          <p:nvSpPr>
            <p:cNvPr id="53288" name="Rectangle 17">
              <a:extLst>
                <a:ext uri="{FF2B5EF4-FFF2-40B4-BE49-F238E27FC236}">
                  <a16:creationId xmlns:a16="http://schemas.microsoft.com/office/drawing/2014/main" id="{2A353C8E-10F3-4FF2-9107-BBB234D5A3C3}"/>
                </a:ext>
              </a:extLst>
            </p:cNvPr>
            <p:cNvSpPr>
              <a:spLocks noChangeArrowheads="1"/>
            </p:cNvSpPr>
            <p:nvPr/>
          </p:nvSpPr>
          <p:spPr bwMode="auto">
            <a:xfrm>
              <a:off x="720" y="1296"/>
              <a:ext cx="864" cy="576"/>
            </a:xfrm>
            <a:prstGeom prst="rect">
              <a:avLst/>
            </a:prstGeom>
            <a:solidFill>
              <a:srgbClr val="FFCCCC"/>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53289" name="Rectangle 18">
              <a:extLst>
                <a:ext uri="{FF2B5EF4-FFF2-40B4-BE49-F238E27FC236}">
                  <a16:creationId xmlns:a16="http://schemas.microsoft.com/office/drawing/2014/main" id="{98ED9D35-3BB6-4EDB-B219-B722C10D3904}"/>
                </a:ext>
              </a:extLst>
            </p:cNvPr>
            <p:cNvSpPr>
              <a:spLocks noChangeArrowheads="1"/>
            </p:cNvSpPr>
            <p:nvPr/>
          </p:nvSpPr>
          <p:spPr bwMode="auto">
            <a:xfrm>
              <a:off x="720" y="1296"/>
              <a:ext cx="864" cy="144"/>
            </a:xfrm>
            <a:prstGeom prst="rect">
              <a:avLst/>
            </a:prstGeom>
            <a:solidFill>
              <a:srgbClr val="FFCCCC"/>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53290" name="Rectangle 19">
              <a:extLst>
                <a:ext uri="{FF2B5EF4-FFF2-40B4-BE49-F238E27FC236}">
                  <a16:creationId xmlns:a16="http://schemas.microsoft.com/office/drawing/2014/main" id="{DCEA328B-193D-496E-9BF5-BF4666F3D18E}"/>
                </a:ext>
              </a:extLst>
            </p:cNvPr>
            <p:cNvSpPr>
              <a:spLocks noChangeArrowheads="1"/>
            </p:cNvSpPr>
            <p:nvPr/>
          </p:nvSpPr>
          <p:spPr bwMode="auto">
            <a:xfrm>
              <a:off x="720" y="1440"/>
              <a:ext cx="864" cy="144"/>
            </a:xfrm>
            <a:prstGeom prst="rect">
              <a:avLst/>
            </a:prstGeom>
            <a:solidFill>
              <a:srgbClr val="FFCCCC"/>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53291" name="Rectangle 20">
              <a:extLst>
                <a:ext uri="{FF2B5EF4-FFF2-40B4-BE49-F238E27FC236}">
                  <a16:creationId xmlns:a16="http://schemas.microsoft.com/office/drawing/2014/main" id="{1E1BBB99-B257-4FC3-9467-01BC08915130}"/>
                </a:ext>
              </a:extLst>
            </p:cNvPr>
            <p:cNvSpPr>
              <a:spLocks noChangeArrowheads="1"/>
            </p:cNvSpPr>
            <p:nvPr/>
          </p:nvSpPr>
          <p:spPr bwMode="auto">
            <a:xfrm>
              <a:off x="720" y="1584"/>
              <a:ext cx="864" cy="144"/>
            </a:xfrm>
            <a:prstGeom prst="rect">
              <a:avLst/>
            </a:prstGeom>
            <a:solidFill>
              <a:srgbClr val="FFCCCC"/>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53292" name="Rectangle 21">
              <a:extLst>
                <a:ext uri="{FF2B5EF4-FFF2-40B4-BE49-F238E27FC236}">
                  <a16:creationId xmlns:a16="http://schemas.microsoft.com/office/drawing/2014/main" id="{A12FF628-7DA0-4FC9-A97C-2E0B7BBF6755}"/>
                </a:ext>
              </a:extLst>
            </p:cNvPr>
            <p:cNvSpPr>
              <a:spLocks noChangeArrowheads="1"/>
            </p:cNvSpPr>
            <p:nvPr/>
          </p:nvSpPr>
          <p:spPr bwMode="auto">
            <a:xfrm>
              <a:off x="720" y="1728"/>
              <a:ext cx="864" cy="144"/>
            </a:xfrm>
            <a:prstGeom prst="rect">
              <a:avLst/>
            </a:prstGeom>
            <a:solidFill>
              <a:srgbClr val="FFCCCC"/>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grpSp>
      <p:sp>
        <p:nvSpPr>
          <p:cNvPr id="53256" name="Text Box 22">
            <a:extLst>
              <a:ext uri="{FF2B5EF4-FFF2-40B4-BE49-F238E27FC236}">
                <a16:creationId xmlns:a16="http://schemas.microsoft.com/office/drawing/2014/main" id="{40660BC6-8B4E-4250-861B-0917EA1C9AF3}"/>
              </a:ext>
            </a:extLst>
          </p:cNvPr>
          <p:cNvSpPr txBox="1">
            <a:spLocks noChangeArrowheads="1"/>
          </p:cNvSpPr>
          <p:nvPr/>
        </p:nvSpPr>
        <p:spPr bwMode="auto">
          <a:xfrm>
            <a:off x="2895600" y="1600200"/>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a:solidFill>
                  <a:srgbClr val="FF3300"/>
                </a:solidFill>
              </a:rPr>
              <a:t>Firefox PCB</a:t>
            </a:r>
          </a:p>
        </p:txBody>
      </p:sp>
      <p:sp>
        <p:nvSpPr>
          <p:cNvPr id="53257" name="Text Box 23">
            <a:extLst>
              <a:ext uri="{FF2B5EF4-FFF2-40B4-BE49-F238E27FC236}">
                <a16:creationId xmlns:a16="http://schemas.microsoft.com/office/drawing/2014/main" id="{A9D13516-8BD0-4028-BACA-EF2A0E75D8CB}"/>
              </a:ext>
            </a:extLst>
          </p:cNvPr>
          <p:cNvSpPr txBox="1">
            <a:spLocks noChangeArrowheads="1"/>
          </p:cNvSpPr>
          <p:nvPr/>
        </p:nvSpPr>
        <p:spPr bwMode="auto">
          <a:xfrm>
            <a:off x="4648200" y="1600200"/>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a:solidFill>
                  <a:srgbClr val="FF3300"/>
                </a:solidFill>
              </a:rPr>
              <a:t>X Server PCB</a:t>
            </a:r>
          </a:p>
        </p:txBody>
      </p:sp>
      <p:sp>
        <p:nvSpPr>
          <p:cNvPr id="53258" name="Text Box 24">
            <a:extLst>
              <a:ext uri="{FF2B5EF4-FFF2-40B4-BE49-F238E27FC236}">
                <a16:creationId xmlns:a16="http://schemas.microsoft.com/office/drawing/2014/main" id="{3C81FE8E-F19E-4F7F-8453-00B15998E474}"/>
              </a:ext>
            </a:extLst>
          </p:cNvPr>
          <p:cNvSpPr txBox="1">
            <a:spLocks noChangeArrowheads="1"/>
          </p:cNvSpPr>
          <p:nvPr/>
        </p:nvSpPr>
        <p:spPr bwMode="auto">
          <a:xfrm>
            <a:off x="6400800" y="1600200"/>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a:solidFill>
                  <a:srgbClr val="FF3300"/>
                </a:solidFill>
              </a:rPr>
              <a:t>Outlook PCB</a:t>
            </a:r>
          </a:p>
        </p:txBody>
      </p:sp>
      <p:sp>
        <p:nvSpPr>
          <p:cNvPr id="53259" name="Rectangle 26">
            <a:extLst>
              <a:ext uri="{FF2B5EF4-FFF2-40B4-BE49-F238E27FC236}">
                <a16:creationId xmlns:a16="http://schemas.microsoft.com/office/drawing/2014/main" id="{59291AB7-3278-4EB0-903C-0BB01A48F600}"/>
              </a:ext>
            </a:extLst>
          </p:cNvPr>
          <p:cNvSpPr>
            <a:spLocks noChangeArrowheads="1"/>
          </p:cNvSpPr>
          <p:nvPr/>
        </p:nvSpPr>
        <p:spPr bwMode="auto">
          <a:xfrm>
            <a:off x="1219200" y="1905000"/>
            <a:ext cx="1371600" cy="228600"/>
          </a:xfrm>
          <a:prstGeom prst="rect">
            <a:avLst/>
          </a:prstGeom>
          <a:solidFill>
            <a:schemeClr val="accent1"/>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53260" name="Rectangle 27">
            <a:extLst>
              <a:ext uri="{FF2B5EF4-FFF2-40B4-BE49-F238E27FC236}">
                <a16:creationId xmlns:a16="http://schemas.microsoft.com/office/drawing/2014/main" id="{B2355BBE-93CD-4E89-B1E9-653687AE9D5F}"/>
              </a:ext>
            </a:extLst>
          </p:cNvPr>
          <p:cNvSpPr>
            <a:spLocks noChangeArrowheads="1"/>
          </p:cNvSpPr>
          <p:nvPr/>
        </p:nvSpPr>
        <p:spPr bwMode="auto">
          <a:xfrm>
            <a:off x="1219200" y="1905000"/>
            <a:ext cx="1371600" cy="228600"/>
          </a:xfrm>
          <a:prstGeom prst="rect">
            <a:avLst/>
          </a:prstGeom>
          <a:solidFill>
            <a:srgbClr val="FFCCCC"/>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grpSp>
        <p:nvGrpSpPr>
          <p:cNvPr id="53261" name="Group 32">
            <a:extLst>
              <a:ext uri="{FF2B5EF4-FFF2-40B4-BE49-F238E27FC236}">
                <a16:creationId xmlns:a16="http://schemas.microsoft.com/office/drawing/2014/main" id="{CD39F20F-4DA2-4863-8CD3-61D58A8DCC03}"/>
              </a:ext>
            </a:extLst>
          </p:cNvPr>
          <p:cNvGrpSpPr>
            <a:grpSpLocks/>
          </p:cNvGrpSpPr>
          <p:nvPr/>
        </p:nvGrpSpPr>
        <p:grpSpPr bwMode="auto">
          <a:xfrm>
            <a:off x="2971800" y="3352800"/>
            <a:ext cx="1371600" cy="914400"/>
            <a:chOff x="720" y="1296"/>
            <a:chExt cx="864" cy="576"/>
          </a:xfrm>
        </p:grpSpPr>
        <p:sp>
          <p:nvSpPr>
            <p:cNvPr id="53283" name="Rectangle 33">
              <a:extLst>
                <a:ext uri="{FF2B5EF4-FFF2-40B4-BE49-F238E27FC236}">
                  <a16:creationId xmlns:a16="http://schemas.microsoft.com/office/drawing/2014/main" id="{4BB6FB71-8A8A-423B-8BF1-FA6AE2DDEB60}"/>
                </a:ext>
              </a:extLst>
            </p:cNvPr>
            <p:cNvSpPr>
              <a:spLocks noChangeArrowheads="1"/>
            </p:cNvSpPr>
            <p:nvPr/>
          </p:nvSpPr>
          <p:spPr bwMode="auto">
            <a:xfrm>
              <a:off x="720" y="1296"/>
              <a:ext cx="864" cy="576"/>
            </a:xfrm>
            <a:prstGeom prst="rect">
              <a:avLst/>
            </a:prstGeom>
            <a:solidFill>
              <a:srgbClr val="99CCFF"/>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53284" name="Rectangle 34">
              <a:extLst>
                <a:ext uri="{FF2B5EF4-FFF2-40B4-BE49-F238E27FC236}">
                  <a16:creationId xmlns:a16="http://schemas.microsoft.com/office/drawing/2014/main" id="{5978C928-1BE1-4CF1-9709-D65A4F9C986A}"/>
                </a:ext>
              </a:extLst>
            </p:cNvPr>
            <p:cNvSpPr>
              <a:spLocks noChangeArrowheads="1"/>
            </p:cNvSpPr>
            <p:nvPr/>
          </p:nvSpPr>
          <p:spPr bwMode="auto">
            <a:xfrm>
              <a:off x="720" y="1296"/>
              <a:ext cx="864" cy="144"/>
            </a:xfrm>
            <a:prstGeom prst="rect">
              <a:avLst/>
            </a:prstGeom>
            <a:solidFill>
              <a:srgbClr val="99CCFF"/>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53285" name="Rectangle 35">
              <a:extLst>
                <a:ext uri="{FF2B5EF4-FFF2-40B4-BE49-F238E27FC236}">
                  <a16:creationId xmlns:a16="http://schemas.microsoft.com/office/drawing/2014/main" id="{24D34933-A5F0-4956-A160-750DFD2BFBA7}"/>
                </a:ext>
              </a:extLst>
            </p:cNvPr>
            <p:cNvSpPr>
              <a:spLocks noChangeArrowheads="1"/>
            </p:cNvSpPr>
            <p:nvPr/>
          </p:nvSpPr>
          <p:spPr bwMode="auto">
            <a:xfrm>
              <a:off x="720" y="1440"/>
              <a:ext cx="864" cy="144"/>
            </a:xfrm>
            <a:prstGeom prst="rect">
              <a:avLst/>
            </a:prstGeom>
            <a:solidFill>
              <a:srgbClr val="99CCFF"/>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53286" name="Rectangle 36">
              <a:extLst>
                <a:ext uri="{FF2B5EF4-FFF2-40B4-BE49-F238E27FC236}">
                  <a16:creationId xmlns:a16="http://schemas.microsoft.com/office/drawing/2014/main" id="{CA3CA674-BD6F-485F-94A7-BC7065341D33}"/>
                </a:ext>
              </a:extLst>
            </p:cNvPr>
            <p:cNvSpPr>
              <a:spLocks noChangeArrowheads="1"/>
            </p:cNvSpPr>
            <p:nvPr/>
          </p:nvSpPr>
          <p:spPr bwMode="auto">
            <a:xfrm>
              <a:off x="720" y="1584"/>
              <a:ext cx="864" cy="144"/>
            </a:xfrm>
            <a:prstGeom prst="rect">
              <a:avLst/>
            </a:prstGeom>
            <a:solidFill>
              <a:srgbClr val="99CCFF"/>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53287" name="Rectangle 37">
              <a:extLst>
                <a:ext uri="{FF2B5EF4-FFF2-40B4-BE49-F238E27FC236}">
                  <a16:creationId xmlns:a16="http://schemas.microsoft.com/office/drawing/2014/main" id="{4A635A2F-783F-41E5-B9D2-678BF243C288}"/>
                </a:ext>
              </a:extLst>
            </p:cNvPr>
            <p:cNvSpPr>
              <a:spLocks noChangeArrowheads="1"/>
            </p:cNvSpPr>
            <p:nvPr/>
          </p:nvSpPr>
          <p:spPr bwMode="auto">
            <a:xfrm>
              <a:off x="720" y="1728"/>
              <a:ext cx="864" cy="144"/>
            </a:xfrm>
            <a:prstGeom prst="rect">
              <a:avLst/>
            </a:prstGeom>
            <a:solidFill>
              <a:srgbClr val="99CCFF"/>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grpSp>
      <p:sp>
        <p:nvSpPr>
          <p:cNvPr id="53262" name="Text Box 38">
            <a:extLst>
              <a:ext uri="{FF2B5EF4-FFF2-40B4-BE49-F238E27FC236}">
                <a16:creationId xmlns:a16="http://schemas.microsoft.com/office/drawing/2014/main" id="{637100CB-171E-4BAC-8C6F-69ABC158BFB9}"/>
              </a:ext>
            </a:extLst>
          </p:cNvPr>
          <p:cNvSpPr txBox="1">
            <a:spLocks noChangeArrowheads="1"/>
          </p:cNvSpPr>
          <p:nvPr/>
        </p:nvSpPr>
        <p:spPr bwMode="auto">
          <a:xfrm>
            <a:off x="2895600" y="3048000"/>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a:solidFill>
                  <a:srgbClr val="0000FF"/>
                </a:solidFill>
              </a:rPr>
              <a:t>Emacs PCB</a:t>
            </a:r>
          </a:p>
        </p:txBody>
      </p:sp>
      <p:sp>
        <p:nvSpPr>
          <p:cNvPr id="53263" name="Text Box 39">
            <a:extLst>
              <a:ext uri="{FF2B5EF4-FFF2-40B4-BE49-F238E27FC236}">
                <a16:creationId xmlns:a16="http://schemas.microsoft.com/office/drawing/2014/main" id="{B7281164-A2E5-4905-8329-38459D0CDB31}"/>
              </a:ext>
            </a:extLst>
          </p:cNvPr>
          <p:cNvSpPr txBox="1">
            <a:spLocks noChangeArrowheads="1"/>
          </p:cNvSpPr>
          <p:nvPr/>
        </p:nvSpPr>
        <p:spPr bwMode="auto">
          <a:xfrm>
            <a:off x="1143000" y="1600200"/>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a:solidFill>
                  <a:srgbClr val="FF3300"/>
                </a:solidFill>
              </a:rPr>
              <a:t>Ready Queue</a:t>
            </a:r>
          </a:p>
        </p:txBody>
      </p:sp>
      <p:sp>
        <p:nvSpPr>
          <p:cNvPr id="53264" name="Text Box 44">
            <a:extLst>
              <a:ext uri="{FF2B5EF4-FFF2-40B4-BE49-F238E27FC236}">
                <a16:creationId xmlns:a16="http://schemas.microsoft.com/office/drawing/2014/main" id="{363D8C1E-9AF1-4056-9050-8E7D89E5BFDB}"/>
              </a:ext>
            </a:extLst>
          </p:cNvPr>
          <p:cNvSpPr txBox="1">
            <a:spLocks noChangeArrowheads="1"/>
          </p:cNvSpPr>
          <p:nvPr/>
        </p:nvSpPr>
        <p:spPr bwMode="auto">
          <a:xfrm>
            <a:off x="1143000" y="3048000"/>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a:solidFill>
                  <a:srgbClr val="0000FF"/>
                </a:solidFill>
              </a:rPr>
              <a:t>Disk I/O Queue</a:t>
            </a:r>
          </a:p>
        </p:txBody>
      </p:sp>
      <p:sp>
        <p:nvSpPr>
          <p:cNvPr id="53265" name="Text Box 45">
            <a:extLst>
              <a:ext uri="{FF2B5EF4-FFF2-40B4-BE49-F238E27FC236}">
                <a16:creationId xmlns:a16="http://schemas.microsoft.com/office/drawing/2014/main" id="{3FB6428C-0655-44DC-ABAA-EF62EE292E85}"/>
              </a:ext>
            </a:extLst>
          </p:cNvPr>
          <p:cNvSpPr txBox="1">
            <a:spLocks noChangeArrowheads="1"/>
          </p:cNvSpPr>
          <p:nvPr/>
        </p:nvSpPr>
        <p:spPr bwMode="auto">
          <a:xfrm>
            <a:off x="1143000" y="4495800"/>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a:solidFill>
                  <a:srgbClr val="009900"/>
                </a:solidFill>
              </a:rPr>
              <a:t>Console Queue</a:t>
            </a:r>
          </a:p>
        </p:txBody>
      </p:sp>
      <p:sp>
        <p:nvSpPr>
          <p:cNvPr id="53266" name="Text Box 46">
            <a:extLst>
              <a:ext uri="{FF2B5EF4-FFF2-40B4-BE49-F238E27FC236}">
                <a16:creationId xmlns:a16="http://schemas.microsoft.com/office/drawing/2014/main" id="{CCFEBA0E-3B2C-4DD0-8573-C96ECC232F53}"/>
              </a:ext>
            </a:extLst>
          </p:cNvPr>
          <p:cNvSpPr txBox="1">
            <a:spLocks noChangeArrowheads="1"/>
          </p:cNvSpPr>
          <p:nvPr/>
        </p:nvSpPr>
        <p:spPr bwMode="auto">
          <a:xfrm>
            <a:off x="1143000" y="4876800"/>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a:solidFill>
                  <a:srgbClr val="D60093"/>
                </a:solidFill>
              </a:rPr>
              <a:t>Sleep Queue</a:t>
            </a:r>
          </a:p>
        </p:txBody>
      </p:sp>
      <p:sp>
        <p:nvSpPr>
          <p:cNvPr id="53267" name="Text Box 47">
            <a:extLst>
              <a:ext uri="{FF2B5EF4-FFF2-40B4-BE49-F238E27FC236}">
                <a16:creationId xmlns:a16="http://schemas.microsoft.com/office/drawing/2014/main" id="{F259A818-E920-45F6-9C42-D588AA6BF594}"/>
              </a:ext>
            </a:extLst>
          </p:cNvPr>
          <p:cNvSpPr txBox="1">
            <a:spLocks noChangeArrowheads="1"/>
          </p:cNvSpPr>
          <p:nvPr/>
        </p:nvSpPr>
        <p:spPr bwMode="auto">
          <a:xfrm>
            <a:off x="1752600" y="5257800"/>
            <a:ext cx="16764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400">
                <a:solidFill>
                  <a:schemeClr val="tx1"/>
                </a:solidFill>
              </a:rPr>
              <a:t>.</a:t>
            </a:r>
          </a:p>
          <a:p>
            <a:pPr>
              <a:spcBef>
                <a:spcPct val="50000"/>
              </a:spcBef>
              <a:buClrTx/>
              <a:buSzTx/>
              <a:buFontTx/>
              <a:buNone/>
            </a:pPr>
            <a:r>
              <a:rPr lang="en-US" altLang="en-US" sz="1400">
                <a:solidFill>
                  <a:schemeClr val="tx1"/>
                </a:solidFill>
              </a:rPr>
              <a:t>.</a:t>
            </a:r>
          </a:p>
          <a:p>
            <a:pPr>
              <a:spcBef>
                <a:spcPct val="50000"/>
              </a:spcBef>
              <a:buClrTx/>
              <a:buSzTx/>
              <a:buFontTx/>
              <a:buNone/>
            </a:pPr>
            <a:r>
              <a:rPr lang="en-US" altLang="en-US" sz="1400">
                <a:solidFill>
                  <a:schemeClr val="tx1"/>
                </a:solidFill>
              </a:rPr>
              <a:t>.</a:t>
            </a:r>
          </a:p>
        </p:txBody>
      </p:sp>
      <p:grpSp>
        <p:nvGrpSpPr>
          <p:cNvPr id="53268" name="Group 48">
            <a:extLst>
              <a:ext uri="{FF2B5EF4-FFF2-40B4-BE49-F238E27FC236}">
                <a16:creationId xmlns:a16="http://schemas.microsoft.com/office/drawing/2014/main" id="{CE7BBCAD-7F37-40CC-9FED-02E7308108A6}"/>
              </a:ext>
            </a:extLst>
          </p:cNvPr>
          <p:cNvGrpSpPr>
            <a:grpSpLocks/>
          </p:cNvGrpSpPr>
          <p:nvPr/>
        </p:nvGrpSpPr>
        <p:grpSpPr bwMode="auto">
          <a:xfrm>
            <a:off x="4724400" y="3352800"/>
            <a:ext cx="1371600" cy="914400"/>
            <a:chOff x="720" y="1296"/>
            <a:chExt cx="864" cy="576"/>
          </a:xfrm>
        </p:grpSpPr>
        <p:sp>
          <p:nvSpPr>
            <p:cNvPr id="53278" name="Rectangle 49">
              <a:extLst>
                <a:ext uri="{FF2B5EF4-FFF2-40B4-BE49-F238E27FC236}">
                  <a16:creationId xmlns:a16="http://schemas.microsoft.com/office/drawing/2014/main" id="{3D160101-F5F0-4CCC-8B3F-D6568F010C0A}"/>
                </a:ext>
              </a:extLst>
            </p:cNvPr>
            <p:cNvSpPr>
              <a:spLocks noChangeArrowheads="1"/>
            </p:cNvSpPr>
            <p:nvPr/>
          </p:nvSpPr>
          <p:spPr bwMode="auto">
            <a:xfrm>
              <a:off x="720" y="1296"/>
              <a:ext cx="864" cy="576"/>
            </a:xfrm>
            <a:prstGeom prst="rect">
              <a:avLst/>
            </a:prstGeom>
            <a:solidFill>
              <a:srgbClr val="99CCFF"/>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53279" name="Rectangle 50">
              <a:extLst>
                <a:ext uri="{FF2B5EF4-FFF2-40B4-BE49-F238E27FC236}">
                  <a16:creationId xmlns:a16="http://schemas.microsoft.com/office/drawing/2014/main" id="{AC5D2F71-5067-45DC-867B-ECE2BE9E96D3}"/>
                </a:ext>
              </a:extLst>
            </p:cNvPr>
            <p:cNvSpPr>
              <a:spLocks noChangeArrowheads="1"/>
            </p:cNvSpPr>
            <p:nvPr/>
          </p:nvSpPr>
          <p:spPr bwMode="auto">
            <a:xfrm>
              <a:off x="720" y="1296"/>
              <a:ext cx="864" cy="144"/>
            </a:xfrm>
            <a:prstGeom prst="rect">
              <a:avLst/>
            </a:prstGeom>
            <a:solidFill>
              <a:srgbClr val="99CCFF"/>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53280" name="Rectangle 51">
              <a:extLst>
                <a:ext uri="{FF2B5EF4-FFF2-40B4-BE49-F238E27FC236}">
                  <a16:creationId xmlns:a16="http://schemas.microsoft.com/office/drawing/2014/main" id="{75665805-3B45-477C-96C3-88BB0055BA9F}"/>
                </a:ext>
              </a:extLst>
            </p:cNvPr>
            <p:cNvSpPr>
              <a:spLocks noChangeArrowheads="1"/>
            </p:cNvSpPr>
            <p:nvPr/>
          </p:nvSpPr>
          <p:spPr bwMode="auto">
            <a:xfrm>
              <a:off x="720" y="1440"/>
              <a:ext cx="864" cy="144"/>
            </a:xfrm>
            <a:prstGeom prst="rect">
              <a:avLst/>
            </a:prstGeom>
            <a:solidFill>
              <a:srgbClr val="99CCFF"/>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53281" name="Rectangle 52">
              <a:extLst>
                <a:ext uri="{FF2B5EF4-FFF2-40B4-BE49-F238E27FC236}">
                  <a16:creationId xmlns:a16="http://schemas.microsoft.com/office/drawing/2014/main" id="{02493EB0-6152-40AB-A3DF-B0EDB2008E01}"/>
                </a:ext>
              </a:extLst>
            </p:cNvPr>
            <p:cNvSpPr>
              <a:spLocks noChangeArrowheads="1"/>
            </p:cNvSpPr>
            <p:nvPr/>
          </p:nvSpPr>
          <p:spPr bwMode="auto">
            <a:xfrm>
              <a:off x="720" y="1584"/>
              <a:ext cx="864" cy="144"/>
            </a:xfrm>
            <a:prstGeom prst="rect">
              <a:avLst/>
            </a:prstGeom>
            <a:solidFill>
              <a:srgbClr val="99CCFF"/>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53282" name="Rectangle 53">
              <a:extLst>
                <a:ext uri="{FF2B5EF4-FFF2-40B4-BE49-F238E27FC236}">
                  <a16:creationId xmlns:a16="http://schemas.microsoft.com/office/drawing/2014/main" id="{5A66940A-A144-46C0-9A69-8974D809AF04}"/>
                </a:ext>
              </a:extLst>
            </p:cNvPr>
            <p:cNvSpPr>
              <a:spLocks noChangeArrowheads="1"/>
            </p:cNvSpPr>
            <p:nvPr/>
          </p:nvSpPr>
          <p:spPr bwMode="auto">
            <a:xfrm>
              <a:off x="720" y="1728"/>
              <a:ext cx="864" cy="144"/>
            </a:xfrm>
            <a:prstGeom prst="rect">
              <a:avLst/>
            </a:prstGeom>
            <a:solidFill>
              <a:srgbClr val="99CCFF"/>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grpSp>
      <p:sp>
        <p:nvSpPr>
          <p:cNvPr id="53269" name="Text Box 54">
            <a:extLst>
              <a:ext uri="{FF2B5EF4-FFF2-40B4-BE49-F238E27FC236}">
                <a16:creationId xmlns:a16="http://schemas.microsoft.com/office/drawing/2014/main" id="{D3D4754F-0ED7-4092-970F-8CAF34A4A1C1}"/>
              </a:ext>
            </a:extLst>
          </p:cNvPr>
          <p:cNvSpPr txBox="1">
            <a:spLocks noChangeArrowheads="1"/>
          </p:cNvSpPr>
          <p:nvPr/>
        </p:nvSpPr>
        <p:spPr bwMode="auto">
          <a:xfrm>
            <a:off x="4724400" y="3048000"/>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a:solidFill>
                  <a:srgbClr val="0000FF"/>
                </a:solidFill>
              </a:rPr>
              <a:t>ls PCB</a:t>
            </a:r>
          </a:p>
        </p:txBody>
      </p:sp>
      <p:sp>
        <p:nvSpPr>
          <p:cNvPr id="53270" name="Line 55">
            <a:extLst>
              <a:ext uri="{FF2B5EF4-FFF2-40B4-BE49-F238E27FC236}">
                <a16:creationId xmlns:a16="http://schemas.microsoft.com/office/drawing/2014/main" id="{B8FB3DDA-60BC-485A-8BDC-D0BEED9FFD5D}"/>
              </a:ext>
            </a:extLst>
          </p:cNvPr>
          <p:cNvSpPr>
            <a:spLocks noChangeShapeType="1"/>
          </p:cNvSpPr>
          <p:nvPr/>
        </p:nvSpPr>
        <p:spPr bwMode="auto">
          <a:xfrm>
            <a:off x="2590800" y="2057400"/>
            <a:ext cx="381000" cy="0"/>
          </a:xfrm>
          <a:prstGeom prst="line">
            <a:avLst/>
          </a:prstGeom>
          <a:noFill/>
          <a:ln w="9525">
            <a:solidFill>
              <a:schemeClr val="accent2"/>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53271" name="Line 56">
            <a:extLst>
              <a:ext uri="{FF2B5EF4-FFF2-40B4-BE49-F238E27FC236}">
                <a16:creationId xmlns:a16="http://schemas.microsoft.com/office/drawing/2014/main" id="{31D7DD7D-291F-42A0-AD17-325C26146F5A}"/>
              </a:ext>
            </a:extLst>
          </p:cNvPr>
          <p:cNvSpPr>
            <a:spLocks noChangeShapeType="1"/>
          </p:cNvSpPr>
          <p:nvPr/>
        </p:nvSpPr>
        <p:spPr bwMode="auto">
          <a:xfrm>
            <a:off x="6096000" y="2057400"/>
            <a:ext cx="381000" cy="0"/>
          </a:xfrm>
          <a:prstGeom prst="line">
            <a:avLst/>
          </a:prstGeom>
          <a:noFill/>
          <a:ln w="9525">
            <a:solidFill>
              <a:schemeClr val="accent2"/>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53272" name="Line 57">
            <a:extLst>
              <a:ext uri="{FF2B5EF4-FFF2-40B4-BE49-F238E27FC236}">
                <a16:creationId xmlns:a16="http://schemas.microsoft.com/office/drawing/2014/main" id="{962F0795-5931-43A6-8DDA-4FDDE5FDAD13}"/>
              </a:ext>
            </a:extLst>
          </p:cNvPr>
          <p:cNvSpPr>
            <a:spLocks noChangeShapeType="1"/>
          </p:cNvSpPr>
          <p:nvPr/>
        </p:nvSpPr>
        <p:spPr bwMode="auto">
          <a:xfrm>
            <a:off x="4343400" y="2057400"/>
            <a:ext cx="381000" cy="0"/>
          </a:xfrm>
          <a:prstGeom prst="line">
            <a:avLst/>
          </a:prstGeom>
          <a:noFill/>
          <a:ln w="9525">
            <a:solidFill>
              <a:schemeClr val="accent2"/>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53273" name="Line 58">
            <a:extLst>
              <a:ext uri="{FF2B5EF4-FFF2-40B4-BE49-F238E27FC236}">
                <a16:creationId xmlns:a16="http://schemas.microsoft.com/office/drawing/2014/main" id="{DAF2FFA3-E80C-402A-84A8-B09AD4807BDF}"/>
              </a:ext>
            </a:extLst>
          </p:cNvPr>
          <p:cNvSpPr>
            <a:spLocks noChangeShapeType="1"/>
          </p:cNvSpPr>
          <p:nvPr/>
        </p:nvSpPr>
        <p:spPr bwMode="auto">
          <a:xfrm>
            <a:off x="2590800" y="3505200"/>
            <a:ext cx="381000" cy="0"/>
          </a:xfrm>
          <a:prstGeom prst="line">
            <a:avLst/>
          </a:prstGeom>
          <a:noFill/>
          <a:ln w="9525">
            <a:solidFill>
              <a:schemeClr val="accent2"/>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53274" name="Line 59">
            <a:extLst>
              <a:ext uri="{FF2B5EF4-FFF2-40B4-BE49-F238E27FC236}">
                <a16:creationId xmlns:a16="http://schemas.microsoft.com/office/drawing/2014/main" id="{1B5D3601-D655-4618-88E3-CB89B8AEF933}"/>
              </a:ext>
            </a:extLst>
          </p:cNvPr>
          <p:cNvSpPr>
            <a:spLocks noChangeShapeType="1"/>
          </p:cNvSpPr>
          <p:nvPr/>
        </p:nvSpPr>
        <p:spPr bwMode="auto">
          <a:xfrm>
            <a:off x="4343400" y="3505200"/>
            <a:ext cx="381000" cy="0"/>
          </a:xfrm>
          <a:prstGeom prst="line">
            <a:avLst/>
          </a:prstGeom>
          <a:noFill/>
          <a:ln w="9525">
            <a:solidFill>
              <a:schemeClr val="accent2"/>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53275" name="Rectangle 62">
            <a:extLst>
              <a:ext uri="{FF2B5EF4-FFF2-40B4-BE49-F238E27FC236}">
                <a16:creationId xmlns:a16="http://schemas.microsoft.com/office/drawing/2014/main" id="{C645F144-8335-4DFA-AED9-52511E589B23}"/>
              </a:ext>
            </a:extLst>
          </p:cNvPr>
          <p:cNvSpPr>
            <a:spLocks noChangeArrowheads="1"/>
          </p:cNvSpPr>
          <p:nvPr/>
        </p:nvSpPr>
        <p:spPr bwMode="auto">
          <a:xfrm>
            <a:off x="1219200" y="3352800"/>
            <a:ext cx="1371600" cy="228600"/>
          </a:xfrm>
          <a:prstGeom prst="rect">
            <a:avLst/>
          </a:prstGeom>
          <a:solidFill>
            <a:srgbClr val="99CCFF"/>
          </a:solidFill>
          <a:ln w="9525">
            <a:solidFill>
              <a:schemeClr val="accent2"/>
            </a:solidFill>
            <a:miter lim="800000"/>
            <a:headEnd/>
            <a:tailEnd type="none" w="med" len="lg"/>
          </a:ln>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53276" name="Rectangle 63">
            <a:extLst>
              <a:ext uri="{FF2B5EF4-FFF2-40B4-BE49-F238E27FC236}">
                <a16:creationId xmlns:a16="http://schemas.microsoft.com/office/drawing/2014/main" id="{8E377B11-62BE-4AA2-92E3-D336A17492E8}"/>
              </a:ext>
            </a:extLst>
          </p:cNvPr>
          <p:cNvSpPr>
            <a:spLocks noChangeArrowheads="1"/>
          </p:cNvSpPr>
          <p:nvPr/>
        </p:nvSpPr>
        <p:spPr bwMode="auto">
          <a:xfrm>
            <a:off x="3200400" y="4648200"/>
            <a:ext cx="55626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9050" tIns="26988" rIns="19050" bIns="26988"/>
          <a:lstStyle>
            <a:lvl1pPr defTabSz="904875">
              <a:spcBef>
                <a:spcPct val="20000"/>
              </a:spcBef>
              <a:buClr>
                <a:schemeClr val="tx1"/>
              </a:buClr>
              <a:buSzPct val="50000"/>
              <a:buFont typeface="Monotype Sorts" pitchFamily="6" charset="2"/>
              <a:buChar char="l"/>
              <a:tabLst>
                <a:tab pos="276225" algn="l"/>
                <a:tab pos="679450" algn="l"/>
                <a:tab pos="1295400" algn="l"/>
              </a:tabLst>
              <a:defRPr sz="2400">
                <a:solidFill>
                  <a:schemeClr val="accent2"/>
                </a:solidFill>
                <a:latin typeface="Arial" panose="020B0604020202020204" pitchFamily="34" charset="0"/>
                <a:ea typeface="ＭＳ Ｐゴシック" panose="020B0600070205080204" pitchFamily="34" charset="-128"/>
              </a:defRPr>
            </a:lvl1pPr>
            <a:lvl2pPr marL="742950" indent="-285750" defTabSz="904875">
              <a:spcBef>
                <a:spcPct val="20000"/>
              </a:spcBef>
              <a:buClr>
                <a:schemeClr val="tx1"/>
              </a:buClr>
              <a:buSzPct val="50000"/>
              <a:buFont typeface="ZapfDingbats" pitchFamily="82" charset="2"/>
              <a:buChar char="u"/>
              <a:tabLst>
                <a:tab pos="276225" algn="l"/>
                <a:tab pos="679450" algn="l"/>
                <a:tab pos="1295400" algn="l"/>
              </a:tabLst>
              <a:defRPr sz="2000">
                <a:solidFill>
                  <a:schemeClr val="accent2"/>
                </a:solidFill>
                <a:latin typeface="Arial" panose="020B0604020202020204" pitchFamily="34" charset="0"/>
                <a:ea typeface="ＭＳ Ｐゴシック" panose="020B0600070205080204" pitchFamily="34" charset="-128"/>
              </a:defRPr>
            </a:lvl2pPr>
            <a:lvl3pPr marL="1143000" indent="-228600" defTabSz="904875">
              <a:spcBef>
                <a:spcPct val="20000"/>
              </a:spcBef>
              <a:buClr>
                <a:schemeClr val="tx1"/>
              </a:buClr>
              <a:buChar char="»"/>
              <a:tabLst>
                <a:tab pos="276225" algn="l"/>
                <a:tab pos="679450" algn="l"/>
                <a:tab pos="1295400" algn="l"/>
              </a:tabLst>
              <a:defRPr sz="2400">
                <a:solidFill>
                  <a:schemeClr val="accent2"/>
                </a:solidFill>
                <a:latin typeface="Arial" panose="020B0604020202020204" pitchFamily="34" charset="0"/>
                <a:ea typeface="ＭＳ Ｐゴシック" panose="020B0600070205080204" pitchFamily="34" charset="-128"/>
              </a:defRPr>
            </a:lvl3pPr>
            <a:lvl4pPr marL="1600200" indent="-228600" defTabSz="904875">
              <a:spcBef>
                <a:spcPct val="20000"/>
              </a:spcBef>
              <a:buClr>
                <a:schemeClr val="tx1"/>
              </a:buClr>
              <a:buSzPct val="50000"/>
              <a:buFont typeface="Monotype Sorts" pitchFamily="6" charset="2"/>
              <a:buChar char="n"/>
              <a:tabLst>
                <a:tab pos="276225" algn="l"/>
                <a:tab pos="679450" algn="l"/>
                <a:tab pos="1295400" algn="l"/>
              </a:tabLst>
              <a:defRPr sz="1600">
                <a:solidFill>
                  <a:schemeClr val="accent2"/>
                </a:solidFill>
                <a:latin typeface="Arial" panose="020B0604020202020204" pitchFamily="34" charset="0"/>
                <a:ea typeface="ＭＳ Ｐゴシック" panose="020B0600070205080204" pitchFamily="34" charset="-128"/>
              </a:defRPr>
            </a:lvl4pPr>
            <a:lvl5pPr marL="2057400" indent="-228600" defTabSz="904875">
              <a:spcBef>
                <a:spcPct val="20000"/>
              </a:spcBef>
              <a:buClr>
                <a:schemeClr val="tx1"/>
              </a:buClr>
              <a:buSzPct val="50000"/>
              <a:buFont typeface="Monotype Sorts" pitchFamily="6" charset="2"/>
              <a:buChar char="l"/>
              <a:tabLst>
                <a:tab pos="276225" algn="l"/>
                <a:tab pos="679450" algn="l"/>
                <a:tab pos="1295400" algn="l"/>
              </a:tabLst>
              <a:defRPr sz="1600">
                <a:solidFill>
                  <a:schemeClr val="accent2"/>
                </a:solidFill>
                <a:latin typeface="Arial" panose="020B0604020202020204" pitchFamily="34" charset="0"/>
                <a:ea typeface="ＭＳ Ｐゴシック" panose="020B0600070205080204" pitchFamily="34" charset="-128"/>
              </a:defRPr>
            </a:lvl5pPr>
            <a:lvl6pPr marL="2514600" indent="-228600" defTabSz="904875" eaLnBrk="0" fontAlgn="base" hangingPunct="0">
              <a:spcBef>
                <a:spcPct val="20000"/>
              </a:spcBef>
              <a:spcAft>
                <a:spcPct val="0"/>
              </a:spcAft>
              <a:buClr>
                <a:schemeClr val="tx1"/>
              </a:buClr>
              <a:buSzPct val="50000"/>
              <a:buFont typeface="Monotype Sorts" pitchFamily="6" charset="2"/>
              <a:buChar char="l"/>
              <a:tabLst>
                <a:tab pos="276225" algn="l"/>
                <a:tab pos="679450" algn="l"/>
                <a:tab pos="1295400" algn="l"/>
              </a:tabLst>
              <a:defRPr sz="1600">
                <a:solidFill>
                  <a:schemeClr val="accent2"/>
                </a:solidFill>
                <a:latin typeface="Arial" panose="020B0604020202020204" pitchFamily="34" charset="0"/>
                <a:ea typeface="ＭＳ Ｐゴシック" panose="020B0600070205080204" pitchFamily="34" charset="-128"/>
              </a:defRPr>
            </a:lvl6pPr>
            <a:lvl7pPr marL="2971800" indent="-228600" defTabSz="904875" eaLnBrk="0" fontAlgn="base" hangingPunct="0">
              <a:spcBef>
                <a:spcPct val="20000"/>
              </a:spcBef>
              <a:spcAft>
                <a:spcPct val="0"/>
              </a:spcAft>
              <a:buClr>
                <a:schemeClr val="tx1"/>
              </a:buClr>
              <a:buSzPct val="50000"/>
              <a:buFont typeface="Monotype Sorts" pitchFamily="6" charset="2"/>
              <a:buChar char="l"/>
              <a:tabLst>
                <a:tab pos="276225" algn="l"/>
                <a:tab pos="679450" algn="l"/>
                <a:tab pos="1295400" algn="l"/>
              </a:tabLst>
              <a:defRPr sz="1600">
                <a:solidFill>
                  <a:schemeClr val="accent2"/>
                </a:solidFill>
                <a:latin typeface="Arial" panose="020B0604020202020204" pitchFamily="34" charset="0"/>
                <a:ea typeface="ＭＳ Ｐゴシック" panose="020B0600070205080204" pitchFamily="34" charset="-128"/>
              </a:defRPr>
            </a:lvl7pPr>
            <a:lvl8pPr marL="3429000" indent="-228600" defTabSz="904875" eaLnBrk="0" fontAlgn="base" hangingPunct="0">
              <a:spcBef>
                <a:spcPct val="20000"/>
              </a:spcBef>
              <a:spcAft>
                <a:spcPct val="0"/>
              </a:spcAft>
              <a:buClr>
                <a:schemeClr val="tx1"/>
              </a:buClr>
              <a:buSzPct val="50000"/>
              <a:buFont typeface="Monotype Sorts" pitchFamily="6" charset="2"/>
              <a:buChar char="l"/>
              <a:tabLst>
                <a:tab pos="276225" algn="l"/>
                <a:tab pos="679450" algn="l"/>
                <a:tab pos="1295400" algn="l"/>
              </a:tabLst>
              <a:defRPr sz="1600">
                <a:solidFill>
                  <a:schemeClr val="accent2"/>
                </a:solidFill>
                <a:latin typeface="Arial" panose="020B0604020202020204" pitchFamily="34" charset="0"/>
                <a:ea typeface="ＭＳ Ｐゴシック" panose="020B0600070205080204" pitchFamily="34" charset="-128"/>
              </a:defRPr>
            </a:lvl8pPr>
            <a:lvl9pPr marL="3886200" indent="-228600" defTabSz="904875" eaLnBrk="0" fontAlgn="base" hangingPunct="0">
              <a:spcBef>
                <a:spcPct val="20000"/>
              </a:spcBef>
              <a:spcAft>
                <a:spcPct val="0"/>
              </a:spcAft>
              <a:buClr>
                <a:schemeClr val="tx1"/>
              </a:buClr>
              <a:buSzPct val="50000"/>
              <a:buFont typeface="Monotype Sorts" pitchFamily="6" charset="2"/>
              <a:buChar char="l"/>
              <a:tabLst>
                <a:tab pos="276225" algn="l"/>
                <a:tab pos="679450" algn="l"/>
                <a:tab pos="1295400" algn="l"/>
              </a:tabLst>
              <a:defRPr sz="1600">
                <a:solidFill>
                  <a:schemeClr val="accent2"/>
                </a:solidFill>
                <a:latin typeface="Arial" panose="020B0604020202020204" pitchFamily="34" charset="0"/>
                <a:ea typeface="ＭＳ Ｐゴシック" panose="020B0600070205080204" pitchFamily="34" charset="-128"/>
              </a:defRPr>
            </a:lvl9pPr>
          </a:lstStyle>
          <a:p>
            <a:pPr>
              <a:lnSpc>
                <a:spcPts val="2800"/>
              </a:lnSpc>
              <a:spcBef>
                <a:spcPct val="0"/>
              </a:spcBef>
              <a:spcAft>
                <a:spcPts val="500"/>
              </a:spcAft>
              <a:buSzPct val="75000"/>
              <a:buFont typeface="Monotype Sorts" pitchFamily="6" charset="2"/>
              <a:buNone/>
            </a:pPr>
            <a:endParaRPr lang="en-US" altLang="en-US" b="0">
              <a:solidFill>
                <a:srgbClr val="000000"/>
              </a:solidFill>
            </a:endParaRPr>
          </a:p>
        </p:txBody>
      </p:sp>
      <p:sp>
        <p:nvSpPr>
          <p:cNvPr id="53277" name="Text Box 64">
            <a:extLst>
              <a:ext uri="{FF2B5EF4-FFF2-40B4-BE49-F238E27FC236}">
                <a16:creationId xmlns:a16="http://schemas.microsoft.com/office/drawing/2014/main" id="{93799405-904F-4598-9D13-145D7D37B986}"/>
              </a:ext>
            </a:extLst>
          </p:cNvPr>
          <p:cNvSpPr txBox="1">
            <a:spLocks noChangeArrowheads="1"/>
          </p:cNvSpPr>
          <p:nvPr/>
        </p:nvSpPr>
        <p:spPr bwMode="auto">
          <a:xfrm>
            <a:off x="3581400" y="4800600"/>
            <a:ext cx="4800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b="0"/>
              <a:t>There may be many wait queues, one for each type of wait (disk, console, timer, network, etc.)</a:t>
            </a:r>
          </a:p>
        </p:txBody>
      </p:sp>
    </p:spTree>
    <p:extLst>
      <p:ext uri="{BB962C8B-B14F-4D97-AF65-F5344CB8AC3E}">
        <p14:creationId xmlns:p14="http://schemas.microsoft.com/office/powerpoint/2010/main" val="2612472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he program counter (PC) tells where the upcoming instruction is in the memory…"/>
          <p:cNvSpPr txBox="1">
            <a:spLocks noGrp="1"/>
          </p:cNvSpPr>
          <p:nvPr>
            <p:ph type="body" sz="half" idx="1"/>
          </p:nvPr>
        </p:nvSpPr>
        <p:spPr>
          <a:xfrm>
            <a:off x="508000" y="1748916"/>
            <a:ext cx="8128001" cy="1823041"/>
          </a:xfrm>
          <a:prstGeom prst="rect">
            <a:avLst/>
          </a:prstGeom>
        </p:spPr>
        <p:txBody>
          <a:bodyPr/>
          <a:lstStyle/>
          <a:p>
            <a:pPr marL="182166" indent="-182166" defTabSz="261863">
              <a:spcBef>
                <a:spcPts val="338"/>
              </a:spcBef>
              <a:defRPr sz="3570"/>
            </a:pPr>
            <a:r>
              <a:rPr sz="2000" dirty="0"/>
              <a:t>The program counter (PC) tells where the upcoming instruction is in the memory</a:t>
            </a:r>
          </a:p>
          <a:p>
            <a:pPr marL="182166" indent="-182166" defTabSz="261863">
              <a:spcBef>
                <a:spcPts val="338"/>
              </a:spcBef>
              <a:defRPr sz="3570"/>
            </a:pPr>
            <a:r>
              <a:rPr sz="2000" dirty="0"/>
              <a:t>Processor fetches the instruction, decode the instruction, execute the instruction, present the instruction results according to clock signals</a:t>
            </a:r>
          </a:p>
          <a:p>
            <a:pPr marL="182166" indent="-182166" defTabSz="261863">
              <a:spcBef>
                <a:spcPts val="338"/>
              </a:spcBef>
              <a:defRPr sz="3570"/>
            </a:pPr>
            <a:r>
              <a:rPr sz="2000" dirty="0"/>
              <a:t>The processor fetches the next instruction whenever it’s safe to do so</a:t>
            </a:r>
          </a:p>
        </p:txBody>
      </p:sp>
      <p:grpSp>
        <p:nvGrpSpPr>
          <p:cNvPr id="173" name="Group"/>
          <p:cNvGrpSpPr/>
          <p:nvPr/>
        </p:nvGrpSpPr>
        <p:grpSpPr>
          <a:xfrm>
            <a:off x="3229921" y="3701622"/>
            <a:ext cx="1080067" cy="1080067"/>
            <a:chOff x="0" y="0"/>
            <a:chExt cx="1920118" cy="1920118"/>
          </a:xfrm>
        </p:grpSpPr>
        <p:sp>
          <p:nvSpPr>
            <p:cNvPr id="171" name="Processor"/>
            <p:cNvSpPr/>
            <p:nvPr/>
          </p:nvSpPr>
          <p:spPr>
            <a:xfrm>
              <a:off x="0" y="0"/>
              <a:ext cx="1920119" cy="1920119"/>
            </a:xfrm>
            <a:prstGeom prst="roundRect">
              <a:avLst>
                <a:gd name="adj" fmla="val 10870"/>
              </a:avLst>
            </a:prstGeom>
            <a:solidFill>
              <a:srgbClr val="07A177"/>
            </a:solid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400" b="1">
                  <a:solidFill>
                    <a:srgbClr val="FFFFFF"/>
                  </a:solidFill>
                </a:defRPr>
              </a:lvl1pPr>
            </a:lstStyle>
            <a:p>
              <a:r>
                <a:rPr sz="1350"/>
                <a:t>Processor</a:t>
              </a:r>
            </a:p>
          </p:txBody>
        </p:sp>
        <p:sp>
          <p:nvSpPr>
            <p:cNvPr id="172" name="PC"/>
            <p:cNvSpPr/>
            <p:nvPr/>
          </p:nvSpPr>
          <p:spPr>
            <a:xfrm>
              <a:off x="846538" y="1238337"/>
              <a:ext cx="888044" cy="528729"/>
            </a:xfrm>
            <a:prstGeom prst="rect">
              <a:avLst/>
            </a:prstGeom>
            <a:solidFill>
              <a:srgbClr val="FFFC79"/>
            </a:solid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a:defRPr sz="2400" b="1"/>
              </a:lvl1pPr>
            </a:lstStyle>
            <a:p>
              <a:r>
                <a:rPr sz="1350"/>
                <a:t>PC</a:t>
              </a:r>
            </a:p>
          </p:txBody>
        </p:sp>
      </p:grpSp>
      <p:grpSp>
        <p:nvGrpSpPr>
          <p:cNvPr id="176" name="Group"/>
          <p:cNvGrpSpPr/>
          <p:nvPr/>
        </p:nvGrpSpPr>
        <p:grpSpPr>
          <a:xfrm>
            <a:off x="4201483" y="3897650"/>
            <a:ext cx="4153655" cy="688012"/>
            <a:chOff x="0" y="0"/>
            <a:chExt cx="7384273" cy="1223131"/>
          </a:xfrm>
        </p:grpSpPr>
        <p:sp>
          <p:nvSpPr>
            <p:cNvPr id="174" name="Rectangle"/>
            <p:cNvSpPr/>
            <p:nvPr/>
          </p:nvSpPr>
          <p:spPr>
            <a:xfrm>
              <a:off x="1764523" y="0"/>
              <a:ext cx="5619751" cy="285751"/>
            </a:xfrm>
            <a:prstGeom prst="rect">
              <a:avLst/>
            </a:prstGeom>
            <a:solidFill>
              <a:srgbClr val="FF2600">
                <a:alpha val="50000"/>
              </a:srgbClr>
            </a:solidFill>
            <a:ln w="3175" cap="flat">
              <a:noFill/>
              <a:miter lim="400000"/>
            </a:ln>
            <a:effectLst/>
          </p:spPr>
          <p:txBody>
            <a:bodyPr wrap="square" lIns="26789" tIns="26789" rIns="26789" bIns="26789" numCol="1" anchor="ctr">
              <a:noAutofit/>
            </a:bodyPr>
            <a:lstStyle/>
            <a:p>
              <a:pPr>
                <a:defRPr sz="3400">
                  <a:solidFill>
                    <a:srgbClr val="FFFFFF"/>
                  </a:solidFill>
                  <a:effectLst>
                    <a:outerShdw blurRad="38100" dist="12700" dir="5400000" rotWithShape="0">
                      <a:srgbClr val="000000">
                        <a:alpha val="50000"/>
                      </a:srgbClr>
                    </a:outerShdw>
                  </a:effectLst>
                </a:defRPr>
              </a:pPr>
              <a:endParaRPr sz="1913"/>
            </a:p>
          </p:txBody>
        </p:sp>
        <p:sp>
          <p:nvSpPr>
            <p:cNvPr id="175" name="Line"/>
            <p:cNvSpPr/>
            <p:nvPr/>
          </p:nvSpPr>
          <p:spPr>
            <a:xfrm flipH="1">
              <a:off x="0" y="113380"/>
              <a:ext cx="1764524" cy="1109752"/>
            </a:xfrm>
            <a:prstGeom prst="line">
              <a:avLst/>
            </a:prstGeom>
            <a:noFill/>
            <a:ln w="25400" cap="flat">
              <a:solidFill>
                <a:srgbClr val="FF4013"/>
              </a:solidFill>
              <a:prstDash val="solid"/>
              <a:miter lim="400000"/>
              <a:headEnd type="stealth" w="med" len="med"/>
            </a:ln>
            <a:effectLst/>
          </p:spPr>
          <p:txBody>
            <a:bodyPr wrap="square" lIns="0" tIns="0" rIns="0" bIns="0" numCol="1" anchor="ctr">
              <a:noAutofit/>
            </a:bodyPr>
            <a:lstStyle/>
            <a:p>
              <a:pPr defTabSz="241102">
                <a:defRPr sz="1000"/>
              </a:pPr>
              <a:endParaRPr sz="563"/>
            </a:p>
          </p:txBody>
        </p:sp>
      </p:grpSp>
      <p:grpSp>
        <p:nvGrpSpPr>
          <p:cNvPr id="179" name="Group"/>
          <p:cNvGrpSpPr/>
          <p:nvPr/>
        </p:nvGrpSpPr>
        <p:grpSpPr>
          <a:xfrm>
            <a:off x="5194027" y="3575018"/>
            <a:ext cx="3261570" cy="2298449"/>
            <a:chOff x="0" y="-1952"/>
            <a:chExt cx="5798344" cy="4086128"/>
          </a:xfrm>
        </p:grpSpPr>
        <p:sp>
          <p:nvSpPr>
            <p:cNvPr id="177" name="120007a30:  0f00bb27  ldah  gp,15(t12)…"/>
            <p:cNvSpPr/>
            <p:nvPr/>
          </p:nvSpPr>
          <p:spPr>
            <a:xfrm>
              <a:off x="0" y="294680"/>
              <a:ext cx="5798344" cy="378949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spAutoFit/>
            </a:bodyPr>
            <a:lstStyle/>
            <a:p>
              <a:pPr algn="l">
                <a:defRPr sz="1600"/>
              </a:pPr>
              <a:r>
                <a:rPr sz="900"/>
                <a:t>120007a30:  0f00bb27  ldah  gp,15(t12)   </a:t>
              </a:r>
            </a:p>
            <a:p>
              <a:pPr algn="l">
                <a:defRPr sz="1600"/>
              </a:pPr>
              <a:r>
                <a:rPr sz="900"/>
                <a:t>120007a34:  509cbd23  lda   gp,-25520(gp)</a:t>
              </a:r>
            </a:p>
            <a:p>
              <a:pPr algn="l">
                <a:defRPr sz="1600"/>
              </a:pPr>
              <a:r>
                <a:rPr sz="900"/>
                <a:t>120007a38:  00005d24  ldah  t1,0(gp)</a:t>
              </a:r>
            </a:p>
            <a:p>
              <a:pPr algn="l">
                <a:defRPr sz="1600"/>
              </a:pPr>
              <a:r>
                <a:rPr sz="900"/>
                <a:t>120007a3c:  0000bd24  ldah  t4,0(gp)</a:t>
              </a:r>
            </a:p>
            <a:p>
              <a:pPr algn="l">
                <a:defRPr sz="1600"/>
              </a:pPr>
              <a:r>
                <a:rPr sz="900"/>
                <a:t>120007a40:  2ca422a0  ldl   t0,-23508(t1)</a:t>
              </a:r>
            </a:p>
            <a:p>
              <a:pPr algn="l">
                <a:defRPr sz="1600"/>
              </a:pPr>
              <a:r>
                <a:rPr sz="900"/>
                <a:t>120007a44:  130020e4  beq   t0,120007a94</a:t>
              </a:r>
            </a:p>
            <a:p>
              <a:pPr algn="l">
                <a:defRPr sz="1600"/>
              </a:pPr>
              <a:r>
                <a:rPr sz="900"/>
                <a:t>120007a48:  00003d24  ldah  t0,0(gp)</a:t>
              </a:r>
            </a:p>
            <a:p>
              <a:pPr algn="l">
                <a:defRPr sz="1600"/>
              </a:pPr>
              <a:r>
                <a:rPr sz="900"/>
                <a:t>120007a4c:  2ca4e2b3  stl   zero,-23508(t1)</a:t>
              </a:r>
            </a:p>
            <a:p>
              <a:pPr algn="l">
                <a:defRPr sz="1600"/>
              </a:pPr>
              <a:r>
                <a:rPr sz="900"/>
                <a:t>120007a50:  0004ff47  clr   v0</a:t>
              </a:r>
            </a:p>
            <a:p>
              <a:pPr algn="l">
                <a:defRPr sz="1600"/>
              </a:pPr>
              <a:r>
                <a:rPr sz="900"/>
                <a:t>120007a54:  28a4e5b3  stl   zero,-23512(t4)</a:t>
              </a:r>
            </a:p>
            <a:p>
              <a:pPr algn="l">
                <a:defRPr sz="1600"/>
              </a:pPr>
              <a:r>
                <a:rPr sz="900"/>
                <a:t>120007a58:  20a421a4  ldq   t0,-23520(t0)</a:t>
              </a:r>
            </a:p>
            <a:p>
              <a:pPr algn="l">
                <a:defRPr sz="1600"/>
              </a:pPr>
              <a:r>
                <a:rPr sz="900"/>
                <a:t>120007a5c:  0e0020e4  beq   t0,120007a98</a:t>
              </a:r>
            </a:p>
            <a:p>
              <a:pPr algn="l">
                <a:defRPr sz="1600"/>
              </a:pPr>
              <a:r>
                <a:rPr sz="900"/>
                <a:t>120007a60:  0204e147  mov   t0,t1</a:t>
              </a:r>
            </a:p>
            <a:p>
              <a:pPr algn="l">
                <a:defRPr sz="1600"/>
              </a:pPr>
              <a:r>
                <a:rPr sz="900"/>
                <a:t>120007a64:  0304ff47  clr   t2</a:t>
              </a:r>
            </a:p>
            <a:p>
              <a:pPr algn="l">
                <a:defRPr sz="1600"/>
              </a:pPr>
              <a:r>
                <a:rPr sz="900"/>
                <a:t>120007a68:  0500e0c3  br    120007a80</a:t>
              </a:r>
            </a:p>
          </p:txBody>
        </p:sp>
        <p:sp>
          <p:nvSpPr>
            <p:cNvPr id="178" name="instruction memory"/>
            <p:cNvSpPr/>
            <p:nvPr/>
          </p:nvSpPr>
          <p:spPr>
            <a:xfrm>
              <a:off x="2871257" y="-1952"/>
              <a:ext cx="2857501" cy="40395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spAutoFit/>
            </a:bodyPr>
            <a:lstStyle>
              <a:lvl1pPr>
                <a:defRPr sz="2000" b="1"/>
              </a:lvl1pPr>
            </a:lstStyle>
            <a:p>
              <a:r>
                <a:rPr sz="1125"/>
                <a:t>instruction memory</a:t>
              </a:r>
            </a:p>
          </p:txBody>
        </p:sp>
      </p:grpSp>
      <p:grpSp>
        <p:nvGrpSpPr>
          <p:cNvPr id="182" name="Group"/>
          <p:cNvGrpSpPr/>
          <p:nvPr/>
        </p:nvGrpSpPr>
        <p:grpSpPr>
          <a:xfrm>
            <a:off x="4200062" y="4055437"/>
            <a:ext cx="4155075" cy="526512"/>
            <a:chOff x="0" y="0"/>
            <a:chExt cx="7386798" cy="936019"/>
          </a:xfrm>
        </p:grpSpPr>
        <p:sp>
          <p:nvSpPr>
            <p:cNvPr id="180" name="Rectangle"/>
            <p:cNvSpPr/>
            <p:nvPr/>
          </p:nvSpPr>
          <p:spPr>
            <a:xfrm>
              <a:off x="1767048" y="0"/>
              <a:ext cx="5619751" cy="285751"/>
            </a:xfrm>
            <a:prstGeom prst="rect">
              <a:avLst/>
            </a:prstGeom>
            <a:solidFill>
              <a:srgbClr val="FF2600">
                <a:alpha val="50000"/>
              </a:srgbClr>
            </a:solidFill>
            <a:ln w="3175" cap="flat">
              <a:noFill/>
              <a:miter lim="400000"/>
            </a:ln>
            <a:effectLst/>
          </p:spPr>
          <p:txBody>
            <a:bodyPr wrap="square" lIns="26789" tIns="26789" rIns="26789" bIns="26789" numCol="1" anchor="ctr">
              <a:noAutofit/>
            </a:bodyPr>
            <a:lstStyle/>
            <a:p>
              <a:pPr>
                <a:defRPr sz="3400">
                  <a:solidFill>
                    <a:srgbClr val="FFFFFF"/>
                  </a:solidFill>
                  <a:effectLst>
                    <a:outerShdw blurRad="38100" dist="12700" dir="5400000" rotWithShape="0">
                      <a:srgbClr val="000000">
                        <a:alpha val="50000"/>
                      </a:srgbClr>
                    </a:outerShdw>
                  </a:effectLst>
                </a:defRPr>
              </a:pPr>
              <a:endParaRPr sz="1913"/>
            </a:p>
          </p:txBody>
        </p:sp>
        <p:sp>
          <p:nvSpPr>
            <p:cNvPr id="181" name="Line"/>
            <p:cNvSpPr/>
            <p:nvPr/>
          </p:nvSpPr>
          <p:spPr>
            <a:xfrm flipH="1">
              <a:off x="0" y="173054"/>
              <a:ext cx="1767049" cy="762966"/>
            </a:xfrm>
            <a:prstGeom prst="line">
              <a:avLst/>
            </a:prstGeom>
            <a:noFill/>
            <a:ln w="25400" cap="flat">
              <a:solidFill>
                <a:srgbClr val="FF4013"/>
              </a:solidFill>
              <a:prstDash val="solid"/>
              <a:miter lim="400000"/>
              <a:headEnd type="stealth" w="med" len="med"/>
            </a:ln>
            <a:effectLst/>
          </p:spPr>
          <p:txBody>
            <a:bodyPr wrap="square" lIns="0" tIns="0" rIns="0" bIns="0" numCol="1" anchor="ctr">
              <a:noAutofit/>
            </a:bodyPr>
            <a:lstStyle/>
            <a:p>
              <a:pPr defTabSz="241102">
                <a:defRPr sz="1000"/>
              </a:pPr>
              <a:endParaRPr sz="563"/>
            </a:p>
          </p:txBody>
        </p:sp>
      </p:grpSp>
      <p:sp>
        <p:nvSpPr>
          <p:cNvPr id="183" name="Slide Number"/>
          <p:cNvSpPr txBox="1">
            <a:spLocks noGrp="1"/>
          </p:cNvSpPr>
          <p:nvPr>
            <p:ph type="sldNum" sz="quarter" idx="2"/>
          </p:nvPr>
        </p:nvSpPr>
        <p:spPr>
          <a:xfrm>
            <a:off x="4506506" y="5736208"/>
            <a:ext cx="124291" cy="1893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184" name="Recap: How processor executes a program"/>
          <p:cNvSpPr txBox="1">
            <a:spLocks noGrp="1"/>
          </p:cNvSpPr>
          <p:nvPr>
            <p:ph type="title"/>
          </p:nvPr>
        </p:nvSpPr>
        <p:spPr>
          <a:xfrm>
            <a:off x="457200" y="228600"/>
            <a:ext cx="7467600" cy="977630"/>
          </a:xfrm>
          <a:prstGeom prst="rect">
            <a:avLst/>
          </a:prstGeom>
        </p:spPr>
        <p:txBody>
          <a:bodyPr/>
          <a:lstStyle>
            <a:lvl1pPr defTabSz="514826">
              <a:defRPr sz="5452"/>
            </a:lvl1pPr>
          </a:lstStyle>
          <a:p>
            <a:r>
              <a:rPr sz="2400" dirty="0"/>
              <a:t>Recap: How processor executes a program</a:t>
            </a:r>
          </a:p>
        </p:txBody>
      </p:sp>
      <p:grpSp>
        <p:nvGrpSpPr>
          <p:cNvPr id="187" name="Group"/>
          <p:cNvGrpSpPr/>
          <p:nvPr/>
        </p:nvGrpSpPr>
        <p:grpSpPr>
          <a:xfrm>
            <a:off x="2822062" y="3741874"/>
            <a:ext cx="1294400" cy="751119"/>
            <a:chOff x="343866" y="134706"/>
            <a:chExt cx="1304866" cy="1335321"/>
          </a:xfrm>
        </p:grpSpPr>
        <p:sp>
          <p:nvSpPr>
            <p:cNvPr id="185" name="Line"/>
            <p:cNvSpPr/>
            <p:nvPr/>
          </p:nvSpPr>
          <p:spPr>
            <a:xfrm>
              <a:off x="420402" y="400431"/>
              <a:ext cx="317888" cy="6262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32" y="21600"/>
                  </a:lnTo>
                  <a:lnTo>
                    <a:pt x="21600" y="21218"/>
                  </a:lnTo>
                </a:path>
              </a:pathLst>
            </a:custGeom>
            <a:noFill/>
            <a:ln w="25400" cap="flat">
              <a:solidFill>
                <a:srgbClr val="FF2600"/>
              </a:solidFill>
              <a:prstDash val="solid"/>
              <a:miter lim="400000"/>
              <a:tailEnd type="triangle" w="med" len="med"/>
            </a:ln>
            <a:effectLst/>
          </p:spPr>
          <p:txBody>
            <a:bodyPr wrap="square" lIns="26789" tIns="26789" rIns="26789" bIns="26789" numCol="1" anchor="ctr">
              <a:noAutofit/>
            </a:bodyPr>
            <a:lstStyle/>
            <a:p>
              <a:pPr>
                <a:defRPr sz="3600"/>
              </a:pPr>
              <a:endParaRPr sz="2025"/>
            </a:p>
          </p:txBody>
        </p:sp>
        <p:sp>
          <p:nvSpPr>
            <p:cNvPr id="186" name="clock"/>
            <p:cNvSpPr/>
            <p:nvPr/>
          </p:nvSpPr>
          <p:spPr>
            <a:xfrm>
              <a:off x="343866" y="134706"/>
              <a:ext cx="1304866" cy="1335321"/>
            </a:xfrm>
            <a:prstGeom prst="line">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spAutoFit/>
            </a:bodyPr>
            <a:lstStyle>
              <a:lvl1pPr>
                <a:defRPr sz="2000" b="1">
                  <a:solidFill>
                    <a:srgbClr val="FF2600"/>
                  </a:solidFill>
                </a:defRPr>
              </a:lvl1pPr>
            </a:lstStyle>
            <a:p>
              <a:r>
                <a:rPr sz="1125" dirty="0"/>
                <a:t>clock</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iterate>
                                    <p:tmAbs val="0"/>
                                  </p:iterate>
                                  <p:childTnLst>
                                    <p:set>
                                      <p:cBhvr>
                                        <p:cTn id="22" fill="hold">
                                          <p:stCondLst>
                                            <p:cond delay="0"/>
                                          </p:stCondLst>
                                        </p:cTn>
                                        <p:tgtEl>
                                          <p:spTgt spid="176"/>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grpId="0" nodeType="afterEffect">
                                  <p:stCondLst>
                                    <p:cond delay="0"/>
                                  </p:stCondLst>
                                  <p:iterate>
                                    <p:tmAbs val="0"/>
                                  </p:iterate>
                                  <p:childTnLst>
                                    <p:set>
                                      <p:cBhvr>
                                        <p:cTn id="25" fill="hold"/>
                                        <p:tgtEl>
                                          <p:spTgt spid="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advAuto="0"/>
      <p:bldP spid="176" grpId="0" animBg="1" advAuto="0"/>
      <p:bldP spid="176" grpId="1" animBg="1" advAuto="0"/>
      <p:bldP spid="179" grpId="0" animBg="1" advAuto="0"/>
      <p:bldP spid="182" grpId="0" animBg="1" advAuto="0"/>
      <p:bldP spid="187"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53EEB8-3D40-6F44-B0AE-70A36B6E7B57}"/>
              </a:ext>
            </a:extLst>
          </p:cNvPr>
          <p:cNvSpPr>
            <a:spLocks noGrp="1"/>
          </p:cNvSpPr>
          <p:nvPr>
            <p:ph idx="1"/>
          </p:nvPr>
        </p:nvSpPr>
        <p:spPr/>
        <p:txBody>
          <a:bodyPr/>
          <a:lstStyle/>
          <a:p>
            <a:r>
              <a:rPr lang="en-US" dirty="0"/>
              <a:t>Sleeping beauty: Direct Controlled Execution</a:t>
            </a:r>
          </a:p>
          <a:p>
            <a:pPr lvl="1"/>
            <a:r>
              <a:rPr lang="en-US" dirty="0"/>
              <a:t>Program running directly on hardware</a:t>
            </a:r>
          </a:p>
          <a:p>
            <a:r>
              <a:rPr lang="en-US" dirty="0"/>
              <a:t>But I thought that is insecure?</a:t>
            </a:r>
          </a:p>
          <a:p>
            <a:pPr lvl="1"/>
            <a:r>
              <a:rPr lang="en-US" dirty="0"/>
              <a:t>Yes!  We hide anything dangerous in the OS</a:t>
            </a:r>
          </a:p>
          <a:p>
            <a:pPr lvl="1"/>
            <a:r>
              <a:rPr lang="en-US" dirty="0"/>
              <a:t>Program has to ask for permission</a:t>
            </a:r>
          </a:p>
          <a:p>
            <a:pPr lvl="2"/>
            <a:r>
              <a:rPr lang="en-US" dirty="0"/>
              <a:t>System calls</a:t>
            </a:r>
          </a:p>
          <a:p>
            <a:r>
              <a:rPr lang="en-US" dirty="0"/>
              <a:t>OS is an event handler</a:t>
            </a:r>
          </a:p>
          <a:p>
            <a:pPr lvl="1"/>
            <a:r>
              <a:rPr lang="en-US" dirty="0"/>
              <a:t>Any event occurs, hardware securely traps to OS</a:t>
            </a:r>
          </a:p>
          <a:p>
            <a:pPr lvl="1"/>
            <a:r>
              <a:rPr lang="en-US" dirty="0"/>
              <a:t>OS figures out who woke it up and handles the situation</a:t>
            </a:r>
          </a:p>
        </p:txBody>
      </p:sp>
      <p:sp>
        <p:nvSpPr>
          <p:cNvPr id="4" name="Slide Number Placeholder 3">
            <a:extLst>
              <a:ext uri="{FF2B5EF4-FFF2-40B4-BE49-F238E27FC236}">
                <a16:creationId xmlns:a16="http://schemas.microsoft.com/office/drawing/2014/main" id="{7A70D9FC-A32D-D649-82FB-52084943F80B}"/>
              </a:ext>
            </a:extLst>
          </p:cNvPr>
          <p:cNvSpPr>
            <a:spLocks noGrp="1"/>
          </p:cNvSpPr>
          <p:nvPr>
            <p:ph type="sldNum" sz="quarter" idx="12"/>
          </p:nvPr>
        </p:nvSpPr>
        <p:spPr/>
        <p:txBody>
          <a:bodyPr/>
          <a:lstStyle/>
          <a:p>
            <a:fld id="{DA74CC53-A59F-4DD2-8C49-BF6FA05CCA19}" type="slidenum">
              <a:rPr lang="en-US" smtClean="0"/>
              <a:t>5</a:t>
            </a:fld>
            <a:endParaRPr lang="en-US"/>
          </a:p>
        </p:txBody>
      </p:sp>
      <p:sp>
        <p:nvSpPr>
          <p:cNvPr id="5" name="Title 1">
            <a:extLst>
              <a:ext uri="{FF2B5EF4-FFF2-40B4-BE49-F238E27FC236}">
                <a16:creationId xmlns:a16="http://schemas.microsoft.com/office/drawing/2014/main" id="{204A7D86-3FFB-2642-8120-39D88131D89A}"/>
              </a:ext>
            </a:extLst>
          </p:cNvPr>
          <p:cNvSpPr>
            <a:spLocks noGrp="1"/>
          </p:cNvSpPr>
          <p:nvPr>
            <p:ph type="title"/>
          </p:nvPr>
        </p:nvSpPr>
        <p:spPr/>
        <p:txBody>
          <a:bodyPr/>
          <a:lstStyle/>
          <a:p>
            <a:r>
              <a:rPr lang="en-US" sz="3200" dirty="0"/>
              <a:t>Monolithic Kernel/Sleeping Beauty</a:t>
            </a:r>
          </a:p>
        </p:txBody>
      </p:sp>
    </p:spTree>
    <p:extLst>
      <p:ext uri="{BB962C8B-B14F-4D97-AF65-F5344CB8AC3E}">
        <p14:creationId xmlns:p14="http://schemas.microsoft.com/office/powerpoint/2010/main" val="111832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a:extLst>
              <a:ext uri="{FF2B5EF4-FFF2-40B4-BE49-F238E27FC236}">
                <a16:creationId xmlns:a16="http://schemas.microsoft.com/office/drawing/2014/main" id="{AECBA927-051F-4F44-99E9-A896027672D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B9BAD400-9E3F-4BDE-A5E5-C595F8F4E7B6}" type="slidenum">
              <a:rPr lang="en-US" altLang="en-US" sz="1000" smtClean="0">
                <a:solidFill>
                  <a:schemeClr val="tx1"/>
                </a:solidFill>
              </a:rPr>
              <a:pPr>
                <a:spcBef>
                  <a:spcPct val="0"/>
                </a:spcBef>
                <a:buClrTx/>
                <a:buSzTx/>
                <a:buFontTx/>
                <a:buNone/>
              </a:pPr>
              <a:t>6</a:t>
            </a:fld>
            <a:endParaRPr lang="en-US" altLang="en-US" sz="1000">
              <a:solidFill>
                <a:schemeClr val="tx1"/>
              </a:solidFill>
            </a:endParaRPr>
          </a:p>
        </p:txBody>
      </p:sp>
      <p:sp>
        <p:nvSpPr>
          <p:cNvPr id="249858" name="Rectangle 2">
            <a:extLst>
              <a:ext uri="{FF2B5EF4-FFF2-40B4-BE49-F238E27FC236}">
                <a16:creationId xmlns:a16="http://schemas.microsoft.com/office/drawing/2014/main" id="{46CA9B27-A267-4C98-B3B1-A69D747EC143}"/>
              </a:ext>
            </a:extLst>
          </p:cNvPr>
          <p:cNvSpPr>
            <a:spLocks noGrp="1" noChangeArrowheads="1"/>
          </p:cNvSpPr>
          <p:nvPr>
            <p:ph type="title"/>
          </p:nvPr>
        </p:nvSpPr>
        <p:spPr/>
        <p:txBody>
          <a:bodyPr/>
          <a:lstStyle/>
          <a:p>
            <a:pPr>
              <a:defRPr/>
            </a:pPr>
            <a:r>
              <a:rPr lang="en-US" altLang="en-US">
                <a:ea typeface="MS PGothic" panose="020B0600070205080204" pitchFamily="34" charset="-128"/>
              </a:rPr>
              <a:t>System Calls</a:t>
            </a:r>
          </a:p>
        </p:txBody>
      </p:sp>
      <p:sp>
        <p:nvSpPr>
          <p:cNvPr id="44036" name="Rectangle 3">
            <a:extLst>
              <a:ext uri="{FF2B5EF4-FFF2-40B4-BE49-F238E27FC236}">
                <a16:creationId xmlns:a16="http://schemas.microsoft.com/office/drawing/2014/main" id="{728B0167-A949-43B4-8CB1-FBE14E0ED34E}"/>
              </a:ext>
            </a:extLst>
          </p:cNvPr>
          <p:cNvSpPr>
            <a:spLocks noGrp="1" noChangeArrowheads="1"/>
          </p:cNvSpPr>
          <p:nvPr>
            <p:ph type="body" idx="1"/>
          </p:nvPr>
        </p:nvSpPr>
        <p:spPr>
          <a:xfrm>
            <a:off x="685800" y="1600200"/>
            <a:ext cx="7924800" cy="4648200"/>
          </a:xfrm>
        </p:spPr>
        <p:txBody>
          <a:bodyPr/>
          <a:lstStyle/>
          <a:p>
            <a:pPr>
              <a:lnSpc>
                <a:spcPct val="90000"/>
              </a:lnSpc>
            </a:pPr>
            <a:r>
              <a:rPr lang="en-US" altLang="en-US" sz="2400" dirty="0"/>
              <a:t>For a user program to do something </a:t>
            </a:r>
            <a:r>
              <a:rPr lang="ja-JP" altLang="en-US" sz="2400" dirty="0"/>
              <a:t>“</a:t>
            </a:r>
            <a:r>
              <a:rPr lang="en-US" altLang="ja-JP" sz="2400" dirty="0"/>
              <a:t>privileged</a:t>
            </a:r>
            <a:r>
              <a:rPr lang="ja-JP" altLang="en-US" sz="2400" dirty="0"/>
              <a:t>”</a:t>
            </a:r>
            <a:r>
              <a:rPr lang="en-US" altLang="ja-JP" sz="2400" dirty="0"/>
              <a:t> (e.g., I/O) it must call an OS procedure</a:t>
            </a:r>
          </a:p>
          <a:p>
            <a:pPr lvl="1">
              <a:lnSpc>
                <a:spcPct val="90000"/>
              </a:lnSpc>
            </a:pPr>
            <a:r>
              <a:rPr lang="en-US" altLang="en-US" sz="2000" dirty="0"/>
              <a:t>Known as </a:t>
            </a:r>
            <a:r>
              <a:rPr lang="en-US" altLang="en-US" sz="2000" dirty="0">
                <a:solidFill>
                  <a:srgbClr val="FF3300"/>
                </a:solidFill>
              </a:rPr>
              <a:t>crossing the protection boundary</a:t>
            </a:r>
            <a:r>
              <a:rPr lang="en-US" altLang="en-US" sz="2000" dirty="0"/>
              <a:t>, or a </a:t>
            </a:r>
            <a:r>
              <a:rPr lang="en-US" altLang="en-US" sz="2000" dirty="0">
                <a:solidFill>
                  <a:srgbClr val="FF3300"/>
                </a:solidFill>
              </a:rPr>
              <a:t>protected procedure call</a:t>
            </a:r>
            <a:endParaRPr lang="en-US" altLang="en-US" sz="2000" dirty="0"/>
          </a:p>
          <a:p>
            <a:pPr>
              <a:lnSpc>
                <a:spcPct val="90000"/>
              </a:lnSpc>
            </a:pPr>
            <a:endParaRPr lang="en-US" altLang="en-US" sz="2400" dirty="0"/>
          </a:p>
          <a:p>
            <a:pPr>
              <a:lnSpc>
                <a:spcPct val="90000"/>
              </a:lnSpc>
            </a:pPr>
            <a:r>
              <a:rPr lang="en-US" altLang="en-US" sz="2400" dirty="0"/>
              <a:t>Hardware provides a </a:t>
            </a:r>
            <a:r>
              <a:rPr lang="en-US" altLang="en-US" sz="2400" dirty="0">
                <a:solidFill>
                  <a:srgbClr val="0000FF"/>
                </a:solidFill>
              </a:rPr>
              <a:t>system call</a:t>
            </a:r>
            <a:r>
              <a:rPr lang="en-US" altLang="en-US" sz="2400" dirty="0"/>
              <a:t> instruction that:</a:t>
            </a:r>
          </a:p>
          <a:p>
            <a:pPr lvl="1">
              <a:lnSpc>
                <a:spcPct val="90000"/>
              </a:lnSpc>
            </a:pPr>
            <a:r>
              <a:rPr lang="en-US" altLang="en-US" sz="2000" dirty="0"/>
              <a:t>Causes an exception, which invokes a kernel handler</a:t>
            </a:r>
          </a:p>
          <a:p>
            <a:pPr lvl="2">
              <a:lnSpc>
                <a:spcPct val="90000"/>
              </a:lnSpc>
            </a:pPr>
            <a:r>
              <a:rPr lang="en-US" altLang="en-US" sz="1800" dirty="0"/>
              <a:t>Passes a parameter determining the system routine to call</a:t>
            </a:r>
          </a:p>
          <a:p>
            <a:pPr lvl="1">
              <a:lnSpc>
                <a:spcPct val="90000"/>
              </a:lnSpc>
            </a:pPr>
            <a:r>
              <a:rPr lang="en-US" altLang="en-US" sz="2000" dirty="0"/>
              <a:t>Saves caller state (PC, regs, mode) so it can be restored</a:t>
            </a:r>
          </a:p>
          <a:p>
            <a:pPr lvl="2">
              <a:lnSpc>
                <a:spcPct val="90000"/>
              </a:lnSpc>
            </a:pPr>
            <a:r>
              <a:rPr lang="en-US" altLang="en-US" sz="1800" dirty="0">
                <a:solidFill>
                  <a:srgbClr val="D60093"/>
                </a:solidFill>
              </a:rPr>
              <a:t>Why save mode?</a:t>
            </a:r>
          </a:p>
          <a:p>
            <a:pPr lvl="1">
              <a:lnSpc>
                <a:spcPct val="90000"/>
              </a:lnSpc>
            </a:pPr>
            <a:r>
              <a:rPr lang="en-US" altLang="en-US" sz="2000" dirty="0"/>
              <a:t>Returning from system call restores this state</a:t>
            </a:r>
          </a:p>
        </p:txBody>
      </p:sp>
    </p:spTree>
    <p:extLst>
      <p:ext uri="{BB962C8B-B14F-4D97-AF65-F5344CB8AC3E}">
        <p14:creationId xmlns:p14="http://schemas.microsoft.com/office/powerpoint/2010/main" val="2965145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a:extLst>
              <a:ext uri="{FF2B5EF4-FFF2-40B4-BE49-F238E27FC236}">
                <a16:creationId xmlns:a16="http://schemas.microsoft.com/office/drawing/2014/main" id="{74F19566-7CBC-45E7-A13B-18F878905C2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DE9776B4-72F5-46BC-99F2-835057BAC678}" type="slidenum">
              <a:rPr lang="en-US" altLang="en-US" sz="1000" smtClean="0">
                <a:solidFill>
                  <a:schemeClr val="tx1"/>
                </a:solidFill>
              </a:rPr>
              <a:pPr>
                <a:spcBef>
                  <a:spcPct val="0"/>
                </a:spcBef>
                <a:buClrTx/>
                <a:buSzTx/>
                <a:buFontTx/>
                <a:buNone/>
              </a:pPr>
              <a:t>7</a:t>
            </a:fld>
            <a:endParaRPr lang="en-US" altLang="en-US" sz="1000">
              <a:solidFill>
                <a:schemeClr val="tx1"/>
              </a:solidFill>
            </a:endParaRPr>
          </a:p>
        </p:txBody>
      </p:sp>
      <p:sp>
        <p:nvSpPr>
          <p:cNvPr id="250882" name="Rectangle 1026">
            <a:extLst>
              <a:ext uri="{FF2B5EF4-FFF2-40B4-BE49-F238E27FC236}">
                <a16:creationId xmlns:a16="http://schemas.microsoft.com/office/drawing/2014/main" id="{F374514D-7154-4D4A-8CC9-728C47FBCC3B}"/>
              </a:ext>
            </a:extLst>
          </p:cNvPr>
          <p:cNvSpPr>
            <a:spLocks noGrp="1" noChangeArrowheads="1"/>
          </p:cNvSpPr>
          <p:nvPr>
            <p:ph type="title"/>
          </p:nvPr>
        </p:nvSpPr>
        <p:spPr/>
        <p:txBody>
          <a:bodyPr/>
          <a:lstStyle/>
          <a:p>
            <a:pPr>
              <a:defRPr/>
            </a:pPr>
            <a:r>
              <a:rPr lang="en-US" altLang="en-US">
                <a:ea typeface="MS PGothic" panose="020B0600070205080204" pitchFamily="34" charset="-128"/>
              </a:rPr>
              <a:t>System Call</a:t>
            </a:r>
          </a:p>
        </p:txBody>
      </p:sp>
      <p:sp>
        <p:nvSpPr>
          <p:cNvPr id="46084" name="Line 1028">
            <a:extLst>
              <a:ext uri="{FF2B5EF4-FFF2-40B4-BE49-F238E27FC236}">
                <a16:creationId xmlns:a16="http://schemas.microsoft.com/office/drawing/2014/main" id="{6B7EA34C-1E73-4A31-94F1-8C41C2047957}"/>
              </a:ext>
            </a:extLst>
          </p:cNvPr>
          <p:cNvSpPr>
            <a:spLocks noChangeShapeType="1"/>
          </p:cNvSpPr>
          <p:nvPr/>
        </p:nvSpPr>
        <p:spPr bwMode="auto">
          <a:xfrm>
            <a:off x="1219200" y="3200400"/>
            <a:ext cx="6477000"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5" name="Text Box 1029">
            <a:extLst>
              <a:ext uri="{FF2B5EF4-FFF2-40B4-BE49-F238E27FC236}">
                <a16:creationId xmlns:a16="http://schemas.microsoft.com/office/drawing/2014/main" id="{EC806D70-A93A-4F77-9561-761616ED1154}"/>
              </a:ext>
            </a:extLst>
          </p:cNvPr>
          <p:cNvSpPr txBox="1">
            <a:spLocks noChangeArrowheads="1"/>
          </p:cNvSpPr>
          <p:nvPr/>
        </p:nvSpPr>
        <p:spPr bwMode="auto">
          <a:xfrm>
            <a:off x="1219200" y="327660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a:solidFill>
                  <a:schemeClr val="tx1"/>
                </a:solidFill>
              </a:rPr>
              <a:t>Kernel mode</a:t>
            </a:r>
          </a:p>
        </p:txBody>
      </p:sp>
      <p:sp>
        <p:nvSpPr>
          <p:cNvPr id="46086" name="Text Box 1030">
            <a:extLst>
              <a:ext uri="{FF2B5EF4-FFF2-40B4-BE49-F238E27FC236}">
                <a16:creationId xmlns:a16="http://schemas.microsoft.com/office/drawing/2014/main" id="{060D3CC7-FD6E-4FD7-AFD6-6E030CDFFF80}"/>
              </a:ext>
            </a:extLst>
          </p:cNvPr>
          <p:cNvSpPr txBox="1">
            <a:spLocks noChangeArrowheads="1"/>
          </p:cNvSpPr>
          <p:nvPr/>
        </p:nvSpPr>
        <p:spPr bwMode="auto">
          <a:xfrm>
            <a:off x="3581400" y="1905000"/>
            <a:ext cx="182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a:solidFill>
                  <a:srgbClr val="FF3300"/>
                </a:solidFill>
              </a:rPr>
              <a:t>emacs: read()</a:t>
            </a:r>
          </a:p>
        </p:txBody>
      </p:sp>
      <p:sp>
        <p:nvSpPr>
          <p:cNvPr id="46087" name="Text Box 1031">
            <a:extLst>
              <a:ext uri="{FF2B5EF4-FFF2-40B4-BE49-F238E27FC236}">
                <a16:creationId xmlns:a16="http://schemas.microsoft.com/office/drawing/2014/main" id="{7200B4FB-7F34-4080-A412-CF25C04F5C7C}"/>
              </a:ext>
            </a:extLst>
          </p:cNvPr>
          <p:cNvSpPr txBox="1">
            <a:spLocks noChangeArrowheads="1"/>
          </p:cNvSpPr>
          <p:nvPr/>
        </p:nvSpPr>
        <p:spPr bwMode="auto">
          <a:xfrm>
            <a:off x="1219200" y="281940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a:solidFill>
                  <a:schemeClr val="tx1"/>
                </a:solidFill>
              </a:rPr>
              <a:t>User mode</a:t>
            </a:r>
          </a:p>
        </p:txBody>
      </p:sp>
      <p:sp>
        <p:nvSpPr>
          <p:cNvPr id="28682" name="Line 1032">
            <a:extLst>
              <a:ext uri="{FF2B5EF4-FFF2-40B4-BE49-F238E27FC236}">
                <a16:creationId xmlns:a16="http://schemas.microsoft.com/office/drawing/2014/main" id="{D5D9B063-DF79-4A70-97F3-8562F533F85D}"/>
              </a:ext>
            </a:extLst>
          </p:cNvPr>
          <p:cNvSpPr>
            <a:spLocks noChangeShapeType="1"/>
          </p:cNvSpPr>
          <p:nvPr/>
        </p:nvSpPr>
        <p:spPr bwMode="auto">
          <a:xfrm>
            <a:off x="3810000" y="2362200"/>
            <a:ext cx="0" cy="1066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3" name="Text Box 1033">
            <a:extLst>
              <a:ext uri="{FF2B5EF4-FFF2-40B4-BE49-F238E27FC236}">
                <a16:creationId xmlns:a16="http://schemas.microsoft.com/office/drawing/2014/main" id="{8B4130BD-BF41-4610-B8F7-AE18CA247751}"/>
              </a:ext>
            </a:extLst>
          </p:cNvPr>
          <p:cNvSpPr txBox="1">
            <a:spLocks noChangeArrowheads="1"/>
          </p:cNvSpPr>
          <p:nvPr/>
        </p:nvSpPr>
        <p:spPr bwMode="auto">
          <a:xfrm>
            <a:off x="3581400" y="52578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a:solidFill>
                  <a:srgbClr val="FF3300"/>
                </a:solidFill>
              </a:rPr>
              <a:t>read() kernel routine</a:t>
            </a:r>
          </a:p>
        </p:txBody>
      </p:sp>
      <p:sp>
        <p:nvSpPr>
          <p:cNvPr id="28684" name="Text Box 1034">
            <a:extLst>
              <a:ext uri="{FF2B5EF4-FFF2-40B4-BE49-F238E27FC236}">
                <a16:creationId xmlns:a16="http://schemas.microsoft.com/office/drawing/2014/main" id="{25BEC046-16FE-4241-9D4A-D7B1684249D5}"/>
              </a:ext>
            </a:extLst>
          </p:cNvPr>
          <p:cNvSpPr txBox="1">
            <a:spLocks noChangeArrowheads="1"/>
          </p:cNvSpPr>
          <p:nvPr/>
        </p:nvSpPr>
        <p:spPr bwMode="auto">
          <a:xfrm>
            <a:off x="3962400" y="2286000"/>
            <a:ext cx="1447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1600">
                <a:solidFill>
                  <a:srgbClr val="009900"/>
                </a:solidFill>
              </a:rPr>
              <a:t>Trap to kernel mode, save state</a:t>
            </a:r>
          </a:p>
        </p:txBody>
      </p:sp>
      <p:sp>
        <p:nvSpPr>
          <p:cNvPr id="28685" name="Text Box 1035">
            <a:extLst>
              <a:ext uri="{FF2B5EF4-FFF2-40B4-BE49-F238E27FC236}">
                <a16:creationId xmlns:a16="http://schemas.microsoft.com/office/drawing/2014/main" id="{AD5ABC6F-8835-42F0-A909-C2317AF398A9}"/>
              </a:ext>
            </a:extLst>
          </p:cNvPr>
          <p:cNvSpPr txBox="1">
            <a:spLocks noChangeArrowheads="1"/>
          </p:cNvSpPr>
          <p:nvPr/>
        </p:nvSpPr>
        <p:spPr bwMode="auto">
          <a:xfrm>
            <a:off x="3581400" y="35814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50000"/>
              </a:spcBef>
              <a:buClrTx/>
              <a:buSzTx/>
              <a:buFontTx/>
              <a:buNone/>
            </a:pPr>
            <a:r>
              <a:rPr lang="en-US" altLang="en-US" sz="1600">
                <a:solidFill>
                  <a:srgbClr val="FF3300"/>
                </a:solidFill>
              </a:rPr>
              <a:t>Trap handler</a:t>
            </a:r>
          </a:p>
        </p:txBody>
      </p:sp>
      <p:sp>
        <p:nvSpPr>
          <p:cNvPr id="28686" name="Line 1036">
            <a:extLst>
              <a:ext uri="{FF2B5EF4-FFF2-40B4-BE49-F238E27FC236}">
                <a16:creationId xmlns:a16="http://schemas.microsoft.com/office/drawing/2014/main" id="{AFF50379-138D-483C-90F3-5841C3291B86}"/>
              </a:ext>
            </a:extLst>
          </p:cNvPr>
          <p:cNvSpPr>
            <a:spLocks noChangeShapeType="1"/>
          </p:cNvSpPr>
          <p:nvPr/>
        </p:nvSpPr>
        <p:spPr bwMode="auto">
          <a:xfrm>
            <a:off x="3810000" y="4038600"/>
            <a:ext cx="0" cy="1066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7" name="Text Box 1037">
            <a:extLst>
              <a:ext uri="{FF2B5EF4-FFF2-40B4-BE49-F238E27FC236}">
                <a16:creationId xmlns:a16="http://schemas.microsoft.com/office/drawing/2014/main" id="{7B7FA80B-5ACA-4943-A0C2-E7D5E8E4AD20}"/>
              </a:ext>
            </a:extLst>
          </p:cNvPr>
          <p:cNvSpPr txBox="1">
            <a:spLocks noChangeArrowheads="1"/>
          </p:cNvSpPr>
          <p:nvPr/>
        </p:nvSpPr>
        <p:spPr bwMode="auto">
          <a:xfrm>
            <a:off x="3962400" y="411480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1600">
                <a:solidFill>
                  <a:srgbClr val="009900"/>
                </a:solidFill>
              </a:rPr>
              <a:t>Find read handler</a:t>
            </a:r>
          </a:p>
        </p:txBody>
      </p:sp>
      <p:sp>
        <p:nvSpPr>
          <p:cNvPr id="28688" name="AutoShape 1039">
            <a:extLst>
              <a:ext uri="{FF2B5EF4-FFF2-40B4-BE49-F238E27FC236}">
                <a16:creationId xmlns:a16="http://schemas.microsoft.com/office/drawing/2014/main" id="{9E1B85F1-ED70-43EC-B933-C7B608DF2127}"/>
              </a:ext>
            </a:extLst>
          </p:cNvPr>
          <p:cNvSpPr>
            <a:spLocks/>
          </p:cNvSpPr>
          <p:nvPr/>
        </p:nvSpPr>
        <p:spPr bwMode="auto">
          <a:xfrm>
            <a:off x="5791200" y="2133600"/>
            <a:ext cx="990600" cy="3276600"/>
          </a:xfrm>
          <a:prstGeom prst="rightBracket">
            <a:avLst>
              <a:gd name="adj" fmla="val 27564"/>
            </a:avLst>
          </a:prstGeom>
          <a:noFill/>
          <a:ln w="9525">
            <a:solidFill>
              <a:schemeClr val="accent2"/>
            </a:solidFill>
            <a:round/>
            <a:headEnd type="stealth" w="med" len="lg"/>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600">
              <a:solidFill>
                <a:schemeClr val="tx1"/>
              </a:solidFill>
            </a:endParaRPr>
          </a:p>
        </p:txBody>
      </p:sp>
      <p:sp>
        <p:nvSpPr>
          <p:cNvPr id="28689" name="Text Box 1040">
            <a:extLst>
              <a:ext uri="{FF2B5EF4-FFF2-40B4-BE49-F238E27FC236}">
                <a16:creationId xmlns:a16="http://schemas.microsoft.com/office/drawing/2014/main" id="{DEDF512B-2241-474E-8609-A97B58526343}"/>
              </a:ext>
            </a:extLst>
          </p:cNvPr>
          <p:cNvSpPr txBox="1">
            <a:spLocks noChangeArrowheads="1"/>
          </p:cNvSpPr>
          <p:nvPr/>
        </p:nvSpPr>
        <p:spPr bwMode="auto">
          <a:xfrm>
            <a:off x="6934200" y="3429000"/>
            <a:ext cx="16002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1600">
                <a:solidFill>
                  <a:srgbClr val="009900"/>
                </a:solidFill>
              </a:rPr>
              <a:t>Restore state, return to user level, resume execution</a:t>
            </a:r>
          </a:p>
        </p:txBody>
      </p:sp>
    </p:spTree>
    <p:extLst>
      <p:ext uri="{BB962C8B-B14F-4D97-AF65-F5344CB8AC3E}">
        <p14:creationId xmlns:p14="http://schemas.microsoft.com/office/powerpoint/2010/main" val="4221360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8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8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6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3" grpId="0"/>
      <p:bldP spid="28684" grpId="0"/>
      <p:bldP spid="28685" grpId="0"/>
      <p:bldP spid="28687" grpId="0"/>
      <p:bldP spid="28688" grpId="0" animBg="1"/>
      <p:bldP spid="286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521F364A-0E10-44B1-8FB3-101580A3344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97B03B97-A4B3-41D0-86E3-A563480FE1B0}" type="slidenum">
              <a:rPr lang="en-US" altLang="en-US" sz="1000" smtClean="0">
                <a:solidFill>
                  <a:schemeClr val="tx1"/>
                </a:solidFill>
              </a:rPr>
              <a:pPr>
                <a:spcBef>
                  <a:spcPct val="0"/>
                </a:spcBef>
                <a:buClrTx/>
                <a:buSzTx/>
                <a:buFontTx/>
                <a:buNone/>
              </a:pPr>
              <a:t>8</a:t>
            </a:fld>
            <a:endParaRPr lang="en-US" altLang="en-US" sz="1000">
              <a:solidFill>
                <a:schemeClr val="tx1"/>
              </a:solidFill>
            </a:endParaRPr>
          </a:p>
        </p:txBody>
      </p:sp>
      <p:sp>
        <p:nvSpPr>
          <p:cNvPr id="262146" name="Rectangle 2">
            <a:extLst>
              <a:ext uri="{FF2B5EF4-FFF2-40B4-BE49-F238E27FC236}">
                <a16:creationId xmlns:a16="http://schemas.microsoft.com/office/drawing/2014/main" id="{0FCF3D13-1459-4132-BFC1-4AF4F1BB325E}"/>
              </a:ext>
            </a:extLst>
          </p:cNvPr>
          <p:cNvSpPr>
            <a:spLocks noGrp="1" noChangeArrowheads="1"/>
          </p:cNvSpPr>
          <p:nvPr>
            <p:ph type="title"/>
          </p:nvPr>
        </p:nvSpPr>
        <p:spPr/>
        <p:txBody>
          <a:bodyPr/>
          <a:lstStyle/>
          <a:p>
            <a:pPr>
              <a:defRPr/>
            </a:pPr>
            <a:r>
              <a:rPr lang="en-US" altLang="en-US">
                <a:ea typeface="MS PGothic" panose="020B0600070205080204" pitchFamily="34" charset="-128"/>
              </a:rPr>
              <a:t>Categorizing Events</a:t>
            </a:r>
          </a:p>
        </p:txBody>
      </p:sp>
      <p:sp>
        <p:nvSpPr>
          <p:cNvPr id="56324" name="Rectangle 3">
            <a:extLst>
              <a:ext uri="{FF2B5EF4-FFF2-40B4-BE49-F238E27FC236}">
                <a16:creationId xmlns:a16="http://schemas.microsoft.com/office/drawing/2014/main" id="{C3DBE711-9C7F-4754-84F0-4DF3009F3870}"/>
              </a:ext>
            </a:extLst>
          </p:cNvPr>
          <p:cNvSpPr>
            <a:spLocks noGrp="1" noChangeArrowheads="1"/>
          </p:cNvSpPr>
          <p:nvPr>
            <p:ph type="body" idx="1"/>
          </p:nvPr>
        </p:nvSpPr>
        <p:spPr>
          <a:xfrm>
            <a:off x="685800" y="1600200"/>
            <a:ext cx="7924800" cy="4800600"/>
          </a:xfrm>
        </p:spPr>
        <p:txBody>
          <a:bodyPr/>
          <a:lstStyle/>
          <a:p>
            <a:endParaRPr lang="en-US" altLang="en-US"/>
          </a:p>
          <a:p>
            <a:endParaRPr lang="en-US" altLang="en-US"/>
          </a:p>
          <a:p>
            <a:endParaRPr lang="en-US" altLang="en-US"/>
          </a:p>
          <a:p>
            <a:endParaRPr lang="en-US" altLang="en-US"/>
          </a:p>
        </p:txBody>
      </p:sp>
      <p:graphicFrame>
        <p:nvGraphicFramePr>
          <p:cNvPr id="262148" name="Group 4">
            <a:extLst>
              <a:ext uri="{FF2B5EF4-FFF2-40B4-BE49-F238E27FC236}">
                <a16:creationId xmlns:a16="http://schemas.microsoft.com/office/drawing/2014/main" id="{BF8D6D2B-1A0E-4AC3-8D3C-BD2DD3235A29}"/>
              </a:ext>
            </a:extLst>
          </p:cNvPr>
          <p:cNvGraphicFramePr>
            <a:graphicFrameLocks noGrp="1"/>
          </p:cNvGraphicFramePr>
          <p:nvPr/>
        </p:nvGraphicFramePr>
        <p:xfrm>
          <a:off x="762000" y="2057400"/>
          <a:ext cx="7162800" cy="1193801"/>
        </p:xfrm>
        <a:graphic>
          <a:graphicData uri="http://schemas.openxmlformats.org/drawingml/2006/table">
            <a:tbl>
              <a:tblPr/>
              <a:tblGrid>
                <a:gridCol w="2387600">
                  <a:extLst>
                    <a:ext uri="{9D8B030D-6E8A-4147-A177-3AD203B41FA5}">
                      <a16:colId xmlns:a16="http://schemas.microsoft.com/office/drawing/2014/main" val="20000"/>
                    </a:ext>
                  </a:extLst>
                </a:gridCol>
                <a:gridCol w="2387600">
                  <a:extLst>
                    <a:ext uri="{9D8B030D-6E8A-4147-A177-3AD203B41FA5}">
                      <a16:colId xmlns:a16="http://schemas.microsoft.com/office/drawing/2014/main" val="20001"/>
                    </a:ext>
                  </a:extLst>
                </a:gridCol>
                <a:gridCol w="2387600">
                  <a:extLst>
                    <a:ext uri="{9D8B030D-6E8A-4147-A177-3AD203B41FA5}">
                      <a16:colId xmlns:a16="http://schemas.microsoft.com/office/drawing/2014/main" val="20002"/>
                    </a:ext>
                  </a:extLst>
                </a:gridCol>
              </a:tblGrid>
              <a:tr h="398463">
                <a:tc>
                  <a:txBody>
                    <a:bodyPr/>
                    <a:lstStyle/>
                    <a:p>
                      <a:pPr marL="0" marR="0" lvl="0" indent="0" algn="l" defTabSz="914400" rtl="0" eaLnBrk="0" fontAlgn="base" latinLnBrk="0" hangingPunct="0">
                        <a:lnSpc>
                          <a:spcPct val="100000"/>
                        </a:lnSpc>
                        <a:spcBef>
                          <a:spcPct val="20000"/>
                        </a:spcBef>
                        <a:spcAft>
                          <a:spcPct val="0"/>
                        </a:spcAft>
                        <a:buClr>
                          <a:schemeClr val="tx1"/>
                        </a:buClr>
                        <a:buSzPct val="50000"/>
                        <a:buFont typeface="Monotype Sorts" charset="0"/>
                        <a:buNone/>
                        <a:tabLst/>
                      </a:pPr>
                      <a:endParaRPr kumimoji="0" lang="en-US" sz="2000" b="0" i="0" u="none" strike="noStrike" cap="none" normalizeH="0" baseline="0">
                        <a:ln>
                          <a:noFill/>
                        </a:ln>
                        <a:solidFill>
                          <a:schemeClr val="accent2"/>
                        </a:solidFill>
                        <a:effectLst/>
                        <a:latin typeface="Arial"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50000"/>
                        <a:buFont typeface="Monotype Sorts" charset="0"/>
                        <a:buNone/>
                        <a:tabLst/>
                      </a:pPr>
                      <a:r>
                        <a:rPr kumimoji="0" lang="en-US" sz="2000" b="0" i="0" u="none" strike="noStrike" cap="none" normalizeH="0" baseline="0">
                          <a:ln>
                            <a:noFill/>
                          </a:ln>
                          <a:solidFill>
                            <a:schemeClr val="accent2"/>
                          </a:solidFill>
                          <a:effectLst/>
                          <a:latin typeface="Arial" charset="0"/>
                          <a:ea typeface="ＭＳ Ｐゴシック" charset="0"/>
                          <a:cs typeface="ＭＳ Ｐゴシック" charset="0"/>
                        </a:rPr>
                        <a:t>Unexpected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50000"/>
                        <a:buFont typeface="Monotype Sorts" charset="0"/>
                        <a:buNone/>
                        <a:tabLst/>
                      </a:pPr>
                      <a:r>
                        <a:rPr kumimoji="0" lang="en-US" sz="2000" b="0" i="0" u="none" strike="noStrike" cap="none" normalizeH="0" baseline="0">
                          <a:ln>
                            <a:noFill/>
                          </a:ln>
                          <a:solidFill>
                            <a:schemeClr val="accent2"/>
                          </a:solidFill>
                          <a:effectLst/>
                          <a:latin typeface="Arial" charset="0"/>
                          <a:ea typeface="ＭＳ Ｐゴシック" charset="0"/>
                          <a:cs typeface="ＭＳ Ｐゴシック" charset="0"/>
                        </a:rPr>
                        <a:t>Deliberate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875">
                <a:tc>
                  <a:txBody>
                    <a:bodyPr/>
                    <a:lstStyle/>
                    <a:p>
                      <a:pPr marL="0" marR="0" lvl="0" indent="0" algn="l" defTabSz="914400" rtl="0" eaLnBrk="0" fontAlgn="base" latinLnBrk="0" hangingPunct="0">
                        <a:lnSpc>
                          <a:spcPct val="100000"/>
                        </a:lnSpc>
                        <a:spcBef>
                          <a:spcPct val="20000"/>
                        </a:spcBef>
                        <a:spcAft>
                          <a:spcPct val="0"/>
                        </a:spcAft>
                        <a:buClr>
                          <a:schemeClr val="tx1"/>
                        </a:buClr>
                        <a:buSzPct val="50000"/>
                        <a:buFont typeface="Monotype Sorts" charset="0"/>
                        <a:buNone/>
                        <a:tabLst/>
                      </a:pPr>
                      <a:r>
                        <a:rPr kumimoji="0" lang="en-US" sz="2000" b="0" i="0" u="none" strike="noStrike" cap="none" normalizeH="0" baseline="0">
                          <a:ln>
                            <a:noFill/>
                          </a:ln>
                          <a:solidFill>
                            <a:schemeClr val="accent2"/>
                          </a:solidFill>
                          <a:effectLst/>
                          <a:latin typeface="Arial" charset="0"/>
                          <a:ea typeface="ＭＳ Ｐゴシック" charset="0"/>
                          <a:cs typeface="ＭＳ Ｐゴシック" charset="0"/>
                        </a:rPr>
                        <a:t>Synchronous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50000"/>
                        <a:buFont typeface="Monotype Sorts" charset="0"/>
                        <a:buNone/>
                        <a:tabLst/>
                      </a:pPr>
                      <a:r>
                        <a:rPr kumimoji="0" lang="en-US" sz="2000" b="0" i="0" u="none" strike="noStrike" cap="none" normalizeH="0" baseline="0">
                          <a:ln>
                            <a:noFill/>
                          </a:ln>
                          <a:solidFill>
                            <a:schemeClr val="accent2"/>
                          </a:solidFill>
                          <a:effectLst/>
                          <a:latin typeface="Arial" charset="0"/>
                          <a:ea typeface="ＭＳ Ｐゴシック" charset="0"/>
                          <a:cs typeface="ＭＳ Ｐゴシック" charset="0"/>
                        </a:rPr>
                        <a:t>fault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50000"/>
                        <a:buFont typeface="Monotype Sorts" charset="0"/>
                        <a:buNone/>
                        <a:tabLst/>
                      </a:pPr>
                      <a:r>
                        <a:rPr kumimoji="0" lang="en-US" sz="2000" b="0" i="0" u="none" strike="noStrike" cap="none" normalizeH="0" baseline="0">
                          <a:ln>
                            <a:noFill/>
                          </a:ln>
                          <a:solidFill>
                            <a:schemeClr val="accent2"/>
                          </a:solidFill>
                          <a:effectLst/>
                          <a:latin typeface="Arial" charset="0"/>
                          <a:ea typeface="ＭＳ Ｐゴシック" charset="0"/>
                          <a:cs typeface="ＭＳ Ｐゴシック" charset="0"/>
                        </a:rPr>
                        <a:t>syscall trap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8463">
                <a:tc>
                  <a:txBody>
                    <a:bodyPr/>
                    <a:lstStyle/>
                    <a:p>
                      <a:pPr marL="0" marR="0" lvl="0" indent="0" algn="l" defTabSz="914400" rtl="0" eaLnBrk="0" fontAlgn="base" latinLnBrk="0" hangingPunct="0">
                        <a:lnSpc>
                          <a:spcPct val="100000"/>
                        </a:lnSpc>
                        <a:spcBef>
                          <a:spcPct val="20000"/>
                        </a:spcBef>
                        <a:spcAft>
                          <a:spcPct val="0"/>
                        </a:spcAft>
                        <a:buClr>
                          <a:schemeClr val="tx1"/>
                        </a:buClr>
                        <a:buSzPct val="50000"/>
                        <a:buFont typeface="Monotype Sorts" charset="0"/>
                        <a:buNone/>
                        <a:tabLst/>
                      </a:pPr>
                      <a:r>
                        <a:rPr kumimoji="0" lang="en-US" sz="2000" b="0" i="0" u="none" strike="noStrike" cap="none" normalizeH="0" baseline="0">
                          <a:ln>
                            <a:noFill/>
                          </a:ln>
                          <a:solidFill>
                            <a:schemeClr val="accent2"/>
                          </a:solidFill>
                          <a:effectLst/>
                          <a:latin typeface="Arial" charset="0"/>
                          <a:ea typeface="ＭＳ Ｐゴシック" charset="0"/>
                          <a:cs typeface="ＭＳ Ｐゴシック" charset="0"/>
                        </a:rPr>
                        <a:t>Asynchronous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50000"/>
                        <a:buFont typeface="Monotype Sorts" charset="0"/>
                        <a:buNone/>
                        <a:tabLst/>
                      </a:pPr>
                      <a:r>
                        <a:rPr kumimoji="0" lang="en-US" sz="2000" b="0" i="0" u="none" strike="noStrike" cap="none" normalizeH="0" baseline="0">
                          <a:ln>
                            <a:noFill/>
                          </a:ln>
                          <a:solidFill>
                            <a:srgbClr val="FF0000"/>
                          </a:solidFill>
                          <a:effectLst/>
                          <a:latin typeface="Arial" charset="0"/>
                          <a:ea typeface="ＭＳ Ｐゴシック" charset="0"/>
                          <a:cs typeface="ＭＳ Ｐゴシック" charset="0"/>
                        </a:rPr>
                        <a:t>interrupt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50000"/>
                        <a:buFont typeface="Monotype Sorts" charset="0"/>
                        <a:buNone/>
                        <a:tabLst/>
                      </a:pPr>
                      <a:r>
                        <a:rPr kumimoji="0" lang="en-US" sz="2000" b="0" i="0" u="none" strike="noStrike" cap="none" normalizeH="0" baseline="0">
                          <a:ln>
                            <a:noFill/>
                          </a:ln>
                          <a:solidFill>
                            <a:schemeClr val="accent2"/>
                          </a:solidFill>
                          <a:effectLst/>
                          <a:latin typeface="Arial" charset="0"/>
                          <a:ea typeface="ＭＳ Ｐゴシック" charset="0"/>
                          <a:cs typeface="ＭＳ Ｐゴシック" charset="0"/>
                        </a:rPr>
                        <a:t>software interrupt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6343" name="Rectangle 3">
            <a:extLst>
              <a:ext uri="{FF2B5EF4-FFF2-40B4-BE49-F238E27FC236}">
                <a16:creationId xmlns:a16="http://schemas.microsoft.com/office/drawing/2014/main" id="{7CB71268-26F5-4FC0-A99F-B155AFAAC866}"/>
              </a:ext>
            </a:extLst>
          </p:cNvPr>
          <p:cNvSpPr txBox="1">
            <a:spLocks noChangeArrowheads="1"/>
          </p:cNvSpPr>
          <p:nvPr/>
        </p:nvSpPr>
        <p:spPr bwMode="auto">
          <a:xfrm>
            <a:off x="685800" y="3810000"/>
            <a:ext cx="7924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r>
              <a:rPr lang="en-US" altLang="en-US"/>
              <a:t>Interrupts signal asynchronous events</a:t>
            </a:r>
          </a:p>
          <a:p>
            <a:pPr lvl="1"/>
            <a:r>
              <a:rPr lang="en-US" altLang="en-US"/>
              <a:t>I/O hardware interrupts</a:t>
            </a:r>
          </a:p>
          <a:p>
            <a:pPr lvl="1"/>
            <a:r>
              <a:rPr lang="en-US" altLang="en-US"/>
              <a:t>Software and hardware timers</a:t>
            </a:r>
          </a:p>
        </p:txBody>
      </p:sp>
    </p:spTree>
    <p:extLst>
      <p:ext uri="{BB962C8B-B14F-4D97-AF65-F5344CB8AC3E}">
        <p14:creationId xmlns:p14="http://schemas.microsoft.com/office/powerpoint/2010/main" val="2230278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19D3AD6A-F3D5-4FD0-B585-DB7D8783FD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50000"/>
              <a:buFont typeface="Monotype Sorts" pitchFamily="6" charset="2"/>
              <a:buChar char="l"/>
              <a:defRPr sz="2400">
                <a:solidFill>
                  <a:schemeClr val="accent2"/>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50000"/>
              <a:buFont typeface="ZapfDingbats" pitchFamily="82" charset="2"/>
              <a:buChar char="u"/>
              <a:defRPr sz="2000">
                <a:solidFill>
                  <a:schemeClr val="accent2"/>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400">
                <a:solidFill>
                  <a:schemeClr val="accent2"/>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50000"/>
              <a:buFont typeface="Monotype Sorts" pitchFamily="6" charset="2"/>
              <a:buChar char="n"/>
              <a:defRPr sz="1600">
                <a:solidFill>
                  <a:schemeClr val="accent2"/>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50000"/>
              <a:buFont typeface="Monotype Sorts" pitchFamily="6" charset="2"/>
              <a:buChar char="l"/>
              <a:defRPr sz="1600">
                <a:solidFill>
                  <a:schemeClr val="accent2"/>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AE4EEDDA-B63F-4468-9777-BECB404DAFB3}" type="slidenum">
              <a:rPr lang="en-US" altLang="en-US" sz="1000" smtClean="0">
                <a:solidFill>
                  <a:schemeClr val="tx1"/>
                </a:solidFill>
              </a:rPr>
              <a:pPr>
                <a:spcBef>
                  <a:spcPct val="0"/>
                </a:spcBef>
                <a:buClrTx/>
                <a:buSzTx/>
                <a:buFontTx/>
                <a:buNone/>
              </a:pPr>
              <a:t>9</a:t>
            </a:fld>
            <a:endParaRPr lang="en-US" altLang="en-US" sz="1000">
              <a:solidFill>
                <a:schemeClr val="tx1"/>
              </a:solidFill>
            </a:endParaRPr>
          </a:p>
        </p:txBody>
      </p:sp>
      <p:sp>
        <p:nvSpPr>
          <p:cNvPr id="246786" name="Rectangle 2">
            <a:extLst>
              <a:ext uri="{FF2B5EF4-FFF2-40B4-BE49-F238E27FC236}">
                <a16:creationId xmlns:a16="http://schemas.microsoft.com/office/drawing/2014/main" id="{4D70E0E6-EB28-41CA-93BB-5886128E759C}"/>
              </a:ext>
            </a:extLst>
          </p:cNvPr>
          <p:cNvSpPr>
            <a:spLocks noGrp="1" noChangeArrowheads="1"/>
          </p:cNvSpPr>
          <p:nvPr>
            <p:ph type="title"/>
          </p:nvPr>
        </p:nvSpPr>
        <p:spPr/>
        <p:txBody>
          <a:bodyPr/>
          <a:lstStyle/>
          <a:p>
            <a:pPr>
              <a:defRPr/>
            </a:pPr>
            <a:r>
              <a:rPr lang="en-US" altLang="en-US"/>
              <a:t>Timer</a:t>
            </a:r>
          </a:p>
        </p:txBody>
      </p:sp>
      <p:sp>
        <p:nvSpPr>
          <p:cNvPr id="7172" name="Rectangle 3">
            <a:extLst>
              <a:ext uri="{FF2B5EF4-FFF2-40B4-BE49-F238E27FC236}">
                <a16:creationId xmlns:a16="http://schemas.microsoft.com/office/drawing/2014/main" id="{0B815BF0-F983-4934-B480-E480931BD2C1}"/>
              </a:ext>
            </a:extLst>
          </p:cNvPr>
          <p:cNvSpPr>
            <a:spLocks noGrp="1" noChangeArrowheads="1"/>
          </p:cNvSpPr>
          <p:nvPr>
            <p:ph type="body" idx="1"/>
          </p:nvPr>
        </p:nvSpPr>
        <p:spPr>
          <a:xfrm>
            <a:off x="457200" y="1028700"/>
            <a:ext cx="8534400" cy="4800600"/>
          </a:xfrm>
        </p:spPr>
        <p:txBody>
          <a:bodyPr/>
          <a:lstStyle/>
          <a:p>
            <a:r>
              <a:rPr lang="en-US" altLang="en-US" sz="2800" dirty="0">
                <a:ea typeface="ＭＳ Ｐゴシック" panose="020B0600070205080204" pitchFamily="34" charset="-128"/>
              </a:rPr>
              <a:t>The key to a timesharing OS</a:t>
            </a:r>
          </a:p>
          <a:p>
            <a:endParaRPr lang="en-US" altLang="en-US" sz="2800" dirty="0">
              <a:ea typeface="ＭＳ Ｐゴシック" panose="020B0600070205080204" pitchFamily="34" charset="-128"/>
            </a:endParaRPr>
          </a:p>
          <a:p>
            <a:r>
              <a:rPr lang="en-US" altLang="en-US" sz="2800" dirty="0">
                <a:ea typeface="ＭＳ Ｐゴシック" panose="020B0600070205080204" pitchFamily="34" charset="-128"/>
              </a:rPr>
              <a:t>The fallback mechanism by which the OS reclaims control </a:t>
            </a:r>
          </a:p>
          <a:p>
            <a:pPr lvl="1"/>
            <a:r>
              <a:rPr lang="en-US" altLang="en-US" sz="2400" dirty="0">
                <a:ea typeface="ＭＳ Ｐゴシック" panose="020B0600070205080204" pitchFamily="34" charset="-128"/>
              </a:rPr>
              <a:t>Timer is set to generate an interrupt after a period of time</a:t>
            </a:r>
          </a:p>
          <a:p>
            <a:pPr lvl="2"/>
            <a:r>
              <a:rPr lang="en-US" altLang="en-US" sz="2000" dirty="0">
                <a:ea typeface="ＭＳ Ｐゴシック" panose="020B0600070205080204" pitchFamily="34" charset="-128"/>
              </a:rPr>
              <a:t>Setting timer is a privileged instruction</a:t>
            </a:r>
          </a:p>
          <a:p>
            <a:pPr lvl="2"/>
            <a:r>
              <a:rPr lang="en-US" altLang="en-US" sz="2000" dirty="0">
                <a:ea typeface="ＭＳ Ｐゴシック" panose="020B0600070205080204" pitchFamily="34" charset="-128"/>
              </a:rPr>
              <a:t>When timer expires, generates an interrupt</a:t>
            </a:r>
          </a:p>
          <a:p>
            <a:pPr lvl="3"/>
            <a:r>
              <a:rPr lang="en-US" altLang="en-US" sz="1800" dirty="0">
                <a:ea typeface="ＭＳ Ｐゴシック" panose="020B0600070205080204" pitchFamily="34" charset="-128"/>
              </a:rPr>
              <a:t>Handled by the OS, forcing a switch from the user program</a:t>
            </a:r>
          </a:p>
          <a:p>
            <a:pPr lvl="2"/>
            <a:r>
              <a:rPr lang="en-US" altLang="en-US" sz="2000" dirty="0">
                <a:ea typeface="ＭＳ Ｐゴシック" panose="020B0600070205080204" pitchFamily="34" charset="-128"/>
              </a:rPr>
              <a:t>Basis for OS </a:t>
            </a:r>
            <a:r>
              <a:rPr lang="en-US" altLang="en-US" sz="2000" dirty="0">
                <a:solidFill>
                  <a:srgbClr val="0000FF"/>
                </a:solidFill>
                <a:ea typeface="ＭＳ Ｐゴシック" panose="020B0600070205080204" pitchFamily="34" charset="-128"/>
              </a:rPr>
              <a:t>scheduler</a:t>
            </a:r>
            <a:r>
              <a:rPr lang="en-US" altLang="en-US" sz="2000" i="1" dirty="0">
                <a:solidFill>
                  <a:srgbClr val="0000FF"/>
                </a:solidFill>
                <a:ea typeface="ＭＳ Ｐゴシック" panose="020B0600070205080204" pitchFamily="34" charset="-128"/>
              </a:rPr>
              <a:t> </a:t>
            </a:r>
            <a:r>
              <a:rPr lang="en-US" altLang="en-US" sz="2000" i="1" dirty="0">
                <a:ea typeface="ＭＳ Ｐゴシック" panose="020B0600070205080204" pitchFamily="34" charset="-128"/>
              </a:rPr>
              <a:t>(more later…)</a:t>
            </a:r>
          </a:p>
          <a:p>
            <a:pPr lvl="2"/>
            <a:endParaRPr lang="en-US" altLang="en-US" sz="2000" dirty="0">
              <a:ea typeface="ＭＳ Ｐゴシック" panose="020B0600070205080204" pitchFamily="34" charset="-128"/>
            </a:endParaRPr>
          </a:p>
          <a:p>
            <a:r>
              <a:rPr lang="en-US" altLang="en-US" sz="2800" dirty="0">
                <a:ea typeface="ＭＳ Ｐゴシック" panose="020B0600070205080204" pitchFamily="34" charset="-128"/>
              </a:rPr>
              <a:t>Also used for time-based functions (e.g., </a:t>
            </a:r>
            <a:r>
              <a:rPr lang="en-US" altLang="en-US" sz="2800" i="1" dirty="0">
                <a:ea typeface="ＭＳ Ｐゴシック" panose="020B0600070205080204" pitchFamily="34" charset="-128"/>
              </a:rPr>
              <a:t>sleep()</a:t>
            </a:r>
            <a:r>
              <a:rPr lang="en-US" altLang="en-US" sz="2800" dirty="0">
                <a:ea typeface="ＭＳ Ｐゴシック" panose="020B0600070205080204" pitchFamily="34" charset="-128"/>
              </a:rPr>
              <a:t>)</a:t>
            </a:r>
          </a:p>
        </p:txBody>
      </p:sp>
    </p:spTree>
    <p:extLst>
      <p:ext uri="{BB962C8B-B14F-4D97-AF65-F5344CB8AC3E}">
        <p14:creationId xmlns:p14="http://schemas.microsoft.com/office/powerpoint/2010/main" val="1214725519"/>
      </p:ext>
    </p:extLst>
  </p:cSld>
  <p:clrMapOvr>
    <a:masterClrMapping/>
  </p:clrMapOvr>
</p:sld>
</file>

<file path=ppt/theme/theme1.xml><?xml version="1.0" encoding="utf-8"?>
<a:theme xmlns:a="http://schemas.openxmlformats.org/drawingml/2006/main" name="UCRTemplate4">
  <a:themeElements>
    <a:clrScheme name="UCRTemplate4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UCRTemplate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4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4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4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4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4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4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4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4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4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4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UCRTemplate_white</Template>
  <TotalTime>1939</TotalTime>
  <Words>2998</Words>
  <Application>Microsoft Macintosh PowerPoint</Application>
  <PresentationFormat>On-screen Show (4:3)</PresentationFormat>
  <Paragraphs>474</Paragraphs>
  <Slides>36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Monotype Sorts</vt:lpstr>
      <vt:lpstr>Times New Roman</vt:lpstr>
      <vt:lpstr>Wingdings</vt:lpstr>
      <vt:lpstr>ZapfDingbats</vt:lpstr>
      <vt:lpstr>UCRTemplate4</vt:lpstr>
      <vt:lpstr>Monolithic Kernels, Sleeping Beauties, and Processes</vt:lpstr>
      <vt:lpstr>The goal of an OS</vt:lpstr>
      <vt:lpstr>Recap: What modern operating systems support?</vt:lpstr>
      <vt:lpstr>Recap: How processor executes a program</vt:lpstr>
      <vt:lpstr>Monolithic Kernel/Sleeping Beauty</vt:lpstr>
      <vt:lpstr>System Calls</vt:lpstr>
      <vt:lpstr>System Call</vt:lpstr>
      <vt:lpstr>Categorizing Events</vt:lpstr>
      <vt:lpstr>Timer</vt:lpstr>
      <vt:lpstr>The goal of an OS</vt:lpstr>
      <vt:lpstr>The idea of an OS: virtualization</vt:lpstr>
      <vt:lpstr>The idea: virtualization</vt:lpstr>
      <vt:lpstr>Demo, Virtualization</vt:lpstr>
      <vt:lpstr>Virtualization Demo</vt:lpstr>
      <vt:lpstr>Why virtualization</vt:lpstr>
      <vt:lpstr>Why virtualization</vt:lpstr>
      <vt:lpstr>Virtualizing the CPU: Processes</vt:lpstr>
      <vt:lpstr>The Process</vt:lpstr>
      <vt:lpstr>Process Components</vt:lpstr>
      <vt:lpstr>Address Space (memory abstraction)</vt:lpstr>
      <vt:lpstr>What the OS must track for a process?</vt:lpstr>
      <vt:lpstr>What the OS must track for a process?</vt:lpstr>
      <vt:lpstr>Processes</vt:lpstr>
      <vt:lpstr>OS Abstractions</vt:lpstr>
      <vt:lpstr>The Process</vt:lpstr>
      <vt:lpstr>Process Components</vt:lpstr>
      <vt:lpstr>Address Space (memory abstraction)</vt:lpstr>
      <vt:lpstr>Process Execution State</vt:lpstr>
      <vt:lpstr>Execution state (cont’d)</vt:lpstr>
      <vt:lpstr>Execution State Graph</vt:lpstr>
      <vt:lpstr>How does the OS support this model?</vt:lpstr>
      <vt:lpstr>PCB Data Structure</vt:lpstr>
      <vt:lpstr>Xv6 struct proc</vt:lpstr>
      <vt:lpstr>How to pause/restart processes?</vt:lpstr>
      <vt:lpstr>How does the OS track processes?</vt:lpstr>
      <vt:lpstr>State Queues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Operating Systems (CS 202)  OS Evolution and Organization</dc:title>
  <dc:creator>Heng Yin</dc:creator>
  <cp:lastModifiedBy>Nael Abu-Ghazaleh</cp:lastModifiedBy>
  <cp:revision>29</cp:revision>
  <dcterms:created xsi:type="dcterms:W3CDTF">2019-04-03T20:51:07Z</dcterms:created>
  <dcterms:modified xsi:type="dcterms:W3CDTF">2021-04-02T15:13:50Z</dcterms:modified>
</cp:coreProperties>
</file>