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60" r:id="rId3"/>
    <p:sldId id="259" r:id="rId4"/>
    <p:sldId id="272" r:id="rId5"/>
    <p:sldId id="462" r:id="rId6"/>
    <p:sldId id="263" r:id="rId7"/>
    <p:sldId id="463" r:id="rId8"/>
    <p:sldId id="468" r:id="rId9"/>
    <p:sldId id="467" r:id="rId10"/>
    <p:sldId id="466" r:id="rId11"/>
    <p:sldId id="273" r:id="rId12"/>
    <p:sldId id="260" r:id="rId13"/>
    <p:sldId id="274" r:id="rId14"/>
    <p:sldId id="277" r:id="rId15"/>
    <p:sldId id="278" r:id="rId16"/>
    <p:sldId id="268" r:id="rId17"/>
    <p:sldId id="281" r:id="rId18"/>
    <p:sldId id="465" r:id="rId19"/>
    <p:sldId id="470" r:id="rId20"/>
    <p:sldId id="471" r:id="rId21"/>
    <p:sldId id="474" r:id="rId22"/>
    <p:sldId id="472" r:id="rId23"/>
    <p:sldId id="4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7F7F7F"/>
    <a:srgbClr val="666666"/>
    <a:srgbClr val="00FF00"/>
    <a:srgbClr val="FF0000"/>
    <a:srgbClr val="6F4A2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72437" autoAdjust="0"/>
  </p:normalViewPr>
  <p:slideViewPr>
    <p:cSldViewPr snapToGrid="0" snapToObjects="1">
      <p:cViewPr varScale="1">
        <p:scale>
          <a:sx n="93" d="100"/>
          <a:sy n="93" d="100"/>
        </p:scale>
        <p:origin x="24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notesViewPr>
    <p:cSldViewPr snapToGrid="0" snapToObjects="1">
      <p:cViewPr varScale="1">
        <p:scale>
          <a:sx n="106" d="100"/>
          <a:sy n="106" d="100"/>
        </p:scale>
        <p:origin x="-353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64C9-0235-E444-B2AE-3B39DC5C597F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A617-FA78-394A-B5C4-B58BCAFF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3821-4986-7044-8976-563DDE2DE506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86A4C-3EC3-B041-AC0E-EFE805A5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3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Vagrant</a:t>
            </a:r>
            <a:r>
              <a:rPr lang="de-CH" baseline="0" dirty="0"/>
              <a:t> Box:</a:t>
            </a:r>
          </a:p>
          <a:p>
            <a:r>
              <a:rPr lang="de-CH" dirty="0"/>
              <a:t>https://bitbucket.org/inftec/vagrant-playground/branch/docker-demo</a:t>
            </a:r>
          </a:p>
          <a:p>
            <a:endParaRPr lang="de-CH" dirty="0"/>
          </a:p>
          <a:p>
            <a:r>
              <a:rPr lang="de-CH" dirty="0"/>
              <a:t>VM: \\192.168.0.200\Public\2014-12-18 Workshop Docker</a:t>
            </a:r>
          </a:p>
          <a:p>
            <a:endParaRPr lang="de-CH" dirty="0"/>
          </a:p>
          <a:p>
            <a:r>
              <a:rPr lang="de-CH" dirty="0"/>
              <a:t>DEPRECATED:</a:t>
            </a:r>
          </a:p>
          <a:p>
            <a:endParaRPr lang="de-CH" dirty="0"/>
          </a:p>
          <a:p>
            <a:r>
              <a:rPr lang="de-CH" dirty="0"/>
              <a:t>Preparation: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Windows: Install boot2docker: https://github.com/boot2docker/boot2docker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i="1" dirty="0"/>
              <a:t>Optional:</a:t>
            </a:r>
            <a:r>
              <a:rPr lang="de-CH" i="1" baseline="0" dirty="0"/>
              <a:t> Clean images and containers from installation</a:t>
            </a:r>
            <a:endParaRPr lang="de-CH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Pull required Images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docker pull ubuntu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docker pull training/webapp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 Machines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virtualized application includes not only the application - which may be only 10s of MB - and the necessary binaries and libraries, but also an entire guest operating system - which may weigh 10s of GB.</a:t>
            </a:r>
          </a:p>
          <a:p>
            <a:endParaRPr lang="de-CH" dirty="0"/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 container comprises just the application and its dependencies. It runs as an isolated process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host operating system, sharing the kernel with other containers. Thus, it enjoys the resource isolation and allocation benefits of VMs but is much more portable and efficient.</a:t>
            </a:r>
          </a:p>
          <a:p>
            <a:endParaRPr lang="de-CH" dirty="0"/>
          </a:p>
          <a:p>
            <a:r>
              <a:rPr lang="de-CH" dirty="0"/>
              <a:t>Docker provides base</a:t>
            </a:r>
            <a:r>
              <a:rPr lang="de-CH" baseline="0" dirty="0"/>
              <a:t> images that contain OS installations we can start from: The OS is not more than an application running on the Kernel...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Middleware 16 paper/presentation comparing containers to virtualization under different scenarios (competing, adversarial,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Windows: http://www.zdnet.com/docker-cto-why-microsofts-docker-plans-for-windows-will-matter-to-you-7000035150/</a:t>
            </a:r>
          </a:p>
          <a:p>
            <a:endParaRPr lang="de-CH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"That's why the result of the Microsoft announcement will not allow a container that runs on Linux to run seamlessly on Windows or vice versa. But that's OK because in the context of distributed applications that's not what developers are asking for."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docker run</a:t>
            </a:r>
            <a:r>
              <a:rPr lang="de-CH" baseline="0" dirty="0"/>
              <a:t> --rm to remove container after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7252-EF20-D744-8857-623D53E3D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</a:t>
            </a:r>
            <a:r>
              <a:rPr lang="en-US" dirty="0" err="1"/>
              <a:t>sensi.io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78560"/>
            <a:ext cx="9144000" cy="3579440"/>
          </a:xfrm>
          <a:prstGeom prst="rect">
            <a:avLst/>
          </a:prstGeom>
          <a:gradFill>
            <a:gsLst>
              <a:gs pos="77000">
                <a:schemeClr val="bg1">
                  <a:lumMod val="95000"/>
                </a:schemeClr>
              </a:gs>
              <a:gs pos="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275972" y="4386414"/>
            <a:ext cx="6760495" cy="607027"/>
          </a:xfrm>
        </p:spPr>
        <p:txBody>
          <a:bodyPr>
            <a:noAutofit/>
          </a:bodyPr>
          <a:lstStyle>
            <a:lvl1pPr marL="0" indent="0">
              <a:buNone/>
              <a:defRPr sz="48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Presentation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04407" y="4008740"/>
            <a:ext cx="3234639" cy="366292"/>
          </a:xfrm>
        </p:spPr>
        <p:txBody>
          <a:bodyPr>
            <a:noAutofit/>
          </a:bodyPr>
          <a:lstStyle>
            <a:lvl1pPr marL="0" indent="0">
              <a:buNone/>
              <a:defRPr sz="2200" b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304407" y="5174448"/>
            <a:ext cx="3234639" cy="366292"/>
          </a:xfrm>
        </p:spPr>
        <p:txBody>
          <a:bodyPr>
            <a:noAutofit/>
          </a:bodyPr>
          <a:lstStyle>
            <a:lvl1pPr marL="0" indent="0">
              <a:buNone/>
              <a:defRPr sz="2200" b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Date: XX.XX.XXXX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0727" y="6316321"/>
            <a:ext cx="536421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BA865F8-D0B2-3245-A9F6-5F06F5A3A0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0727" y="6316321"/>
            <a:ext cx="536421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BA865F8-D0B2-3245-A9F6-5F06F5A3A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551" y="959109"/>
            <a:ext cx="6286589" cy="607027"/>
          </a:xfrm>
        </p:spPr>
        <p:txBody>
          <a:bodyPr>
            <a:noAutofit/>
          </a:bodyPr>
          <a:lstStyle>
            <a:lvl1pPr marL="0" indent="0">
              <a:buNone/>
              <a:defRPr sz="4800" b="1" baseline="0">
                <a:solidFill>
                  <a:srgbClr val="3C3C3C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011551" y="1923934"/>
            <a:ext cx="6113626" cy="914400"/>
          </a:xfrm>
        </p:spPr>
        <p:txBody>
          <a:bodyPr>
            <a:noAutofit/>
          </a:bodyPr>
          <a:lstStyle>
            <a:lvl1pPr>
              <a:defRPr sz="2800">
                <a:solidFill>
                  <a:srgbClr val="3C3C3C"/>
                </a:solidFill>
              </a:defRPr>
            </a:lvl1pPr>
            <a:lvl2pPr>
              <a:defRPr sz="2400">
                <a:solidFill>
                  <a:srgbClr val="3C3C3C"/>
                </a:solidFill>
              </a:defRPr>
            </a:lvl2pPr>
            <a:lvl3pPr>
              <a:defRPr sz="2000">
                <a:solidFill>
                  <a:srgbClr val="3C3C3C"/>
                </a:solidFill>
              </a:defRPr>
            </a:lvl3pPr>
            <a:lvl4pPr>
              <a:defRPr sz="1800">
                <a:solidFill>
                  <a:srgbClr val="3C3C3C"/>
                </a:solidFill>
              </a:defRPr>
            </a:lvl4pPr>
            <a:lvl5pPr>
              <a:defRPr sz="18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8351" y="6316321"/>
            <a:ext cx="3222555" cy="365125"/>
          </a:xfr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 descr="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5" y="6286536"/>
            <a:ext cx="455968" cy="4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2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3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7D7B-F74A-8A4E-A6E7-DEE8F90F84A6}" type="datetime1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63C-B4E6-6041-B84D-EFD5916B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Docker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304407" y="5174448"/>
            <a:ext cx="4997919" cy="366292"/>
          </a:xfrm>
        </p:spPr>
        <p:txBody>
          <a:bodyPr/>
          <a:lstStyle/>
          <a:p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slides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Martin Meyer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9A144-388C-974E-8AA1-BD75C94E2EB8}"/>
              </a:ext>
            </a:extLst>
          </p:cNvPr>
          <p:cNvSpPr txBox="1"/>
          <p:nvPr/>
        </p:nvSpPr>
        <p:spPr>
          <a:xfrm>
            <a:off x="3867462" y="1738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B44A-C5CC-A740-8C7C-F2F9C4766C1F}"/>
              </a:ext>
            </a:extLst>
          </p:cNvPr>
          <p:cNvSpPr txBox="1"/>
          <p:nvPr/>
        </p:nvSpPr>
        <p:spPr>
          <a:xfrm>
            <a:off x="3672590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5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1551" y="959109"/>
            <a:ext cx="7738554" cy="607027"/>
          </a:xfrm>
        </p:spPr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discussion</a:t>
            </a:r>
            <a:r>
              <a:rPr lang="de-CH" dirty="0"/>
              <a:t> </a:t>
            </a:r>
            <a:r>
              <a:rPr lang="de-CH" dirty="0" err="1"/>
              <a:t>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3933"/>
            <a:ext cx="7626012" cy="3974957"/>
          </a:xfrm>
        </p:spPr>
        <p:txBody>
          <a:bodyPr/>
          <a:lstStyle/>
          <a:p>
            <a:r>
              <a:rPr lang="en-US" dirty="0"/>
              <a:t>Name spaces, and </a:t>
            </a:r>
            <a:r>
              <a:rPr lang="en-US" dirty="0" err="1"/>
              <a:t>unix</a:t>
            </a:r>
            <a:r>
              <a:rPr lang="en-US" dirty="0"/>
              <a:t> jail</a:t>
            </a:r>
          </a:p>
          <a:p>
            <a:r>
              <a:rPr lang="en-US" dirty="0"/>
              <a:t>VMs include a separate OS image, adding complexity to all stages of development lifecycle</a:t>
            </a:r>
          </a:p>
          <a:p>
            <a:pPr lvl="1"/>
            <a:r>
              <a:rPr lang="en-US" dirty="0"/>
              <a:t>Limits portability between clouds and data centers</a:t>
            </a:r>
          </a:p>
          <a:p>
            <a:r>
              <a:rPr lang="en-US" dirty="0"/>
              <a:t>Performance isolation:</a:t>
            </a:r>
          </a:p>
          <a:p>
            <a:pPr lvl="1"/>
            <a:r>
              <a:rPr lang="en-US" dirty="0"/>
              <a:t>Unix </a:t>
            </a:r>
            <a:r>
              <a:rPr lang="en-US" dirty="0" err="1"/>
              <a:t>cgroups</a:t>
            </a:r>
            <a:r>
              <a:rPr lang="en-US" dirty="0"/>
              <a:t> can provide isolation for CPU, memory, I/O and network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0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Docker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libvirt: Platform Virtualization</a:t>
            </a:r>
          </a:p>
          <a:p>
            <a:r>
              <a:rPr lang="de-CH" dirty="0"/>
              <a:t>LXC (LinuX Containers): Multiple isolated Linux systems (containers) on a single host</a:t>
            </a:r>
          </a:p>
          <a:p>
            <a:r>
              <a:rPr lang="de-CH" dirty="0"/>
              <a:t>Layered File System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00008" y="3331779"/>
            <a:ext cx="4247204" cy="2669628"/>
            <a:chOff x="5200008" y="3331779"/>
            <a:chExt cx="4247204" cy="2669628"/>
          </a:xfrm>
        </p:grpSpPr>
        <p:pic>
          <p:nvPicPr>
            <p:cNvPr id="1026" name="Picture 2" descr="https://docs.docker.com/terms/images/docker-filesystems-multilay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008" y="3331779"/>
              <a:ext cx="3559504" cy="2669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1614" y="5735708"/>
              <a:ext cx="34355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000" dirty="0"/>
                <a:t>[Source: https://docs.docker.com/terms/layer/]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3815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Docker History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2013-03: Releases as Open Source</a:t>
            </a:r>
          </a:p>
          <a:p>
            <a:r>
              <a:rPr lang="de-CH" dirty="0"/>
              <a:t>2013-09: Red Hat collaboration (Fedora, RHEL, OpenShift)</a:t>
            </a:r>
          </a:p>
          <a:p>
            <a:r>
              <a:rPr lang="de-CH" dirty="0"/>
              <a:t>2014-03: 34th most starred GitHub project</a:t>
            </a:r>
          </a:p>
          <a:p>
            <a:r>
              <a:rPr lang="de-CH" dirty="0"/>
              <a:t>2014-05: JAX Innovation Award (most innovative open technology)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Terminology -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0" y="1923933"/>
            <a:ext cx="7566965" cy="4043729"/>
          </a:xfrm>
        </p:spPr>
        <p:txBody>
          <a:bodyPr>
            <a:normAutofit/>
          </a:bodyPr>
          <a:lstStyle/>
          <a:p>
            <a:r>
              <a:rPr lang="de-CH" dirty="0"/>
              <a:t>Persisted snapshot that can be run</a:t>
            </a:r>
          </a:p>
          <a:p>
            <a:pPr lvl="1"/>
            <a:r>
              <a:rPr lang="de-CH" i="1" dirty="0"/>
              <a:t>images: </a:t>
            </a:r>
            <a:r>
              <a:rPr lang="de-CH" dirty="0"/>
              <a:t>List all local images</a:t>
            </a:r>
          </a:p>
          <a:p>
            <a:pPr lvl="1"/>
            <a:r>
              <a:rPr lang="de-CH" i="1" dirty="0"/>
              <a:t>run</a:t>
            </a:r>
            <a:r>
              <a:rPr lang="de-CH" dirty="0"/>
              <a:t>: Create a container from an image and execute a command in it</a:t>
            </a:r>
          </a:p>
          <a:p>
            <a:pPr lvl="1"/>
            <a:r>
              <a:rPr lang="de-CH" i="1" dirty="0"/>
              <a:t>tag</a:t>
            </a:r>
            <a:r>
              <a:rPr lang="de-CH" dirty="0"/>
              <a:t>: Tag an image</a:t>
            </a:r>
          </a:p>
          <a:p>
            <a:pPr lvl="1"/>
            <a:r>
              <a:rPr lang="de-CH" i="1" dirty="0"/>
              <a:t>pull</a:t>
            </a:r>
            <a:r>
              <a:rPr lang="de-CH" dirty="0"/>
              <a:t>: Download image from repository</a:t>
            </a:r>
          </a:p>
          <a:p>
            <a:pPr lvl="1"/>
            <a:r>
              <a:rPr lang="de-CH" i="1" dirty="0"/>
              <a:t>rmi</a:t>
            </a:r>
            <a:r>
              <a:rPr lang="de-CH" dirty="0"/>
              <a:t>: Delete a local image</a:t>
            </a:r>
          </a:p>
          <a:p>
            <a:pPr lvl="2"/>
            <a:r>
              <a:rPr lang="de-CH" dirty="0"/>
              <a:t>This will also remove intermediate images if no longer used</a:t>
            </a:r>
          </a:p>
        </p:txBody>
      </p:sp>
    </p:spTree>
    <p:extLst>
      <p:ext uri="{BB962C8B-B14F-4D97-AF65-F5344CB8AC3E}">
        <p14:creationId xmlns:p14="http://schemas.microsoft.com/office/powerpoint/2010/main" val="336826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Terminology - Container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3933"/>
            <a:ext cx="7379176" cy="4055761"/>
          </a:xfrm>
        </p:spPr>
        <p:txBody>
          <a:bodyPr>
            <a:normAutofit/>
          </a:bodyPr>
          <a:lstStyle/>
          <a:p>
            <a:r>
              <a:rPr lang="de-CH" dirty="0"/>
              <a:t>Runnable instance of an image</a:t>
            </a:r>
          </a:p>
          <a:p>
            <a:pPr lvl="1"/>
            <a:r>
              <a:rPr lang="de-CH" i="1" dirty="0"/>
              <a:t>ps:</a:t>
            </a:r>
            <a:r>
              <a:rPr lang="de-CH" dirty="0"/>
              <a:t> List all running containers</a:t>
            </a:r>
          </a:p>
          <a:p>
            <a:pPr lvl="1"/>
            <a:r>
              <a:rPr lang="de-CH" i="1" dirty="0"/>
              <a:t>ps –a</a:t>
            </a:r>
            <a:r>
              <a:rPr lang="de-CH" dirty="0"/>
              <a:t>: List all containers (incl. stopped)</a:t>
            </a:r>
          </a:p>
          <a:p>
            <a:pPr lvl="1"/>
            <a:r>
              <a:rPr lang="de-CH" i="1" dirty="0"/>
              <a:t>top</a:t>
            </a:r>
            <a:r>
              <a:rPr lang="de-CH" dirty="0"/>
              <a:t>: Display processes of a container</a:t>
            </a:r>
          </a:p>
          <a:p>
            <a:pPr lvl="1"/>
            <a:r>
              <a:rPr lang="de-CH" i="1" dirty="0"/>
              <a:t>start</a:t>
            </a:r>
            <a:r>
              <a:rPr lang="de-CH" dirty="0"/>
              <a:t>: Start a stopped container</a:t>
            </a:r>
          </a:p>
          <a:p>
            <a:pPr lvl="1"/>
            <a:r>
              <a:rPr lang="de-CH" i="1" dirty="0"/>
              <a:t>stop</a:t>
            </a:r>
            <a:r>
              <a:rPr lang="de-CH" dirty="0"/>
              <a:t>: Stop a running container</a:t>
            </a:r>
          </a:p>
          <a:p>
            <a:pPr lvl="1"/>
            <a:r>
              <a:rPr lang="de-CH" i="1" dirty="0"/>
              <a:t>pause</a:t>
            </a:r>
            <a:r>
              <a:rPr lang="de-CH" dirty="0"/>
              <a:t>: Pause all processes within a container</a:t>
            </a:r>
          </a:p>
          <a:p>
            <a:pPr lvl="1"/>
            <a:r>
              <a:rPr lang="de-CH" i="1" dirty="0"/>
              <a:t>rm</a:t>
            </a:r>
            <a:r>
              <a:rPr lang="de-CH" dirty="0"/>
              <a:t>: Delete a container</a:t>
            </a:r>
          </a:p>
          <a:p>
            <a:pPr lvl="1"/>
            <a:r>
              <a:rPr lang="de-CH" i="1" dirty="0"/>
              <a:t>commit</a:t>
            </a:r>
            <a:r>
              <a:rPr lang="de-CH" dirty="0"/>
              <a:t>: Create an image from a container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3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45498" y="5095649"/>
            <a:ext cx="1718268" cy="7134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Container</a:t>
            </a:r>
          </a:p>
          <a:p>
            <a:pPr algn="ctr"/>
            <a:r>
              <a:rPr lang="de-CH" dirty="0"/>
              <a:t>cid4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493098" y="4732231"/>
            <a:ext cx="1718268" cy="7134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Container</a:t>
            </a:r>
          </a:p>
          <a:p>
            <a:pPr algn="ctr"/>
            <a:r>
              <a:rPr lang="de-CH" dirty="0"/>
              <a:t>cid3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Image vs. Container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5270" y="1909187"/>
            <a:ext cx="1718268" cy="713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Base Image</a:t>
            </a:r>
          </a:p>
          <a:p>
            <a:pPr algn="ctr"/>
            <a:r>
              <a:rPr lang="de-CH" i="1" dirty="0"/>
              <a:t>ubuntu:latest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85433" y="1909186"/>
            <a:ext cx="1718268" cy="7134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Container</a:t>
            </a:r>
          </a:p>
          <a:p>
            <a:pPr algn="ctr"/>
            <a:r>
              <a:rPr lang="de-CH" dirty="0"/>
              <a:t>cid1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2813538" y="2265903"/>
            <a:ext cx="247189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53660" y="191856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run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85433" y="3322385"/>
            <a:ext cx="1718268" cy="7134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Container</a:t>
            </a:r>
          </a:p>
          <a:p>
            <a:pPr algn="ctr"/>
            <a:r>
              <a:rPr lang="de-CH" dirty="0"/>
              <a:t>cid1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10" idx="0"/>
          </p:cNvCxnSpPr>
          <p:nvPr/>
        </p:nvCxnSpPr>
        <p:spPr>
          <a:xfrm>
            <a:off x="6144567" y="2622619"/>
            <a:ext cx="0" cy="699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23" y="2781003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cmd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new state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1"/>
            <a:endCxn id="18" idx="3"/>
          </p:cNvCxnSpPr>
          <p:nvPr/>
        </p:nvCxnSpPr>
        <p:spPr>
          <a:xfrm flipH="1" flipV="1">
            <a:off x="2829812" y="3676645"/>
            <a:ext cx="2455621" cy="2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11544" y="3319928"/>
            <a:ext cx="1718268" cy="713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New Image</a:t>
            </a:r>
          </a:p>
          <a:p>
            <a:pPr algn="ctr"/>
            <a:r>
              <a:rPr lang="de-CH" dirty="0"/>
              <a:t>iid1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9666" y="332238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commit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0"/>
            <a:endCxn id="5" idx="2"/>
          </p:cNvCxnSpPr>
          <p:nvPr/>
        </p:nvCxnSpPr>
        <p:spPr>
          <a:xfrm flipH="1" flipV="1">
            <a:off x="1954404" y="2622620"/>
            <a:ext cx="16274" cy="697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31226" y="280154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base image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340698" y="4378867"/>
            <a:ext cx="1718268" cy="71343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Container</a:t>
            </a:r>
          </a:p>
          <a:p>
            <a:pPr algn="ctr"/>
            <a:r>
              <a:rPr lang="de-CH" dirty="0"/>
              <a:t>cid2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8" idx="2"/>
            <a:endCxn id="25" idx="1"/>
          </p:cNvCxnSpPr>
          <p:nvPr/>
        </p:nvCxnSpPr>
        <p:spPr>
          <a:xfrm>
            <a:off x="1970678" y="4033361"/>
            <a:ext cx="3370020" cy="702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4849" y="40459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0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Dockerfile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Create images automatically using a build script: «Dockerfile»</a:t>
            </a:r>
          </a:p>
          <a:p>
            <a:r>
              <a:rPr lang="de-CH" dirty="0"/>
              <a:t>Can be versioned in a version control system like </a:t>
            </a:r>
            <a:r>
              <a:rPr lang="de-CH" dirty="0" err="1"/>
              <a:t>Git</a:t>
            </a:r>
            <a:r>
              <a:rPr lang="de-CH" dirty="0"/>
              <a:t> along with all dependencies</a:t>
            </a:r>
          </a:p>
          <a:p>
            <a:r>
              <a:rPr lang="de-CH" dirty="0"/>
              <a:t>Docker Hub can automatically build images based on dockerfiles on 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0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Docker Use Cases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7274"/>
            <a:ext cx="6796018" cy="4088514"/>
          </a:xfrm>
        </p:spPr>
        <p:txBody>
          <a:bodyPr/>
          <a:lstStyle/>
          <a:p>
            <a:r>
              <a:rPr lang="de-CH" dirty="0"/>
              <a:t>Development Environment</a:t>
            </a:r>
          </a:p>
          <a:p>
            <a:r>
              <a:rPr lang="de-CH" dirty="0"/>
              <a:t>Environments </a:t>
            </a:r>
            <a:r>
              <a:rPr lang="de-CH" dirty="0" err="1"/>
              <a:t>for</a:t>
            </a:r>
            <a:r>
              <a:rPr lang="de-CH" dirty="0"/>
              <a:t> Integration Tests</a:t>
            </a:r>
          </a:p>
          <a:p>
            <a:r>
              <a:rPr lang="de-CH" dirty="0"/>
              <a:t>Quick evaluation of software</a:t>
            </a:r>
          </a:p>
          <a:p>
            <a:r>
              <a:rPr lang="de-CH" dirty="0"/>
              <a:t>Microservices</a:t>
            </a:r>
          </a:p>
          <a:p>
            <a:r>
              <a:rPr lang="de-CH" dirty="0"/>
              <a:t>Multi-Tenancy</a:t>
            </a:r>
          </a:p>
          <a:p>
            <a:r>
              <a:rPr lang="de-CH" dirty="0"/>
              <a:t>Unified execution environment (dev </a:t>
            </a:r>
            <a:r>
              <a:rPr lang="de-CH" dirty="0">
                <a:sym typeface="Wingdings" panose="05000000000000000000" pitchFamily="2" charset="2"/>
              </a:rPr>
              <a:t> test  prod (local, VM, cloud, 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7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249" y="842212"/>
            <a:ext cx="8707901" cy="607027"/>
          </a:xfrm>
        </p:spPr>
        <p:txBody>
          <a:bodyPr/>
          <a:lstStyle/>
          <a:p>
            <a:r>
              <a:rPr lang="de-CH" sz="4400" dirty="0" err="1"/>
              <a:t>Use-case</a:t>
            </a:r>
            <a:r>
              <a:rPr lang="de-CH" sz="4400" dirty="0"/>
              <a:t>: </a:t>
            </a:r>
            <a:r>
              <a:rPr lang="de-CH" sz="4400" dirty="0" err="1"/>
              <a:t>scientific</a:t>
            </a:r>
            <a:r>
              <a:rPr lang="de-CH" sz="4400" dirty="0"/>
              <a:t> </a:t>
            </a:r>
            <a:r>
              <a:rPr lang="de-CH" sz="4400" dirty="0" err="1"/>
              <a:t>reproducibility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7274"/>
            <a:ext cx="7710418" cy="4088514"/>
          </a:xfrm>
        </p:spPr>
        <p:txBody>
          <a:bodyPr/>
          <a:lstStyle/>
          <a:p>
            <a:r>
              <a:rPr lang="de-CH" dirty="0" err="1"/>
              <a:t>Dependency</a:t>
            </a:r>
            <a:r>
              <a:rPr lang="de-CH" dirty="0"/>
              <a:t> hell</a:t>
            </a:r>
          </a:p>
          <a:p>
            <a:pPr lvl="1"/>
            <a:r>
              <a:rPr lang="de-CH" dirty="0" err="1"/>
              <a:t>Less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50%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software</a:t>
            </a:r>
            <a:r>
              <a:rPr lang="de-CH" dirty="0"/>
              <a:t> </a:t>
            </a:r>
            <a:r>
              <a:rPr lang="de-CH" dirty="0" err="1"/>
              <a:t>could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built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installed</a:t>
            </a:r>
            <a:endParaRPr lang="de-CH" dirty="0"/>
          </a:p>
          <a:p>
            <a:pPr lvl="1"/>
            <a:r>
              <a:rPr lang="de-CH" dirty="0" err="1"/>
              <a:t>Difficult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reproduce </a:t>
            </a:r>
            <a:r>
              <a:rPr lang="de-CH" dirty="0" err="1"/>
              <a:t>computational</a:t>
            </a:r>
            <a:r>
              <a:rPr lang="de-CH" dirty="0"/>
              <a:t> </a:t>
            </a:r>
            <a:r>
              <a:rPr lang="de-CH" dirty="0" err="1"/>
              <a:t>environment</a:t>
            </a:r>
            <a:endParaRPr lang="de-CH" dirty="0"/>
          </a:p>
          <a:p>
            <a:r>
              <a:rPr lang="de-CH" dirty="0" err="1"/>
              <a:t>Imprecise</a:t>
            </a:r>
            <a:r>
              <a:rPr lang="de-CH" dirty="0"/>
              <a:t> </a:t>
            </a:r>
            <a:r>
              <a:rPr lang="de-CH" dirty="0" err="1"/>
              <a:t>documentation</a:t>
            </a:r>
            <a:endParaRPr lang="de-CH" dirty="0"/>
          </a:p>
          <a:p>
            <a:pPr lvl="1"/>
            <a:r>
              <a:rPr lang="de-CH" dirty="0" err="1"/>
              <a:t>Difficult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figure</a:t>
            </a:r>
            <a:r>
              <a:rPr lang="de-CH" dirty="0"/>
              <a:t> out 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install</a:t>
            </a:r>
            <a:endParaRPr lang="de-CH" dirty="0"/>
          </a:p>
          <a:p>
            <a:r>
              <a:rPr lang="de-CH" dirty="0"/>
              <a:t>Code rot</a:t>
            </a:r>
          </a:p>
          <a:p>
            <a:pPr lvl="1"/>
            <a:r>
              <a:rPr lang="de-CH" dirty="0"/>
              <a:t>Software </a:t>
            </a:r>
            <a:r>
              <a:rPr lang="de-CH" dirty="0" err="1"/>
              <a:t>dependencies</a:t>
            </a:r>
            <a:r>
              <a:rPr lang="de-CH" dirty="0"/>
              <a:t> </a:t>
            </a:r>
            <a:r>
              <a:rPr lang="de-CH" dirty="0" err="1"/>
              <a:t>change</a:t>
            </a:r>
            <a:r>
              <a:rPr lang="de-CH" dirty="0"/>
              <a:t>, </a:t>
            </a:r>
            <a:r>
              <a:rPr lang="de-CH" dirty="0" err="1"/>
              <a:t>affecting</a:t>
            </a:r>
            <a:r>
              <a:rPr lang="de-CH" dirty="0"/>
              <a:t> </a:t>
            </a:r>
            <a:r>
              <a:rPr lang="de-CH" dirty="0" err="1"/>
              <a:t>results</a:t>
            </a:r>
            <a:endParaRPr lang="de-CH" dirty="0"/>
          </a:p>
          <a:p>
            <a:r>
              <a:rPr lang="de-CH" dirty="0" err="1"/>
              <a:t>Barriers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adoption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reuse</a:t>
            </a:r>
            <a:endParaRPr lang="de-CH" dirty="0"/>
          </a:p>
          <a:p>
            <a:pPr lvl="1"/>
            <a:r>
              <a:rPr lang="de-CH" dirty="0" err="1"/>
              <a:t>Difficulty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coordinate</a:t>
            </a:r>
            <a:r>
              <a:rPr lang="de-CH" dirty="0"/>
              <a:t> </a:t>
            </a:r>
            <a:r>
              <a:rPr lang="de-CH" dirty="0" err="1"/>
              <a:t>build</a:t>
            </a:r>
            <a:r>
              <a:rPr lang="de-CH" dirty="0"/>
              <a:t> </a:t>
            </a:r>
            <a:r>
              <a:rPr lang="de-CH" dirty="0" err="1"/>
              <a:t>tools</a:t>
            </a:r>
            <a:r>
              <a:rPr lang="de-CH" dirty="0"/>
              <a:t>/</a:t>
            </a:r>
            <a:r>
              <a:rPr lang="de-CH" dirty="0" err="1"/>
              <a:t>package</a:t>
            </a:r>
            <a:r>
              <a:rPr lang="de-CH" dirty="0"/>
              <a:t> </a:t>
            </a:r>
            <a:r>
              <a:rPr lang="de-CH" dirty="0" err="1"/>
              <a:t>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3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249" y="842212"/>
            <a:ext cx="8707901" cy="607027"/>
          </a:xfrm>
        </p:spPr>
        <p:txBody>
          <a:bodyPr/>
          <a:lstStyle/>
          <a:p>
            <a:r>
              <a:rPr lang="de-CH" sz="4400" dirty="0" err="1"/>
              <a:t>Use</a:t>
            </a:r>
            <a:r>
              <a:rPr lang="de-CH" sz="4400" dirty="0"/>
              <a:t> </a:t>
            </a:r>
            <a:r>
              <a:rPr lang="de-CH" sz="4400" dirty="0" err="1"/>
              <a:t>case</a:t>
            </a:r>
            <a:r>
              <a:rPr lang="de-CH" sz="4400" dirty="0"/>
              <a:t>: </a:t>
            </a:r>
            <a:r>
              <a:rPr lang="de-CH" sz="4400" dirty="0" err="1"/>
              <a:t>scientific</a:t>
            </a:r>
            <a:r>
              <a:rPr lang="de-CH" sz="4400" dirty="0"/>
              <a:t> </a:t>
            </a:r>
            <a:r>
              <a:rPr lang="de-CH" sz="4400" dirty="0" err="1"/>
              <a:t>reproducibility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7274"/>
            <a:ext cx="7710418" cy="4088514"/>
          </a:xfrm>
        </p:spPr>
        <p:txBody>
          <a:bodyPr/>
          <a:lstStyle/>
          <a:p>
            <a:r>
              <a:rPr lang="de-CH" dirty="0" err="1"/>
              <a:t>Dependency</a:t>
            </a:r>
            <a:r>
              <a:rPr lang="de-CH" dirty="0"/>
              <a:t> hell</a:t>
            </a:r>
          </a:p>
          <a:p>
            <a:pPr lvl="1"/>
            <a:r>
              <a:rPr lang="de-CH" dirty="0"/>
              <a:t>Docker!  Container </a:t>
            </a:r>
            <a:r>
              <a:rPr lang="de-CH" dirty="0" err="1"/>
              <a:t>includes</a:t>
            </a:r>
            <a:r>
              <a:rPr lang="de-CH" dirty="0"/>
              <a:t> </a:t>
            </a:r>
            <a:r>
              <a:rPr lang="de-CH" dirty="0" err="1"/>
              <a:t>everything</a:t>
            </a:r>
            <a:r>
              <a:rPr lang="de-CH" dirty="0"/>
              <a:t>!</a:t>
            </a:r>
          </a:p>
          <a:p>
            <a:r>
              <a:rPr lang="de-CH" dirty="0" err="1"/>
              <a:t>Imprecise</a:t>
            </a:r>
            <a:r>
              <a:rPr lang="de-CH" dirty="0"/>
              <a:t> </a:t>
            </a:r>
            <a:r>
              <a:rPr lang="de-CH" dirty="0" err="1"/>
              <a:t>documentation</a:t>
            </a:r>
            <a:endParaRPr lang="de-CH" dirty="0"/>
          </a:p>
          <a:p>
            <a:pPr lvl="1"/>
            <a:r>
              <a:rPr lang="de-CH" dirty="0" err="1"/>
              <a:t>Dockerfiles</a:t>
            </a:r>
            <a:r>
              <a:rPr lang="de-CH" dirty="0"/>
              <a:t> </a:t>
            </a:r>
            <a:r>
              <a:rPr lang="de-CH" dirty="0" err="1"/>
              <a:t>keep</a:t>
            </a:r>
            <a:r>
              <a:rPr lang="de-CH" dirty="0"/>
              <a:t> </a:t>
            </a:r>
            <a:r>
              <a:rPr lang="de-CH" dirty="0" err="1"/>
              <a:t>record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dependencies</a:t>
            </a:r>
            <a:endParaRPr lang="de-CH" dirty="0"/>
          </a:p>
          <a:p>
            <a:r>
              <a:rPr lang="de-CH" dirty="0"/>
              <a:t>Code rot</a:t>
            </a:r>
          </a:p>
          <a:p>
            <a:pPr lvl="1"/>
            <a:r>
              <a:rPr lang="de-CH" dirty="0" err="1"/>
              <a:t>versioning</a:t>
            </a:r>
            <a:endParaRPr lang="de-CH" dirty="0"/>
          </a:p>
          <a:p>
            <a:r>
              <a:rPr lang="de-CH" dirty="0" err="1"/>
              <a:t>Barriers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adoption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reuse</a:t>
            </a:r>
            <a:endParaRPr lang="de-CH" dirty="0"/>
          </a:p>
          <a:p>
            <a:pPr lvl="1"/>
            <a:r>
              <a:rPr lang="de-CH" dirty="0" err="1"/>
              <a:t>Argues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docker</a:t>
            </a:r>
            <a:r>
              <a:rPr lang="de-CH" dirty="0"/>
              <a:t> </a:t>
            </a:r>
            <a:r>
              <a:rPr lang="de-CH" dirty="0" err="1"/>
              <a:t>provides</a:t>
            </a:r>
            <a:r>
              <a:rPr lang="de-CH" dirty="0"/>
              <a:t> </a:t>
            </a:r>
            <a:r>
              <a:rPr lang="de-CH" dirty="0" err="1"/>
              <a:t>features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help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8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Agenda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011550" y="1923934"/>
            <a:ext cx="7712035" cy="4098494"/>
          </a:xfrm>
        </p:spPr>
        <p:txBody>
          <a:bodyPr>
            <a:normAutofit/>
          </a:bodyPr>
          <a:lstStyle/>
          <a:p>
            <a:r>
              <a:rPr lang="de-CH" dirty="0"/>
              <a:t>What </a:t>
            </a:r>
            <a:r>
              <a:rPr lang="de-CH" dirty="0" err="1"/>
              <a:t>is</a:t>
            </a:r>
            <a:r>
              <a:rPr lang="de-CH" dirty="0"/>
              <a:t> Docker </a:t>
            </a:r>
            <a:r>
              <a:rPr lang="de-CH" dirty="0" err="1"/>
              <a:t>from</a:t>
            </a:r>
            <a:r>
              <a:rPr lang="de-CH" dirty="0"/>
              <a:t> an OS </a:t>
            </a:r>
            <a:r>
              <a:rPr lang="de-CH" dirty="0" err="1"/>
              <a:t>organization</a:t>
            </a:r>
            <a:r>
              <a:rPr lang="de-CH" dirty="0"/>
              <a:t> </a:t>
            </a:r>
            <a:r>
              <a:rPr lang="de-CH" dirty="0" err="1"/>
              <a:t>perspective</a:t>
            </a:r>
            <a:r>
              <a:rPr lang="de-CH" dirty="0"/>
              <a:t>?</a:t>
            </a:r>
          </a:p>
          <a:p>
            <a:pPr lvl="1"/>
            <a:r>
              <a:rPr lang="de-CH" dirty="0"/>
              <a:t>Docker vs. Virtual Machine</a:t>
            </a:r>
          </a:p>
          <a:p>
            <a:pPr lvl="1"/>
            <a:r>
              <a:rPr lang="de-CH" dirty="0"/>
              <a:t>History, Status, Run </a:t>
            </a:r>
            <a:r>
              <a:rPr lang="de-CH" dirty="0" err="1"/>
              <a:t>Platforms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Use</a:t>
            </a:r>
            <a:r>
              <a:rPr lang="de-CH" dirty="0"/>
              <a:t> </a:t>
            </a:r>
            <a:r>
              <a:rPr lang="de-CH" dirty="0" err="1"/>
              <a:t>cases</a:t>
            </a:r>
            <a:endParaRPr lang="de-CH" dirty="0"/>
          </a:p>
          <a:p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6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C350C6-3806-DB41-BD9F-9748DC16A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055" y="641861"/>
            <a:ext cx="8672945" cy="607027"/>
          </a:xfrm>
        </p:spPr>
        <p:txBody>
          <a:bodyPr/>
          <a:lstStyle/>
          <a:p>
            <a:r>
              <a:rPr lang="en-US" sz="3600" dirty="0"/>
              <a:t>Use case 2: Kubernetes/Microservices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9718E-7FF0-1A43-B851-A5CCE49FD8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1550" y="1923934"/>
            <a:ext cx="7370449" cy="914400"/>
          </a:xfrm>
        </p:spPr>
        <p:txBody>
          <a:bodyPr/>
          <a:lstStyle/>
          <a:p>
            <a:r>
              <a:rPr lang="en-US" dirty="0"/>
              <a:t>How to use containers to provide services on the cloud?</a:t>
            </a:r>
          </a:p>
          <a:p>
            <a:r>
              <a:rPr lang="en-US" dirty="0"/>
              <a:t>Rapid ramp up enables </a:t>
            </a:r>
            <a:r>
              <a:rPr lang="en-US" i="1" dirty="0"/>
              <a:t>micro-services</a:t>
            </a:r>
          </a:p>
        </p:txBody>
      </p:sp>
      <p:pic>
        <p:nvPicPr>
          <p:cNvPr id="1026" name="Picture 2" descr="Deploy your first Flask+MongoDB app on Kubernetes | by Varun Kumar G |  Level Up Coding">
            <a:extLst>
              <a:ext uri="{FF2B5EF4-FFF2-40B4-BE49-F238E27FC236}">
                <a16:creationId xmlns:a16="http://schemas.microsoft.com/office/drawing/2014/main" id="{AA973709-2F4A-5F40-8F13-386996AF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99" y="3581400"/>
            <a:ext cx="6113627" cy="30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67111-020A-104B-88D6-90A31944B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551" y="278601"/>
            <a:ext cx="7231904" cy="607027"/>
          </a:xfrm>
        </p:spPr>
        <p:txBody>
          <a:bodyPr/>
          <a:lstStyle/>
          <a:p>
            <a:r>
              <a:rPr lang="en-US" dirty="0"/>
              <a:t>What are microservices?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5D1C-5B9F-3746-9B75-CD0CCDD91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hat is Microservices? Microservices Definition and Related FAQs | Avi  Networks">
            <a:extLst>
              <a:ext uri="{FF2B5EF4-FFF2-40B4-BE49-F238E27FC236}">
                <a16:creationId xmlns:a16="http://schemas.microsoft.com/office/drawing/2014/main" id="{D5A62971-A226-2242-9E16-AACC05FA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1434072"/>
            <a:ext cx="7231904" cy="54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77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4A9E23-BD1A-574E-A0FE-F34228690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F0E21-CDF8-0C43-A62E-984BEEB63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ensu | How Kubernetes works">
            <a:extLst>
              <a:ext uri="{FF2B5EF4-FFF2-40B4-BE49-F238E27FC236}">
                <a16:creationId xmlns:a16="http://schemas.microsoft.com/office/drawing/2014/main" id="{89E84F03-FEE0-B844-A7B5-41DB220D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1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E59C6-8FE2-DE41-89FC-5DA7AB360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CE12-FFF2-094C-A4D4-EAF675D9BB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must-know Kubernetes design patterns | Red Hat Developer">
            <a:extLst>
              <a:ext uri="{FF2B5EF4-FFF2-40B4-BE49-F238E27FC236}">
                <a16:creationId xmlns:a16="http://schemas.microsoft.com/office/drawing/2014/main" id="{392F8CED-8520-ED49-9F74-282CABE4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914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What is Docker?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3934"/>
            <a:ext cx="6113626" cy="3303386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Docker</a:t>
            </a:r>
            <a:r>
              <a:rPr lang="en-US" i="1" dirty="0"/>
              <a:t> is an open-source project that automates the deployment of applications inside software containers, by providing an additional layer of abstraction and automation of operating system–level virtualization on Linux.</a:t>
            </a:r>
          </a:p>
          <a:p>
            <a:pPr marL="0" indent="0" algn="r">
              <a:buNone/>
            </a:pPr>
            <a:r>
              <a:rPr lang="de-CH" sz="1800" dirty="0"/>
              <a:t>[Source: en.wikipedia.org]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443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Docker: 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3934"/>
            <a:ext cx="7743566" cy="4119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docker [naut.]: der Dockarbeiter, der Hafenarbeiter</a:t>
            </a:r>
          </a:p>
          <a:p>
            <a:pPr marL="0" indent="0" algn="r">
              <a:buNone/>
            </a:pPr>
            <a:r>
              <a:rPr lang="de-CH" sz="1800" dirty="0"/>
              <a:t>Source: leo.org</a:t>
            </a:r>
          </a:p>
          <a:p>
            <a:r>
              <a:rPr lang="de-CH" dirty="0"/>
              <a:t>Provide a uniformed wrapper around a software package: </a:t>
            </a:r>
            <a:r>
              <a:rPr lang="de-CH" i="1" dirty="0"/>
              <a:t>«Build, Ship and Run Any App, Anywhere»</a:t>
            </a:r>
            <a:r>
              <a:rPr lang="de-CH" dirty="0"/>
              <a:t> </a:t>
            </a:r>
            <a:r>
              <a:rPr lang="de-CH" sz="1800" dirty="0"/>
              <a:t>[www.docker.com]</a:t>
            </a:r>
          </a:p>
          <a:p>
            <a:pPr lvl="1"/>
            <a:r>
              <a:rPr lang="de-CH" sz="2800" dirty="0"/>
              <a:t>Similar to shipping containers: The container is always the same, regardless of the contents and thus fits on all trucks, cranes, ships, ...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8737" y="176554"/>
            <a:ext cx="2678411" cy="1795404"/>
            <a:chOff x="6327228" y="235112"/>
            <a:chExt cx="2678411" cy="1795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7228" y="235112"/>
              <a:ext cx="2599920" cy="17610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75815" y="1784295"/>
              <a:ext cx="1229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00" dirty="0"/>
                <a:t>[www.docker.com]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019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Containers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7161" y="2196807"/>
            <a:ext cx="7743566" cy="4119514"/>
          </a:xfrm>
        </p:spPr>
        <p:txBody>
          <a:bodyPr>
            <a:normAutofit fontScale="92500"/>
          </a:bodyPr>
          <a:lstStyle/>
          <a:p>
            <a:r>
              <a:rPr lang="de-CH" dirty="0" err="1"/>
              <a:t>Virtualize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OS, not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full</a:t>
            </a:r>
            <a:r>
              <a:rPr lang="de-CH" dirty="0"/>
              <a:t> </a:t>
            </a:r>
            <a:r>
              <a:rPr lang="de-CH" dirty="0" err="1"/>
              <a:t>machine</a:t>
            </a:r>
            <a:endParaRPr lang="de-CH" dirty="0"/>
          </a:p>
          <a:p>
            <a:r>
              <a:rPr lang="de-CH" sz="2800" dirty="0"/>
              <a:t>Container </a:t>
            </a:r>
            <a:r>
              <a:rPr lang="de-CH" sz="2800" dirty="0" err="1"/>
              <a:t>s</a:t>
            </a:r>
            <a:r>
              <a:rPr lang="de-CH" dirty="0" err="1"/>
              <a:t>its</a:t>
            </a:r>
            <a:r>
              <a:rPr lang="de-CH" dirty="0"/>
              <a:t> on host OS </a:t>
            </a:r>
            <a:r>
              <a:rPr lang="de-CH" dirty="0" err="1"/>
              <a:t>kernel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some</a:t>
            </a:r>
            <a:r>
              <a:rPr lang="de-CH" dirty="0"/>
              <a:t> </a:t>
            </a:r>
            <a:r>
              <a:rPr lang="de-CH" dirty="0" err="1"/>
              <a:t>shared</a:t>
            </a:r>
            <a:r>
              <a:rPr lang="de-CH" dirty="0"/>
              <a:t> </a:t>
            </a:r>
            <a:r>
              <a:rPr lang="de-CH" dirty="0" err="1"/>
              <a:t>binaries</a:t>
            </a:r>
            <a:endParaRPr lang="de-CH" dirty="0"/>
          </a:p>
          <a:p>
            <a:pPr lvl="1"/>
            <a:r>
              <a:rPr lang="de-CH" dirty="0"/>
              <a:t>These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read</a:t>
            </a:r>
            <a:r>
              <a:rPr lang="de-CH" dirty="0"/>
              <a:t> </a:t>
            </a:r>
            <a:r>
              <a:rPr lang="de-CH" dirty="0" err="1"/>
              <a:t>only</a:t>
            </a:r>
            <a:endParaRPr lang="de-CH" dirty="0"/>
          </a:p>
          <a:p>
            <a:r>
              <a:rPr lang="de-CH" dirty="0"/>
              <a:t>Sharing OS </a:t>
            </a:r>
            <a:r>
              <a:rPr lang="de-CH" dirty="0" err="1"/>
              <a:t>resources</a:t>
            </a:r>
            <a:r>
              <a:rPr lang="de-CH" dirty="0"/>
              <a:t> </a:t>
            </a:r>
            <a:r>
              <a:rPr lang="de-CH" dirty="0" err="1"/>
              <a:t>significantly</a:t>
            </a:r>
            <a:r>
              <a:rPr lang="de-CH" dirty="0"/>
              <a:t> </a:t>
            </a:r>
            <a:r>
              <a:rPr lang="de-CH" dirty="0" err="1"/>
              <a:t>reduces</a:t>
            </a:r>
            <a:r>
              <a:rPr lang="de-CH" dirty="0"/>
              <a:t> </a:t>
            </a:r>
            <a:r>
              <a:rPr lang="de-CH" dirty="0" err="1"/>
              <a:t>footprint</a:t>
            </a:r>
            <a:endParaRPr lang="de-CH" dirty="0"/>
          </a:p>
          <a:p>
            <a:pPr lvl="1"/>
            <a:r>
              <a:rPr lang="de-CH" dirty="0"/>
              <a:t>Containers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lightweight</a:t>
            </a:r>
            <a:r>
              <a:rPr lang="de-CH" dirty="0"/>
              <a:t> – </a:t>
            </a:r>
            <a:r>
              <a:rPr lang="de-CH" dirty="0" err="1"/>
              <a:t>megabytes</a:t>
            </a:r>
            <a:r>
              <a:rPr lang="de-CH" dirty="0"/>
              <a:t> in </a:t>
            </a:r>
            <a:r>
              <a:rPr lang="de-CH" dirty="0" err="1"/>
              <a:t>size</a:t>
            </a:r>
            <a:endParaRPr lang="de-CH" dirty="0"/>
          </a:p>
          <a:p>
            <a:pPr lvl="2"/>
            <a:r>
              <a:rPr lang="de-CH" dirty="0" err="1"/>
              <a:t>Smaller</a:t>
            </a:r>
            <a:r>
              <a:rPr lang="de-CH" dirty="0"/>
              <a:t> </a:t>
            </a:r>
            <a:r>
              <a:rPr lang="de-CH" dirty="0" err="1"/>
              <a:t>snapshots</a:t>
            </a:r>
            <a:r>
              <a:rPr lang="de-CH" dirty="0"/>
              <a:t>,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on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machine</a:t>
            </a:r>
            <a:endParaRPr lang="de-CH" dirty="0"/>
          </a:p>
          <a:p>
            <a:pPr lvl="1"/>
            <a:r>
              <a:rPr lang="de-CH" dirty="0"/>
              <a:t>VMs </a:t>
            </a:r>
            <a:r>
              <a:rPr lang="de-CH" dirty="0" err="1"/>
              <a:t>are</a:t>
            </a:r>
            <a:r>
              <a:rPr lang="de-CH" dirty="0"/>
              <a:t> an </a:t>
            </a:r>
            <a:r>
              <a:rPr lang="de-CH" dirty="0" err="1"/>
              <a:t>order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magnitude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larger</a:t>
            </a:r>
          </a:p>
          <a:p>
            <a:pPr lvl="2"/>
            <a:r>
              <a:rPr lang="de-CH" dirty="0"/>
              <a:t>Take </a:t>
            </a:r>
            <a:r>
              <a:rPr lang="de-CH" dirty="0" err="1"/>
              <a:t>longer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launch</a:t>
            </a:r>
            <a:r>
              <a:rPr lang="de-CH" dirty="0"/>
              <a:t>, etc…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FD746-CA36-AD45-9652-31EB560D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37" y="176554"/>
            <a:ext cx="2599920" cy="17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/>
              <a:t>Docker vs. Virtual Machine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668" y="1716527"/>
            <a:ext cx="3305799" cy="3687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51" y="2732552"/>
            <a:ext cx="3325624" cy="2671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4845" y="5755149"/>
            <a:ext cx="49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Source: https://www.docker.com/whatisdocker/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5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556E81-E72D-3445-8EB6-EC8895053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1887E-9592-A945-ADEB-4117BDA158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E15B09-8FB6-9F45-A27A-4E3A518C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80"/>
            <a:ext cx="9144000" cy="51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BDC5C-F470-1041-BB89-3767153C4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1551" y="959109"/>
            <a:ext cx="7302455" cy="607027"/>
          </a:xfrm>
        </p:spPr>
        <p:txBody>
          <a:bodyPr/>
          <a:lstStyle/>
          <a:p>
            <a:r>
              <a:rPr lang="en-US" dirty="0"/>
              <a:t>Performance comparison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2FC3DF-52B2-DA40-8668-B67CE123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1957432"/>
            <a:ext cx="6893169" cy="45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65F8-D0B2-3245-A9F6-5F06F5A3A0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1551" y="655596"/>
            <a:ext cx="7738554" cy="607027"/>
          </a:xfrm>
        </p:spPr>
        <p:txBody>
          <a:bodyPr/>
          <a:lstStyle/>
          <a:p>
            <a:r>
              <a:rPr lang="de-CH" dirty="0"/>
              <a:t>Size </a:t>
            </a:r>
            <a:r>
              <a:rPr lang="de-CH" dirty="0" err="1"/>
              <a:t>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11551" y="1923933"/>
            <a:ext cx="7626012" cy="39749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2CB0AD-3ADD-9D4E-9795-28DA4F0A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2" y="1555539"/>
            <a:ext cx="6880424" cy="49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49443</TotalTime>
  <Words>1007</Words>
  <Application>Microsoft Macintosh PowerPoint</Application>
  <PresentationFormat>On-screen Show (4:3)</PresentationFormat>
  <Paragraphs>172</Paragraphs>
  <Slides>23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COPS   Scalable Wide-Area Storage with Eventual Causal Consistency </dc:title>
  <dc:creator>Wyatt</dc:creator>
  <cp:lastModifiedBy>Nael Abu-Ghazaleh</cp:lastModifiedBy>
  <cp:revision>694</cp:revision>
  <cp:lastPrinted>2019-03-13T05:14:09Z</cp:lastPrinted>
  <dcterms:created xsi:type="dcterms:W3CDTF">2011-09-16T13:14:40Z</dcterms:created>
  <dcterms:modified xsi:type="dcterms:W3CDTF">2021-06-03T21:15:58Z</dcterms:modified>
</cp:coreProperties>
</file>