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562" r:id="rId2"/>
    <p:sldId id="601" r:id="rId3"/>
    <p:sldId id="564" r:id="rId4"/>
    <p:sldId id="565" r:id="rId5"/>
    <p:sldId id="566" r:id="rId6"/>
    <p:sldId id="567" r:id="rId7"/>
    <p:sldId id="568" r:id="rId8"/>
    <p:sldId id="547" r:id="rId9"/>
    <p:sldId id="548" r:id="rId10"/>
    <p:sldId id="549" r:id="rId11"/>
    <p:sldId id="576" r:id="rId12"/>
    <p:sldId id="550" r:id="rId13"/>
    <p:sldId id="577" r:id="rId14"/>
    <p:sldId id="578" r:id="rId15"/>
    <p:sldId id="579" r:id="rId16"/>
    <p:sldId id="590" r:id="rId17"/>
    <p:sldId id="591" r:id="rId18"/>
    <p:sldId id="592" r:id="rId19"/>
    <p:sldId id="593" r:id="rId20"/>
    <p:sldId id="603" r:id="rId21"/>
    <p:sldId id="596" r:id="rId22"/>
    <p:sldId id="604" r:id="rId23"/>
    <p:sldId id="597" r:id="rId24"/>
    <p:sldId id="598" r:id="rId25"/>
    <p:sldId id="599" r:id="rId26"/>
    <p:sldId id="60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53"/>
  </p:normalViewPr>
  <p:slideViewPr>
    <p:cSldViewPr snapToGrid="0">
      <p:cViewPr varScale="1">
        <p:scale>
          <a:sx n="138" d="100"/>
          <a:sy n="138" d="100"/>
        </p:scale>
        <p:origin x="19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3FE5B-C11F-49AB-9CF2-7EF34100F66A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65399-BF8B-41C2-891C-98ACADFF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A8FAA-C909-874B-B254-0105DBF685AF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Credit: Heng reformatted original slides to white background/style and made some changes</a:t>
            </a:r>
          </a:p>
          <a:p>
            <a:pPr eaLnBrk="1" hangingPunct="1"/>
            <a:r>
              <a:rPr lang="en-US" dirty="0"/>
              <a:t>DOS slide and some ideas from Hung-Wei</a:t>
            </a:r>
          </a:p>
          <a:p>
            <a:pPr eaLnBrk="1" hangingPunct="1"/>
            <a:r>
              <a:rPr lang="en-US" dirty="0"/>
              <a:t>Various images from sources on the web—not sure I have correct individual credit for each.</a:t>
            </a:r>
          </a:p>
        </p:txBody>
      </p:sp>
    </p:spTree>
    <p:extLst>
      <p:ext uri="{BB962C8B-B14F-4D97-AF65-F5344CB8AC3E}">
        <p14:creationId xmlns:p14="http://schemas.microsoft.com/office/powerpoint/2010/main" val="4766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picture is EDSAC, 1949, arguably first van </a:t>
            </a:r>
            <a:r>
              <a:rPr lang="en-US" dirty="0" err="1"/>
              <a:t>nuemann</a:t>
            </a:r>
            <a:r>
              <a:rPr lang="en-US" dirty="0"/>
              <a:t> computer.  Right is the Colossus computer, one of the earliest vacuum tube computers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65399-BF8B-41C2-891C-98ACADFFD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4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65399-BF8B-41C2-891C-98ACADFFDB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1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Atlas picture from computer history museum (https://</a:t>
            </a:r>
            <a:r>
              <a:rPr lang="en-US" dirty="0" err="1"/>
              <a:t>www.computerhistory.org</a:t>
            </a:r>
            <a:r>
              <a:rPr lang="en-US" dirty="0"/>
              <a:t>/timeline/1962/)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65399-BF8B-41C2-891C-98ACADFFD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</a:t>
            </a:r>
            <a:r>
              <a:rPr lang="en-US" dirty="0" err="1"/>
              <a:t>hackaday</a:t>
            </a:r>
            <a:r>
              <a:rPr lang="en-US" dirty="0">
                <a:sym typeface="Wingdings" pitchFamily="2" charset="2"/>
              </a:rPr>
              <a:t> (https://</a:t>
            </a:r>
            <a:r>
              <a:rPr lang="en-US" dirty="0" err="1">
                <a:sym typeface="Wingdings" pitchFamily="2" charset="2"/>
              </a:rPr>
              <a:t>hackaday.com</a:t>
            </a:r>
            <a:r>
              <a:rPr lang="en-US" dirty="0">
                <a:sym typeface="Wingdings" pitchFamily="2" charset="2"/>
              </a:rPr>
              <a:t>/2017/12/11/the-</a:t>
            </a:r>
            <a:r>
              <a:rPr lang="en-US" dirty="0" err="1">
                <a:sym typeface="Wingdings" pitchFamily="2" charset="2"/>
              </a:rPr>
              <a:t>ibm</a:t>
            </a:r>
            <a:r>
              <a:rPr lang="en-US" dirty="0">
                <a:sym typeface="Wingdings" pitchFamily="2" charset="2"/>
              </a:rPr>
              <a:t>-pc-that-broke-</a:t>
            </a:r>
            <a:r>
              <a:rPr lang="en-US" dirty="0" err="1">
                <a:sym typeface="Wingdings" pitchFamily="2" charset="2"/>
              </a:rPr>
              <a:t>ibm</a:t>
            </a:r>
            <a:r>
              <a:rPr lang="en-US" dirty="0">
                <a:sym typeface="Wingdings" pitchFamily="2" charset="2"/>
              </a:rPr>
              <a:t>/ibm_system360_model_30/)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65399-BF8B-41C2-891C-98ACADFFDB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2" name="Picture 42" descr="big_logo_ttle">
            <a:extLst>
              <a:ext uri="{FF2B5EF4-FFF2-40B4-BE49-F238E27FC236}">
                <a16:creationId xmlns:a16="http://schemas.microsoft.com/office/drawing/2014/main" id="{B6C96653-B478-43D5-BC96-5AB0E609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7FF3F77A-1498-4CAE-8183-5C770DC938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5400" y="1219200"/>
            <a:ext cx="7315200" cy="20574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2E010F9-427C-47AC-9A5C-8033D26A93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7315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rgbClr val="2D6CC0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FFF4BCF-DD03-4FD3-B2FC-388D20529F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8751460-ED69-44E4-BAF0-3245610FA590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C82E5FE-CB84-4C19-9B28-AB81DA5BB7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3409E01-F808-4210-A7A0-40AE11BAF4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74CC53-A59F-4DD2-8C49-BF6FA05CCA19}" type="slidenum">
              <a:rPr lang="en-US" smtClean="0"/>
              <a:t>‹#›</a:t>
            </a:fld>
            <a:endParaRPr lang="en-US"/>
          </a:p>
        </p:txBody>
      </p:sp>
      <p:sp>
        <p:nvSpPr>
          <p:cNvPr id="5163" name="Line 43">
            <a:extLst>
              <a:ext uri="{FF2B5EF4-FFF2-40B4-BE49-F238E27FC236}">
                <a16:creationId xmlns:a16="http://schemas.microsoft.com/office/drawing/2014/main" id="{8B33D2E8-E87D-432C-B7F3-DF8D8F650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219200"/>
            <a:ext cx="0" cy="5105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ADE4-7184-429E-A8A2-6CD91DB4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B04B5-60BD-43C4-9312-88DD81C01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50568-F6F0-48EB-A8A1-5EB4A08B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51460-ED69-44E4-BAF0-3245610FA590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C0577-8D82-40B2-AF95-87216562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BE285-B195-46B7-8440-812B6F5D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4CC53-A59F-4DD2-8C49-BF6FA05CC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7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4307D7-F03D-4F91-A0D9-E515B6034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FA61D-5402-467B-B899-15EB2B1CA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9DF36-F862-47F2-9958-9A8C933D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51460-ED69-44E4-BAF0-3245610FA590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9BE64-33B5-4C6B-8BBA-13C408C3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F48D8-4F6E-4200-98C4-4E50B954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4CC53-A59F-4DD2-8C49-BF6FA05CC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AD682-C09D-4710-B722-F42A3297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2E573-CA27-469B-875C-FD74D7DB9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52D74-586E-486D-A5C6-DCFFE126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51460-ED69-44E4-BAF0-3245610FA590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FABB8-0BAD-42B6-B1F2-A056281D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E930B-D3DB-46E2-B53B-51920269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4CC53-A59F-4DD2-8C49-BF6FA05CC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BBCD-4187-482F-8A43-5A3CD698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F227C-2282-4833-8076-D19A1F24A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7790A-ACC1-4395-AF44-44CE22EB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51460-ED69-44E4-BAF0-3245610FA590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C30F8-A0EA-4242-9E9D-38EFC90C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10A7-FE84-400A-B5D7-EF9DB344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4CC53-A59F-4DD2-8C49-BF6FA05CC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C537-932A-4DC3-956F-60010E45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D9F4-CD5C-454B-8E58-6CD084578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89AFD-56CF-47EA-BC87-0F151BFAE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25D30-A536-42CC-B375-32397CF5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51460-ED69-44E4-BAF0-3245610FA590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8157C-E3D8-4374-B8BE-76D995EC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B0681-68D6-4485-90DD-CEA08C94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4CC53-A59F-4DD2-8C49-BF6FA05CC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A203-FC64-46C8-997A-593350A9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81736-2975-433A-AE49-75D3CD5F6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C6FA2-3FC9-44EC-BCFA-B29592AF9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CC3C2-5EA1-4E13-819B-E5FDAA672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627AD-9BA6-45CC-ABB4-D0B69FD0B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27FBF-57CF-426D-B862-C5769114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51460-ED69-44E4-BAF0-3245610FA590}" type="datetimeFigureOut">
              <a:rPr lang="en-US" smtClean="0"/>
              <a:t>3/30/21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06CEE-1FF8-4B5D-AC96-685B1C2E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22E46-F2D0-4FF0-986C-D5C62A6A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4CC53-A59F-4DD2-8C49-BF6FA05CC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0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2212-ACAB-4D5A-9ED6-6461882C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69AE1-7781-4D91-B4A1-0B74E3FB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51460-ED69-44E4-BAF0-3245610FA590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334A0-A2A9-45BC-BCBF-C87832E6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E78B8-ED35-4956-9124-F29B7D27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4CC53-A59F-4DD2-8C49-BF6FA05CC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E117A-F2B9-4DE3-8718-2A316E25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51460-ED69-44E4-BAF0-3245610FA590}" type="datetimeFigureOut">
              <a:rPr lang="en-US" smtClean="0"/>
              <a:t>3/30/21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C1C71-D998-4111-A164-EA78358D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FCCD6-734F-454B-A8C9-4A2827F9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4CC53-A59F-4DD2-8C49-BF6FA05CC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9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F315-870B-41A9-9B6D-3085F99F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E19B7-37AC-4E87-A465-A88AC2D1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0BCDA-999D-40BE-A88C-59995C3B8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B3CA0-69C2-447B-BE72-C6873683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51460-ED69-44E4-BAF0-3245610FA590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C1B6D-CC3D-4F4D-92DB-7CC8BD7A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91329-1ABE-48CB-90A1-75657086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4CC53-A59F-4DD2-8C49-BF6FA05CC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6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F671-8FA4-4DE2-BACC-1C5B3BF5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7D4D6-567E-45C0-8966-3A4ABC256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2E704-BE37-4FD8-9FF9-13CFC398A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D4190-A6C8-4CB6-8DCF-59919701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51460-ED69-44E4-BAF0-3245610FA590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880FB-64A7-40E1-85A9-57774A78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A9B9C-7B4C-43A0-B9B0-0C37BC38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4CC53-A59F-4DD2-8C49-BF6FA05CC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4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" name="Picture 41" descr="small_logo_inside">
            <a:extLst>
              <a:ext uri="{FF2B5EF4-FFF2-40B4-BE49-F238E27FC236}">
                <a16:creationId xmlns:a16="http://schemas.microsoft.com/office/drawing/2014/main" id="{23EE6006-AC72-4247-857C-69A03FE58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0"/>
            <a:ext cx="1323975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06E17C64-4ECE-4D00-BAE8-1D5DEBBCD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75F5122-5077-4019-93D5-874229E59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385C8E1-E2EB-4848-9090-FB52451BA3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E8751460-ED69-44E4-BAF0-3245610FA590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B66EB88-9485-474B-905D-8654A3BFE7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E738812-3850-4EE4-B1D2-8A426CFBAA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A74CC53-A59F-4DD2-8C49-BF6FA05CC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4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Blip>
          <a:blip r:embed="rId14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15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Blip>
          <a:blip r:embed="rId16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86000"/>
            <a:ext cx="7315200" cy="2057400"/>
          </a:xfrm>
        </p:spPr>
        <p:txBody>
          <a:bodyPr/>
          <a:lstStyle/>
          <a:p>
            <a:pPr eaLnBrk="1" hangingPunct="1"/>
            <a:r>
              <a:rPr lang="en-US" sz="3900" dirty="0"/>
              <a:t>Advanced Operating Systems</a:t>
            </a:r>
            <a:br>
              <a:rPr lang="en-US" sz="3900" dirty="0"/>
            </a:br>
            <a:r>
              <a:rPr lang="en-US" sz="3900" dirty="0"/>
              <a:t>(CS 202)</a:t>
            </a:r>
            <a:br>
              <a:rPr lang="en-US" sz="3900" dirty="0"/>
            </a:br>
            <a:br>
              <a:rPr lang="en-US" sz="3900" dirty="0"/>
            </a:br>
            <a:r>
              <a:rPr lang="en-US" sz="3900" dirty="0"/>
              <a:t>OS Evolution and Organization</a:t>
            </a:r>
            <a:endParaRPr lang="en-US" dirty="0"/>
          </a:p>
        </p:txBody>
      </p:sp>
    </p:spTree>
  </p:cSld>
  <p:clrMapOvr>
    <a:masterClrMapping/>
  </p:clrMapOvr>
  <p:transition advTm="110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Advances in OS in this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Hardware provided memory support (protection and relocation)</a:t>
            </a:r>
          </a:p>
          <a:p>
            <a:r>
              <a:rPr lang="en-US" sz="2800" dirty="0"/>
              <a:t>Multiprogramming (not to be confused with time sharing)</a:t>
            </a:r>
          </a:p>
          <a:p>
            <a:r>
              <a:rPr lang="en-US" sz="2800" dirty="0"/>
              <a:t>Scheduling: let short jobs run first</a:t>
            </a:r>
          </a:p>
          <a:p>
            <a:r>
              <a:rPr lang="en-US" sz="2800" dirty="0"/>
              <a:t>OS must manage interactions between concurrent things</a:t>
            </a:r>
          </a:p>
          <a:p>
            <a:pPr lvl="1"/>
            <a:r>
              <a:rPr lang="en-US" sz="2400" dirty="0"/>
              <a:t>Starts emerging as a field/science</a:t>
            </a:r>
          </a:p>
          <a:p>
            <a:r>
              <a:rPr lang="en-US" sz="2800" dirty="0"/>
              <a:t>OS/360 from IBM first OS designed to run on a family of machines from small to large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8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Atlas computer/OS from Manchester U. (late 50s/early 60s)</a:t>
            </a:r>
          </a:p>
          <a:p>
            <a:pPr lvl="1"/>
            <a:r>
              <a:rPr lang="en-US" sz="2400" dirty="0"/>
              <a:t>First recognizable OS</a:t>
            </a:r>
          </a:p>
          <a:p>
            <a:pPr lvl="1"/>
            <a:r>
              <a:rPr lang="en-US" sz="2400" dirty="0"/>
              <a:t>Separate address space for kernel</a:t>
            </a:r>
          </a:p>
          <a:p>
            <a:pPr lvl="1"/>
            <a:r>
              <a:rPr lang="en-US" sz="2400" dirty="0"/>
              <a:t>Early virtual memory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THE Multiprogramming system (early 60s)</a:t>
            </a:r>
          </a:p>
          <a:p>
            <a:pPr lvl="1"/>
            <a:r>
              <a:rPr lang="en-US" sz="2400" dirty="0"/>
              <a:t>Introduced semaphores</a:t>
            </a:r>
          </a:p>
          <a:p>
            <a:pPr lvl="1"/>
            <a:r>
              <a:rPr lang="en-US" sz="2400" dirty="0"/>
              <a:t>Attempt at proving systems correct; interesting software engineering insights</a:t>
            </a:r>
          </a:p>
          <a:p>
            <a:pPr lvl="1"/>
            <a:r>
              <a:rPr lang="en-US" sz="2400" dirty="0"/>
              <a:t>Project lead by Dijkstra (Turing award winner)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100" name="Picture 4" descr="1962 | Timeline of Computer History | Computer History Museum">
            <a:extLst>
              <a:ext uri="{FF2B5EF4-FFF2-40B4-BE49-F238E27FC236}">
                <a16:creationId xmlns:a16="http://schemas.microsoft.com/office/drawing/2014/main" id="{E64457B0-35E3-7F4B-856A-576B6EC32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88" y="1692564"/>
            <a:ext cx="2918812" cy="20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multiprogramming system - Wikiwand">
            <a:extLst>
              <a:ext uri="{FF2B5EF4-FFF2-40B4-BE49-F238E27FC236}">
                <a16:creationId xmlns:a16="http://schemas.microsoft.com/office/drawing/2014/main" id="{A20829F1-FEE9-B947-842C-9954CB92D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88924"/>
            <a:ext cx="1432222" cy="19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is smooth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sz="2800" dirty="0"/>
              <a:t>perating systems didn’t really work</a:t>
            </a:r>
          </a:p>
          <a:p>
            <a:r>
              <a:rPr lang="en-US" sz="2800" dirty="0"/>
              <a:t>No software development or structuring tools; written in assembly</a:t>
            </a:r>
          </a:p>
          <a:p>
            <a:r>
              <a:rPr lang="en-US" sz="2800" dirty="0"/>
              <a:t>OS/360 introduced in 1963 but did not really work until 1968</a:t>
            </a:r>
          </a:p>
          <a:p>
            <a:pPr lvl="1"/>
            <a:r>
              <a:rPr lang="en-US" sz="2400" dirty="0"/>
              <a:t>Reported on in mythical man month</a:t>
            </a:r>
          </a:p>
          <a:p>
            <a:r>
              <a:rPr lang="en-US" sz="2800" dirty="0"/>
              <a:t>Extremely complicated systems</a:t>
            </a:r>
          </a:p>
          <a:p>
            <a:pPr lvl="1"/>
            <a:r>
              <a:rPr lang="en-US" sz="2400" dirty="0"/>
              <a:t>5-7 years development time typical</a:t>
            </a:r>
          </a:p>
          <a:p>
            <a:pPr lvl="1"/>
            <a:r>
              <a:rPr lang="en-US" sz="2400" dirty="0"/>
              <a:t>Written in assembly, with no structured programming</a:t>
            </a:r>
          </a:p>
          <a:p>
            <a:pPr lvl="1"/>
            <a:r>
              <a:rPr lang="en-US" sz="2400" dirty="0"/>
              <a:t>Birth of software engineering?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122" name="Picture 2" descr="IBM System/360 Model 30 Mainframe | Hackaday">
            <a:extLst>
              <a:ext uri="{FF2B5EF4-FFF2-40B4-BE49-F238E27FC236}">
                <a16:creationId xmlns:a16="http://schemas.microsoft.com/office/drawing/2014/main" id="{E5DE8DBC-B292-6047-9B86-FCD54DB8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1970s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and people are expensive</a:t>
            </a:r>
          </a:p>
          <a:p>
            <a:pPr lvl="1"/>
            <a:r>
              <a:rPr lang="en-US" dirty="0"/>
              <a:t>Help people be more productive</a:t>
            </a:r>
          </a:p>
          <a:p>
            <a:pPr lvl="1"/>
            <a:r>
              <a:rPr lang="en-US" dirty="0"/>
              <a:t>Interactive time sharing: let many people use the same machine at the same time</a:t>
            </a:r>
          </a:p>
          <a:p>
            <a:pPr lvl="1"/>
            <a:r>
              <a:rPr lang="en-US" dirty="0"/>
              <a:t>Emergence of minicomputers</a:t>
            </a:r>
          </a:p>
          <a:p>
            <a:pPr lvl="2"/>
            <a:r>
              <a:rPr lang="en-US" dirty="0"/>
              <a:t>Terminals are cheap</a:t>
            </a:r>
          </a:p>
          <a:p>
            <a:pPr lvl="1"/>
            <a:r>
              <a:rPr lang="en-US" dirty="0"/>
              <a:t>Keep data online on fancy file systems</a:t>
            </a:r>
          </a:p>
          <a:p>
            <a:pPr lvl="1"/>
            <a:r>
              <a:rPr lang="en-US" dirty="0"/>
              <a:t>Attempt to provide reasonable response times (Avoid thrashing)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5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Important advances and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Compatible Time-Sharing System (CTSS)</a:t>
            </a:r>
          </a:p>
          <a:p>
            <a:pPr lvl="1"/>
            <a:r>
              <a:rPr lang="en-US" dirty="0"/>
              <a:t>MIT project (demonstrated in 1961)</a:t>
            </a:r>
          </a:p>
          <a:p>
            <a:pPr lvl="1"/>
            <a:r>
              <a:rPr lang="en-US" dirty="0"/>
              <a:t>One of the first time sharing systems</a:t>
            </a:r>
          </a:p>
          <a:p>
            <a:pPr lvl="1"/>
            <a:r>
              <a:rPr lang="en-US" dirty="0" err="1"/>
              <a:t>Corbato</a:t>
            </a:r>
            <a:r>
              <a:rPr lang="en-US" dirty="0"/>
              <a:t> won Turing award in 1990</a:t>
            </a:r>
          </a:p>
          <a:p>
            <a:pPr lvl="1"/>
            <a:r>
              <a:rPr lang="en-US" dirty="0"/>
              <a:t>Pioneered much of the work in scheduling</a:t>
            </a:r>
          </a:p>
          <a:p>
            <a:pPr lvl="1"/>
            <a:r>
              <a:rPr lang="en-US" dirty="0"/>
              <a:t>Motivated MULTICS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 descr="Fernando Corbató, a Father of Your Computer (and Your Password), Dies at 93  - The New York Times">
            <a:extLst>
              <a:ext uri="{FF2B5EF4-FFF2-40B4-BE49-F238E27FC236}">
                <a16:creationId xmlns:a16="http://schemas.microsoft.com/office/drawing/2014/main" id="{55CBF007-4319-1D43-AA17-CE651785E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23" y="4064000"/>
            <a:ext cx="31623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bato selected by Computer History Museum as 2012 Fellow | MIT EECS">
            <a:extLst>
              <a:ext uri="{FF2B5EF4-FFF2-40B4-BE49-F238E27FC236}">
                <a16:creationId xmlns:a16="http://schemas.microsoft.com/office/drawing/2014/main" id="{12ABEE13-7319-2343-A4FC-F93618F44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34" y="4581728"/>
            <a:ext cx="2072070" cy="212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20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Jointly developed by MIT, Bell Labs and GE</a:t>
            </a:r>
          </a:p>
          <a:p>
            <a:r>
              <a:rPr lang="en-US" sz="2800" dirty="0"/>
              <a:t>Envisioned one main computer to support everyone</a:t>
            </a:r>
          </a:p>
          <a:p>
            <a:pPr lvl="1"/>
            <a:r>
              <a:rPr lang="en-US" sz="2400" dirty="0"/>
              <a:t>People use computing like a utility like electricity – sound familiar?  Ideas get recycled</a:t>
            </a:r>
          </a:p>
          <a:p>
            <a:r>
              <a:rPr lang="en-US" sz="2800" dirty="0"/>
              <a:t>Many many fundamental ideas: protection rings, hierarchical file systems, devices as files, </a:t>
            </a:r>
            <a:r>
              <a:rPr lang="is-IS" sz="2800" dirty="0"/>
              <a:t>…</a:t>
            </a:r>
          </a:p>
          <a:p>
            <a:r>
              <a:rPr lang="is-IS" sz="2800" dirty="0"/>
              <a:t>Building it was more difficult than expected</a:t>
            </a:r>
          </a:p>
          <a:p>
            <a:r>
              <a:rPr lang="is-IS" sz="2800" dirty="0"/>
              <a:t>Technology caught up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appears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Ken Thompson, who worked on MULTICS, wanted to use an old PDP-7 laying around in Bell labs</a:t>
            </a:r>
          </a:p>
          <a:p>
            <a:r>
              <a:rPr lang="en-US" sz="2400" dirty="0"/>
              <a:t>He and Dennis Ritchie built a system designed by programmers for programmers</a:t>
            </a:r>
          </a:p>
          <a:p>
            <a:r>
              <a:rPr lang="en-US" sz="2400" dirty="0"/>
              <a:t>Originally in assembly.  Rewritten in C</a:t>
            </a:r>
          </a:p>
          <a:p>
            <a:pPr lvl="1"/>
            <a:r>
              <a:rPr lang="en-US" sz="2000" dirty="0"/>
              <a:t>If you notice for the paper, they are defending this decision</a:t>
            </a:r>
          </a:p>
          <a:p>
            <a:pPr lvl="1"/>
            <a:r>
              <a:rPr lang="en-US" sz="2000" dirty="0"/>
              <a:t>However, this is a new and important advance: portable operating systems!</a:t>
            </a:r>
          </a:p>
          <a:p>
            <a:r>
              <a:rPr lang="en-US" sz="2400" dirty="0"/>
              <a:t>Shared code with everyone (particularly universities)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8DDA938-4851-7C4E-A660-5F51B2D18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39" y="5018105"/>
            <a:ext cx="1050471" cy="122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91832E0F-470A-7745-9D19-B9662D71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69" y="4969969"/>
            <a:ext cx="892628" cy="11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F33F45-982F-8848-B41C-01D0D0D46B4D}"/>
              </a:ext>
            </a:extLst>
          </p:cNvPr>
          <p:cNvSpPr txBox="1"/>
          <p:nvPr/>
        </p:nvSpPr>
        <p:spPr>
          <a:xfrm>
            <a:off x="2048455" y="631547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Ken Thompson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397CB7-4ABB-4847-AAD3-09525B516A63}"/>
              </a:ext>
            </a:extLst>
          </p:cNvPr>
          <p:cNvSpPr txBox="1"/>
          <p:nvPr/>
        </p:nvSpPr>
        <p:spPr>
          <a:xfrm>
            <a:off x="3931683" y="631508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Dennis M. Ritchie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340282-6A1D-5842-A5C3-EB300F499EF2}"/>
              </a:ext>
            </a:extLst>
          </p:cNvPr>
          <p:cNvSpPr/>
          <p:nvPr/>
        </p:nvSpPr>
        <p:spPr>
          <a:xfrm>
            <a:off x="5761832" y="5444025"/>
            <a:ext cx="2924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1983 Turing Award for </a:t>
            </a:r>
            <a:r>
              <a:rPr lang="en-US" dirty="0" err="1"/>
              <a:t>unix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Berkeley added support for virtual memory for the VAX</a:t>
            </a:r>
          </a:p>
          <a:p>
            <a:r>
              <a:rPr lang="en-US" dirty="0"/>
              <a:t>DARPA selected Unix as its networking platform in </a:t>
            </a:r>
            <a:r>
              <a:rPr lang="en-US" dirty="0" err="1"/>
              <a:t>arpanet</a:t>
            </a:r>
            <a:endParaRPr lang="en-US" dirty="0"/>
          </a:p>
          <a:p>
            <a:r>
              <a:rPr lang="en-US" dirty="0"/>
              <a:t>Unix became commercial</a:t>
            </a:r>
          </a:p>
          <a:p>
            <a:pPr lvl="1"/>
            <a:r>
              <a:rPr lang="is-IS" dirty="0"/>
              <a:t>…which eventually lead Linus Torvald to develop Linux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8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ideas in Unix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OS written in a high level language</a:t>
            </a:r>
          </a:p>
          <a:p>
            <a:r>
              <a:rPr lang="en-US" sz="2000" dirty="0"/>
              <a:t>OS portable across hardware platforms</a:t>
            </a:r>
          </a:p>
          <a:p>
            <a:pPr lvl="1"/>
            <a:r>
              <a:rPr lang="en-US" sz="1800" dirty="0"/>
              <a:t>Computing is no longer a pipe stove/vertical system</a:t>
            </a:r>
          </a:p>
          <a:p>
            <a:r>
              <a:rPr lang="en-US" sz="2000" dirty="0"/>
              <a:t>Pipes</a:t>
            </a:r>
          </a:p>
          <a:p>
            <a:pPr lvl="1"/>
            <a:r>
              <a:rPr lang="en-US" sz="1800" dirty="0"/>
              <a:t>E.g., </a:t>
            </a:r>
            <a:r>
              <a:rPr lang="en-US" sz="1800" dirty="0">
                <a:solidFill>
                  <a:srgbClr val="FF0000"/>
                </a:solidFill>
              </a:rPr>
              <a:t>grep foo file.txt | </a:t>
            </a:r>
            <a:r>
              <a:rPr lang="en-US" sz="1800" dirty="0" err="1">
                <a:solidFill>
                  <a:srgbClr val="FF0000"/>
                </a:solidFill>
              </a:rPr>
              <a:t>wc</a:t>
            </a:r>
            <a:r>
              <a:rPr lang="en-US" sz="1800" dirty="0">
                <a:solidFill>
                  <a:srgbClr val="FF0000"/>
                </a:solidFill>
              </a:rPr>
              <a:t> -l</a:t>
            </a:r>
          </a:p>
          <a:p>
            <a:r>
              <a:rPr lang="en-US" sz="2000" dirty="0"/>
              <a:t>Mountable file systems</a:t>
            </a:r>
          </a:p>
          <a:p>
            <a:r>
              <a:rPr lang="en-US" sz="2000" dirty="0"/>
              <a:t>Many more (we’ll talk about </a:t>
            </a:r>
            <a:r>
              <a:rPr lang="en-US" sz="2000" dirty="0" err="1"/>
              <a:t>unix</a:t>
            </a:r>
            <a:r>
              <a:rPr lang="en-US" sz="2000" dirty="0"/>
              <a:t> later)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06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1980s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Computers are cheap, people expensive</a:t>
            </a:r>
          </a:p>
          <a:p>
            <a:pPr lvl="1"/>
            <a:r>
              <a:rPr lang="en-US" sz="2400" dirty="0"/>
              <a:t>Put a computer in each terminal</a:t>
            </a:r>
          </a:p>
          <a:p>
            <a:pPr lvl="1"/>
            <a:r>
              <a:rPr lang="en-US" sz="2400" dirty="0"/>
              <a:t>CP/M from DEC first personal computer OS (for 8080/85) processors</a:t>
            </a:r>
          </a:p>
          <a:p>
            <a:pPr lvl="1"/>
            <a:r>
              <a:rPr lang="en-US" sz="2400" dirty="0"/>
              <a:t>IBM needed software for their PCs, but CP/M was behind schedule</a:t>
            </a:r>
          </a:p>
          <a:p>
            <a:pPr lvl="1"/>
            <a:r>
              <a:rPr lang="en-US" sz="2400" dirty="0"/>
              <a:t>Approached Bill Gates to see if he can build one</a:t>
            </a:r>
          </a:p>
          <a:p>
            <a:pPr lvl="1"/>
            <a:r>
              <a:rPr lang="en-US" sz="2400" dirty="0"/>
              <a:t>Gates approached Seattle computer products, bought 86-DOS and created MS-DOS</a:t>
            </a:r>
          </a:p>
          <a:p>
            <a:pPr lvl="1"/>
            <a:r>
              <a:rPr lang="en-US" sz="2400" dirty="0"/>
              <a:t>Goal: finish quickly and run existing CP/M software</a:t>
            </a:r>
          </a:p>
          <a:p>
            <a:pPr lvl="1"/>
            <a:r>
              <a:rPr lang="en-US" sz="2400" dirty="0"/>
              <a:t>OS becomes subroutine library and command executive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05D5-032A-974B-8BF5-308CF229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F84FE-D9CF-4149-8836-2FB3D705E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topic will explore OS models</a:t>
            </a:r>
          </a:p>
          <a:p>
            <a:pPr lvl="1"/>
            <a:r>
              <a:rPr lang="en-US" dirty="0"/>
              <a:t>Why do Operating Systems look the way they do?</a:t>
            </a:r>
          </a:p>
          <a:p>
            <a:pPr lvl="1"/>
            <a:r>
              <a:rPr lang="en-US" dirty="0"/>
              <a:t>What drives the decisions? What else is possible?</a:t>
            </a:r>
          </a:p>
          <a:p>
            <a:endParaRPr lang="en-US" dirty="0"/>
          </a:p>
          <a:p>
            <a:r>
              <a:rPr lang="en-US" dirty="0"/>
              <a:t>To set the table</a:t>
            </a:r>
          </a:p>
          <a:p>
            <a:pPr lvl="1"/>
            <a:r>
              <a:rPr lang="en-US" dirty="0"/>
              <a:t>Today, we will do a walk through historical evolution of OS</a:t>
            </a:r>
          </a:p>
          <a:p>
            <a:pPr lvl="1"/>
            <a:r>
              <a:rPr lang="en-US" dirty="0"/>
              <a:t>Next (next time), we will overview traditional/modern OS organization (monolithic kernel)</a:t>
            </a:r>
          </a:p>
        </p:txBody>
      </p:sp>
    </p:spTree>
    <p:extLst>
      <p:ext uri="{BB962C8B-B14F-4D97-AF65-F5344CB8AC3E}">
        <p14:creationId xmlns:p14="http://schemas.microsoft.com/office/powerpoint/2010/main" val="29946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11F64-1232-9B4E-98F0-AE6800EE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Disk Operating System (DOS)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333C3-3698-1949-9011-8285E2ABD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Introduced in 1981 for IBM PC based on 8086/8088</a:t>
            </a:r>
          </a:p>
          <a:p>
            <a:r>
              <a:rPr lang="en-US" sz="2400" dirty="0"/>
              <a:t>Only 640KB memory available for applications</a:t>
            </a:r>
          </a:p>
          <a:p>
            <a:pPr lvl="1"/>
            <a:r>
              <a:rPr lang="en-US" sz="2000" dirty="0"/>
              <a:t>No virtual memory</a:t>
            </a:r>
          </a:p>
          <a:p>
            <a:pPr lvl="1"/>
            <a:r>
              <a:rPr lang="en-US" sz="2000" dirty="0"/>
              <a:t>Need quite a few tricks (EMS, XMS, QEMM, and etc.) to use all memory that you installed on the computer</a:t>
            </a:r>
          </a:p>
          <a:p>
            <a:r>
              <a:rPr lang="en-US" sz="2400" dirty="0"/>
              <a:t>No multi-user, no multi-tasking, no multi-threading</a:t>
            </a:r>
          </a:p>
          <a:p>
            <a:r>
              <a:rPr lang="en-US" sz="2400" dirty="0"/>
              <a:t>Notorious 8.3 filename restrictions</a:t>
            </a:r>
          </a:p>
          <a:p>
            <a:r>
              <a:rPr lang="en-US" sz="2400" dirty="0"/>
              <a:t>No GUI</a:t>
            </a:r>
          </a:p>
          <a:p>
            <a:pPr lvl="1"/>
            <a:r>
              <a:rPr lang="en-US" sz="2000" dirty="0"/>
              <a:t>Now the command line environment of Windows</a:t>
            </a:r>
          </a:p>
          <a:p>
            <a:pPr lvl="1"/>
            <a:r>
              <a:rPr lang="en-US" sz="2000" dirty="0"/>
              <a:t>Windows is originally a graphic user interface running on DOS — like X-Window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9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advances in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446655" cy="5105400"/>
          </a:xfrm>
        </p:spPr>
        <p:txBody>
          <a:bodyPr/>
          <a:lstStyle/>
          <a:p>
            <a:r>
              <a:rPr lang="en-US" dirty="0"/>
              <a:t>PC OS was a regression for OS </a:t>
            </a:r>
          </a:p>
          <a:p>
            <a:pPr lvl="1"/>
            <a:r>
              <a:rPr lang="en-US" dirty="0"/>
              <a:t>Stepped back to primitive phase 1 style OS leaving the cool developments that occurred in phase 2</a:t>
            </a:r>
          </a:p>
          <a:p>
            <a:r>
              <a:rPr lang="en-US" dirty="0"/>
              <a:t>Academia was still active, and some developments still occurred in mainframe and workstation space</a:t>
            </a:r>
          </a:p>
          <a:p>
            <a:r>
              <a:rPr lang="en-US" dirty="0"/>
              <a:t>Eventually, Windows, Linux, MacOS, took over</a:t>
            </a:r>
          </a:p>
          <a:p>
            <a:pPr lvl="1"/>
            <a:r>
              <a:rPr lang="en-US" dirty="0"/>
              <a:t>Phase 2 OS’ making it to PCs</a:t>
            </a:r>
          </a:p>
          <a:p>
            <a:pPr lvl="1"/>
            <a:r>
              <a:rPr lang="en-US" dirty="0"/>
              <a:t>GUIs!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61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90D52-566C-F547-A679-1DBA3323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Macintosh operating systems - Wikipedia">
            <a:extLst>
              <a:ext uri="{FF2B5EF4-FFF2-40B4-BE49-F238E27FC236}">
                <a16:creationId xmlns:a16="http://schemas.microsoft.com/office/drawing/2014/main" id="{6CE20E79-0317-3649-92ED-6122F05273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8" y="990600"/>
            <a:ext cx="48768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icrosoft announces Windows 1.0, changes Twitter avatar to original Windows  logo - Neowin">
            <a:extLst>
              <a:ext uri="{FF2B5EF4-FFF2-40B4-BE49-F238E27FC236}">
                <a16:creationId xmlns:a16="http://schemas.microsoft.com/office/drawing/2014/main" id="{0913CBB1-F356-1A48-ABAD-45114B42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27" y="3585594"/>
            <a:ext cx="4839173" cy="30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ownload MacOS Big Sur now; here's how - CNET">
            <a:extLst>
              <a:ext uri="{FF2B5EF4-FFF2-40B4-BE49-F238E27FC236}">
                <a16:creationId xmlns:a16="http://schemas.microsoft.com/office/drawing/2014/main" id="{47AD1600-D690-1B4B-9B42-650641EC2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754151"/>
            <a:ext cx="5080000" cy="28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icrosoft | The progress of the latest version of Windows | IT Pro">
            <a:extLst>
              <a:ext uri="{FF2B5EF4-FFF2-40B4-BE49-F238E27FC236}">
                <a16:creationId xmlns:a16="http://schemas.microsoft.com/office/drawing/2014/main" id="{9D506A2B-8A1C-8D41-8BD5-53D87F70A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4031"/>
            <a:ext cx="5080001" cy="263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914400"/>
          </a:xfrm>
        </p:spPr>
        <p:txBody>
          <a:bodyPr/>
          <a:lstStyle/>
          <a:p>
            <a:r>
              <a:rPr lang="en-US" sz="3600" dirty="0"/>
              <a:t>Phase 4: Networked systems</a:t>
            </a:r>
            <a:br>
              <a:rPr lang="en-US" sz="3600" dirty="0"/>
            </a:br>
            <a:r>
              <a:rPr lang="en-US" sz="3600" dirty="0"/>
              <a:t>1990s to 2010s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229600" cy="5105400"/>
          </a:xfrm>
        </p:spPr>
        <p:txBody>
          <a:bodyPr/>
          <a:lstStyle/>
          <a:p>
            <a:r>
              <a:rPr lang="en-US" sz="2800" dirty="0"/>
              <a:t>Machines can talk to each other</a:t>
            </a:r>
          </a:p>
          <a:p>
            <a:pPr lvl="1"/>
            <a:r>
              <a:rPr lang="en-US" sz="2400" dirty="0"/>
              <a:t>its all about connectivity</a:t>
            </a:r>
          </a:p>
          <a:p>
            <a:r>
              <a:rPr lang="en-US" sz="2800" dirty="0"/>
              <a:t>We want to share data not hardware</a:t>
            </a:r>
          </a:p>
          <a:p>
            <a:r>
              <a:rPr lang="en-US" sz="2800" dirty="0"/>
              <a:t>Networked applications drive everything</a:t>
            </a:r>
          </a:p>
          <a:p>
            <a:pPr lvl="1"/>
            <a:r>
              <a:rPr lang="en-US" sz="2400" dirty="0"/>
              <a:t>Web, email, messaging, social networks, </a:t>
            </a:r>
            <a:r>
              <a:rPr lang="is-IS" sz="2400" dirty="0"/>
              <a:t>…</a:t>
            </a:r>
          </a:p>
          <a:p>
            <a:r>
              <a:rPr lang="en-US" sz="2800" dirty="0"/>
              <a:t>Protection and multiprogramming less important for personal machines</a:t>
            </a:r>
          </a:p>
          <a:p>
            <a:pPr lvl="1"/>
            <a:r>
              <a:rPr lang="en-US" sz="2400" dirty="0"/>
              <a:t>But more important for servers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79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Market place continued horizontal stratification</a:t>
            </a:r>
          </a:p>
          <a:p>
            <a:pPr lvl="1"/>
            <a:r>
              <a:rPr lang="en-US" sz="2400" dirty="0"/>
              <a:t>ISPs (service between OS and applications)</a:t>
            </a:r>
          </a:p>
          <a:p>
            <a:pPr lvl="1"/>
            <a:r>
              <a:rPr lang="en-US" sz="2400" dirty="0"/>
              <a:t>Information is a commodity</a:t>
            </a:r>
          </a:p>
          <a:p>
            <a:pPr lvl="1"/>
            <a:r>
              <a:rPr lang="en-US" sz="2400" dirty="0"/>
              <a:t>Advertising a new marketplace</a:t>
            </a:r>
          </a:p>
          <a:p>
            <a:pPr lvl="1"/>
            <a:endParaRPr lang="en-US" sz="2400" dirty="0"/>
          </a:p>
          <a:p>
            <a:r>
              <a:rPr lang="en-US" sz="2800" dirty="0"/>
              <a:t>New network based architectures</a:t>
            </a:r>
          </a:p>
          <a:p>
            <a:pPr lvl="1"/>
            <a:r>
              <a:rPr lang="en-US" sz="2400" dirty="0"/>
              <a:t>Client server</a:t>
            </a:r>
          </a:p>
          <a:p>
            <a:pPr lvl="1"/>
            <a:r>
              <a:rPr lang="en-US" sz="2400" dirty="0"/>
              <a:t>Clusters</a:t>
            </a:r>
          </a:p>
          <a:p>
            <a:pPr lvl="1"/>
            <a:r>
              <a:rPr lang="en-US" sz="2400" dirty="0"/>
              <a:t>Grids</a:t>
            </a:r>
          </a:p>
          <a:p>
            <a:pPr lvl="1"/>
            <a:r>
              <a:rPr lang="en-US" sz="2400" dirty="0"/>
              <a:t>Distributed operating systems</a:t>
            </a:r>
          </a:p>
          <a:p>
            <a:pPr lvl="1"/>
            <a:r>
              <a:rPr lang="en-US" sz="2400" dirty="0"/>
              <a:t>Cloud computing (or is that phase 5?)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scale</a:t>
            </a:r>
          </a:p>
          <a:p>
            <a:pPr lvl="1"/>
            <a:r>
              <a:rPr lang="en-US" dirty="0"/>
              <a:t>Google file system, </a:t>
            </a:r>
            <a:r>
              <a:rPr lang="en-US" dirty="0" err="1"/>
              <a:t>mapreduce</a:t>
            </a:r>
            <a:r>
              <a:rPr lang="en-US" dirty="0"/>
              <a:t>, </a:t>
            </a:r>
            <a:r>
              <a:rPr lang="is-IS" dirty="0"/>
              <a:t>…</a:t>
            </a:r>
            <a:endParaRPr lang="en-US" dirty="0"/>
          </a:p>
          <a:p>
            <a:r>
              <a:rPr lang="en-US" dirty="0"/>
              <a:t>Concurrency at large scale </a:t>
            </a:r>
          </a:p>
          <a:p>
            <a:pPr lvl="1"/>
            <a:r>
              <a:rPr lang="en-US" dirty="0"/>
              <a:t>ACID (Atomicity, Consistency, Isolation and Durability) in Internet Scale systems</a:t>
            </a:r>
          </a:p>
          <a:p>
            <a:pPr lvl="2"/>
            <a:r>
              <a:rPr lang="en-US" dirty="0"/>
              <a:t>Very large delays</a:t>
            </a:r>
          </a:p>
          <a:p>
            <a:pPr lvl="2"/>
            <a:r>
              <a:rPr lang="en-US" dirty="0"/>
              <a:t>Partitioning</a:t>
            </a:r>
          </a:p>
          <a:p>
            <a:r>
              <a:rPr lang="en-US" dirty="0">
                <a:solidFill>
                  <a:srgbClr val="FF0000"/>
                </a:solidFill>
              </a:rPr>
              <a:t>Security and Privacy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35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5: 2010s -- 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generation?</a:t>
            </a:r>
          </a:p>
          <a:p>
            <a:r>
              <a:rPr lang="en-US" dirty="0"/>
              <a:t>Mobile devices that are powerful</a:t>
            </a:r>
          </a:p>
          <a:p>
            <a:r>
              <a:rPr lang="en-US" dirty="0"/>
              <a:t>Sensing: location, motion,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 err="1"/>
              <a:t>Cyberphysical</a:t>
            </a:r>
            <a:r>
              <a:rPr lang="en-US" dirty="0"/>
              <a:t> systems</a:t>
            </a:r>
          </a:p>
          <a:p>
            <a:r>
              <a:rPr lang="en-US" dirty="0"/>
              <a:t>Machine </a:t>
            </a:r>
            <a:r>
              <a:rPr lang="en-US"/>
              <a:t>learning everywhere</a:t>
            </a:r>
            <a:endParaRPr lang="en-US" dirty="0"/>
          </a:p>
          <a:p>
            <a:r>
              <a:rPr lang="en-US" dirty="0"/>
              <a:t>Computing evolving beyond networked systems</a:t>
            </a:r>
          </a:p>
          <a:p>
            <a:pPr lvl="1"/>
            <a:r>
              <a:rPr lang="en-US" dirty="0"/>
              <a:t>But OS for them looks largely the same</a:t>
            </a:r>
          </a:p>
          <a:p>
            <a:pPr lvl="1"/>
            <a:r>
              <a:rPr lang="en-US" dirty="0"/>
              <a:t>Is that a good idea?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7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Dawn of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982"/>
            <a:ext cx="8229600" cy="3352799"/>
          </a:xfrm>
        </p:spPr>
        <p:txBody>
          <a:bodyPr/>
          <a:lstStyle/>
          <a:p>
            <a:pPr marL="0" lvl="0" indent="234950" defTabSz="1103313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kern="1200" dirty="0">
                <a:latin typeface="Helvetica"/>
                <a:ea typeface=""/>
                <a:cs typeface=""/>
              </a:rPr>
              <a:t>Pre 1950 : the very first electronic computers</a:t>
            </a:r>
          </a:p>
          <a:p>
            <a:pPr marL="425450" lvl="1" indent="228600" defTabSz="1103313">
              <a:spcBef>
                <a:spcPct val="40000"/>
              </a:spcBef>
              <a:buClrTx/>
              <a:buSzTx/>
            </a:pPr>
            <a:r>
              <a:rPr lang="en-US" altLang="en-US" sz="2200" kern="1200" dirty="0">
                <a:latin typeface="Helvetica"/>
                <a:ea typeface=""/>
                <a:cs typeface=""/>
              </a:rPr>
              <a:t>valves and relays</a:t>
            </a:r>
          </a:p>
          <a:p>
            <a:pPr marL="425450" lvl="1" indent="228600" defTabSz="1103313">
              <a:spcBef>
                <a:spcPct val="40000"/>
              </a:spcBef>
              <a:buClrTx/>
              <a:buSzTx/>
            </a:pPr>
            <a:r>
              <a:rPr lang="en-US" altLang="en-US" sz="2200" kern="1200" dirty="0">
                <a:latin typeface="Helvetica"/>
                <a:ea typeface=""/>
                <a:cs typeface=""/>
              </a:rPr>
              <a:t>single program with dedicated function</a:t>
            </a:r>
          </a:p>
          <a:p>
            <a:pPr marL="425450" lvl="1" indent="228600" defTabSz="1103313">
              <a:spcBef>
                <a:spcPct val="40000"/>
              </a:spcBef>
              <a:buClrTx/>
              <a:buSzTx/>
            </a:pPr>
            <a:r>
              <a:rPr lang="en-US" altLang="en-US" sz="2200" dirty="0">
                <a:latin typeface="Helvetica"/>
                <a:ea typeface=""/>
                <a:cs typeface=""/>
              </a:rPr>
              <a:t>Example: Colossus (1943)</a:t>
            </a:r>
            <a:endParaRPr lang="en-US" altLang="en-US" sz="2200" kern="1200" dirty="0">
              <a:latin typeface="Helvetica"/>
              <a:ea typeface=""/>
              <a:cs typeface=""/>
            </a:endParaRPr>
          </a:p>
          <a:p>
            <a:pPr marL="0" lvl="0" indent="234950" defTabSz="1103313">
              <a:spcBef>
                <a:spcPct val="150000"/>
              </a:spcBef>
              <a:buClrTx/>
              <a:buSzTx/>
              <a:buFontTx/>
              <a:buChar char="•"/>
            </a:pPr>
            <a:r>
              <a:rPr lang="en-US" altLang="en-US" sz="2400" kern="1200" dirty="0">
                <a:latin typeface="Helvetica"/>
                <a:ea typeface=""/>
                <a:cs typeface=""/>
              </a:rPr>
              <a:t>Pre 1960 : stored program valve machines</a:t>
            </a:r>
          </a:p>
          <a:p>
            <a:pPr marL="425450" lvl="1" indent="228600" defTabSz="1103313">
              <a:spcBef>
                <a:spcPct val="50000"/>
              </a:spcBef>
              <a:buClrTx/>
              <a:buSzTx/>
            </a:pPr>
            <a:r>
              <a:rPr lang="en-US" altLang="en-US" sz="2200" kern="1200" dirty="0">
                <a:latin typeface="Helvetica"/>
                <a:ea typeface=""/>
                <a:cs typeface=""/>
              </a:rPr>
              <a:t>single job at a time; OS is  a program loader</a:t>
            </a:r>
          </a:p>
          <a:p>
            <a:pPr marL="425450" lvl="1" indent="228600" defTabSz="1103313">
              <a:spcBef>
                <a:spcPct val="50000"/>
              </a:spcBef>
              <a:buClrTx/>
              <a:buSzTx/>
            </a:pPr>
            <a:r>
              <a:rPr lang="en-US" altLang="en-US" sz="2200" dirty="0">
                <a:latin typeface="Helvetica"/>
                <a:ea typeface=""/>
                <a:cs typeface=""/>
              </a:rPr>
              <a:t>Example (EDSAC, 1949; Maurice Wilkes receives Turing award)</a:t>
            </a:r>
            <a:endParaRPr lang="en-US" altLang="en-US" sz="2200" kern="1200" dirty="0">
              <a:latin typeface="Helvetica"/>
              <a:ea typeface=""/>
              <a:cs typeface="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0" name="Picture 2" descr="Colossus">
            <a:extLst>
              <a:ext uri="{FF2B5EF4-FFF2-40B4-BE49-F238E27FC236}">
                <a16:creationId xmlns:a16="http://schemas.microsoft.com/office/drawing/2014/main" id="{5B46865C-1A33-4B45-879E-E1E266F0C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96" y="2417619"/>
            <a:ext cx="3986751" cy="2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ast From the Past: Part Belonging to One of World's First Computers Found  - ABC News">
            <a:extLst>
              <a:ext uri="{FF2B5EF4-FFF2-40B4-BE49-F238E27FC236}">
                <a16:creationId xmlns:a16="http://schemas.microsoft.com/office/drawing/2014/main" id="{448842E7-EF6D-7445-9AA6-C9F6D41E4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4" y="2135917"/>
            <a:ext cx="4735165" cy="35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8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Phase 0 of OS Evolution (40s to 1955)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 OS</a:t>
            </a:r>
          </a:p>
          <a:p>
            <a:pPr lvl="1"/>
            <a:r>
              <a:rPr lang="en-US" sz="2400" dirty="0"/>
              <a:t>Computers are exotic, expensive, large, slow experimental equipment</a:t>
            </a:r>
          </a:p>
          <a:p>
            <a:pPr lvl="1"/>
            <a:r>
              <a:rPr lang="en-US" sz="2400" dirty="0"/>
              <a:t>Program in machine language and using </a:t>
            </a:r>
            <a:r>
              <a:rPr lang="en-US" sz="2400" dirty="0" err="1"/>
              <a:t>plugboards</a:t>
            </a:r>
            <a:endParaRPr lang="en-US" sz="2400" dirty="0"/>
          </a:p>
          <a:p>
            <a:pPr lvl="1"/>
            <a:r>
              <a:rPr lang="en-US" sz="2400" dirty="0"/>
              <a:t>User sits at console: no overlap between computation, I/O, user thinking, etc..</a:t>
            </a:r>
          </a:p>
          <a:p>
            <a:pPr lvl="2"/>
            <a:r>
              <a:rPr lang="en-US" sz="2000" dirty="0"/>
              <a:t>Program manually by plugging wires in</a:t>
            </a:r>
          </a:p>
          <a:p>
            <a:pPr lvl="2"/>
            <a:r>
              <a:rPr lang="en-US" sz="2000" dirty="0"/>
              <a:t>Goal: number crunching for missile computations</a:t>
            </a:r>
          </a:p>
          <a:p>
            <a:r>
              <a:rPr lang="en-US" sz="2800" dirty="0"/>
              <a:t>Imagine programming that way</a:t>
            </a:r>
          </a:p>
          <a:p>
            <a:pPr lvl="1"/>
            <a:r>
              <a:rPr lang="en-US" sz="2400" dirty="0"/>
              <a:t>Painful and slow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Colossus — The National Museum of Computing">
            <a:extLst>
              <a:ext uri="{FF2B5EF4-FFF2-40B4-BE49-F238E27FC236}">
                <a16:creationId xmlns:a16="http://schemas.microsoft.com/office/drawing/2014/main" id="{7427585F-95FC-5243-97BB-5A5E77B2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73" y="5063721"/>
            <a:ext cx="2922154" cy="16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progress in this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Libraries of routines that are common</a:t>
            </a:r>
          </a:p>
          <a:p>
            <a:pPr lvl="1"/>
            <a:r>
              <a:rPr lang="en-US" dirty="0"/>
              <a:t>Including those to talk to I/O devices</a:t>
            </a:r>
          </a:p>
          <a:p>
            <a:pPr lvl="1"/>
            <a:r>
              <a:rPr lang="en-US" dirty="0"/>
              <a:t>Punch cards (enabling copying/exchange of these libraries) a big advance!</a:t>
            </a:r>
          </a:p>
          <a:p>
            <a:pPr lvl="1"/>
            <a:r>
              <a:rPr lang="en-US" dirty="0"/>
              <a:t>Pre-cursor to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1955-1970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expensive; people cheap</a:t>
            </a:r>
          </a:p>
          <a:p>
            <a:pPr lvl="1"/>
            <a:r>
              <a:rPr lang="en-US" dirty="0"/>
              <a:t>Use computers efficiently – move people away from machine</a:t>
            </a:r>
          </a:p>
          <a:p>
            <a:pPr lvl="1"/>
            <a:r>
              <a:rPr lang="en-US" dirty="0"/>
              <a:t>OS becomes a batch monitor</a:t>
            </a:r>
          </a:p>
          <a:p>
            <a:pPr lvl="2"/>
            <a:r>
              <a:rPr lang="en-US" dirty="0"/>
              <a:t>Loads a job, runs it, then moves on to next</a:t>
            </a:r>
          </a:p>
          <a:p>
            <a:pPr lvl="2"/>
            <a:r>
              <a:rPr lang="en-US" dirty="0"/>
              <a:t>If a program fails, OS records memory contents somewhere</a:t>
            </a:r>
          </a:p>
          <a:p>
            <a:pPr lvl="2"/>
            <a:r>
              <a:rPr lang="en-US" dirty="0"/>
              <a:t>More efficient use of hardware but increasingly difficult to debug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5313" y="627303"/>
            <a:ext cx="8376869" cy="1662545"/>
          </a:xfrm>
        </p:spPr>
        <p:txBody>
          <a:bodyPr/>
          <a:lstStyle/>
          <a:p>
            <a:r>
              <a:rPr lang="en-US" altLang="en-US" dirty="0"/>
              <a:t>Batch systems on </a:t>
            </a:r>
            <a:r>
              <a:rPr lang="en-US" altLang="en-US" i="1" dirty="0"/>
              <a:t>mainframe</a:t>
            </a:r>
            <a:r>
              <a:rPr lang="en-US" altLang="en-US" dirty="0"/>
              <a:t> computers</a:t>
            </a:r>
            <a:endParaRPr lang="en-US" altLang="en-US" sz="1778" dirty="0"/>
          </a:p>
          <a:p>
            <a:pPr marL="343806" lvl="1"/>
            <a:r>
              <a:rPr lang="en-US" altLang="en-US" dirty="0"/>
              <a:t>collections of jobs made up into a </a:t>
            </a:r>
            <a:r>
              <a:rPr lang="en-US" altLang="en-US" i="1" dirty="0"/>
              <a:t>batch</a:t>
            </a:r>
          </a:p>
          <a:p>
            <a:pPr marL="343806" lvl="1"/>
            <a:r>
              <a:rPr lang="en-US" altLang="en-US" dirty="0"/>
              <a:t>example: IBM 1401/7094</a:t>
            </a:r>
          </a:p>
          <a:p>
            <a:pPr marL="682481" lvl="2"/>
            <a:r>
              <a:rPr lang="en-US" altLang="en-US" sz="1778" dirty="0"/>
              <a:t>card decks spooled onto magnetic tape and from tape to printer</a:t>
            </a:r>
            <a:endParaRPr lang="en-US" altLang="en-US" sz="1455" dirty="0"/>
          </a:p>
        </p:txBody>
      </p:sp>
      <p:sp>
        <p:nvSpPr>
          <p:cNvPr id="10252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307879" y="4752879"/>
            <a:ext cx="8455122" cy="1621495"/>
          </a:xfrm>
        </p:spPr>
        <p:txBody>
          <a:bodyPr/>
          <a:lstStyle/>
          <a:p>
            <a:pPr lvl="1"/>
            <a:r>
              <a:rPr lang="en-US" altLang="en-US" dirty="0"/>
              <a:t>example: English Electric Leo KDF9 </a:t>
            </a:r>
          </a:p>
          <a:p>
            <a:pPr lvl="2"/>
            <a:r>
              <a:rPr lang="en-US" altLang="en-US" sz="1778" dirty="0"/>
              <a:t>32K 48-bit words, 2</a:t>
            </a:r>
            <a:r>
              <a:rPr lang="en-US" altLang="en-US" sz="1778" dirty="0">
                <a:sym typeface="Symbol" charset="2"/>
              </a:rPr>
              <a:t>sec cycle time</a:t>
            </a:r>
          </a:p>
          <a:p>
            <a:pPr lvl="2"/>
            <a:r>
              <a:rPr lang="en-US" altLang="en-US" sz="1778" dirty="0">
                <a:sym typeface="Symbol" charset="2"/>
              </a:rPr>
              <a:t>punched paper-tape input ‘walk-up’ service or spooling via mag tape</a:t>
            </a:r>
            <a:endParaRPr lang="en-US" altLang="en-US" sz="1455" dirty="0">
              <a:sym typeface="Symbol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CCFA-8702-774D-A153-3C261DC20AAC}" type="slidenum">
              <a:rPr lang="en-US" altLang="en-US"/>
              <a:pPr/>
              <a:t>7</a:t>
            </a:fld>
            <a:endParaRPr lang="en-US" altLang="en-US" sz="1374"/>
          </a:p>
        </p:txBody>
      </p:sp>
      <p:pic>
        <p:nvPicPr>
          <p:cNvPr id="10253" name="Picture 13" descr="E:\spo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49" y="2460849"/>
            <a:ext cx="7158182" cy="2079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ECA368-DF7F-F34E-B80B-B422037AA6DB}"/>
              </a:ext>
            </a:extLst>
          </p:cNvPr>
          <p:cNvSpPr/>
          <p:nvPr/>
        </p:nvSpPr>
        <p:spPr>
          <a:xfrm>
            <a:off x="1997911" y="6046031"/>
            <a:ext cx="580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IBM 7094, thought to be first computer singing (1961)</a:t>
            </a:r>
          </a:p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/yIwhx3NQSLg</a:t>
            </a:r>
          </a:p>
        </p:txBody>
      </p:sp>
    </p:spTree>
    <p:extLst>
      <p:ext uri="{BB962C8B-B14F-4D97-AF65-F5344CB8AC3E}">
        <p14:creationId xmlns:p14="http://schemas.microsoft.com/office/powerpoint/2010/main" val="245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Advances in technology in this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channels and interrupts</a:t>
            </a:r>
          </a:p>
          <a:p>
            <a:pPr lvl="1"/>
            <a:r>
              <a:rPr lang="en-US" dirty="0"/>
              <a:t>Allow overlap of I/O and computing</a:t>
            </a:r>
          </a:p>
          <a:p>
            <a:pPr lvl="1"/>
            <a:r>
              <a:rPr lang="en-US" dirty="0"/>
              <a:t>Buffering and interrupt handling done by OS</a:t>
            </a:r>
          </a:p>
          <a:p>
            <a:pPr lvl="1"/>
            <a:r>
              <a:rPr lang="en-US" dirty="0"/>
              <a:t>Spool (buffer) jobs onto “high speed” drums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1,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Utilization is low (one job at a time)</a:t>
            </a:r>
          </a:p>
          <a:p>
            <a:r>
              <a:rPr lang="en-US" dirty="0"/>
              <a:t>No protection between jobs</a:t>
            </a:r>
          </a:p>
          <a:p>
            <a:r>
              <a:rPr lang="en-US" dirty="0"/>
              <a:t>Short jobs wait behind long jobs</a:t>
            </a:r>
          </a:p>
          <a:p>
            <a:pPr lvl="1"/>
            <a:r>
              <a:rPr lang="en-US" dirty="0"/>
              <a:t>So, we can only run one job at a time</a:t>
            </a:r>
          </a:p>
          <a:p>
            <a:r>
              <a:rPr lang="en-US" dirty="0"/>
              <a:t>Coordinating concurrent activities</a:t>
            </a:r>
          </a:p>
          <a:p>
            <a:r>
              <a:rPr lang="en-US" dirty="0"/>
              <a:t>Still painful and slow (but less so?)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RTemplate4">
  <a:themeElements>
    <a:clrScheme name="UCRTemplate4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UCRTemplate_white</Template>
  <TotalTime>1800</TotalTime>
  <Words>1497</Words>
  <Application>Microsoft Macintosh PowerPoint</Application>
  <PresentationFormat>On-screen Show (4:3)</PresentationFormat>
  <Paragraphs>226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Helvetica</vt:lpstr>
      <vt:lpstr>Wingdings</vt:lpstr>
      <vt:lpstr>UCRTemplate4</vt:lpstr>
      <vt:lpstr>Advanced Operating Systems (CS 202)  OS Evolution and Organization</vt:lpstr>
      <vt:lpstr>Operating Systems Models</vt:lpstr>
      <vt:lpstr>Dawn of computing</vt:lpstr>
      <vt:lpstr>Phase 0 of OS Evolution (40s to 1955)</vt:lpstr>
      <vt:lpstr>OS progress in this period</vt:lpstr>
      <vt:lpstr>Phase 1: 1955-1970</vt:lpstr>
      <vt:lpstr>PowerPoint Presentation</vt:lpstr>
      <vt:lpstr>Advances in technology in this stage</vt:lpstr>
      <vt:lpstr>Phase 1, problems</vt:lpstr>
      <vt:lpstr>Advances in OS in this period</vt:lpstr>
      <vt:lpstr>Some important projects</vt:lpstr>
      <vt:lpstr>Not all is smooth</vt:lpstr>
      <vt:lpstr>Phase 2: 1970s</vt:lpstr>
      <vt:lpstr>Important advances and systems</vt:lpstr>
      <vt:lpstr>MULTICS</vt:lpstr>
      <vt:lpstr>Unix appears</vt:lpstr>
      <vt:lpstr>Unix (cont’d)</vt:lpstr>
      <vt:lpstr>Some important ideas in Unix</vt:lpstr>
      <vt:lpstr>Phase 3: 1980s </vt:lpstr>
      <vt:lpstr>Disk Operating System (DOS)</vt:lpstr>
      <vt:lpstr>New advances in OS</vt:lpstr>
      <vt:lpstr>PowerPoint Presentation</vt:lpstr>
      <vt:lpstr>Phase 4: Networked systems 1990s to 2010s</vt:lpstr>
      <vt:lpstr>Phase 4, continued</vt:lpstr>
      <vt:lpstr>New problems</vt:lpstr>
      <vt:lpstr>Phase 5: 2010s -- 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Operating Systems (CS 202)  OS Evolution and Organization</dc:title>
  <dc:creator>Heng Yin</dc:creator>
  <cp:lastModifiedBy>Nael Abu-Ghazaleh</cp:lastModifiedBy>
  <cp:revision>21</cp:revision>
  <dcterms:created xsi:type="dcterms:W3CDTF">2019-04-03T20:51:07Z</dcterms:created>
  <dcterms:modified xsi:type="dcterms:W3CDTF">2021-03-31T03:47:11Z</dcterms:modified>
</cp:coreProperties>
</file>