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6"/>
  </p:notesMasterIdLst>
  <p:sldIdLst>
    <p:sldId id="256" r:id="rId3"/>
    <p:sldId id="700" r:id="rId4"/>
    <p:sldId id="701" r:id="rId5"/>
    <p:sldId id="704" r:id="rId6"/>
    <p:sldId id="702" r:id="rId7"/>
    <p:sldId id="703" r:id="rId8"/>
    <p:sldId id="705" r:id="rId9"/>
    <p:sldId id="706" r:id="rId10"/>
    <p:sldId id="707" r:id="rId11"/>
    <p:sldId id="708" r:id="rId12"/>
    <p:sldId id="709" r:id="rId13"/>
    <p:sldId id="711" r:id="rId14"/>
    <p:sldId id="710" r:id="rId15"/>
    <p:sldId id="696" r:id="rId16"/>
    <p:sldId id="697" r:id="rId17"/>
    <p:sldId id="698" r:id="rId18"/>
    <p:sldId id="699" r:id="rId19"/>
    <p:sldId id="712" r:id="rId20"/>
    <p:sldId id="713" r:id="rId21"/>
    <p:sldId id="714" r:id="rId22"/>
    <p:sldId id="780" r:id="rId23"/>
    <p:sldId id="781" r:id="rId24"/>
    <p:sldId id="730" r:id="rId25"/>
    <p:sldId id="731" r:id="rId26"/>
    <p:sldId id="782" r:id="rId27"/>
    <p:sldId id="783" r:id="rId28"/>
    <p:sldId id="784" r:id="rId29"/>
    <p:sldId id="785" r:id="rId30"/>
    <p:sldId id="786" r:id="rId31"/>
    <p:sldId id="787" r:id="rId32"/>
    <p:sldId id="788" r:id="rId33"/>
    <p:sldId id="789" r:id="rId34"/>
    <p:sldId id="732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405"/>
  </p:normalViewPr>
  <p:slideViewPr>
    <p:cSldViewPr snapToGrid="0" snapToObjects="1">
      <p:cViewPr varScale="1">
        <p:scale>
          <a:sx n="104" d="100"/>
          <a:sy n="104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072FA-F357-5747-A799-0F1CD3DE7A1C}" type="datetimeFigureOut">
              <a:rPr lang="en-US" smtClean="0"/>
              <a:t>5/14/21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29402-E03A-DC45-BBE8-4DC3A4AC8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4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6347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5655-B129-4B34-B6B2-6B3D6F2BFD60}" type="slidenum">
              <a:rPr kumimoji="0" lang="en-US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86347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40280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6347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5655-B129-4B34-B6B2-6B3D6F2BFD60}" type="slidenum">
              <a:rPr kumimoji="0" lang="en-US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86347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85701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86347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CS252 S05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86347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955130-ED17-496F-8501-441305981CA2}" type="slidenum">
              <a:rPr kumimoji="0" lang="en-US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86347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6838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6347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5655-B129-4B34-B6B2-6B3D6F2BFD60}" type="slidenum">
              <a:rPr kumimoji="0" lang="en-US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86347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221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6347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5655-B129-4B34-B6B2-6B3D6F2BFD60}" type="slidenum">
              <a:rPr kumimoji="0" lang="en-US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86347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4254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86347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FE77A7-B58E-7945-9474-E1E4A4F538E5}" type="slidenum">
              <a:rPr kumimoji="0" lang="en-US" sz="1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86347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35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6347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5655-B129-4B34-B6B2-6B3D6F2BFD60}" type="slidenum">
              <a:rPr kumimoji="0" lang="en-US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86347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5356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6347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5655-B129-4B34-B6B2-6B3D6F2BFD60}" type="slidenum">
              <a:rPr kumimoji="0" lang="en-US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86347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6791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6347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5655-B129-4B34-B6B2-6B3D6F2BFD60}" type="slidenum">
              <a:rPr kumimoji="0" lang="en-US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86347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356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6347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5655-B129-4B34-B6B2-6B3D6F2BFD60}" type="slidenum">
              <a:rPr kumimoji="0" lang="en-US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86347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7308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6347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5655-B129-4B34-B6B2-6B3D6F2BFD60}" type="slidenum">
              <a:rPr kumimoji="0" lang="en-US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86347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6060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86347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5655-B129-4B34-B6B2-6B3D6F2BFD60}" type="slidenum">
              <a:rPr kumimoji="0" lang="en-US" sz="10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86347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6054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CA5D5-1719-834C-BFAD-47DCA81441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A710D8-163F-C942-B680-B531696B23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51825-8D52-3847-A4DE-9559AEFFC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CBE7-F2F9-2F46-A0EC-37833E238381}" type="datetimeFigureOut">
              <a:rPr lang="en-US" smtClean="0"/>
              <a:t>5/14/21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DBD2E-C53B-9B45-9F81-4A65F1F0D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91AEC-A8EC-D846-BC18-2F0D469F3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FCC5-5EE6-FE4B-AD7D-52AA2C26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44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02C6D-B3A8-CA47-8959-D83F6F40A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D10A2F-D997-E54B-A652-BD35A80C0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1C8B2-83B6-F443-999A-CFF6B4407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CBE7-F2F9-2F46-A0EC-37833E238381}" type="datetimeFigureOut">
              <a:rPr lang="en-US" smtClean="0"/>
              <a:t>5/14/21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B65C6-B160-E74F-AC66-C82B09303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11216-F151-DB42-B28A-3261F8F2D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FCC5-5EE6-FE4B-AD7D-52AA2C26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7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C54126-13A1-8842-836D-2655CBFE4D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657C2F-53ED-3644-AFFC-4FF854E52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D0B2E-FB1E-A34A-8094-045D4545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CBE7-F2F9-2F46-A0EC-37833E238381}" type="datetimeFigureOut">
              <a:rPr lang="en-US" smtClean="0"/>
              <a:t>5/14/21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E4AE8-2EAC-A04E-ACBD-7A5C73A31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0AF6B-6BF2-AB42-994A-69CF6F033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FCC5-5EE6-FE4B-AD7D-52AA2C26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14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62" name="Picture 42" descr="big_logo_ttle">
            <a:extLst>
              <a:ext uri="{FF2B5EF4-FFF2-40B4-BE49-F238E27FC236}">
                <a16:creationId xmlns:a16="http://schemas.microsoft.com/office/drawing/2014/main" id="{4C9D1249-676C-4C70-9438-53E7DD155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1"/>
            <a:ext cx="49784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818DBCB6-975B-479A-A30C-5EFD0884809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27200" y="1219200"/>
            <a:ext cx="9753600" cy="20574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E427CC1B-28B1-44D2-AF8C-D98981E9957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27200" y="3429000"/>
            <a:ext cx="9753600" cy="2057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>
                <a:solidFill>
                  <a:srgbClr val="2D6CC0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E9224CA-3330-46E3-A9F3-D92B8E44041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875A7D98-7E16-4F76-B68A-C1579DDBE7F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CBF8183F-FF0A-4441-9648-89F8FD5D09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74C7054-ECCB-4C91-9D6E-D8C9C500E06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163" name="Line 43">
            <a:extLst>
              <a:ext uri="{FF2B5EF4-FFF2-40B4-BE49-F238E27FC236}">
                <a16:creationId xmlns:a16="http://schemas.microsoft.com/office/drawing/2014/main" id="{6EA9B1A4-D13E-4EA6-A94E-015DBFC4D9E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219200"/>
            <a:ext cx="0" cy="51054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40802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C67E0-CB73-4576-BB9A-39207C910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DBE6E-BEA4-4989-A34C-4E0761A2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AC81D-1FA4-4A7C-88A0-DE80FA44B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72690-1F59-4F43-BB36-54B24CAFF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82253-08DB-4C27-83A4-1F85F9F99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33168-B59C-4F3F-A017-DFDE9425489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48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F6A93-DF9C-440C-A1EE-6653D643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39154-1A4A-4FBE-A9E6-6DA6E2973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ACD43-F14E-4081-9AC1-3E50811FC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E2289-BD5D-48C1-AEE3-D73879E74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B65AC-6194-4AD7-A82F-31B7326A3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A309C-16EC-423E-BB91-430AA6A8109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827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66A50-974D-4BDC-8798-E4427FA9F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772AB-A285-4F1F-86E7-8329DAC35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53848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F728A0-ADF1-4903-9626-4F84540FA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143000"/>
            <a:ext cx="5384800" cy="5105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05282-E0E7-40D7-82CE-9B1E28E4E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8DCF3-4B0C-4BFE-8848-0A72A083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9762C-F17F-4125-B921-D0BC8E412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44A37-8E4F-4F0E-8A01-060C4D7E7F3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930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CF398-5AFD-4225-8C6D-B0B8D1F14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3CCA2-C771-43D0-AB35-30254A9A3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8A85A9-9474-4665-9C7D-E49360652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DED577-7694-441A-8752-374E18D64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6CEB24-90D2-476C-8175-26C5360645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74FE09-ACD5-480B-AF85-9E9714D43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E6666-D2BD-4974-8640-5FFCDA5D7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A7D833-E73E-4F67-9F70-D2A56B365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BD98E-490D-41B3-AD47-8F40A20DCF7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8892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CF6BB-4FF7-4AD3-AAEC-B1F7E9F6C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96E906-F72B-45C2-B3F6-72AB0CB7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4C6276-433D-466E-B994-D91016937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85E20C-7CBE-434D-8994-10178618E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252F9-7C9F-41D1-A563-C51FCE15CB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805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D1D1AE-91BF-4B26-9421-1625BA122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32E2CA-E2A4-4F80-A701-4205D558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3CEC6-6998-4429-8144-68717D1D6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5EBA9-1CEE-4E3D-AEFB-F904779BE78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262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D235E-B48C-4FDC-B9BE-DFFFAABBD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8563D-98A7-4AAF-BC70-ED976C32F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92E54-ADF6-4EE0-A322-F0717CA34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03A74-8DB0-4B63-BDAC-9CBB9AD89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C3412-D2B2-4D41-966F-33573CC0C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CD8BE-B3BF-4B09-B465-6F33C44D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9C858-4102-4EEF-AA51-ACEF029053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13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73932-0BD5-A049-B1F8-4B542566A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AC85C-9697-B948-9E7B-927ED78DA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64AEB-A06B-B048-8E94-440AB655F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CBE7-F2F9-2F46-A0EC-37833E238381}" type="datetimeFigureOut">
              <a:rPr lang="en-US" smtClean="0"/>
              <a:t>5/14/21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99DB9-9171-A143-AA0D-EF971A86C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549D-F591-6F47-A4D2-7180AE83F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FCC5-5EE6-FE4B-AD7D-52AA2C26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4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6A60-B54F-4284-9D10-7AFC9BCCE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9F1DC6-386D-42E1-A4CD-0737FC1383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4FC4EA-AF3B-40E0-9BFC-40B2908B8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E00E84-245A-4D31-B5C3-FD4BF4AE2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7AE7B-90FA-4134-A677-A8BC15B8A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527E1-01B2-4B72-9761-A6A1AA139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C7975-E2B5-4886-9851-055FA9162FB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254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66E5F-FA5D-4B4B-BFD8-55EDF8561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02248C-0271-4640-8C3C-E338B1DF2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71FBD-677E-438F-9B11-08BA7333C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3D5EE-68D2-447B-B68E-CD75BB1BC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80290-5935-407F-B6E1-6E841F12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1DBF7-C3FF-426A-BD29-8182375C63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0344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198743-E201-4E2B-9CC3-B56A40A828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D79937-A675-4595-876A-49270855C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5D4DA-EF0F-4931-AB08-F0F3BD04E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142D4-F093-40BD-B9D0-25B581CD8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0168C-D6DF-4037-ACEE-067DB4C4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8EDFF-EE10-4E86-8D8B-2ECD251A259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399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78AF0-FA9A-9E43-90C6-F132D7898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41DE2-70D8-E548-ADBF-DD54BBECC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E079F-BB25-5547-8ED8-C18FE1EC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CBE7-F2F9-2F46-A0EC-37833E238381}" type="datetimeFigureOut">
              <a:rPr lang="en-US" smtClean="0"/>
              <a:t>5/14/21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4F906-BC21-6C47-8C4E-98F115462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56CC0-0B88-2949-94F6-6CE405BD1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FCC5-5EE6-FE4B-AD7D-52AA2C26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8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45AD9-27CE-6240-BF12-BFE16D4B2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0503D-D5DC-C640-8DAD-C3A539011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7B3C7-6C5D-AE43-BC6D-01A492D85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B8D48-B904-FF48-AEB2-6A1BC7E11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CBE7-F2F9-2F46-A0EC-37833E238381}" type="datetimeFigureOut">
              <a:rPr lang="en-US" smtClean="0"/>
              <a:t>5/14/21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465CF-7B61-8D44-8FA9-4C381BEA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A2A18-92A8-984C-94ED-62C63412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FCC5-5EE6-FE4B-AD7D-52AA2C26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9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724A1-EB35-F944-816B-19D7B2D06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E48F3-5456-7545-A37D-78FAB7194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B5AB1F-30A7-884D-94C6-D9A3EC827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23AA42-24FC-5341-8848-5E470842D7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E5FD09-73DB-AA45-81C0-58F723DE09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F0C08E-95D6-0143-BF0B-F1276A892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CBE7-F2F9-2F46-A0EC-37833E238381}" type="datetimeFigureOut">
              <a:rPr lang="en-US" smtClean="0"/>
              <a:t>5/14/21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81D91B-A10A-1D44-9D97-E0895C340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1671FE-DA2F-9D4D-9BBF-D0512A10C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FCC5-5EE6-FE4B-AD7D-52AA2C26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0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53BB-585E-AF44-B2D1-F261F5071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20758A-30F6-F649-980D-BBEA5746B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CBE7-F2F9-2F46-A0EC-37833E238381}" type="datetimeFigureOut">
              <a:rPr lang="en-US" smtClean="0"/>
              <a:t>5/14/21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F1905C-30F8-8741-AC96-8E39EA6FC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CD6730-471E-3340-A21A-DCD52C10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FCC5-5EE6-FE4B-AD7D-52AA2C26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7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C7AB5D-601F-134B-953C-F41CF71E1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CBE7-F2F9-2F46-A0EC-37833E238381}" type="datetimeFigureOut">
              <a:rPr lang="en-US" smtClean="0"/>
              <a:t>5/14/21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1B5415-3BD3-1741-8CEA-9E6683C5F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197AF7-608C-6244-8BC1-C2C6E461F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FCC5-5EE6-FE4B-AD7D-52AA2C26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3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5FF27-4F70-3F4A-94A3-64C897ACA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4FC4E-F6C5-3A4F-B87C-58D440AFF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07580-04CC-8240-9DB0-456BC76EB5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2052B-0691-914C-82DD-16A11581B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CBE7-F2F9-2F46-A0EC-37833E238381}" type="datetimeFigureOut">
              <a:rPr lang="en-US" smtClean="0"/>
              <a:t>5/14/21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43A65-55AE-3048-A9E3-997AC75D3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5E9BE1-AFBA-2C4D-8DD0-796CC4DCE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FCC5-5EE6-FE4B-AD7D-52AA2C26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5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59AE5-9788-9049-8FB4-3A0CFC2E4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426CE-2B3A-2A44-A797-7EAAEC8C1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559E4-18D7-3444-B53D-37C066B33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A10EC-A403-2C40-824D-F69CB825A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BCBE7-F2F9-2F46-A0EC-37833E238381}" type="datetimeFigureOut">
              <a:rPr lang="en-US" smtClean="0"/>
              <a:t>5/14/21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236CE-1804-BA4E-9F2A-D9A6DBAE9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172DDD-87A0-864E-834F-78851F02D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BFCC5-5EE6-FE4B-AD7D-52AA2C26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00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DF0735-A3C9-7C42-8E1F-64CCBE5FC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AF111-CDE5-E243-80B9-A86649A8E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9D7AA-CA9E-524C-8012-EA74CE425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BCBE7-F2F9-2F46-A0EC-37833E238381}" type="datetimeFigureOut">
              <a:rPr lang="en-US" smtClean="0"/>
              <a:t>5/14/21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D5F73-3C35-D945-939D-35FA744B2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0DFD2-DCB4-2742-872C-CC2E1F57D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BFCC5-5EE6-FE4B-AD7D-52AA2C265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92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7" name="Picture 41" descr="small_logo_inside">
            <a:extLst>
              <a:ext uri="{FF2B5EF4-FFF2-40B4-BE49-F238E27FC236}">
                <a16:creationId xmlns:a16="http://schemas.microsoft.com/office/drawing/2014/main" id="{EA9F2475-B247-4464-9362-0C2E11C40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6701" y="1"/>
            <a:ext cx="1765300" cy="119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18E67B5D-441D-4B98-9283-97E8AF19CB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9956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2BE71B9B-6ACE-488E-88E0-B72C395DB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10972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8BA0A41-B87B-47F2-9A0F-A066B62BCC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00800"/>
            <a:ext cx="284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27AE3E4-FB72-4325-8BE0-84B12A69B99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00800"/>
            <a:ext cx="3860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94E7AFEF-5FE5-4531-AD5B-5A1FD15127D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00800"/>
            <a:ext cx="284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A3EE6E3-91DE-43BB-A5F4-39E31BECEE7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070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/>
    </p:bld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Blip>
          <a:blip r:embed="rId14"/>
        </a:buBlip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Blip>
          <a:blip r:embed="rId15"/>
        </a:buBlip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Blip>
          <a:blip r:embed="rId16"/>
        </a:buBlip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Blip>
          <a:blip r:embed="rId15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3E848-355B-E34A-919F-4784E14BA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LFS, NFS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4015C9-3F1B-CD41-B4F0-FA869B0E23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05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LFS Disk Wrap-Around/Garbage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42417"/>
            <a:ext cx="11014953" cy="5428034"/>
          </a:xfrm>
        </p:spPr>
        <p:txBody>
          <a:bodyPr/>
          <a:lstStyle/>
          <a:p>
            <a:r>
              <a:rPr lang="en-US" sz="2400" dirty="0"/>
              <a:t>Compact live info to open up large runs of free space</a:t>
            </a:r>
          </a:p>
          <a:p>
            <a:pPr lvl="1"/>
            <a:r>
              <a:rPr lang="en-US" sz="2000" dirty="0"/>
              <a:t>Problem: long-lived information gets copied over-and-over</a:t>
            </a:r>
          </a:p>
          <a:p>
            <a:r>
              <a:rPr lang="en-US" sz="2400" dirty="0"/>
              <a:t>Thread log through free spaces</a:t>
            </a:r>
          </a:p>
          <a:p>
            <a:pPr lvl="1"/>
            <a:r>
              <a:rPr lang="en-US" sz="2000" dirty="0"/>
              <a:t>Problem: disk fragments, causing I/O to become inefficient again</a:t>
            </a:r>
          </a:p>
          <a:p>
            <a:endParaRPr lang="en-US" sz="2400" dirty="0"/>
          </a:p>
          <a:p>
            <a:r>
              <a:rPr lang="en-US" sz="2400" dirty="0"/>
              <a:t>Solution: </a:t>
            </a:r>
            <a:r>
              <a:rPr lang="en-US" sz="2400" i="1" dirty="0"/>
              <a:t>segmented log</a:t>
            </a:r>
          </a:p>
          <a:p>
            <a:pPr lvl="1"/>
            <a:r>
              <a:rPr lang="en-US" sz="2000" dirty="0"/>
              <a:t>Divide disk into large, fixed-size segments</a:t>
            </a:r>
          </a:p>
          <a:p>
            <a:pPr lvl="1"/>
            <a:r>
              <a:rPr lang="en-US" sz="2000" dirty="0"/>
              <a:t>Do compaction within a segment; thread between segments</a:t>
            </a:r>
          </a:p>
          <a:p>
            <a:pPr lvl="1"/>
            <a:r>
              <a:rPr lang="en-US" sz="2000" dirty="0"/>
              <a:t>When writing, use only clean segments (i.e. no live data)</a:t>
            </a:r>
          </a:p>
          <a:p>
            <a:pPr lvl="1"/>
            <a:r>
              <a:rPr lang="en-US" sz="2000" dirty="0"/>
              <a:t>Occasionally clean segments</a:t>
            </a:r>
          </a:p>
          <a:p>
            <a:pPr lvl="1"/>
            <a:r>
              <a:rPr lang="en-US" sz="2000" dirty="0"/>
              <a:t>Try to collect long-lived info into segments that never need to be cleaned</a:t>
            </a:r>
          </a:p>
          <a:p>
            <a:pPr lvl="1"/>
            <a:r>
              <a:rPr lang="en-US" sz="2000" dirty="0"/>
              <a:t>Note there is not free list or bit map (as in FFS), only a list of clean segments</a:t>
            </a:r>
          </a:p>
          <a:p>
            <a:pPr lvl="2"/>
            <a:r>
              <a:rPr lang="en-US" sz="1600" dirty="0"/>
              <a:t>Related: TRIM command for SSDs</a:t>
            </a:r>
          </a:p>
        </p:txBody>
      </p:sp>
    </p:spTree>
    <p:extLst>
      <p:ext uri="{BB962C8B-B14F-4D97-AF65-F5344CB8AC3E}">
        <p14:creationId xmlns:p14="http://schemas.microsoft.com/office/powerpoint/2010/main" val="1420622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LFS Segment Cleaning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627" y="1322172"/>
            <a:ext cx="11281719" cy="5535827"/>
          </a:xfrm>
        </p:spPr>
        <p:txBody>
          <a:bodyPr>
            <a:normAutofit/>
          </a:bodyPr>
          <a:lstStyle/>
          <a:p>
            <a:r>
              <a:rPr lang="en-US" b="0" dirty="0"/>
              <a:t>Which segments to clean?</a:t>
            </a:r>
          </a:p>
          <a:p>
            <a:pPr lvl="1"/>
            <a:r>
              <a:rPr lang="en-US" b="0" dirty="0"/>
              <a:t>Keep estimate of free space in each segment to help find segments with lowest utilization</a:t>
            </a:r>
          </a:p>
          <a:p>
            <a:pPr lvl="1"/>
            <a:r>
              <a:rPr lang="en-US" b="0" dirty="0"/>
              <a:t>Always start by looking for segment with utilization=0, since those are trivial to clean…</a:t>
            </a:r>
          </a:p>
          <a:p>
            <a:pPr lvl="1"/>
            <a:r>
              <a:rPr lang="en-US" b="0" dirty="0"/>
              <a:t>If utilization of segments being cleaned is U:</a:t>
            </a:r>
          </a:p>
          <a:p>
            <a:pPr lvl="2"/>
            <a:r>
              <a:rPr lang="en-US" b="0" dirty="0"/>
              <a:t>write cost = (total bytes read &amp; written)/(new data written) = 2/(1-U)	(unless U is 0)</a:t>
            </a:r>
          </a:p>
          <a:p>
            <a:pPr lvl="2"/>
            <a:r>
              <a:rPr lang="en-US" b="0" dirty="0"/>
              <a:t>write cost increases as U increases: U = .9 =&gt; cost = 20!</a:t>
            </a:r>
          </a:p>
          <a:p>
            <a:pPr lvl="2"/>
            <a:r>
              <a:rPr lang="en-US" b="0" dirty="0"/>
              <a:t>Need a cost of less than 4 to 10; =&gt; U of less than .75 to .45</a:t>
            </a:r>
          </a:p>
        </p:txBody>
      </p:sp>
    </p:spTree>
    <p:extLst>
      <p:ext uri="{BB962C8B-B14F-4D97-AF65-F5344CB8AC3E}">
        <p14:creationId xmlns:p14="http://schemas.microsoft.com/office/powerpoint/2010/main" val="3762721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7F1B5-6519-4BED-A482-BD30063FE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28600"/>
            <a:ext cx="7467600" cy="505914"/>
          </a:xfrm>
        </p:spPr>
        <p:txBody>
          <a:bodyPr/>
          <a:lstStyle/>
          <a:p>
            <a:r>
              <a:rPr lang="en-US" altLang="zh-CN" dirty="0"/>
              <a:t>Evaluation Results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E19BFBA-B3DA-48E3-B32B-195A2B946B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14282" y="1088937"/>
            <a:ext cx="4469961" cy="4957439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277C7-354F-4662-95BA-A25B24175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6E8E9-2CDF-4701-9812-A5A5C70C3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79FFD-C543-410F-933F-7CFB9BC0D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233168-B59C-4F3F-A017-DFDE9425489D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18CF2F-AB32-4228-8C17-215F58689C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8197" y="758870"/>
            <a:ext cx="4329525" cy="5617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130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 good paper?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10612"/>
            <a:ext cx="8229600" cy="4876800"/>
          </a:xfrm>
        </p:spPr>
        <p:txBody>
          <a:bodyPr/>
          <a:lstStyle/>
          <a:p>
            <a:r>
              <a:rPr lang="en-US" dirty="0"/>
              <a:t>What were the authors’ goals?</a:t>
            </a:r>
          </a:p>
          <a:p>
            <a:r>
              <a:rPr lang="en-US" dirty="0"/>
              <a:t>What about the evaluation/metrics?</a:t>
            </a:r>
          </a:p>
          <a:p>
            <a:r>
              <a:rPr lang="en-US" dirty="0"/>
              <a:t>Did they convince you that this was a good system/approach?</a:t>
            </a:r>
          </a:p>
          <a:p>
            <a:r>
              <a:rPr lang="en-US" dirty="0"/>
              <a:t>Does the system/approach meet the “Test of Time” challenge?</a:t>
            </a:r>
          </a:p>
          <a:p>
            <a:pPr lvl="1"/>
            <a:r>
              <a:rPr lang="en-US" dirty="0"/>
              <a:t>WAFL commercial file system based on LFS</a:t>
            </a:r>
          </a:p>
          <a:p>
            <a:pPr lvl="1"/>
            <a:r>
              <a:rPr lang="en-US" dirty="0"/>
              <a:t>Most SSD file systems are log structured</a:t>
            </a:r>
          </a:p>
          <a:p>
            <a:r>
              <a:rPr lang="en-US" dirty="0"/>
              <a:t>How would you review this paper today?</a:t>
            </a:r>
          </a:p>
        </p:txBody>
      </p:sp>
    </p:spTree>
    <p:extLst>
      <p:ext uri="{BB962C8B-B14F-4D97-AF65-F5344CB8AC3E}">
        <p14:creationId xmlns:p14="http://schemas.microsoft.com/office/powerpoint/2010/main" val="1474987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DESIGN AND IMPLEMENTATION OF THE SUN NETWORK FILESYSTEM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R. Sandberg, D. Goldberg</a:t>
            </a:r>
            <a:br>
              <a:rPr lang="en-US" sz="2800" dirty="0"/>
            </a:br>
            <a:r>
              <a:rPr lang="en-US" sz="2800" dirty="0"/>
              <a:t>S. Kleinman, D. Walsh, R. Lyon</a:t>
            </a:r>
          </a:p>
          <a:p>
            <a:r>
              <a:rPr lang="en-US" sz="2800" dirty="0"/>
              <a:t>Sun Microsystems</a:t>
            </a:r>
          </a:p>
        </p:txBody>
      </p:sp>
    </p:spTree>
    <p:extLst>
      <p:ext uri="{BB962C8B-B14F-4D97-AF65-F5344CB8AC3E}">
        <p14:creationId xmlns:p14="http://schemas.microsoft.com/office/powerpoint/2010/main" val="3776557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Narrow" charset="0"/>
              </a:rPr>
              <a:t>What is NFS?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222500" y="4420627"/>
            <a:ext cx="7683500" cy="2199098"/>
          </a:xfrm>
        </p:spPr>
        <p:txBody>
          <a:bodyPr/>
          <a:lstStyle/>
          <a:p>
            <a:r>
              <a:rPr lang="en-US" sz="2400" dirty="0">
                <a:latin typeface="Arial Narrow" charset="0"/>
              </a:rPr>
              <a:t>First commercially successful network file system:</a:t>
            </a:r>
          </a:p>
          <a:p>
            <a:pPr lvl="1"/>
            <a:r>
              <a:rPr lang="en-US" sz="2000" dirty="0">
                <a:latin typeface="Arial Narrow" charset="0"/>
              </a:rPr>
              <a:t>Developed by Sun Microsystems for their diskless workstations</a:t>
            </a:r>
          </a:p>
          <a:p>
            <a:pPr lvl="1"/>
            <a:r>
              <a:rPr lang="en-US" sz="2000" dirty="0">
                <a:latin typeface="Arial Narrow" charset="0"/>
              </a:rPr>
              <a:t>Designed for robustness and “adequate performance”</a:t>
            </a:r>
          </a:p>
          <a:p>
            <a:pPr lvl="1"/>
            <a:r>
              <a:rPr lang="en-US" sz="2000" dirty="0">
                <a:latin typeface="Arial Narrow" charset="0"/>
              </a:rPr>
              <a:t>Sun published all protocol specifications </a:t>
            </a:r>
          </a:p>
          <a:p>
            <a:pPr lvl="1"/>
            <a:r>
              <a:rPr lang="en-US" sz="2000" dirty="0">
                <a:latin typeface="Arial Narrow" charset="0"/>
              </a:rPr>
              <a:t>Many many implementations</a:t>
            </a:r>
          </a:p>
          <a:p>
            <a:pPr lvl="1"/>
            <a:endParaRPr lang="en-US" sz="2000" dirty="0">
              <a:latin typeface="Arial Narrow" charset="0"/>
            </a:endParaRPr>
          </a:p>
        </p:txBody>
      </p:sp>
      <p:pic>
        <p:nvPicPr>
          <p:cNvPr id="2" name="Picture 1" descr="Screen Shot 2016-02-22 at 9.49.1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094" y="1096449"/>
            <a:ext cx="5343713" cy="335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86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 charset="0"/>
              </a:rPr>
              <a:t>Overview and 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206422" y="2732751"/>
            <a:ext cx="7683500" cy="2970699"/>
          </a:xfrm>
        </p:spPr>
        <p:txBody>
          <a:bodyPr/>
          <a:lstStyle/>
          <a:p>
            <a:r>
              <a:rPr lang="en-US" dirty="0">
                <a:latin typeface="Arial Narrow" charset="0"/>
              </a:rPr>
              <a:t>Fast and efficient crash recovery</a:t>
            </a:r>
          </a:p>
          <a:p>
            <a:pPr lvl="1"/>
            <a:r>
              <a:rPr lang="en-US" dirty="0">
                <a:latin typeface="Arial Narrow" charset="0"/>
              </a:rPr>
              <a:t>Why do crashes occur?</a:t>
            </a:r>
          </a:p>
          <a:p>
            <a:r>
              <a:rPr lang="en-US" dirty="0">
                <a:latin typeface="Arial Narrow" charset="0"/>
              </a:rPr>
              <a:t>To accomplish this:</a:t>
            </a:r>
          </a:p>
          <a:p>
            <a:pPr lvl="1"/>
            <a:r>
              <a:rPr lang="en-US" dirty="0">
                <a:latin typeface="Arial Narrow" charset="0"/>
              </a:rPr>
              <a:t>NFS is stateless 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– key design decision</a:t>
            </a:r>
          </a:p>
          <a:p>
            <a:pPr lvl="2"/>
            <a:r>
              <a:rPr lang="en-US" dirty="0">
                <a:latin typeface="Arial Narrow" charset="0"/>
              </a:rPr>
              <a:t>All client requests must be self-contained</a:t>
            </a:r>
          </a:p>
          <a:p>
            <a:pPr lvl="1"/>
            <a:r>
              <a:rPr lang="en-US" dirty="0">
                <a:latin typeface="Arial Narrow" charset="0"/>
              </a:rPr>
              <a:t>The virtual </a:t>
            </a:r>
            <a:r>
              <a:rPr lang="en-US" dirty="0" err="1">
                <a:latin typeface="Arial Narrow" charset="0"/>
              </a:rPr>
              <a:t>filesystem</a:t>
            </a:r>
            <a:r>
              <a:rPr lang="en-US" dirty="0">
                <a:latin typeface="Arial Narrow" charset="0"/>
              </a:rPr>
              <a:t> interface</a:t>
            </a:r>
          </a:p>
          <a:p>
            <a:pPr lvl="2"/>
            <a:r>
              <a:rPr lang="en-US" dirty="0">
                <a:latin typeface="Arial Narrow" charset="0"/>
              </a:rPr>
              <a:t>VFS operations</a:t>
            </a:r>
          </a:p>
          <a:p>
            <a:pPr lvl="2"/>
            <a:r>
              <a:rPr lang="en-US" dirty="0">
                <a:latin typeface="Arial Narrow" charset="0"/>
                <a:cs typeface="Times New Roman" charset="0"/>
              </a:rPr>
              <a:t>V</a:t>
            </a:r>
            <a:r>
              <a:rPr lang="en-US" dirty="0">
                <a:latin typeface="Arial Narrow" charset="0"/>
              </a:rPr>
              <a:t>NODE operations</a:t>
            </a:r>
          </a:p>
          <a:p>
            <a:pPr lvl="1"/>
            <a:endParaRPr lang="en-US" dirty="0">
              <a:latin typeface="Arial Narrow" charset="0"/>
            </a:endParaRPr>
          </a:p>
          <a:p>
            <a:pPr lvl="1"/>
            <a:endParaRPr lang="en-US" dirty="0">
              <a:latin typeface="Arial Narrow" charset="0"/>
            </a:endParaRPr>
          </a:p>
        </p:txBody>
      </p:sp>
      <p:pic>
        <p:nvPicPr>
          <p:cNvPr id="4" name="Picture 3" descr="Screen Shot 2016-02-22 at 9.50.2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740" y="1059674"/>
            <a:ext cx="7687164" cy="156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5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 charset="0"/>
              </a:rPr>
              <a:t>Additional 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latin typeface="Arial Narrow" charset="0"/>
              </a:rPr>
              <a:t>Machine and Operating System Independence</a:t>
            </a:r>
          </a:p>
          <a:p>
            <a:pPr lvl="1"/>
            <a:r>
              <a:rPr lang="en-US" dirty="0">
                <a:latin typeface="Arial Narrow" charset="0"/>
              </a:rPr>
              <a:t>Could be implemented on low-end machines of the mid-80’s</a:t>
            </a:r>
          </a:p>
          <a:p>
            <a:pPr>
              <a:spcBef>
                <a:spcPct val="30000"/>
              </a:spcBef>
            </a:pPr>
            <a:r>
              <a:rPr lang="en-US" b="1" i="1" dirty="0">
                <a:latin typeface="Arial Narrow" charset="0"/>
              </a:rPr>
              <a:t>Transparent Access</a:t>
            </a:r>
          </a:p>
          <a:p>
            <a:pPr lvl="1"/>
            <a:r>
              <a:rPr lang="en-US" dirty="0">
                <a:latin typeface="Arial Narrow" charset="0"/>
              </a:rPr>
              <a:t>Remote files should be accessed in exactly the same way as local files</a:t>
            </a:r>
          </a:p>
          <a:p>
            <a:r>
              <a:rPr lang="en-US" i="1" dirty="0">
                <a:latin typeface="Arial Narrow" charset="0"/>
              </a:rPr>
              <a:t>UNIX semantics should be maintained on client</a:t>
            </a:r>
          </a:p>
          <a:p>
            <a:pPr lvl="1">
              <a:spcBef>
                <a:spcPct val="10000"/>
              </a:spcBef>
            </a:pPr>
            <a:r>
              <a:rPr lang="en-US" dirty="0">
                <a:latin typeface="Arial Narrow" charset="0"/>
              </a:rPr>
              <a:t>Best way to achieve transparent access</a:t>
            </a:r>
          </a:p>
          <a:p>
            <a:r>
              <a:rPr lang="en-US" i="1" dirty="0">
                <a:latin typeface="Arial Narrow" charset="0"/>
              </a:rPr>
              <a:t>“Reasonable” performance</a:t>
            </a:r>
          </a:p>
          <a:p>
            <a:pPr lvl="1"/>
            <a:r>
              <a:rPr lang="en-US" dirty="0">
                <a:latin typeface="Arial Narrow" charset="0"/>
              </a:rPr>
              <a:t>Robustness and preservation of UNIX semantics were much more important</a:t>
            </a:r>
          </a:p>
          <a:p>
            <a:pPr lvl="1"/>
            <a:endParaRPr lang="en-US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521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Narrow" charset="0"/>
              </a:rPr>
              <a:t>Example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22500" y="3215001"/>
            <a:ext cx="7683500" cy="2906399"/>
          </a:xfrm>
        </p:spPr>
        <p:txBody>
          <a:bodyPr/>
          <a:lstStyle/>
          <a:p>
            <a:r>
              <a:rPr lang="en-US" sz="2400" dirty="0">
                <a:latin typeface="Arial Narrow" charset="0"/>
              </a:rPr>
              <a:t>What if the client simply passes the open request to the server?</a:t>
            </a:r>
          </a:p>
          <a:p>
            <a:pPr lvl="1"/>
            <a:r>
              <a:rPr lang="en-US" sz="2000" dirty="0">
                <a:latin typeface="Arial Narrow" charset="0"/>
              </a:rPr>
              <a:t>Server has state</a:t>
            </a:r>
          </a:p>
          <a:p>
            <a:pPr lvl="1"/>
            <a:r>
              <a:rPr lang="en-US" sz="2000" dirty="0">
                <a:latin typeface="Arial Narrow" charset="0"/>
              </a:rPr>
              <a:t>Crash causes big problems</a:t>
            </a:r>
          </a:p>
          <a:p>
            <a:r>
              <a:rPr lang="en-US" sz="2400" dirty="0">
                <a:latin typeface="Arial Narrow" charset="0"/>
              </a:rPr>
              <a:t>Three important parts</a:t>
            </a:r>
          </a:p>
          <a:p>
            <a:pPr lvl="1"/>
            <a:r>
              <a:rPr lang="en-US" sz="2000" dirty="0">
                <a:latin typeface="Arial Narrow" charset="0"/>
              </a:rPr>
              <a:t>The protocol</a:t>
            </a:r>
          </a:p>
          <a:p>
            <a:pPr lvl="1"/>
            <a:r>
              <a:rPr lang="en-US" sz="2000" dirty="0">
                <a:latin typeface="Arial Narrow" charset="0"/>
              </a:rPr>
              <a:t>The server side</a:t>
            </a:r>
          </a:p>
          <a:p>
            <a:pPr lvl="1"/>
            <a:r>
              <a:rPr lang="en-US" sz="2000" dirty="0">
                <a:latin typeface="Arial Narrow" charset="0"/>
              </a:rPr>
              <a:t>The client side</a:t>
            </a:r>
          </a:p>
          <a:p>
            <a:pPr lvl="1"/>
            <a:endParaRPr lang="en-US" sz="2000" dirty="0">
              <a:latin typeface="Arial Narrow" charset="0"/>
            </a:endParaRPr>
          </a:p>
          <a:p>
            <a:endParaRPr lang="en-US" sz="2400" dirty="0">
              <a:latin typeface="Arial Narrow" charset="0"/>
            </a:endParaRPr>
          </a:p>
        </p:txBody>
      </p:sp>
      <p:pic>
        <p:nvPicPr>
          <p:cNvPr id="2" name="Picture 1" descr="Screen Shot 2016-02-22 at 9.59.2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444" y="1315099"/>
            <a:ext cx="7645689" cy="181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299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Narrow" charset="0"/>
              </a:rPr>
              <a:t>The protocol (I)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Arial Narrow" charset="0"/>
              </a:rPr>
              <a:t>Uses the Sun RPC mechanism and Sun </a:t>
            </a:r>
            <a:r>
              <a:rPr lang="en-US" sz="3200" dirty="0" err="1">
                <a:latin typeface="Arial Narrow" charset="0"/>
              </a:rPr>
              <a:t>eXternal</a:t>
            </a:r>
            <a:r>
              <a:rPr lang="en-US" sz="3200" dirty="0">
                <a:latin typeface="Arial Narrow" charset="0"/>
              </a:rPr>
              <a:t> Data Representation (XDR) standard</a:t>
            </a:r>
          </a:p>
          <a:p>
            <a:r>
              <a:rPr lang="en-US" sz="3200" dirty="0">
                <a:latin typeface="Arial Narrow" charset="0"/>
              </a:rPr>
              <a:t>Defined as a set of remote procedures</a:t>
            </a:r>
          </a:p>
          <a:p>
            <a:r>
              <a:rPr lang="en-US" sz="3200" dirty="0">
                <a:latin typeface="Arial Narrow" charset="0"/>
              </a:rPr>
              <a:t>Protocol is </a:t>
            </a:r>
            <a:r>
              <a:rPr lang="en-US" sz="3200" b="1" i="1" u="sng" dirty="0">
                <a:latin typeface="Arial Narrow" charset="0"/>
              </a:rPr>
              <a:t>stateless</a:t>
            </a:r>
          </a:p>
          <a:p>
            <a:pPr lvl="1"/>
            <a:r>
              <a:rPr lang="en-US" sz="2400" dirty="0">
                <a:latin typeface="Arial Narrow" charset="0"/>
              </a:rPr>
              <a:t>Each procedure call contains</a:t>
            </a:r>
            <a:r>
              <a:rPr lang="en-US" sz="2400" b="1" dirty="0">
                <a:latin typeface="Arial Narrow" charset="0"/>
              </a:rPr>
              <a:t> </a:t>
            </a:r>
            <a:r>
              <a:rPr lang="en-US" sz="2400" b="1" i="1" dirty="0">
                <a:latin typeface="Arial Narrow" charset="0"/>
              </a:rPr>
              <a:t>all the information necessary to complete the call</a:t>
            </a:r>
          </a:p>
          <a:p>
            <a:pPr lvl="1"/>
            <a:r>
              <a:rPr lang="en-US" sz="2400" dirty="0">
                <a:latin typeface="Arial Narrow" charset="0"/>
              </a:rPr>
              <a:t>Server maintains no “between call” information</a:t>
            </a:r>
            <a:endParaRPr lang="en-US" sz="2400" b="1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68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632" y="392986"/>
            <a:ext cx="10416746" cy="762000"/>
          </a:xfrm>
        </p:spPr>
        <p:txBody>
          <a:bodyPr/>
          <a:lstStyle/>
          <a:p>
            <a:pPr lvl="0"/>
            <a:r>
              <a:rPr lang="en-US" sz="4000" dirty="0"/>
              <a:t>Log-Structured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08670"/>
            <a:ext cx="11734800" cy="5449329"/>
          </a:xfrm>
        </p:spPr>
        <p:txBody>
          <a:bodyPr>
            <a:normAutofit/>
          </a:bodyPr>
          <a:lstStyle/>
          <a:p>
            <a:r>
              <a:rPr lang="en-US" b="0" dirty="0"/>
              <a:t>Radically different file system design</a:t>
            </a:r>
          </a:p>
          <a:p>
            <a:r>
              <a:rPr lang="en-US" b="0" dirty="0"/>
              <a:t>Technology motivations:</a:t>
            </a:r>
          </a:p>
          <a:p>
            <a:pPr lvl="1"/>
            <a:r>
              <a:rPr lang="en-US" b="0" dirty="0"/>
              <a:t>CPUs outpacing disks: I/O is bottleneck</a:t>
            </a:r>
          </a:p>
          <a:p>
            <a:pPr lvl="1"/>
            <a:r>
              <a:rPr lang="en-US" b="0" dirty="0"/>
              <a:t>Most disk traffic writes due to caching</a:t>
            </a:r>
          </a:p>
          <a:p>
            <a:r>
              <a:rPr lang="en-US" b="0" dirty="0"/>
              <a:t>Problems with (then) current file systems:</a:t>
            </a:r>
          </a:p>
          <a:p>
            <a:pPr lvl="1"/>
            <a:r>
              <a:rPr lang="en-US" b="0" dirty="0"/>
              <a:t>Lots of little writes</a:t>
            </a:r>
          </a:p>
          <a:p>
            <a:pPr lvl="1"/>
            <a:r>
              <a:rPr lang="en-US" b="0" dirty="0"/>
              <a:t>Synchronous: wait for disk in too many places – makes it hard to win much from RAIDs, too little concurrency</a:t>
            </a:r>
          </a:p>
          <a:p>
            <a:pPr lvl="1"/>
            <a:r>
              <a:rPr lang="en-US" b="0" dirty="0"/>
              <a:t>5 seeks to create a new file: (rough order): </a:t>
            </a:r>
            <a:r>
              <a:rPr lang="en-US" b="0" dirty="0" err="1"/>
              <a:t>i</a:t>
            </a:r>
            <a:r>
              <a:rPr lang="en-US" b="0" dirty="0"/>
              <a:t>-node create, data write, directory entry, </a:t>
            </a:r>
            <a:r>
              <a:rPr lang="en-US" b="0" dirty="0" err="1"/>
              <a:t>i</a:t>
            </a:r>
            <a:r>
              <a:rPr lang="en-US" b="0" dirty="0"/>
              <a:t>-node finalize, directory </a:t>
            </a:r>
            <a:r>
              <a:rPr lang="en-US" b="0" dirty="0" err="1"/>
              <a:t>i</a:t>
            </a:r>
            <a:r>
              <a:rPr lang="en-US" b="0" dirty="0"/>
              <a:t>-node (not to mention bitmap update)</a:t>
            </a:r>
          </a:p>
        </p:txBody>
      </p:sp>
    </p:spTree>
    <p:extLst>
      <p:ext uri="{BB962C8B-B14F-4D97-AF65-F5344CB8AC3E}">
        <p14:creationId xmlns:p14="http://schemas.microsoft.com/office/powerpoint/2010/main" val="413281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Narrow" charset="0"/>
              </a:rPr>
              <a:t>Advantages of statelessness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</a:pPr>
            <a:r>
              <a:rPr lang="en-US" sz="3600" dirty="0">
                <a:latin typeface="Arial Narrow" charset="0"/>
              </a:rPr>
              <a:t>Crash recovery is very easy:</a:t>
            </a:r>
          </a:p>
          <a:p>
            <a:pPr lvl="1">
              <a:lnSpc>
                <a:spcPct val="95000"/>
              </a:lnSpc>
            </a:pPr>
            <a:r>
              <a:rPr lang="en-US" sz="2800" dirty="0">
                <a:latin typeface="Arial Narrow" charset="0"/>
              </a:rPr>
              <a:t>When a server crashes, client just resends request until it gets an answer from the rebooted server</a:t>
            </a:r>
          </a:p>
          <a:p>
            <a:pPr lvl="1">
              <a:lnSpc>
                <a:spcPct val="95000"/>
              </a:lnSpc>
            </a:pPr>
            <a:r>
              <a:rPr lang="en-US" sz="2800" dirty="0">
                <a:latin typeface="Arial Narrow" charset="0"/>
              </a:rPr>
              <a:t>Client cannot tell difference between a server that has crashed and recovered and a slow server</a:t>
            </a:r>
          </a:p>
          <a:p>
            <a:pPr>
              <a:lnSpc>
                <a:spcPct val="95000"/>
              </a:lnSpc>
            </a:pPr>
            <a:r>
              <a:rPr lang="en-US" sz="3600" dirty="0">
                <a:latin typeface="Arial Narrow" charset="0"/>
              </a:rPr>
              <a:t>Client can always</a:t>
            </a:r>
            <a:r>
              <a:rPr lang="en-US" sz="3600" b="1" i="1" dirty="0">
                <a:latin typeface="Arial Narrow" charset="0"/>
              </a:rPr>
              <a:t> repeat any request</a:t>
            </a:r>
          </a:p>
        </p:txBody>
      </p:sp>
    </p:spTree>
    <p:extLst>
      <p:ext uri="{BB962C8B-B14F-4D97-AF65-F5344CB8AC3E}">
        <p14:creationId xmlns:p14="http://schemas.microsoft.com/office/powerpoint/2010/main" val="2492035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NFS as a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Stateless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Service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classical NFS server maintains no in-memory hard state.</a:t>
            </a:r>
          </a:p>
          <a:p>
            <a:pPr lvl="2"/>
            <a:r>
              <a:rPr lang="en-US" sz="2000" dirty="0"/>
              <a:t>The only hard state is the stable file system image on disk.</a:t>
            </a:r>
          </a:p>
          <a:p>
            <a:pPr lvl="1"/>
            <a:r>
              <a:rPr lang="en-US" sz="2400" dirty="0"/>
              <a:t>no record of clients or open files</a:t>
            </a:r>
          </a:p>
          <a:p>
            <a:pPr lvl="1"/>
            <a:r>
              <a:rPr lang="en-US" sz="2400" dirty="0"/>
              <a:t>no implicit arguments to requests</a:t>
            </a:r>
          </a:p>
          <a:p>
            <a:pPr lvl="2"/>
            <a:r>
              <a:rPr lang="en-US" sz="2000" i="1" dirty="0"/>
              <a:t>E.g., no server-maintained file offsets</a:t>
            </a:r>
            <a:r>
              <a:rPr lang="en-US" sz="2000" dirty="0"/>
              <a:t>: </a:t>
            </a:r>
            <a:r>
              <a:rPr lang="en-US" sz="2000" b="1" dirty="0"/>
              <a:t>read</a:t>
            </a:r>
            <a:r>
              <a:rPr lang="en-US" sz="2000" dirty="0"/>
              <a:t> and </a:t>
            </a:r>
            <a:r>
              <a:rPr lang="en-US" sz="2000" b="1" dirty="0"/>
              <a:t>write</a:t>
            </a:r>
            <a:r>
              <a:rPr lang="en-US" sz="2000" dirty="0"/>
              <a:t> requests must explicitly transmit the byte offset for each operation.</a:t>
            </a:r>
          </a:p>
          <a:p>
            <a:pPr lvl="1"/>
            <a:r>
              <a:rPr lang="en-US" sz="2400" dirty="0"/>
              <a:t>no write-back caching on the server</a:t>
            </a:r>
          </a:p>
          <a:p>
            <a:pPr lvl="1"/>
            <a:r>
              <a:rPr lang="en-US" sz="2400" dirty="0"/>
              <a:t>no record of recently processed requests</a:t>
            </a:r>
          </a:p>
          <a:p>
            <a:pPr lvl="1"/>
            <a:r>
              <a:rPr lang="en-US" sz="2400" dirty="0"/>
              <a:t>etc., etc....</a:t>
            </a:r>
          </a:p>
          <a:p>
            <a:r>
              <a:rPr lang="en-US" sz="2800" i="1" dirty="0">
                <a:solidFill>
                  <a:srgbClr val="FF2049"/>
                </a:solidFill>
              </a:rPr>
              <a:t>Statelessness makes failure recovery simple and efficient.</a:t>
            </a:r>
          </a:p>
          <a:p>
            <a:pPr lvl="1">
              <a:buFontTx/>
              <a:buNone/>
            </a:pPr>
            <a:endParaRPr lang="en-US" sz="2400" i="1" dirty="0">
              <a:solidFill>
                <a:srgbClr val="FF2049"/>
              </a:solidFill>
            </a:endParaRPr>
          </a:p>
          <a:p>
            <a:pPr lvl="2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95671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7932198" cy="762000"/>
          </a:xfrm>
        </p:spPr>
        <p:txBody>
          <a:bodyPr/>
          <a:lstStyle/>
          <a:p>
            <a:r>
              <a:rPr lang="en-US" dirty="0"/>
              <a:t>Consequences of statelessness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Read and writes must specify their start offset</a:t>
            </a:r>
          </a:p>
          <a:p>
            <a:pPr lvl="1"/>
            <a:r>
              <a:rPr lang="en-US"/>
              <a:t>Server does not keep track of current position in the file</a:t>
            </a:r>
          </a:p>
          <a:p>
            <a:pPr lvl="1"/>
            <a:r>
              <a:rPr lang="en-US"/>
              <a:t>User still use conventional UNIX reads and writes</a:t>
            </a:r>
          </a:p>
          <a:p>
            <a:r>
              <a:rPr lang="en-US"/>
              <a:t>Open system call translates into several</a:t>
            </a:r>
            <a:br>
              <a:rPr lang="en-US"/>
            </a:br>
            <a:r>
              <a:rPr lang="en-US"/>
              <a:t>lookup calls to server</a:t>
            </a:r>
          </a:p>
          <a:p>
            <a:r>
              <a:rPr lang="en-US"/>
              <a:t>No NFS equivalent to UNIX close system call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322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pieces of protocol</a:t>
            </a:r>
          </a:p>
        </p:txBody>
      </p:sp>
      <p:pic>
        <p:nvPicPr>
          <p:cNvPr id="4" name="Content Placeholder 3" descr="Screen Shot 2016-02-22 at 10.04.54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053" r="-17053"/>
          <a:stretch>
            <a:fillRect/>
          </a:stretch>
        </p:blipFill>
        <p:spPr>
          <a:xfrm>
            <a:off x="1776749" y="1322401"/>
            <a:ext cx="8290025" cy="5316578"/>
          </a:xfrm>
        </p:spPr>
      </p:pic>
    </p:spTree>
    <p:extLst>
      <p:ext uri="{BB962C8B-B14F-4D97-AF65-F5344CB8AC3E}">
        <p14:creationId xmlns:p14="http://schemas.microsoft.com/office/powerpoint/2010/main" val="2000618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7984" y="330200"/>
            <a:ext cx="8780016" cy="736600"/>
          </a:xfrm>
        </p:spPr>
        <p:txBody>
          <a:bodyPr/>
          <a:lstStyle/>
          <a:p>
            <a:r>
              <a:rPr lang="en-US" sz="3200" dirty="0"/>
              <a:t>From protocol to distributed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Client side translates user requests to protocol messages to implement the request remotely</a:t>
            </a:r>
          </a:p>
          <a:p>
            <a:r>
              <a:rPr lang="en-US" sz="2400" dirty="0"/>
              <a:t>Example:</a:t>
            </a:r>
          </a:p>
          <a:p>
            <a:endParaRPr lang="en-US" sz="2400" dirty="0"/>
          </a:p>
        </p:txBody>
      </p:sp>
      <p:pic>
        <p:nvPicPr>
          <p:cNvPr id="4" name="Picture 3" descr="Screen Shot 2016-02-22 at 10.15.0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933" y="2691136"/>
            <a:ext cx="8384119" cy="3122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7655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Narrow" charset="0"/>
              </a:rPr>
              <a:t>The lookup call (I)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Arial Narrow" charset="0"/>
              </a:rPr>
              <a:t>Returns a </a:t>
            </a:r>
            <a:r>
              <a:rPr lang="en-US" sz="3200" b="1" dirty="0">
                <a:latin typeface="Arial Narrow" charset="0"/>
              </a:rPr>
              <a:t>file handle </a:t>
            </a:r>
            <a:r>
              <a:rPr lang="en-US" sz="3200" dirty="0">
                <a:latin typeface="Arial Narrow" charset="0"/>
              </a:rPr>
              <a:t>instead of a file descriptor</a:t>
            </a:r>
          </a:p>
          <a:p>
            <a:pPr lvl="1"/>
            <a:r>
              <a:rPr lang="en-US" sz="2400" dirty="0">
                <a:latin typeface="Arial Narrow" charset="0"/>
              </a:rPr>
              <a:t>File handle specifies unique location of file</a:t>
            </a:r>
          </a:p>
          <a:p>
            <a:pPr lvl="2"/>
            <a:r>
              <a:rPr lang="en-US" sz="2400" dirty="0">
                <a:latin typeface="Arial Narrow" charset="0"/>
              </a:rPr>
              <a:t>Volume identifier, </a:t>
            </a:r>
            <a:r>
              <a:rPr lang="en-US" sz="2400" dirty="0" err="1">
                <a:latin typeface="Arial Narrow" charset="0"/>
              </a:rPr>
              <a:t>inode</a:t>
            </a:r>
            <a:r>
              <a:rPr lang="en-US" sz="2400" dirty="0">
                <a:latin typeface="Arial Narrow" charset="0"/>
              </a:rPr>
              <a:t> number and generation number</a:t>
            </a:r>
          </a:p>
          <a:p>
            <a:pPr>
              <a:spcBef>
                <a:spcPct val="40000"/>
              </a:spcBef>
            </a:pPr>
            <a:r>
              <a:rPr lang="en-US" sz="3200" b="1" dirty="0">
                <a:latin typeface="Arial Narrow" charset="0"/>
              </a:rPr>
              <a:t>lookup(</a:t>
            </a:r>
            <a:r>
              <a:rPr lang="en-US" sz="3200" b="1" dirty="0" err="1">
                <a:latin typeface="Arial Narrow" charset="0"/>
              </a:rPr>
              <a:t>dirfh</a:t>
            </a:r>
            <a:r>
              <a:rPr lang="en-US" sz="3200" b="1" dirty="0">
                <a:latin typeface="Arial Narrow" charset="0"/>
              </a:rPr>
              <a:t>, name)</a:t>
            </a:r>
            <a:r>
              <a:rPr lang="en-US" sz="3200" dirty="0">
                <a:latin typeface="Arial Narrow" charset="0"/>
              </a:rPr>
              <a:t> </a:t>
            </a:r>
            <a:r>
              <a:rPr lang="en-US" sz="3200" i="1" dirty="0">
                <a:latin typeface="Arial Narrow" charset="0"/>
              </a:rPr>
              <a:t>returns</a:t>
            </a:r>
            <a:r>
              <a:rPr lang="en-US" sz="3200" dirty="0">
                <a:latin typeface="Arial Narrow" charset="0"/>
              </a:rPr>
              <a:t> </a:t>
            </a:r>
            <a:r>
              <a:rPr lang="en-US" sz="3200" b="1" dirty="0">
                <a:latin typeface="Arial Narrow" charset="0"/>
              </a:rPr>
              <a:t>(</a:t>
            </a:r>
            <a:r>
              <a:rPr lang="en-US" sz="3200" b="1" dirty="0" err="1">
                <a:latin typeface="Arial Narrow" charset="0"/>
              </a:rPr>
              <a:t>fh</a:t>
            </a:r>
            <a:r>
              <a:rPr lang="en-US" sz="3200" b="1" dirty="0">
                <a:latin typeface="Arial Narrow" charset="0"/>
              </a:rPr>
              <a:t>, </a:t>
            </a:r>
            <a:r>
              <a:rPr lang="en-US" sz="3200" b="1" dirty="0" err="1">
                <a:latin typeface="Arial Narrow" charset="0"/>
              </a:rPr>
              <a:t>attr</a:t>
            </a:r>
            <a:r>
              <a:rPr lang="en-US" sz="3200" b="1" dirty="0">
                <a:latin typeface="Arial Narrow" charset="0"/>
              </a:rPr>
              <a:t>)</a:t>
            </a:r>
          </a:p>
          <a:p>
            <a:pPr lvl="1"/>
            <a:r>
              <a:rPr lang="en-US" sz="2400" dirty="0">
                <a:latin typeface="Arial Narrow" charset="0"/>
              </a:rPr>
              <a:t>Returns file handle</a:t>
            </a:r>
            <a:r>
              <a:rPr lang="en-US" sz="2400" dirty="0">
                <a:solidFill>
                  <a:srgbClr val="FFFF00"/>
                </a:solidFill>
                <a:latin typeface="Arial Narrow" charset="0"/>
              </a:rPr>
              <a:t> </a:t>
            </a:r>
            <a:r>
              <a:rPr lang="en-US" sz="2400" b="1" dirty="0" err="1">
                <a:latin typeface="Arial Narrow" charset="0"/>
              </a:rPr>
              <a:t>fh</a:t>
            </a:r>
            <a:r>
              <a:rPr lang="en-US" sz="2400" dirty="0">
                <a:latin typeface="Arial Narrow" charset="0"/>
              </a:rPr>
              <a:t> and attributes of named file in directory </a:t>
            </a:r>
            <a:r>
              <a:rPr lang="en-US" sz="2400" b="1" dirty="0" err="1">
                <a:latin typeface="Arial Narrow" charset="0"/>
              </a:rPr>
              <a:t>dirfh</a:t>
            </a:r>
            <a:r>
              <a:rPr lang="en-US" sz="2400" dirty="0">
                <a:latin typeface="Arial Narrow" charset="0"/>
              </a:rPr>
              <a:t> </a:t>
            </a:r>
          </a:p>
          <a:p>
            <a:pPr lvl="1"/>
            <a:r>
              <a:rPr lang="en-US" sz="2400" dirty="0">
                <a:latin typeface="Arial Narrow" charset="0"/>
              </a:rPr>
              <a:t>Fails if client has no right to access directory </a:t>
            </a:r>
            <a:r>
              <a:rPr lang="en-US" sz="2400" b="1" dirty="0" err="1">
                <a:latin typeface="Arial Narrow" charset="0"/>
              </a:rPr>
              <a:t>dirfh</a:t>
            </a:r>
            <a:endParaRPr lang="en-US" sz="2400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9131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Narrow" charset="0"/>
              </a:rPr>
              <a:t>The lookup call (II)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ct val="50000"/>
              </a:spcBef>
            </a:pPr>
            <a:r>
              <a:rPr lang="en-US" sz="2000" dirty="0">
                <a:latin typeface="Arial Narrow" charset="0"/>
              </a:rPr>
              <a:t>One single open call such as</a:t>
            </a:r>
          </a:p>
          <a:p>
            <a:pPr lvl="2">
              <a:spcBef>
                <a:spcPct val="50000"/>
              </a:spcBef>
              <a:buFontTx/>
              <a:buNone/>
            </a:pPr>
            <a:r>
              <a:rPr lang="en-US" sz="1800" b="1" dirty="0" err="1">
                <a:latin typeface="Arial Narrow" charset="0"/>
              </a:rPr>
              <a:t>fd</a:t>
            </a:r>
            <a:r>
              <a:rPr lang="en-US" sz="1800" b="1" dirty="0">
                <a:latin typeface="Arial Narrow" charset="0"/>
              </a:rPr>
              <a:t> = open(“/</a:t>
            </a:r>
            <a:r>
              <a:rPr lang="en-US" sz="1800" b="1" dirty="0" err="1">
                <a:latin typeface="Arial Narrow" charset="0"/>
              </a:rPr>
              <a:t>usr</a:t>
            </a:r>
            <a:r>
              <a:rPr lang="en-US" sz="1800" b="1" dirty="0">
                <a:latin typeface="Arial Narrow" charset="0"/>
              </a:rPr>
              <a:t>/</a:t>
            </a:r>
            <a:r>
              <a:rPr lang="en-US" sz="1800" b="1" dirty="0" err="1">
                <a:latin typeface="Arial Narrow" charset="0"/>
              </a:rPr>
              <a:t>joe</a:t>
            </a:r>
            <a:r>
              <a:rPr lang="en-US" sz="1800" b="1" dirty="0">
                <a:latin typeface="Arial Narrow" charset="0"/>
              </a:rPr>
              <a:t>/6360/</a:t>
            </a:r>
            <a:r>
              <a:rPr lang="en-US" sz="1800" b="1" dirty="0" err="1">
                <a:latin typeface="Arial Narrow" charset="0"/>
              </a:rPr>
              <a:t>list.txt</a:t>
            </a:r>
            <a:r>
              <a:rPr lang="en-US" sz="1800" b="1" dirty="0">
                <a:latin typeface="Arial Narrow" charset="0"/>
              </a:rPr>
              <a:t>”)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en-US" sz="2000" dirty="0">
                <a:latin typeface="Arial Narrow" charset="0"/>
              </a:rPr>
              <a:t>will be result in several calls to lookup</a:t>
            </a:r>
          </a:p>
          <a:p>
            <a:pPr lvl="1">
              <a:spcBef>
                <a:spcPct val="50000"/>
              </a:spcBef>
              <a:buFontTx/>
              <a:buNone/>
            </a:pPr>
            <a:r>
              <a:rPr lang="en-US" sz="2000" b="1" dirty="0">
                <a:solidFill>
                  <a:srgbClr val="FFFF00"/>
                </a:solidFill>
                <a:latin typeface="Arial Narrow" charset="0"/>
              </a:rPr>
              <a:t>	</a:t>
            </a:r>
            <a:r>
              <a:rPr lang="en-US" sz="2000" b="1" dirty="0">
                <a:latin typeface="Arial Narrow" charset="0"/>
              </a:rPr>
              <a:t>lookup(</a:t>
            </a:r>
            <a:r>
              <a:rPr lang="en-US" sz="2000" b="1" dirty="0" err="1">
                <a:latin typeface="Arial Narrow" charset="0"/>
              </a:rPr>
              <a:t>rootfh</a:t>
            </a:r>
            <a:r>
              <a:rPr lang="en-US" sz="2000" b="1" dirty="0">
                <a:latin typeface="Arial Narrow" charset="0"/>
              </a:rPr>
              <a:t>, “</a:t>
            </a:r>
            <a:r>
              <a:rPr lang="en-US" sz="2000" b="1" dirty="0" err="1">
                <a:latin typeface="Arial Narrow" charset="0"/>
              </a:rPr>
              <a:t>usr</a:t>
            </a:r>
            <a:r>
              <a:rPr lang="en-US" sz="2000" b="1" dirty="0">
                <a:latin typeface="Arial Narrow" charset="0"/>
              </a:rPr>
              <a:t>”) returns (fh0, </a:t>
            </a:r>
            <a:r>
              <a:rPr lang="en-US" sz="2000" b="1" dirty="0" err="1">
                <a:latin typeface="Arial Narrow" charset="0"/>
              </a:rPr>
              <a:t>attr</a:t>
            </a:r>
            <a:r>
              <a:rPr lang="en-US" sz="2000" b="1" dirty="0">
                <a:latin typeface="Arial Narrow" charset="0"/>
              </a:rPr>
              <a:t>)</a:t>
            </a:r>
            <a:br>
              <a:rPr lang="en-US" sz="2000" b="1" dirty="0">
                <a:latin typeface="Arial Narrow" charset="0"/>
              </a:rPr>
            </a:br>
            <a:r>
              <a:rPr lang="en-US" sz="2000" b="1" dirty="0">
                <a:latin typeface="Arial Narrow" charset="0"/>
              </a:rPr>
              <a:t>lookup(fh0, “</a:t>
            </a:r>
            <a:r>
              <a:rPr lang="en-US" sz="2000" b="1" dirty="0" err="1">
                <a:latin typeface="Arial Narrow" charset="0"/>
              </a:rPr>
              <a:t>joe</a:t>
            </a:r>
            <a:r>
              <a:rPr lang="en-US" sz="2000" b="1" dirty="0">
                <a:latin typeface="Arial Narrow" charset="0"/>
              </a:rPr>
              <a:t>”) returns (fh1, </a:t>
            </a:r>
            <a:r>
              <a:rPr lang="en-US" sz="2000" b="1" dirty="0" err="1">
                <a:latin typeface="Arial Narrow" charset="0"/>
              </a:rPr>
              <a:t>attr</a:t>
            </a:r>
            <a:r>
              <a:rPr lang="en-US" sz="2000" b="1" dirty="0">
                <a:latin typeface="Arial Narrow" charset="0"/>
              </a:rPr>
              <a:t>)</a:t>
            </a:r>
            <a:br>
              <a:rPr lang="en-US" sz="2000" b="1" dirty="0">
                <a:latin typeface="Arial Narrow" charset="0"/>
              </a:rPr>
            </a:br>
            <a:r>
              <a:rPr lang="en-US" sz="2000" b="1" dirty="0">
                <a:latin typeface="Arial Narrow" charset="0"/>
              </a:rPr>
              <a:t>lookup(fh1, “6360”) returns (fh2, </a:t>
            </a:r>
            <a:r>
              <a:rPr lang="en-US" sz="2000" b="1" dirty="0" err="1">
                <a:latin typeface="Arial Narrow" charset="0"/>
              </a:rPr>
              <a:t>attr</a:t>
            </a:r>
            <a:r>
              <a:rPr lang="en-US" sz="2000" b="1" dirty="0">
                <a:latin typeface="Arial Narrow" charset="0"/>
              </a:rPr>
              <a:t>)</a:t>
            </a:r>
            <a:br>
              <a:rPr lang="en-US" sz="2000" b="1" dirty="0">
                <a:latin typeface="Arial Narrow" charset="0"/>
              </a:rPr>
            </a:br>
            <a:r>
              <a:rPr lang="en-US" sz="2000" b="1" dirty="0">
                <a:latin typeface="Arial Narrow" charset="0"/>
              </a:rPr>
              <a:t>lookup(fh2, “</a:t>
            </a:r>
            <a:r>
              <a:rPr lang="en-US" sz="2000" b="1" dirty="0" err="1">
                <a:latin typeface="Arial Narrow" charset="0"/>
              </a:rPr>
              <a:t>list.txt</a:t>
            </a:r>
            <a:r>
              <a:rPr lang="en-US" sz="2000" b="1" dirty="0">
                <a:latin typeface="Arial Narrow" charset="0"/>
              </a:rPr>
              <a:t>”) returns (</a:t>
            </a:r>
            <a:r>
              <a:rPr lang="en-US" sz="2000" b="1" dirty="0" err="1">
                <a:latin typeface="Arial Narrow" charset="0"/>
              </a:rPr>
              <a:t>fh</a:t>
            </a:r>
            <a:r>
              <a:rPr lang="en-US" sz="2000" b="1" dirty="0">
                <a:latin typeface="Arial Narrow" charset="0"/>
              </a:rPr>
              <a:t>, </a:t>
            </a:r>
            <a:r>
              <a:rPr lang="en-US" sz="2000" b="1" dirty="0" err="1">
                <a:latin typeface="Arial Narrow" charset="0"/>
              </a:rPr>
              <a:t>attr</a:t>
            </a:r>
            <a:r>
              <a:rPr lang="en-US" sz="2000" b="1" dirty="0">
                <a:latin typeface="Arial Narrow" charset="0"/>
              </a:rPr>
              <a:t>)</a:t>
            </a:r>
          </a:p>
          <a:p>
            <a:pPr lvl="1">
              <a:spcBef>
                <a:spcPct val="50000"/>
              </a:spcBef>
              <a:buFontTx/>
              <a:buNone/>
            </a:pPr>
            <a:endParaRPr lang="en-US" sz="2000" b="1" dirty="0">
              <a:latin typeface="Arial Narrow" charset="0"/>
            </a:endParaRPr>
          </a:p>
          <a:p>
            <a:r>
              <a:rPr lang="en-US" sz="2400" dirty="0">
                <a:latin typeface="Arial Narrow" charset="0"/>
              </a:rPr>
              <a:t>Why all these steps?</a:t>
            </a:r>
          </a:p>
          <a:p>
            <a:pPr lvl="1"/>
            <a:r>
              <a:rPr lang="en-US" sz="2000" dirty="0">
                <a:latin typeface="Arial Narrow" charset="0"/>
              </a:rPr>
              <a:t>Any of components of /</a:t>
            </a:r>
            <a:r>
              <a:rPr lang="en-US" sz="2000" dirty="0" err="1">
                <a:latin typeface="Arial Narrow" charset="0"/>
              </a:rPr>
              <a:t>usr</a:t>
            </a:r>
            <a:r>
              <a:rPr lang="en-US" sz="2000" dirty="0">
                <a:latin typeface="Arial Narrow" charset="0"/>
              </a:rPr>
              <a:t>/</a:t>
            </a:r>
            <a:r>
              <a:rPr lang="en-US" sz="2000" dirty="0" err="1">
                <a:latin typeface="Arial Narrow" charset="0"/>
              </a:rPr>
              <a:t>joe</a:t>
            </a:r>
            <a:r>
              <a:rPr lang="en-US" sz="2000" dirty="0">
                <a:latin typeface="Arial Narrow" charset="0"/>
              </a:rPr>
              <a:t>/6360/</a:t>
            </a:r>
            <a:r>
              <a:rPr lang="en-US" sz="2000" dirty="0" err="1">
                <a:latin typeface="Arial Narrow" charset="0"/>
              </a:rPr>
              <a:t>list.txt</a:t>
            </a:r>
            <a:br>
              <a:rPr lang="en-US" sz="2000" dirty="0">
                <a:latin typeface="Arial Narrow" charset="0"/>
              </a:rPr>
            </a:br>
            <a:r>
              <a:rPr lang="en-US" sz="2000" dirty="0">
                <a:latin typeface="Arial Narrow" charset="0"/>
              </a:rPr>
              <a:t>could be a</a:t>
            </a:r>
            <a:r>
              <a:rPr lang="en-US" sz="2000" i="1" dirty="0">
                <a:solidFill>
                  <a:srgbClr val="FFFF00"/>
                </a:solidFill>
                <a:latin typeface="Arial Narrow" charset="0"/>
              </a:rPr>
              <a:t> </a:t>
            </a:r>
            <a:r>
              <a:rPr lang="en-US" sz="2000" i="1" dirty="0">
                <a:latin typeface="Arial Narrow" charset="0"/>
              </a:rPr>
              <a:t>mount point</a:t>
            </a:r>
          </a:p>
          <a:p>
            <a:pPr lvl="1"/>
            <a:r>
              <a:rPr lang="en-US" sz="2000" dirty="0">
                <a:latin typeface="Arial Narrow" charset="0"/>
              </a:rPr>
              <a:t>Mount points are </a:t>
            </a:r>
            <a:r>
              <a:rPr lang="en-US" sz="2000" i="1" dirty="0">
                <a:latin typeface="Arial Narrow" charset="0"/>
              </a:rPr>
              <a:t>client dependent</a:t>
            </a:r>
            <a:r>
              <a:rPr lang="en-US" sz="2000" dirty="0">
                <a:latin typeface="Arial Narrow" charset="0"/>
              </a:rPr>
              <a:t> and mount information is kept above the lookup() level</a:t>
            </a:r>
          </a:p>
          <a:p>
            <a:pPr lvl="1">
              <a:spcBef>
                <a:spcPct val="50000"/>
              </a:spcBef>
              <a:buFontTx/>
              <a:buNone/>
            </a:pPr>
            <a:endParaRPr lang="en-US" sz="2000" b="1" dirty="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0688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 side (I)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Server implements a write-through policy</a:t>
            </a:r>
          </a:p>
          <a:p>
            <a:pPr lvl="1"/>
            <a:r>
              <a:rPr lang="en-US"/>
              <a:t>Required by statelessness</a:t>
            </a:r>
          </a:p>
          <a:p>
            <a:pPr lvl="1"/>
            <a:r>
              <a:rPr lang="en-US"/>
              <a:t>Any blocks modified by a write request (including i-nodes and indirect blocks) must be written back to disk before the call completes</a:t>
            </a:r>
          </a:p>
        </p:txBody>
      </p:sp>
    </p:spTree>
    <p:extLst>
      <p:ext uri="{BB962C8B-B14F-4D97-AF65-F5344CB8AC3E}">
        <p14:creationId xmlns:p14="http://schemas.microsoft.com/office/powerpoint/2010/main" val="887084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 side (II)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File handle consists of</a:t>
            </a:r>
          </a:p>
          <a:p>
            <a:pPr lvl="1"/>
            <a:r>
              <a:rPr lang="en-US"/>
              <a:t>Filesystem id identifying disk partition</a:t>
            </a:r>
          </a:p>
          <a:p>
            <a:pPr lvl="1"/>
            <a:r>
              <a:rPr lang="en-US"/>
              <a:t>I-node number identifying file within partition</a:t>
            </a:r>
          </a:p>
          <a:p>
            <a:pPr lvl="1"/>
            <a:r>
              <a:rPr lang="en-US"/>
              <a:t>Generation number changed every time</a:t>
            </a:r>
            <a:br>
              <a:rPr lang="en-US"/>
            </a:br>
            <a:r>
              <a:rPr lang="en-US"/>
              <a:t>i-node is reused to store a new file</a:t>
            </a:r>
          </a:p>
          <a:p>
            <a:r>
              <a:rPr lang="en-US"/>
              <a:t>Server will store</a:t>
            </a:r>
          </a:p>
          <a:p>
            <a:pPr lvl="1"/>
            <a:r>
              <a:rPr lang="en-US"/>
              <a:t>Filesystem id in filesystem superblock</a:t>
            </a:r>
          </a:p>
          <a:p>
            <a:pPr lvl="1"/>
            <a:r>
              <a:rPr lang="en-US"/>
              <a:t>I-node generation number in i-node</a:t>
            </a:r>
          </a:p>
        </p:txBody>
      </p:sp>
    </p:spTree>
    <p:extLst>
      <p:ext uri="{BB962C8B-B14F-4D97-AF65-F5344CB8AC3E}">
        <p14:creationId xmlns:p14="http://schemas.microsoft.com/office/powerpoint/2010/main" val="3070900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Narrow" charset="0"/>
              </a:rPr>
              <a:t>Client side (I)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 Narrow" charset="0"/>
              </a:rPr>
              <a:t>Provides transparent interface to NFS</a:t>
            </a:r>
          </a:p>
          <a:p>
            <a:r>
              <a:rPr lang="en-US">
                <a:latin typeface="Arial Narrow" charset="0"/>
              </a:rPr>
              <a:t>Mapping between remote file names and remote file addresses is done a server boot time through </a:t>
            </a:r>
            <a:r>
              <a:rPr lang="en-US" b="1" i="1" u="sng">
                <a:latin typeface="Arial Narrow" charset="0"/>
              </a:rPr>
              <a:t>remote mount</a:t>
            </a:r>
          </a:p>
          <a:p>
            <a:pPr lvl="1"/>
            <a:r>
              <a:rPr lang="en-US">
                <a:latin typeface="Arial Narrow" charset="0"/>
              </a:rPr>
              <a:t>Extension of UNIX mounts</a:t>
            </a:r>
          </a:p>
          <a:p>
            <a:pPr lvl="1"/>
            <a:r>
              <a:rPr lang="en-US">
                <a:latin typeface="Arial Narrow" charset="0"/>
              </a:rPr>
              <a:t>Specified in a </a:t>
            </a:r>
            <a:r>
              <a:rPr lang="en-US" b="1" i="1" u="sng">
                <a:latin typeface="Arial Narrow" charset="0"/>
              </a:rPr>
              <a:t>mount table</a:t>
            </a:r>
          </a:p>
          <a:p>
            <a:pPr lvl="1"/>
            <a:r>
              <a:rPr lang="en-US">
                <a:latin typeface="Arial Narrow" charset="0"/>
              </a:rPr>
              <a:t>Makes a remote subtree appear part of a local subtree</a:t>
            </a:r>
          </a:p>
        </p:txBody>
      </p:sp>
    </p:spTree>
    <p:extLst>
      <p:ext uri="{BB962C8B-B14F-4D97-AF65-F5344CB8AC3E}">
        <p14:creationId xmlns:p14="http://schemas.microsoft.com/office/powerpoint/2010/main" val="1253970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LFS Basic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61536"/>
            <a:ext cx="11092249" cy="5467864"/>
          </a:xfrm>
        </p:spPr>
        <p:txBody>
          <a:bodyPr/>
          <a:lstStyle/>
          <a:p>
            <a:r>
              <a:rPr lang="en-US" sz="2800" dirty="0"/>
              <a:t>Log all data and metadata with efficient, large, sequential writes</a:t>
            </a:r>
          </a:p>
          <a:p>
            <a:pPr lvl="1"/>
            <a:r>
              <a:rPr lang="en-US" sz="2400" dirty="0"/>
              <a:t>Do not update blocks in place – just write new versions in the log</a:t>
            </a:r>
          </a:p>
          <a:p>
            <a:endParaRPr lang="en-US" sz="2800" dirty="0"/>
          </a:p>
          <a:p>
            <a:r>
              <a:rPr lang="en-US" sz="2800" dirty="0"/>
              <a:t>Treat the log as the truth, but keep an index on its contents</a:t>
            </a:r>
          </a:p>
          <a:p>
            <a:endParaRPr lang="en-US" sz="2800" dirty="0"/>
          </a:p>
          <a:p>
            <a:r>
              <a:rPr lang="en-US" sz="2800" dirty="0"/>
              <a:t>Not necessarily good for reads, but trends help</a:t>
            </a:r>
          </a:p>
          <a:p>
            <a:pPr lvl="1"/>
            <a:r>
              <a:rPr lang="en-US" sz="2400" dirty="0"/>
              <a:t>Rely on a large memory to provide fast access through caching</a:t>
            </a:r>
          </a:p>
          <a:p>
            <a:endParaRPr lang="en-US" sz="2800" dirty="0"/>
          </a:p>
          <a:p>
            <a:r>
              <a:rPr lang="en-US" sz="2800" dirty="0"/>
              <a:t>Data layout on disk has “temporal locality” (good for writing), rather than “logical locality” (good for reading)</a:t>
            </a:r>
          </a:p>
          <a:p>
            <a:pPr lvl="1"/>
            <a:r>
              <a:rPr lang="en-US" sz="2400" dirty="0"/>
              <a:t>Why is this a better? Because caching helps reads but not writes!</a:t>
            </a:r>
          </a:p>
        </p:txBody>
      </p:sp>
    </p:spTree>
    <p:extLst>
      <p:ext uri="{BB962C8B-B14F-4D97-AF65-F5344CB8AC3E}">
        <p14:creationId xmlns:p14="http://schemas.microsoft.com/office/powerpoint/2010/main" val="249156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Narrow" charset="0"/>
              </a:rPr>
              <a:t>Remote mount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7924800" y="3276600"/>
            <a:ext cx="1905000" cy="2895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124200" y="2362200"/>
            <a:ext cx="1828800" cy="2743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819400" y="1828801"/>
            <a:ext cx="228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b="1">
                <a:latin typeface="Arial Narrow" charset="0"/>
              </a:rPr>
              <a:t>Client tree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886200" y="2971800"/>
            <a:ext cx="228600" cy="1219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3505200" y="2971800"/>
            <a:ext cx="381000" cy="1143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3886200" y="2971800"/>
            <a:ext cx="457200" cy="609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>
            <a:off x="3657600" y="4191000"/>
            <a:ext cx="457200" cy="6858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4114800" y="4191000"/>
            <a:ext cx="457200" cy="762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43" name="Group 11"/>
          <p:cNvGrpSpPr>
            <a:grpSpLocks/>
          </p:cNvGrpSpPr>
          <p:nvPr/>
        </p:nvGrpSpPr>
        <p:grpSpPr bwMode="auto">
          <a:xfrm>
            <a:off x="8153400" y="3581400"/>
            <a:ext cx="1524000" cy="2286000"/>
            <a:chOff x="576" y="1632"/>
            <a:chExt cx="768" cy="1248"/>
          </a:xfrm>
        </p:grpSpPr>
        <p:sp>
          <p:nvSpPr>
            <p:cNvPr id="18452" name="Line 12"/>
            <p:cNvSpPr>
              <a:spLocks noChangeShapeType="1"/>
            </p:cNvSpPr>
            <p:nvPr/>
          </p:nvSpPr>
          <p:spPr bwMode="auto">
            <a:xfrm>
              <a:off x="816" y="1632"/>
              <a:ext cx="144" cy="768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53" name="Group 13"/>
            <p:cNvGrpSpPr>
              <a:grpSpLocks/>
            </p:cNvGrpSpPr>
            <p:nvPr/>
          </p:nvGrpSpPr>
          <p:grpSpPr bwMode="auto">
            <a:xfrm>
              <a:off x="576" y="1632"/>
              <a:ext cx="768" cy="1248"/>
              <a:chOff x="576" y="1632"/>
              <a:chExt cx="768" cy="1248"/>
            </a:xfrm>
          </p:grpSpPr>
          <p:sp>
            <p:nvSpPr>
              <p:cNvPr id="18454" name="Line 14"/>
              <p:cNvSpPr>
                <a:spLocks noChangeShapeType="1"/>
              </p:cNvSpPr>
              <p:nvPr/>
            </p:nvSpPr>
            <p:spPr bwMode="auto">
              <a:xfrm flipH="1">
                <a:off x="576" y="1632"/>
                <a:ext cx="240" cy="72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5" name="Line 15"/>
              <p:cNvSpPr>
                <a:spLocks noChangeShapeType="1"/>
              </p:cNvSpPr>
              <p:nvPr/>
            </p:nvSpPr>
            <p:spPr bwMode="auto">
              <a:xfrm>
                <a:off x="816" y="1632"/>
                <a:ext cx="528" cy="72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6" name="Line 16"/>
              <p:cNvSpPr>
                <a:spLocks noChangeShapeType="1"/>
              </p:cNvSpPr>
              <p:nvPr/>
            </p:nvSpPr>
            <p:spPr bwMode="auto">
              <a:xfrm flipH="1">
                <a:off x="672" y="2400"/>
                <a:ext cx="288" cy="432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7" name="Line 17"/>
              <p:cNvSpPr>
                <a:spLocks noChangeShapeType="1"/>
              </p:cNvSpPr>
              <p:nvPr/>
            </p:nvSpPr>
            <p:spPr bwMode="auto">
              <a:xfrm>
                <a:off x="960" y="2400"/>
                <a:ext cx="288" cy="48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444" name="Text Box 18"/>
          <p:cNvSpPr txBox="1">
            <a:spLocks noChangeArrowheads="1"/>
          </p:cNvSpPr>
          <p:nvPr/>
        </p:nvSpPr>
        <p:spPr bwMode="auto">
          <a:xfrm>
            <a:off x="3200400" y="4267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Arial Narrow" charset="0"/>
              </a:rPr>
              <a:t>bin</a:t>
            </a:r>
            <a:endParaRPr lang="en-US"/>
          </a:p>
        </p:txBody>
      </p:sp>
      <p:sp>
        <p:nvSpPr>
          <p:cNvPr id="18445" name="Text Box 19"/>
          <p:cNvSpPr txBox="1">
            <a:spLocks noChangeArrowheads="1"/>
          </p:cNvSpPr>
          <p:nvPr/>
        </p:nvSpPr>
        <p:spPr bwMode="auto">
          <a:xfrm>
            <a:off x="4267200" y="3581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Arial Narrow" charset="0"/>
              </a:rPr>
              <a:t>usr</a:t>
            </a:r>
            <a:endParaRPr lang="en-US"/>
          </a:p>
        </p:txBody>
      </p:sp>
      <p:sp>
        <p:nvSpPr>
          <p:cNvPr id="18446" name="Line 20"/>
          <p:cNvSpPr>
            <a:spLocks noChangeShapeType="1"/>
          </p:cNvSpPr>
          <p:nvPr/>
        </p:nvSpPr>
        <p:spPr bwMode="auto">
          <a:xfrm>
            <a:off x="8915400" y="5029200"/>
            <a:ext cx="0" cy="762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Text Box 21"/>
          <p:cNvSpPr txBox="1">
            <a:spLocks noChangeArrowheads="1"/>
          </p:cNvSpPr>
          <p:nvPr/>
        </p:nvSpPr>
        <p:spPr bwMode="auto">
          <a:xfrm>
            <a:off x="3733800" y="24384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latin typeface="Arial Narrow" charset="0"/>
              </a:rPr>
              <a:t>/</a:t>
            </a:r>
            <a:endParaRPr lang="en-US"/>
          </a:p>
        </p:txBody>
      </p:sp>
      <p:sp>
        <p:nvSpPr>
          <p:cNvPr id="18448" name="Text Box 22"/>
          <p:cNvSpPr txBox="1">
            <a:spLocks noChangeArrowheads="1"/>
          </p:cNvSpPr>
          <p:nvPr/>
        </p:nvSpPr>
        <p:spPr bwMode="auto">
          <a:xfrm>
            <a:off x="7696200" y="2667001"/>
            <a:ext cx="2222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b="1">
                <a:latin typeface="Arial Narrow" charset="0"/>
              </a:rPr>
              <a:t>Server subtree</a:t>
            </a:r>
          </a:p>
        </p:txBody>
      </p:sp>
      <p:sp>
        <p:nvSpPr>
          <p:cNvPr id="18449" name="Line 23"/>
          <p:cNvSpPr>
            <a:spLocks noChangeShapeType="1"/>
          </p:cNvSpPr>
          <p:nvPr/>
        </p:nvSpPr>
        <p:spPr bwMode="auto">
          <a:xfrm>
            <a:off x="4419600" y="3581400"/>
            <a:ext cx="4191000" cy="0"/>
          </a:xfrm>
          <a:prstGeom prst="line">
            <a:avLst/>
          </a:prstGeom>
          <a:noFill/>
          <a:ln w="76200" cap="sq">
            <a:solidFill>
              <a:schemeClr val="accent2"/>
            </a:solidFill>
            <a:round/>
            <a:headEnd type="triangl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Text Box 24"/>
          <p:cNvSpPr txBox="1">
            <a:spLocks noChangeArrowheads="1"/>
          </p:cNvSpPr>
          <p:nvPr/>
        </p:nvSpPr>
        <p:spPr bwMode="auto">
          <a:xfrm>
            <a:off x="5546726" y="3719513"/>
            <a:ext cx="11858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b="1">
                <a:solidFill>
                  <a:schemeClr val="accent2"/>
                </a:solidFill>
                <a:latin typeface="Arial Narrow" charset="0"/>
              </a:rPr>
              <a:t>rmount</a:t>
            </a:r>
          </a:p>
        </p:txBody>
      </p:sp>
      <p:sp>
        <p:nvSpPr>
          <p:cNvPr id="18451" name="Text Box 25"/>
          <p:cNvSpPr txBox="1">
            <a:spLocks noChangeArrowheads="1"/>
          </p:cNvSpPr>
          <p:nvPr/>
        </p:nvSpPr>
        <p:spPr bwMode="auto">
          <a:xfrm>
            <a:off x="2057400" y="5332413"/>
            <a:ext cx="51958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b="1">
                <a:latin typeface="Arial Narrow" charset="0"/>
              </a:rPr>
              <a:t>After rmount, root of server subtree </a:t>
            </a:r>
          </a:p>
          <a:p>
            <a:r>
              <a:rPr lang="en-US" sz="2800" b="1">
                <a:latin typeface="Arial Narrow" charset="0"/>
              </a:rPr>
              <a:t>can be accessed as /usr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771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Narrow" charset="0"/>
              </a:rPr>
              <a:t>Client side (II)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 Narrow" charset="0"/>
              </a:rPr>
              <a:t>Provides transparent access to</a:t>
            </a:r>
          </a:p>
          <a:p>
            <a:pPr lvl="1"/>
            <a:r>
              <a:rPr lang="en-US">
                <a:latin typeface="Arial Narrow" charset="0"/>
              </a:rPr>
              <a:t>NFS </a:t>
            </a:r>
          </a:p>
          <a:p>
            <a:pPr lvl="1"/>
            <a:r>
              <a:rPr lang="en-US">
                <a:latin typeface="Arial Narrow" charset="0"/>
              </a:rPr>
              <a:t>Other file systems (including UNIX FFS) </a:t>
            </a:r>
          </a:p>
          <a:p>
            <a:pPr>
              <a:spcBef>
                <a:spcPct val="40000"/>
              </a:spcBef>
            </a:pPr>
            <a:r>
              <a:rPr lang="en-US">
                <a:latin typeface="Arial Narrow" charset="0"/>
              </a:rPr>
              <a:t>New virtual filesystem interface supports</a:t>
            </a:r>
          </a:p>
          <a:p>
            <a:pPr lvl="1"/>
            <a:r>
              <a:rPr lang="en-US">
                <a:latin typeface="Arial Narrow" charset="0"/>
              </a:rPr>
              <a:t>VFS calls, which operate on whole file system</a:t>
            </a:r>
          </a:p>
          <a:p>
            <a:pPr lvl="1"/>
            <a:r>
              <a:rPr lang="en-US">
                <a:latin typeface="Arial Narrow" charset="0"/>
                <a:cs typeface="Times New Roman" charset="0"/>
              </a:rPr>
              <a:t>V</a:t>
            </a:r>
            <a:r>
              <a:rPr lang="en-US">
                <a:latin typeface="Arial Narrow" charset="0"/>
              </a:rPr>
              <a:t>NODE calls, which operate on individual files</a:t>
            </a:r>
          </a:p>
          <a:p>
            <a:r>
              <a:rPr lang="en-US">
                <a:latin typeface="Arial Narrow" charset="0"/>
              </a:rPr>
              <a:t>Treats all files in the same fashion</a:t>
            </a:r>
          </a:p>
        </p:txBody>
      </p:sp>
    </p:spTree>
    <p:extLst>
      <p:ext uri="{BB962C8B-B14F-4D97-AF65-F5344CB8AC3E}">
        <p14:creationId xmlns:p14="http://schemas.microsoft.com/office/powerpoint/2010/main" val="23038254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Narrow" charset="0"/>
              </a:rPr>
              <a:t>Client side (III)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572001" y="2209800"/>
            <a:ext cx="2208425" cy="4001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Tahoma" charset="0"/>
              </a:rPr>
              <a:t>UNIX system calls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4876800" y="3267075"/>
            <a:ext cx="1534394" cy="40011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Tahoma" charset="0"/>
              </a:rPr>
              <a:t>VNODE/VFS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3124200" y="4343400"/>
            <a:ext cx="1178528" cy="40011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Tahoma" charset="0"/>
              </a:rPr>
              <a:t>Other FS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4876800" y="4343400"/>
            <a:ext cx="1828800" cy="40011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ahoma" charset="0"/>
              </a:rPr>
              <a:t>NFS</a:t>
            </a: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7162801" y="4343400"/>
            <a:ext cx="1125629" cy="4001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Tahoma" charset="0"/>
              </a:rPr>
              <a:t>UNIX FS</a:t>
            </a:r>
          </a:p>
        </p:txBody>
      </p:sp>
      <p:sp>
        <p:nvSpPr>
          <p:cNvPr id="20488" name="Line 9"/>
          <p:cNvSpPr>
            <a:spLocks noChangeShapeType="1"/>
          </p:cNvSpPr>
          <p:nvPr/>
        </p:nvSpPr>
        <p:spPr bwMode="auto">
          <a:xfrm>
            <a:off x="5791200" y="27432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400"/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 flipH="1">
            <a:off x="3848100" y="3733800"/>
            <a:ext cx="1752600" cy="533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400"/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>
            <a:off x="5791200" y="3733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400"/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>
            <a:off x="5943600" y="3733800"/>
            <a:ext cx="1600200" cy="533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400"/>
          </a:p>
        </p:txBody>
      </p:sp>
      <p:sp>
        <p:nvSpPr>
          <p:cNvPr id="20492" name="Text Box 13"/>
          <p:cNvSpPr txBox="1">
            <a:spLocks noChangeArrowheads="1"/>
          </p:cNvSpPr>
          <p:nvPr/>
        </p:nvSpPr>
        <p:spPr bwMode="auto">
          <a:xfrm>
            <a:off x="7315200" y="1981200"/>
            <a:ext cx="2209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Tahoma" charset="0"/>
              </a:rPr>
              <a:t>User interface is </a:t>
            </a:r>
            <a:r>
              <a:rPr lang="en-US" sz="2000" b="1">
                <a:latin typeface="Tahoma" charset="0"/>
              </a:rPr>
              <a:t>unchanged</a:t>
            </a:r>
          </a:p>
        </p:txBody>
      </p:sp>
      <p:sp>
        <p:nvSpPr>
          <p:cNvPr id="20493" name="Text Box 19"/>
          <p:cNvSpPr txBox="1">
            <a:spLocks noChangeArrowheads="1"/>
          </p:cNvSpPr>
          <p:nvPr/>
        </p:nvSpPr>
        <p:spPr bwMode="auto">
          <a:xfrm>
            <a:off x="4876800" y="5410200"/>
            <a:ext cx="1828800" cy="40011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Tahoma" charset="0"/>
              </a:rPr>
              <a:t>RPC/XDR</a:t>
            </a:r>
          </a:p>
        </p:txBody>
      </p:sp>
      <p:sp>
        <p:nvSpPr>
          <p:cNvPr id="20494" name="Line 20"/>
          <p:cNvSpPr>
            <a:spLocks noChangeShapeType="1"/>
          </p:cNvSpPr>
          <p:nvPr/>
        </p:nvSpPr>
        <p:spPr bwMode="auto">
          <a:xfrm>
            <a:off x="5791200" y="48006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400"/>
          </a:p>
        </p:txBody>
      </p:sp>
      <p:sp>
        <p:nvSpPr>
          <p:cNvPr id="20495" name="Text Box 21"/>
          <p:cNvSpPr txBox="1">
            <a:spLocks noChangeArrowheads="1"/>
          </p:cNvSpPr>
          <p:nvPr/>
        </p:nvSpPr>
        <p:spPr bwMode="auto">
          <a:xfrm>
            <a:off x="8534401" y="5334000"/>
            <a:ext cx="6270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Tahoma" charset="0"/>
              </a:rPr>
              <a:t>disk</a:t>
            </a:r>
          </a:p>
        </p:txBody>
      </p:sp>
      <p:sp>
        <p:nvSpPr>
          <p:cNvPr id="20496" name="Line 22"/>
          <p:cNvSpPr>
            <a:spLocks noChangeShapeType="1"/>
          </p:cNvSpPr>
          <p:nvPr/>
        </p:nvSpPr>
        <p:spPr bwMode="auto">
          <a:xfrm>
            <a:off x="57912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400"/>
          </a:p>
        </p:txBody>
      </p:sp>
      <p:sp>
        <p:nvSpPr>
          <p:cNvPr id="20497" name="Line 23"/>
          <p:cNvSpPr>
            <a:spLocks noChangeShapeType="1"/>
          </p:cNvSpPr>
          <p:nvPr/>
        </p:nvSpPr>
        <p:spPr bwMode="auto">
          <a:xfrm flipH="1">
            <a:off x="3810000" y="64008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400"/>
          </a:p>
        </p:txBody>
      </p:sp>
      <p:sp>
        <p:nvSpPr>
          <p:cNvPr id="20498" name="Text Box 24"/>
          <p:cNvSpPr txBox="1">
            <a:spLocks noChangeArrowheads="1"/>
          </p:cNvSpPr>
          <p:nvPr/>
        </p:nvSpPr>
        <p:spPr bwMode="auto">
          <a:xfrm>
            <a:off x="2971801" y="6172200"/>
            <a:ext cx="6331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Tahoma" charset="0"/>
              </a:rPr>
              <a:t>LAN</a:t>
            </a:r>
          </a:p>
        </p:txBody>
      </p:sp>
      <p:sp>
        <p:nvSpPr>
          <p:cNvPr id="20499" name="Line 26"/>
          <p:cNvSpPr>
            <a:spLocks noChangeShapeType="1"/>
          </p:cNvSpPr>
          <p:nvPr/>
        </p:nvSpPr>
        <p:spPr bwMode="auto">
          <a:xfrm>
            <a:off x="7924800" y="4800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400"/>
          </a:p>
        </p:txBody>
      </p:sp>
      <p:sp>
        <p:nvSpPr>
          <p:cNvPr id="20500" name="Text Box 27"/>
          <p:cNvSpPr txBox="1">
            <a:spLocks noChangeArrowheads="1"/>
          </p:cNvSpPr>
          <p:nvPr/>
        </p:nvSpPr>
        <p:spPr bwMode="auto">
          <a:xfrm>
            <a:off x="6858000" y="3276600"/>
            <a:ext cx="26431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Tahoma" charset="0"/>
              </a:rPr>
              <a:t>Common interface</a:t>
            </a:r>
          </a:p>
        </p:txBody>
      </p:sp>
      <p:sp>
        <p:nvSpPr>
          <p:cNvPr id="20501" name="AutoShape 28"/>
          <p:cNvSpPr>
            <a:spLocks noChangeArrowheads="1"/>
          </p:cNvSpPr>
          <p:nvPr/>
        </p:nvSpPr>
        <p:spPr bwMode="auto">
          <a:xfrm>
            <a:off x="7467600" y="5249863"/>
            <a:ext cx="914400" cy="609600"/>
          </a:xfrm>
          <a:prstGeom prst="flowChartMagneticDisk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0574833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examples</a:t>
            </a:r>
          </a:p>
        </p:txBody>
      </p:sp>
      <p:pic>
        <p:nvPicPr>
          <p:cNvPr id="4" name="Content Placeholder 3" descr="Screen Shot 2016-02-22 at 10.18.06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018" y="1880938"/>
            <a:ext cx="8413965" cy="3958388"/>
          </a:xfrm>
        </p:spPr>
      </p:pic>
    </p:spTree>
    <p:extLst>
      <p:ext uri="{BB962C8B-B14F-4D97-AF65-F5344CB8AC3E}">
        <p14:creationId xmlns:p14="http://schemas.microsoft.com/office/powerpoint/2010/main" val="741612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57200"/>
            <a:ext cx="7772400" cy="990600"/>
          </a:xfrm>
        </p:spPr>
        <p:txBody>
          <a:bodyPr/>
          <a:lstStyle/>
          <a:p>
            <a:r>
              <a:rPr lang="en-US" b="1"/>
              <a:t>LFS vs. UFS</a:t>
            </a:r>
          </a:p>
        </p:txBody>
      </p:sp>
      <p:sp>
        <p:nvSpPr>
          <p:cNvPr id="6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248400"/>
            <a:ext cx="1905000" cy="457200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3994CD-5779-914B-8124-EDF2D75EF26A}" type="slidenum"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905000" y="2362200"/>
            <a:ext cx="5486400" cy="457200"/>
          </a:xfrm>
          <a:prstGeom prst="rect">
            <a:avLst/>
          </a:prstGeom>
          <a:noFill/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72" name="Rectangle 8" descr="Large checker board"/>
          <p:cNvSpPr>
            <a:spLocks noChangeArrowheads="1"/>
          </p:cNvSpPr>
          <p:nvPr/>
        </p:nvSpPr>
        <p:spPr bwMode="auto">
          <a:xfrm>
            <a:off x="2133600" y="2362200"/>
            <a:ext cx="304800" cy="457200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4114800" y="2362200"/>
            <a:ext cx="304800" cy="457200"/>
          </a:xfrm>
          <a:prstGeom prst="rect">
            <a:avLst/>
          </a:prstGeom>
          <a:solidFill>
            <a:schemeClr val="tx1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657600" y="2362200"/>
            <a:ext cx="3048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267200" y="4953000"/>
            <a:ext cx="304800" cy="457200"/>
          </a:xfrm>
          <a:prstGeom prst="rect">
            <a:avLst/>
          </a:prstGeom>
          <a:solidFill>
            <a:srgbClr val="777777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76" name="Rectangle 12" descr="Large checker board"/>
          <p:cNvSpPr>
            <a:spLocks noChangeArrowheads="1"/>
          </p:cNvSpPr>
          <p:nvPr/>
        </p:nvSpPr>
        <p:spPr bwMode="auto">
          <a:xfrm>
            <a:off x="2743200" y="2362200"/>
            <a:ext cx="304800" cy="457200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77" name="Rectangle 13" descr="Large checker board"/>
          <p:cNvSpPr>
            <a:spLocks noChangeArrowheads="1"/>
          </p:cNvSpPr>
          <p:nvPr/>
        </p:nvSpPr>
        <p:spPr bwMode="auto">
          <a:xfrm>
            <a:off x="4800600" y="2362200"/>
            <a:ext cx="304800" cy="457200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78" name="Rectangle 14" descr="Large checker board"/>
          <p:cNvSpPr>
            <a:spLocks noChangeArrowheads="1"/>
          </p:cNvSpPr>
          <p:nvPr/>
        </p:nvSpPr>
        <p:spPr bwMode="auto">
          <a:xfrm>
            <a:off x="5334000" y="2362200"/>
            <a:ext cx="304800" cy="457200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943600" y="2362200"/>
            <a:ext cx="304800" cy="457200"/>
          </a:xfrm>
          <a:prstGeom prst="rect">
            <a:avLst/>
          </a:prstGeom>
          <a:solidFill>
            <a:schemeClr val="tx1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705600" y="2362200"/>
            <a:ext cx="3048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V="1">
            <a:off x="2895600" y="20574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2895600" y="2057400"/>
            <a:ext cx="914400" cy="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3810000" y="20574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3101975" y="1687513"/>
            <a:ext cx="509588" cy="304800"/>
          </a:xfrm>
          <a:prstGeom prst="rect">
            <a:avLst/>
          </a:prstGeom>
          <a:noFill/>
          <a:ln>
            <a:solidFill>
              <a:srgbClr val="CC66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</a:rPr>
              <a:t>file1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638800" y="1676400"/>
            <a:ext cx="509588" cy="304800"/>
          </a:xfrm>
          <a:prstGeom prst="rect">
            <a:avLst/>
          </a:prstGeom>
          <a:noFill/>
          <a:ln>
            <a:solidFill>
              <a:srgbClr val="CC66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</a:rPr>
              <a:t>file2</a:t>
            </a: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 flipV="1">
            <a:off x="4953000" y="20574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953000" y="2057400"/>
            <a:ext cx="1905000" cy="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6858000" y="20574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1301" name="Group 37"/>
          <p:cNvGrpSpPr>
            <a:grpSpLocks/>
          </p:cNvGrpSpPr>
          <p:nvPr/>
        </p:nvGrpSpPr>
        <p:grpSpPr bwMode="auto">
          <a:xfrm flipV="1">
            <a:off x="2286000" y="2819400"/>
            <a:ext cx="1905000" cy="304800"/>
            <a:chOff x="1344" y="2448"/>
            <a:chExt cx="1200" cy="192"/>
          </a:xfrm>
        </p:grpSpPr>
        <p:sp>
          <p:nvSpPr>
            <p:cNvPr id="11298" name="Line 34"/>
            <p:cNvSpPr>
              <a:spLocks noChangeShapeType="1"/>
            </p:cNvSpPr>
            <p:nvPr/>
          </p:nvSpPr>
          <p:spPr bwMode="auto">
            <a:xfrm flipH="1" flipV="1">
              <a:off x="1344" y="2448"/>
              <a:ext cx="0" cy="192"/>
            </a:xfrm>
            <a:prstGeom prst="line">
              <a:avLst/>
            </a:prstGeom>
            <a:noFill/>
            <a:ln w="28575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99" name="Line 35"/>
            <p:cNvSpPr>
              <a:spLocks noChangeShapeType="1"/>
            </p:cNvSpPr>
            <p:nvPr/>
          </p:nvSpPr>
          <p:spPr bwMode="auto">
            <a:xfrm flipH="1">
              <a:off x="1344" y="2448"/>
              <a:ext cx="1200" cy="0"/>
            </a:xfrm>
            <a:prstGeom prst="line">
              <a:avLst/>
            </a:prstGeom>
            <a:noFill/>
            <a:ln w="28575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300" name="Line 36"/>
            <p:cNvSpPr>
              <a:spLocks noChangeShapeType="1"/>
            </p:cNvSpPr>
            <p:nvPr/>
          </p:nvSpPr>
          <p:spPr bwMode="auto">
            <a:xfrm flipH="1">
              <a:off x="2544" y="2448"/>
              <a:ext cx="0" cy="192"/>
            </a:xfrm>
            <a:prstGeom prst="line">
              <a:avLst/>
            </a:prstGeom>
            <a:noFill/>
            <a:ln w="28575">
              <a:solidFill>
                <a:srgbClr val="CC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2971800" y="3124203"/>
            <a:ext cx="482824" cy="307777"/>
          </a:xfrm>
          <a:prstGeom prst="rect">
            <a:avLst/>
          </a:prstGeom>
          <a:noFill/>
          <a:ln>
            <a:solidFill>
              <a:srgbClr val="CC66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</a:rPr>
              <a:t>dir1</a:t>
            </a: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 flipV="1">
            <a:off x="5486400" y="28194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>
            <a:off x="5486400" y="3124200"/>
            <a:ext cx="609600" cy="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06" name="Line 42"/>
          <p:cNvSpPr>
            <a:spLocks noChangeShapeType="1"/>
          </p:cNvSpPr>
          <p:nvPr/>
        </p:nvSpPr>
        <p:spPr bwMode="auto">
          <a:xfrm flipV="1">
            <a:off x="6096000" y="28194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5486400" y="3124203"/>
            <a:ext cx="482824" cy="307777"/>
          </a:xfrm>
          <a:prstGeom prst="rect">
            <a:avLst/>
          </a:prstGeom>
          <a:noFill/>
          <a:ln>
            <a:solidFill>
              <a:srgbClr val="CC66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</a:rPr>
              <a:t>dir2</a:t>
            </a:r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4876803" y="3429003"/>
            <a:ext cx="2133597" cy="646331"/>
          </a:xfrm>
          <a:prstGeom prst="rect">
            <a:avLst/>
          </a:prstGeom>
          <a:noFill/>
          <a:ln>
            <a:solidFill>
              <a:srgbClr val="CC66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Unix File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System</a:t>
            </a:r>
          </a:p>
        </p:txBody>
      </p:sp>
      <p:sp>
        <p:nvSpPr>
          <p:cNvPr id="11335" name="Rectangle 71"/>
          <p:cNvSpPr>
            <a:spLocks noChangeArrowheads="1"/>
          </p:cNvSpPr>
          <p:nvPr/>
        </p:nvSpPr>
        <p:spPr bwMode="auto">
          <a:xfrm>
            <a:off x="1905000" y="4953000"/>
            <a:ext cx="5105400" cy="457200"/>
          </a:xfrm>
          <a:prstGeom prst="rect">
            <a:avLst/>
          </a:prstGeom>
          <a:noFill/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36" name="Rectangle 72" descr="Large checker board"/>
          <p:cNvSpPr>
            <a:spLocks noChangeArrowheads="1"/>
          </p:cNvSpPr>
          <p:nvPr/>
        </p:nvSpPr>
        <p:spPr bwMode="auto">
          <a:xfrm>
            <a:off x="2209800" y="4953000"/>
            <a:ext cx="304800" cy="457200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37" name="Rectangle 73"/>
          <p:cNvSpPr>
            <a:spLocks noChangeArrowheads="1"/>
          </p:cNvSpPr>
          <p:nvPr/>
        </p:nvSpPr>
        <p:spPr bwMode="auto">
          <a:xfrm>
            <a:off x="2514600" y="4953000"/>
            <a:ext cx="304800" cy="457200"/>
          </a:xfrm>
          <a:prstGeom prst="rect">
            <a:avLst/>
          </a:prstGeom>
          <a:solidFill>
            <a:schemeClr val="tx1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38" name="Rectangle 74"/>
          <p:cNvSpPr>
            <a:spLocks noChangeArrowheads="1"/>
          </p:cNvSpPr>
          <p:nvPr/>
        </p:nvSpPr>
        <p:spPr bwMode="auto">
          <a:xfrm>
            <a:off x="1905000" y="4953000"/>
            <a:ext cx="3048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39" name="Rectangle 75" descr="Large checker board"/>
          <p:cNvSpPr>
            <a:spLocks noChangeArrowheads="1"/>
          </p:cNvSpPr>
          <p:nvPr/>
        </p:nvSpPr>
        <p:spPr bwMode="auto">
          <a:xfrm>
            <a:off x="2743200" y="4953000"/>
            <a:ext cx="304800" cy="457200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40" name="Rectangle 76" descr="Large checker board"/>
          <p:cNvSpPr>
            <a:spLocks noChangeArrowheads="1"/>
          </p:cNvSpPr>
          <p:nvPr/>
        </p:nvSpPr>
        <p:spPr bwMode="auto">
          <a:xfrm>
            <a:off x="3352800" y="4953000"/>
            <a:ext cx="304800" cy="457200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41" name="Rectangle 77" descr="Large checker board"/>
          <p:cNvSpPr>
            <a:spLocks noChangeArrowheads="1"/>
          </p:cNvSpPr>
          <p:nvPr/>
        </p:nvSpPr>
        <p:spPr bwMode="auto">
          <a:xfrm>
            <a:off x="3962400" y="4953000"/>
            <a:ext cx="304800" cy="457200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44" name="Line 80"/>
          <p:cNvSpPr>
            <a:spLocks noChangeShapeType="1"/>
          </p:cNvSpPr>
          <p:nvPr/>
        </p:nvSpPr>
        <p:spPr bwMode="auto">
          <a:xfrm flipV="1">
            <a:off x="2895600" y="46482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45" name="Line 81"/>
          <p:cNvSpPr>
            <a:spLocks noChangeShapeType="1"/>
          </p:cNvSpPr>
          <p:nvPr/>
        </p:nvSpPr>
        <p:spPr bwMode="auto">
          <a:xfrm>
            <a:off x="2667000" y="4648200"/>
            <a:ext cx="228600" cy="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46" name="Line 82"/>
          <p:cNvSpPr>
            <a:spLocks noChangeShapeType="1"/>
          </p:cNvSpPr>
          <p:nvPr/>
        </p:nvSpPr>
        <p:spPr bwMode="auto">
          <a:xfrm>
            <a:off x="2667000" y="46482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47" name="Text Box 83"/>
          <p:cNvSpPr txBox="1">
            <a:spLocks noChangeArrowheads="1"/>
          </p:cNvSpPr>
          <p:nvPr/>
        </p:nvSpPr>
        <p:spPr bwMode="auto">
          <a:xfrm>
            <a:off x="1905000" y="5715000"/>
            <a:ext cx="509588" cy="304800"/>
          </a:xfrm>
          <a:prstGeom prst="rect">
            <a:avLst/>
          </a:prstGeom>
          <a:noFill/>
          <a:ln>
            <a:solidFill>
              <a:srgbClr val="CC66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</a:rPr>
              <a:t>file1</a:t>
            </a:r>
          </a:p>
        </p:txBody>
      </p:sp>
      <p:sp>
        <p:nvSpPr>
          <p:cNvPr id="11348" name="Text Box 84"/>
          <p:cNvSpPr txBox="1">
            <a:spLocks noChangeArrowheads="1"/>
          </p:cNvSpPr>
          <p:nvPr/>
        </p:nvSpPr>
        <p:spPr bwMode="auto">
          <a:xfrm>
            <a:off x="3124200" y="5715000"/>
            <a:ext cx="509588" cy="304800"/>
          </a:xfrm>
          <a:prstGeom prst="rect">
            <a:avLst/>
          </a:prstGeom>
          <a:noFill/>
          <a:ln>
            <a:solidFill>
              <a:srgbClr val="CC66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</a:rPr>
              <a:t>file2</a:t>
            </a:r>
          </a:p>
        </p:txBody>
      </p:sp>
      <p:sp>
        <p:nvSpPr>
          <p:cNvPr id="11349" name="Line 85"/>
          <p:cNvSpPr>
            <a:spLocks noChangeShapeType="1"/>
          </p:cNvSpPr>
          <p:nvPr/>
        </p:nvSpPr>
        <p:spPr bwMode="auto">
          <a:xfrm flipV="1">
            <a:off x="4191000" y="46482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50" name="Line 86"/>
          <p:cNvSpPr>
            <a:spLocks noChangeShapeType="1"/>
          </p:cNvSpPr>
          <p:nvPr/>
        </p:nvSpPr>
        <p:spPr bwMode="auto">
          <a:xfrm>
            <a:off x="3810000" y="4648200"/>
            <a:ext cx="381000" cy="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51" name="Line 87"/>
          <p:cNvSpPr>
            <a:spLocks noChangeShapeType="1"/>
          </p:cNvSpPr>
          <p:nvPr/>
        </p:nvSpPr>
        <p:spPr bwMode="auto">
          <a:xfrm>
            <a:off x="3810000" y="46482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53" name="Line 89"/>
          <p:cNvSpPr>
            <a:spLocks noChangeShapeType="1"/>
          </p:cNvSpPr>
          <p:nvPr/>
        </p:nvSpPr>
        <p:spPr bwMode="auto">
          <a:xfrm flipH="1">
            <a:off x="2286000" y="54102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54" name="Line 90"/>
          <p:cNvSpPr>
            <a:spLocks noChangeShapeType="1"/>
          </p:cNvSpPr>
          <p:nvPr/>
        </p:nvSpPr>
        <p:spPr bwMode="auto">
          <a:xfrm flipH="1" flipV="1">
            <a:off x="2057400" y="5715000"/>
            <a:ext cx="228600" cy="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55" name="Line 91"/>
          <p:cNvSpPr>
            <a:spLocks noChangeShapeType="1"/>
          </p:cNvSpPr>
          <p:nvPr/>
        </p:nvSpPr>
        <p:spPr bwMode="auto">
          <a:xfrm flipH="1" flipV="1">
            <a:off x="2057400" y="54102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2590800" y="4343403"/>
            <a:ext cx="482824" cy="307777"/>
          </a:xfrm>
          <a:prstGeom prst="rect">
            <a:avLst/>
          </a:prstGeom>
          <a:noFill/>
          <a:ln>
            <a:solidFill>
              <a:srgbClr val="CC66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</a:rPr>
              <a:t>dir1</a:t>
            </a:r>
          </a:p>
        </p:txBody>
      </p:sp>
      <p:sp>
        <p:nvSpPr>
          <p:cNvPr id="11357" name="Line 93"/>
          <p:cNvSpPr>
            <a:spLocks noChangeShapeType="1"/>
          </p:cNvSpPr>
          <p:nvPr/>
        </p:nvSpPr>
        <p:spPr bwMode="auto">
          <a:xfrm flipV="1">
            <a:off x="3505200" y="54102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58" name="Line 94"/>
          <p:cNvSpPr>
            <a:spLocks noChangeShapeType="1"/>
          </p:cNvSpPr>
          <p:nvPr/>
        </p:nvSpPr>
        <p:spPr bwMode="auto">
          <a:xfrm>
            <a:off x="3200400" y="5715000"/>
            <a:ext cx="304800" cy="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59" name="Line 95"/>
          <p:cNvSpPr>
            <a:spLocks noChangeShapeType="1"/>
          </p:cNvSpPr>
          <p:nvPr/>
        </p:nvSpPr>
        <p:spPr bwMode="auto">
          <a:xfrm flipV="1">
            <a:off x="3200400" y="5410200"/>
            <a:ext cx="0" cy="30480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60" name="Text Box 96"/>
          <p:cNvSpPr txBox="1">
            <a:spLocks noChangeArrowheads="1"/>
          </p:cNvSpPr>
          <p:nvPr/>
        </p:nvSpPr>
        <p:spPr bwMode="auto">
          <a:xfrm>
            <a:off x="3733800" y="4267203"/>
            <a:ext cx="482824" cy="307777"/>
          </a:xfrm>
          <a:prstGeom prst="rect">
            <a:avLst/>
          </a:prstGeom>
          <a:noFill/>
          <a:ln>
            <a:solidFill>
              <a:srgbClr val="CC66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</a:rPr>
              <a:t>dir2</a:t>
            </a:r>
          </a:p>
        </p:txBody>
      </p:sp>
      <p:sp>
        <p:nvSpPr>
          <p:cNvPr id="11361" name="Text Box 97"/>
          <p:cNvSpPr txBox="1">
            <a:spLocks noChangeArrowheads="1"/>
          </p:cNvSpPr>
          <p:nvPr/>
        </p:nvSpPr>
        <p:spPr bwMode="auto">
          <a:xfrm>
            <a:off x="4876802" y="5486403"/>
            <a:ext cx="2033584" cy="646331"/>
          </a:xfrm>
          <a:prstGeom prst="rect">
            <a:avLst/>
          </a:prstGeom>
          <a:noFill/>
          <a:ln>
            <a:solidFill>
              <a:srgbClr val="CC66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Log-Structured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File System</a:t>
            </a:r>
          </a:p>
        </p:txBody>
      </p:sp>
      <p:sp>
        <p:nvSpPr>
          <p:cNvPr id="11362" name="Rectangle 98"/>
          <p:cNvSpPr>
            <a:spLocks noChangeArrowheads="1"/>
          </p:cNvSpPr>
          <p:nvPr/>
        </p:nvSpPr>
        <p:spPr bwMode="auto">
          <a:xfrm>
            <a:off x="3657600" y="4953000"/>
            <a:ext cx="304800" cy="457200"/>
          </a:xfrm>
          <a:prstGeom prst="rect">
            <a:avLst/>
          </a:prstGeom>
          <a:solidFill>
            <a:schemeClr val="tx1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64" name="Text Box 100"/>
          <p:cNvSpPr txBox="1">
            <a:spLocks noChangeArrowheads="1"/>
          </p:cNvSpPr>
          <p:nvPr/>
        </p:nvSpPr>
        <p:spPr bwMode="auto">
          <a:xfrm>
            <a:off x="4648201" y="4953000"/>
            <a:ext cx="569387" cy="369332"/>
          </a:xfrm>
          <a:prstGeom prst="rect">
            <a:avLst/>
          </a:prstGeom>
          <a:noFill/>
          <a:ln>
            <a:solidFill>
              <a:srgbClr val="CC66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t>Log</a:t>
            </a:r>
          </a:p>
        </p:txBody>
      </p:sp>
      <p:sp>
        <p:nvSpPr>
          <p:cNvPr id="11365" name="Line 101"/>
          <p:cNvSpPr>
            <a:spLocks noChangeShapeType="1"/>
          </p:cNvSpPr>
          <p:nvPr/>
        </p:nvSpPr>
        <p:spPr bwMode="auto">
          <a:xfrm>
            <a:off x="5384800" y="5181600"/>
            <a:ext cx="1371600" cy="0"/>
          </a:xfrm>
          <a:prstGeom prst="line">
            <a:avLst/>
          </a:prstGeom>
          <a:noFill/>
          <a:ln w="28575">
            <a:solidFill>
              <a:srgbClr val="CC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66" name="Text Box 102"/>
          <p:cNvSpPr txBox="1">
            <a:spLocks noChangeArrowheads="1"/>
          </p:cNvSpPr>
          <p:nvPr/>
        </p:nvSpPr>
        <p:spPr bwMode="auto">
          <a:xfrm>
            <a:off x="8522367" y="1235839"/>
            <a:ext cx="1261884" cy="2862322"/>
          </a:xfrm>
          <a:prstGeom prst="rect">
            <a:avLst/>
          </a:prstGeom>
          <a:noFill/>
          <a:ln>
            <a:solidFill>
              <a:srgbClr val="CC66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inode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directory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data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inode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map</a:t>
            </a:r>
          </a:p>
        </p:txBody>
      </p:sp>
      <p:sp>
        <p:nvSpPr>
          <p:cNvPr id="11367" name="Text Box 103"/>
          <p:cNvSpPr txBox="1">
            <a:spLocks noChangeArrowheads="1"/>
          </p:cNvSpPr>
          <p:nvPr/>
        </p:nvSpPr>
        <p:spPr bwMode="auto">
          <a:xfrm>
            <a:off x="7985127" y="4583116"/>
            <a:ext cx="1856598" cy="1169551"/>
          </a:xfrm>
          <a:prstGeom prst="rect">
            <a:avLst/>
          </a:prstGeom>
          <a:noFill/>
          <a:ln>
            <a:solidFill>
              <a:srgbClr val="CC660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</a:rPr>
              <a:t>Blocks written to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</a:rPr>
              <a:t>create two 1-block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</a:rPr>
              <a:t>files: dir1/file1 and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</a:rPr>
              <a:t>dir2/file2, in UFS and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Arial" panose="020B0604020202020204" pitchFamily="34" charset="0"/>
              </a:rPr>
              <a:t>LFS</a:t>
            </a: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68" name="Rectangle 104"/>
          <p:cNvSpPr>
            <a:spLocks noChangeArrowheads="1"/>
          </p:cNvSpPr>
          <p:nvPr/>
        </p:nvSpPr>
        <p:spPr bwMode="auto">
          <a:xfrm>
            <a:off x="7848600" y="4495800"/>
            <a:ext cx="1981200" cy="1295400"/>
          </a:xfrm>
          <a:prstGeom prst="rect">
            <a:avLst/>
          </a:prstGeom>
          <a:noFill/>
          <a:ln w="28575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69" name="Rectangle 105" descr="Large checker board"/>
          <p:cNvSpPr>
            <a:spLocks noChangeArrowheads="1"/>
          </p:cNvSpPr>
          <p:nvPr/>
        </p:nvSpPr>
        <p:spPr bwMode="auto">
          <a:xfrm>
            <a:off x="8153400" y="1295400"/>
            <a:ext cx="304800" cy="457200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70" name="Rectangle 106"/>
          <p:cNvSpPr>
            <a:spLocks noChangeArrowheads="1"/>
          </p:cNvSpPr>
          <p:nvPr/>
        </p:nvSpPr>
        <p:spPr bwMode="auto">
          <a:xfrm>
            <a:off x="8153400" y="2057400"/>
            <a:ext cx="304800" cy="457200"/>
          </a:xfrm>
          <a:prstGeom prst="rect">
            <a:avLst/>
          </a:prstGeom>
          <a:solidFill>
            <a:schemeClr val="tx1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71" name="Rectangle 107"/>
          <p:cNvSpPr>
            <a:spLocks noChangeArrowheads="1"/>
          </p:cNvSpPr>
          <p:nvPr/>
        </p:nvSpPr>
        <p:spPr bwMode="auto">
          <a:xfrm>
            <a:off x="8153400" y="2819400"/>
            <a:ext cx="3048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72" name="Rectangle 108"/>
          <p:cNvSpPr>
            <a:spLocks noChangeArrowheads="1"/>
          </p:cNvSpPr>
          <p:nvPr/>
        </p:nvSpPr>
        <p:spPr bwMode="auto">
          <a:xfrm>
            <a:off x="8153400" y="3581400"/>
            <a:ext cx="304800" cy="457200"/>
          </a:xfrm>
          <a:prstGeom prst="rect">
            <a:avLst/>
          </a:prstGeom>
          <a:solidFill>
            <a:srgbClr val="777777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374" name="Rectangle 110"/>
          <p:cNvSpPr>
            <a:spLocks noChangeArrowheads="1"/>
          </p:cNvSpPr>
          <p:nvPr/>
        </p:nvSpPr>
        <p:spPr bwMode="auto">
          <a:xfrm>
            <a:off x="3048000" y="4953000"/>
            <a:ext cx="3048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11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idea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782594" y="2483708"/>
            <a:ext cx="10626811" cy="4473146"/>
          </a:xfrm>
        </p:spPr>
        <p:txBody>
          <a:bodyPr/>
          <a:lstStyle/>
          <a:p>
            <a:pPr lvl="1"/>
            <a:r>
              <a:rPr lang="en-US" sz="2800" dirty="0"/>
              <a:t>Buffer and write updates together sequentially</a:t>
            </a:r>
          </a:p>
          <a:p>
            <a:pPr lvl="1"/>
            <a:r>
              <a:rPr lang="en-US" sz="2800" dirty="0"/>
              <a:t>Good for the disk</a:t>
            </a:r>
          </a:p>
          <a:p>
            <a:pPr lvl="1"/>
            <a:r>
              <a:rPr lang="en-US" sz="2800" dirty="0"/>
              <a:t>Example above, writes to two different files were written together (along with the new version of </a:t>
            </a:r>
            <a:r>
              <a:rPr lang="en-US" sz="2800" dirty="0" err="1"/>
              <a:t>i</a:t>
            </a:r>
            <a:r>
              <a:rPr lang="en-US" sz="2800" dirty="0"/>
              <a:t>-node)</a:t>
            </a:r>
          </a:p>
          <a:p>
            <a:pPr lvl="1"/>
            <a:r>
              <a:rPr lang="en-US" sz="2800" dirty="0"/>
              <a:t>How much should we buffer?</a:t>
            </a:r>
          </a:p>
          <a:p>
            <a:pPr lvl="2"/>
            <a:r>
              <a:rPr lang="en-US" sz="2400" dirty="0"/>
              <a:t>What happens if too much?  If too little?</a:t>
            </a:r>
          </a:p>
          <a:p>
            <a:r>
              <a:rPr lang="en-US" sz="3200" dirty="0"/>
              <a:t>But how do we find a file later??</a:t>
            </a:r>
          </a:p>
          <a:p>
            <a:pPr lvl="1"/>
            <a:r>
              <a:rPr lang="en-US" sz="2800" dirty="0"/>
              <a:t>All problems in CS solved with another level of indirection </a:t>
            </a:r>
            <a:r>
              <a:rPr lang="en-US" sz="2800" dirty="0">
                <a:sym typeface="Wingdings"/>
              </a:rPr>
              <a:t></a:t>
            </a:r>
            <a:endParaRPr lang="en-US" sz="2800" dirty="0"/>
          </a:p>
        </p:txBody>
      </p:sp>
      <p:pic>
        <p:nvPicPr>
          <p:cNvPr id="11" name="Content Placeholder 8" descr="Screen Shot 2016-02-17 at 12.53.2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5323" b="-75323"/>
          <a:stretch>
            <a:fillRect/>
          </a:stretch>
        </p:blipFill>
        <p:spPr bwMode="auto">
          <a:xfrm>
            <a:off x="2807762" y="-337334"/>
            <a:ext cx="6163732" cy="3952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375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Devil is in the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Two potential problems:</a:t>
            </a:r>
          </a:p>
          <a:p>
            <a:pPr lvl="1"/>
            <a:r>
              <a:rPr lang="en-US" b="0" dirty="0"/>
              <a:t>Log retrieval on cache misses – how do we find the data?</a:t>
            </a:r>
          </a:p>
          <a:p>
            <a:pPr lvl="1"/>
            <a:endParaRPr lang="en-US" b="0" dirty="0"/>
          </a:p>
          <a:p>
            <a:pPr lvl="1"/>
            <a:r>
              <a:rPr lang="en-US" b="0" dirty="0"/>
              <a:t>Wrap-around: what happens when end of disk is reached?</a:t>
            </a:r>
          </a:p>
          <a:p>
            <a:pPr lvl="2"/>
            <a:r>
              <a:rPr lang="en-US" b="0" dirty="0"/>
              <a:t>No longer any big, empty runs available</a:t>
            </a:r>
          </a:p>
          <a:p>
            <a:pPr lvl="2"/>
            <a:r>
              <a:rPr lang="en-US" b="0" dirty="0"/>
              <a:t>How to prevent fragmentation?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2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/>
              <a:t>-node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7" y="2786760"/>
            <a:ext cx="9639643" cy="3651110"/>
          </a:xfrm>
        </p:spPr>
        <p:txBody>
          <a:bodyPr/>
          <a:lstStyle/>
          <a:p>
            <a:r>
              <a:rPr lang="en-US" sz="2400" dirty="0"/>
              <a:t>A map keeping track of the location of </a:t>
            </a:r>
            <a:r>
              <a:rPr lang="en-US" sz="2400" dirty="0" err="1"/>
              <a:t>i</a:t>
            </a:r>
            <a:r>
              <a:rPr lang="en-US" sz="2400" dirty="0"/>
              <a:t>-nodes</a:t>
            </a:r>
          </a:p>
          <a:p>
            <a:r>
              <a:rPr lang="en-US" sz="2400" dirty="0"/>
              <a:t>Anytime an </a:t>
            </a:r>
            <a:r>
              <a:rPr lang="en-US" sz="2400" dirty="0" err="1"/>
              <a:t>i</a:t>
            </a:r>
            <a:r>
              <a:rPr lang="en-US" sz="2400" dirty="0"/>
              <a:t>-node is written to disk, the </a:t>
            </a:r>
            <a:r>
              <a:rPr lang="en-US" sz="2400" dirty="0" err="1"/>
              <a:t>imap</a:t>
            </a:r>
            <a:r>
              <a:rPr lang="en-US" sz="2400" dirty="0"/>
              <a:t> is updated</a:t>
            </a:r>
          </a:p>
          <a:p>
            <a:pPr lvl="1"/>
            <a:r>
              <a:rPr lang="en-US" sz="2000" dirty="0"/>
              <a:t>But is that any better? In a second</a:t>
            </a:r>
          </a:p>
          <a:p>
            <a:r>
              <a:rPr lang="en-US" sz="2400" dirty="0"/>
              <a:t>Most of the time the </a:t>
            </a:r>
            <a:r>
              <a:rPr lang="en-US" sz="2400" dirty="0" err="1"/>
              <a:t>imap</a:t>
            </a:r>
            <a:r>
              <a:rPr lang="en-US" sz="2400" dirty="0"/>
              <a:t> is in memory, so access is fast</a:t>
            </a:r>
          </a:p>
          <a:p>
            <a:r>
              <a:rPr lang="en-US" sz="2400" dirty="0"/>
              <a:t>Updated </a:t>
            </a:r>
            <a:r>
              <a:rPr lang="en-US" sz="2400" dirty="0" err="1"/>
              <a:t>imap</a:t>
            </a:r>
            <a:r>
              <a:rPr lang="en-US" sz="2400" dirty="0"/>
              <a:t> is saved as part of the log!</a:t>
            </a:r>
          </a:p>
          <a:p>
            <a:pPr lvl="1"/>
            <a:r>
              <a:rPr lang="en-US" sz="2000" dirty="0"/>
              <a:t> but how do we find </a:t>
            </a:r>
            <a:r>
              <a:rPr lang="en-US" sz="2000" u="sng" dirty="0"/>
              <a:t>it!</a:t>
            </a:r>
          </a:p>
        </p:txBody>
      </p:sp>
      <p:pic>
        <p:nvPicPr>
          <p:cNvPr id="8" name="Picture 7" descr="Screen Shot 2016-02-17 at 1.09.3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782" y="1516760"/>
            <a:ext cx="54991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41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piece to the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2500" y="2974838"/>
            <a:ext cx="7683500" cy="314656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Checkpoint region is written to point to the location of the </a:t>
            </a:r>
            <a:r>
              <a:rPr lang="en-US" sz="2400" dirty="0" err="1"/>
              <a:t>imap</a:t>
            </a:r>
            <a:endParaRPr lang="en-US" sz="2400" dirty="0"/>
          </a:p>
          <a:p>
            <a:pPr lvl="1"/>
            <a:r>
              <a:rPr lang="en-US" sz="2000" dirty="0"/>
              <a:t>Also serves as an indicator of a stable point in the file system for crash recovery</a:t>
            </a:r>
          </a:p>
          <a:p>
            <a:endParaRPr lang="en-US" sz="2400" dirty="0"/>
          </a:p>
          <a:p>
            <a:r>
              <a:rPr lang="en-US" sz="2400" dirty="0"/>
              <a:t>So, to read a file from LFS:</a:t>
            </a:r>
          </a:p>
          <a:p>
            <a:pPr lvl="1"/>
            <a:r>
              <a:rPr lang="en-US" sz="2000" dirty="0"/>
              <a:t>Read the CR, use it to read and cache the </a:t>
            </a:r>
            <a:r>
              <a:rPr lang="en-US" sz="2000" dirty="0" err="1"/>
              <a:t>imap</a:t>
            </a:r>
            <a:endParaRPr lang="en-US" sz="2000" dirty="0"/>
          </a:p>
          <a:p>
            <a:pPr lvl="1"/>
            <a:r>
              <a:rPr lang="en-US" sz="2000" dirty="0"/>
              <a:t>After that, it is identical to FFS</a:t>
            </a:r>
          </a:p>
          <a:p>
            <a:pPr lvl="1"/>
            <a:r>
              <a:rPr lang="en-US" sz="2000" dirty="0"/>
              <a:t>Are reads fast?</a:t>
            </a:r>
          </a:p>
        </p:txBody>
      </p:sp>
      <p:pic>
        <p:nvPicPr>
          <p:cNvPr id="5" name="Picture 4" descr="Screen Shot 2016-02-17 at 1.11.2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523999"/>
            <a:ext cx="5029200" cy="12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773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directories?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190106" y="2921229"/>
            <a:ext cx="8020697" cy="3461431"/>
          </a:xfrm>
        </p:spPr>
        <p:txBody>
          <a:bodyPr/>
          <a:lstStyle/>
          <a:p>
            <a:r>
              <a:rPr lang="en-US" sz="2400" dirty="0"/>
              <a:t>When a file is updated, its </a:t>
            </a:r>
            <a:r>
              <a:rPr lang="en-US" sz="2400" dirty="0" err="1"/>
              <a:t>inode</a:t>
            </a:r>
            <a:r>
              <a:rPr lang="en-US" sz="2400" dirty="0"/>
              <a:t> changes (new copy)</a:t>
            </a:r>
          </a:p>
          <a:p>
            <a:pPr lvl="1"/>
            <a:r>
              <a:rPr lang="en-US" sz="2000" dirty="0"/>
              <a:t>We need to update the directory </a:t>
            </a:r>
            <a:r>
              <a:rPr lang="en-US" sz="2000" dirty="0" err="1"/>
              <a:t>inode</a:t>
            </a:r>
            <a:r>
              <a:rPr lang="en-US" sz="2000" dirty="0"/>
              <a:t> (also creating a copy)</a:t>
            </a:r>
          </a:p>
          <a:p>
            <a:pPr lvl="1"/>
            <a:r>
              <a:rPr lang="en-US" sz="2000" dirty="0"/>
              <a:t>We need to update its parent directory</a:t>
            </a:r>
          </a:p>
          <a:p>
            <a:pPr lvl="1"/>
            <a:endParaRPr lang="en-US" sz="2000" dirty="0"/>
          </a:p>
          <a:p>
            <a:r>
              <a:rPr lang="en-US" sz="2400" dirty="0"/>
              <a:t>Ugh</a:t>
            </a:r>
            <a:r>
              <a:rPr lang="is-IS" sz="2400" dirty="0"/>
              <a:t>….what to do?</a:t>
            </a:r>
          </a:p>
          <a:p>
            <a:pPr lvl="1"/>
            <a:r>
              <a:rPr lang="en-US" sz="2000" dirty="0"/>
              <a:t>I</a:t>
            </a:r>
            <a:r>
              <a:rPr lang="is-IS" sz="2000" dirty="0"/>
              <a:t>node map helps with that too – just keep track of inode number and resolve it through inode map</a:t>
            </a:r>
            <a:endParaRPr lang="en-US" sz="2000" dirty="0"/>
          </a:p>
        </p:txBody>
      </p:sp>
      <p:pic>
        <p:nvPicPr>
          <p:cNvPr id="7" name="Picture 6" descr="Screen Shot 2016-02-17 at 1.19.1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676" y="1523999"/>
            <a:ext cx="5080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74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CRTemplate4">
  <a:themeElements>
    <a:clrScheme name="UCRTemplate4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UCRTemplate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UCRTemplate4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4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RTemplate4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1749</Words>
  <Application>Microsoft Macintosh PowerPoint</Application>
  <PresentationFormat>Widescreen</PresentationFormat>
  <Paragraphs>262</Paragraphs>
  <Slides>33</Slides>
  <Notes>12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Arial Narrow</vt:lpstr>
      <vt:lpstr>Calibri</vt:lpstr>
      <vt:lpstr>Calibri Light</vt:lpstr>
      <vt:lpstr>Tahoma</vt:lpstr>
      <vt:lpstr>Times New Roman</vt:lpstr>
      <vt:lpstr>Wingdings</vt:lpstr>
      <vt:lpstr>Office Theme</vt:lpstr>
      <vt:lpstr>UCRTemplate4</vt:lpstr>
      <vt:lpstr>LFS, NFS</vt:lpstr>
      <vt:lpstr>Log-Structured File System</vt:lpstr>
      <vt:lpstr>LFS Basic Idea</vt:lpstr>
      <vt:lpstr>LFS vs. UFS</vt:lpstr>
      <vt:lpstr>Basic idea</vt:lpstr>
      <vt:lpstr>Devil is in the details</vt:lpstr>
      <vt:lpstr>i-node map</vt:lpstr>
      <vt:lpstr>Final piece to the solution</vt:lpstr>
      <vt:lpstr>What about directories?</vt:lpstr>
      <vt:lpstr>LFS Disk Wrap-Around/Garbage collection</vt:lpstr>
      <vt:lpstr>LFS Segment Cleaning</vt:lpstr>
      <vt:lpstr>Evaluation Results</vt:lpstr>
      <vt:lpstr>Is this a good paper?</vt:lpstr>
      <vt:lpstr>DESIGN AND IMPLEMENTATION OF THE SUN NETWORK FILESYSTEM </vt:lpstr>
      <vt:lpstr>What is NFS?</vt:lpstr>
      <vt:lpstr>Overview and Objectives</vt:lpstr>
      <vt:lpstr>Additional objectives</vt:lpstr>
      <vt:lpstr>Example</vt:lpstr>
      <vt:lpstr>The protocol (I)</vt:lpstr>
      <vt:lpstr>Advantages of statelessness</vt:lpstr>
      <vt:lpstr>NFS as a “Stateless” Service</vt:lpstr>
      <vt:lpstr>Consequences of statelessness</vt:lpstr>
      <vt:lpstr>Important pieces of protocol</vt:lpstr>
      <vt:lpstr>From protocol to distributed file system</vt:lpstr>
      <vt:lpstr>The lookup call (I)</vt:lpstr>
      <vt:lpstr>The lookup call (II)</vt:lpstr>
      <vt:lpstr>Server side (I)</vt:lpstr>
      <vt:lpstr>Server side (II)</vt:lpstr>
      <vt:lpstr>Client side (I)</vt:lpstr>
      <vt:lpstr>Remote mount</vt:lpstr>
      <vt:lpstr>Client side (II)</vt:lpstr>
      <vt:lpstr>Client side (III)</vt:lpstr>
      <vt:lpstr>More 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LFS, NFS</dc:title>
  <dc:creator>Nael Abu-Ghazaleh</dc:creator>
  <cp:lastModifiedBy>Nael Abu-Ghazaleh</cp:lastModifiedBy>
  <cp:revision>2</cp:revision>
  <dcterms:created xsi:type="dcterms:W3CDTF">2021-05-14T15:24:58Z</dcterms:created>
  <dcterms:modified xsi:type="dcterms:W3CDTF">2021-05-14T16:04:52Z</dcterms:modified>
</cp:coreProperties>
</file>