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4" r:id="rId1"/>
  </p:sldMasterIdLst>
  <p:notesMasterIdLst>
    <p:notesMasterId r:id="rId26"/>
  </p:notesMasterIdLst>
  <p:handoutMasterIdLst>
    <p:handoutMasterId r:id="rId27"/>
  </p:handoutMasterIdLst>
  <p:sldIdLst>
    <p:sldId id="322" r:id="rId2"/>
    <p:sldId id="653" r:id="rId3"/>
    <p:sldId id="686" r:id="rId4"/>
    <p:sldId id="714" r:id="rId5"/>
    <p:sldId id="712" r:id="rId6"/>
    <p:sldId id="655" r:id="rId7"/>
    <p:sldId id="656" r:id="rId8"/>
    <p:sldId id="652" r:id="rId9"/>
    <p:sldId id="657" r:id="rId10"/>
    <p:sldId id="658" r:id="rId11"/>
    <p:sldId id="687" r:id="rId12"/>
    <p:sldId id="713" r:id="rId13"/>
    <p:sldId id="700" r:id="rId14"/>
    <p:sldId id="701" r:id="rId15"/>
    <p:sldId id="702" r:id="rId16"/>
    <p:sldId id="703" r:id="rId17"/>
    <p:sldId id="704" r:id="rId18"/>
    <p:sldId id="705" r:id="rId19"/>
    <p:sldId id="706" r:id="rId20"/>
    <p:sldId id="707" r:id="rId21"/>
    <p:sldId id="708" r:id="rId22"/>
    <p:sldId id="709" r:id="rId23"/>
    <p:sldId id="711" r:id="rId24"/>
    <p:sldId id="710" r:id="rId25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2B7"/>
    <a:srgbClr val="55FC02"/>
    <a:srgbClr val="FBBA03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07" autoAdjust="0"/>
  </p:normalViewPr>
  <p:slideViewPr>
    <p:cSldViewPr snapToGrid="0">
      <p:cViewPr varScale="1">
        <p:scale>
          <a:sx n="124" d="100"/>
          <a:sy n="124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defTabSz="863473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r" defTabSz="863473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b" anchorCtr="0" compatLnSpc="1">
            <a:prstTxWarp prst="textNoShape">
              <a:avLst/>
            </a:prstTxWarp>
          </a:bodyPr>
          <a:lstStyle>
            <a:lvl1pPr defTabSz="863473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b" anchorCtr="0" compatLnSpc="1">
            <a:prstTxWarp prst="textNoShape">
              <a:avLst/>
            </a:prstTxWarp>
          </a:bodyPr>
          <a:lstStyle>
            <a:lvl1pPr algn="r" defTabSz="863473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945185-CA61-4CE5-8DB3-1A9D5F77A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9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defTabSz="863473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r" defTabSz="863473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b" anchorCtr="0" compatLnSpc="1">
            <a:prstTxWarp prst="textNoShape">
              <a:avLst/>
            </a:prstTxWarp>
          </a:bodyPr>
          <a:lstStyle>
            <a:lvl1pPr defTabSz="863473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b" anchorCtr="0" compatLnSpc="1">
            <a:prstTxWarp prst="textNoShape">
              <a:avLst/>
            </a:prstTxWarp>
          </a:bodyPr>
          <a:lstStyle>
            <a:lvl1pPr algn="r" defTabSz="863473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955130-ED17-496F-8501-441305981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228975" y="9148763"/>
            <a:ext cx="858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02" tIns="46501" rIns="93002" bIns="46501">
            <a:spAutoFit/>
          </a:bodyPr>
          <a:lstStyle/>
          <a:p>
            <a:pPr algn="ctr" defTabSz="917575">
              <a:lnSpc>
                <a:spcPct val="90000"/>
              </a:lnSpc>
              <a:spcBef>
                <a:spcPct val="0"/>
              </a:spcBef>
            </a:pPr>
            <a:r>
              <a:rPr lang="en-US" sz="1300" b="0">
                <a:solidFill>
                  <a:schemeClr val="tx1"/>
                </a:solidFill>
              </a:rPr>
              <a:t>Page </a:t>
            </a:r>
            <a:fld id="{73E37BEA-3E7B-4A14-8786-909F5C4A2C2A}" type="slidenum">
              <a:rPr lang="en-US" sz="1300" b="0">
                <a:solidFill>
                  <a:schemeClr val="tx1"/>
                </a:solidFill>
              </a:rPr>
              <a:pPr algn="ctr" defTabSz="917575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655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3" tIns="48001" rIns="97503" bIns="48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737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62013"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 defTabSz="862013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CS252 S05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2013"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 defTabSz="862013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 defTabSz="862013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defTabSz="862013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fld id="{C130DCCC-07D7-4877-95C4-189F842CA0A3}" type="slidenum">
              <a:rPr 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5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E77A7-B58E-7945-9474-E1E4A4F538E5}" type="slidenum">
              <a:rPr lang="en-US"/>
              <a:pPr/>
              <a:t>17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5655-B129-4B34-B6B2-6B3D6F2BFD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big_logo_ttle">
            <a:extLst>
              <a:ext uri="{FF2B5EF4-FFF2-40B4-BE49-F238E27FC236}">
                <a16:creationId xmlns:a16="http://schemas.microsoft.com/office/drawing/2014/main" id="{4C9D1249-676C-4C70-9438-53E7DD15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818DBCB6-975B-479A-A30C-5EFD088480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427CC1B-28B1-44D2-AF8C-D98981E995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E9224CA-3330-46E3-A9F3-D92B8E4404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75A7D98-7E16-4F76-B68A-C1579DDBE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BF8183F-FF0A-4441-9648-89F8FD5D09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4C7054-ECCB-4C91-9D6E-D8C9C500E0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163" name="Line 43">
            <a:extLst>
              <a:ext uri="{FF2B5EF4-FFF2-40B4-BE49-F238E27FC236}">
                <a16:creationId xmlns:a16="http://schemas.microsoft.com/office/drawing/2014/main" id="{6EA9B1A4-D13E-4EA6-A94E-015DBFC4D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6E5F-FA5D-4B4B-BFD8-55EDF856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2248C-0271-4640-8C3C-E338B1DF2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1FBD-677E-438F-9B11-08BA7333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3D5EE-68D2-447B-B68E-CD75BB1B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80290-5935-407F-B6E1-6E841F12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DBF7-C3FF-426A-BD29-8182375C6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98743-E201-4E2B-9CC3-B56A40A82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79937-A675-4595-876A-49270855C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D4DA-EF0F-4931-AB08-F0F3BD04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142D4-F093-40BD-B9D0-25B581CD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168C-D6DF-4037-ACEE-067DB4C4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EDFF-EE10-4E86-8D8B-2ECD251A25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5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67E0-CB73-4576-BB9A-39207C91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BE6E-BEA4-4989-A34C-4E0761A2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AC81D-1FA4-4A7C-88A0-DE80FA44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2690-1F59-4F43-BB36-54B24CAF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82253-08DB-4C27-83A4-1F85F9F9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3168-B59C-4F3F-A017-DFDE942548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6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6A93-DF9C-440C-A1EE-6653D643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9154-1A4A-4FBE-A9E6-6DA6E297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CD43-F14E-4081-9AC1-3E50811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2289-BD5D-48C1-AEE3-D73879E7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B65AC-6194-4AD7-A82F-31B7326A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A309C-16EC-423E-BB91-430AA6A810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A50-974D-4BDC-8798-E4427FA9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72AB-A285-4F1F-86E7-8329DAC35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728A0-ADF1-4903-9626-4F84540FA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5282-E0E7-40D7-82CE-9B1E28E4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8DCF3-4B0C-4BFE-8848-0A72A083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9762C-F17F-4125-B921-D0BC8E4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44A37-8E4F-4F0E-8A01-060C4D7E7F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0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F398-5AFD-4225-8C6D-B0B8D1F1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3CCA2-C771-43D0-AB35-30254A9A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A85A9-9474-4665-9C7D-E49360652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ED577-7694-441A-8752-374E18D64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CEB24-90D2-476C-8175-26C536064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4FE09-ACD5-480B-AF85-9E9714D4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6666-D2BD-4974-8640-5FFCDA5D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7D833-E73E-4F67-9F70-D2A56B3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BD98E-490D-41B3-AD47-8F40A20DCF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85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F6BB-4FF7-4AD3-AAEC-B1F7E9F6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6E906-F72B-45C2-B3F6-72AB0CB7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C6276-433D-466E-B994-D9101693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5E20C-7CBE-434D-8994-10178618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52F9-7C9F-41D1-A563-C51FCE15CB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1D1AE-91BF-4B26-9421-1625BA12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2E2CA-E2A4-4F80-A701-4205D558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CEC6-6998-4429-8144-68717D1D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EBA9-1CEE-4E3D-AEFB-F904779BE7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235E-B48C-4FDC-B9BE-DFFFAABB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563D-98A7-4AAF-BC70-ED976C32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2E54-ADF6-4EE0-A322-F0717CA3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03A74-8DB0-4B63-BDAC-9CBB9AD8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C3412-D2B2-4D41-966F-33573CC0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CD8BE-B3BF-4B09-B465-6F33C44D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9C858-4102-4EEF-AA51-ACEF029053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4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6A60-B54F-4284-9D10-7AFC9BCC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F1DC6-386D-42E1-A4CD-0737FC138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FC4EA-AF3B-40E0-9BFC-40B2908B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00E84-245A-4D31-B5C3-FD4BF4AE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7AE7B-90FA-4134-A677-A8BC15B8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527E1-01B2-4B72-9761-A6A1AA13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C7975-E2B5-4886-9851-055FA9162F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" name="Picture 41" descr="small_logo_inside">
            <a:extLst>
              <a:ext uri="{FF2B5EF4-FFF2-40B4-BE49-F238E27FC236}">
                <a16:creationId xmlns:a16="http://schemas.microsoft.com/office/drawing/2014/main" id="{EA9F2475-B247-4464-9362-0C2E11C4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18E67B5D-441D-4B98-9283-97E8AF19C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BE71B9B-6ACE-488E-88E0-B72C395DB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8BA0A41-B87B-47F2-9A0F-A066B62BCC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27AE3E4-FB72-4325-8BE0-84B12A69B9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4E7AFEF-5FE5-4531-AD5B-5A1FD15127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A3EE6E3-91DE-43BB-A5F4-39E31BECEE7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1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br>
              <a:rPr lang="en-US" sz="3000" dirty="0"/>
            </a:br>
            <a:r>
              <a:rPr lang="en-US" sz="3000" dirty="0"/>
              <a:t>Filesystems (II)</a:t>
            </a:r>
            <a:br>
              <a:rPr lang="en-US" sz="3000" dirty="0"/>
            </a:br>
            <a:r>
              <a:rPr lang="en-US" sz="3000" dirty="0"/>
              <a:t>FFS, LFS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2218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FFS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3 key features:</a:t>
            </a:r>
          </a:p>
          <a:p>
            <a:pPr lvl="1"/>
            <a:r>
              <a:rPr lang="en-US" sz="1800" b="0" dirty="0"/>
              <a:t>Parameterize FS implementation for the hardware it’s running on</a:t>
            </a:r>
          </a:p>
          <a:p>
            <a:pPr lvl="1"/>
            <a:r>
              <a:rPr lang="en-US" sz="1800" b="0" dirty="0"/>
              <a:t>Measurement-driven design decisions</a:t>
            </a:r>
          </a:p>
          <a:p>
            <a:pPr lvl="1"/>
            <a:r>
              <a:rPr lang="en-US" sz="1800" b="0" dirty="0"/>
              <a:t>Locality “wins”</a:t>
            </a:r>
          </a:p>
          <a:p>
            <a:r>
              <a:rPr lang="en-US" sz="2000" b="0" dirty="0"/>
              <a:t>Major flaws: </a:t>
            </a:r>
          </a:p>
          <a:p>
            <a:pPr lvl="1"/>
            <a:r>
              <a:rPr lang="en-US" sz="1800" b="0" dirty="0"/>
              <a:t>Measurements derived from a single installation</a:t>
            </a:r>
          </a:p>
          <a:p>
            <a:pPr lvl="1"/>
            <a:r>
              <a:rPr lang="en-US" sz="1800" b="0" dirty="0"/>
              <a:t>Ignored technology trends</a:t>
            </a:r>
          </a:p>
          <a:p>
            <a:pPr lvl="1"/>
            <a:endParaRPr lang="en-US" sz="1800" b="0" dirty="0"/>
          </a:p>
          <a:p>
            <a:r>
              <a:rPr lang="en-US" sz="2000" b="0" dirty="0"/>
              <a:t>A lesson for the future: don’t ignore underlying hardware characteristics</a:t>
            </a:r>
          </a:p>
          <a:p>
            <a:endParaRPr lang="en-US" sz="2000" b="0" dirty="0"/>
          </a:p>
          <a:p>
            <a:r>
              <a:rPr lang="en-US" sz="2000" b="0" dirty="0"/>
              <a:t>Contrasting research approaches: improve what you’ve got vs. design something new</a:t>
            </a:r>
          </a:p>
        </p:txBody>
      </p:sp>
    </p:spTree>
    <p:extLst>
      <p:ext uri="{BB962C8B-B14F-4D97-AF65-F5344CB8AC3E}">
        <p14:creationId xmlns:p14="http://schemas.microsoft.com/office/powerpoint/2010/main" val="150474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operations still 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many operations (seeks) to create a new file?</a:t>
            </a:r>
          </a:p>
          <a:p>
            <a:pPr lvl="1"/>
            <a:r>
              <a:rPr lang="en-US" sz="2000" dirty="0"/>
              <a:t>New file, needs a new </a:t>
            </a:r>
            <a:r>
              <a:rPr lang="en-US" sz="2000" dirty="0" err="1"/>
              <a:t>inode</a:t>
            </a:r>
            <a:endParaRPr lang="en-US" sz="2000" dirty="0"/>
          </a:p>
          <a:p>
            <a:pPr lvl="1"/>
            <a:r>
              <a:rPr lang="en-US" sz="2000" dirty="0"/>
              <a:t>But at least a block of data too</a:t>
            </a:r>
          </a:p>
          <a:p>
            <a:pPr lvl="1"/>
            <a:r>
              <a:rPr lang="en-US" sz="2000" dirty="0"/>
              <a:t>Check and update the </a:t>
            </a:r>
            <a:r>
              <a:rPr lang="en-US" sz="2000" dirty="0" err="1"/>
              <a:t>inode</a:t>
            </a:r>
            <a:r>
              <a:rPr lang="en-US" sz="2000" dirty="0"/>
              <a:t> and data bitmap (eventually have to be written to disk)</a:t>
            </a:r>
          </a:p>
          <a:p>
            <a:pPr lvl="1"/>
            <a:r>
              <a:rPr lang="en-US" sz="2000" dirty="0"/>
              <a:t>Not done yet – need to add it to the directory (update the directory </a:t>
            </a:r>
            <a:r>
              <a:rPr lang="en-US" sz="2000" dirty="0" err="1"/>
              <a:t>inode</a:t>
            </a:r>
            <a:r>
              <a:rPr lang="en-US" sz="2000" dirty="0"/>
              <a:t> and the directory data block – may need to split if its full)</a:t>
            </a:r>
            <a:r>
              <a:rPr lang="is-IS" sz="2000" dirty="0"/>
              <a:t>…</a:t>
            </a:r>
          </a:p>
          <a:p>
            <a:pPr lvl="1"/>
            <a:r>
              <a:rPr lang="en-US" sz="2000" dirty="0"/>
              <a:t>W</a:t>
            </a:r>
            <a:r>
              <a:rPr lang="is-IS" sz="2000" dirty="0"/>
              <a:t>hew!! How does all of this even work?</a:t>
            </a:r>
          </a:p>
          <a:p>
            <a:pPr lvl="1"/>
            <a:endParaRPr lang="en-US" sz="2000" dirty="0"/>
          </a:p>
          <a:p>
            <a:r>
              <a:rPr lang="en-US" sz="2400" dirty="0"/>
              <a:t>So what is the advantage?</a:t>
            </a:r>
          </a:p>
          <a:p>
            <a:pPr lvl="1"/>
            <a:r>
              <a:rPr lang="en-US" sz="2000" dirty="0"/>
              <a:t>Not removing any operations</a:t>
            </a:r>
          </a:p>
          <a:p>
            <a:pPr lvl="1"/>
            <a:r>
              <a:rPr lang="en-US" sz="2000" dirty="0"/>
              <a:t>Seeks are just shorter</a:t>
            </a:r>
            <a:r>
              <a:rPr lang="is-IS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2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BB79-AD30-C14E-9081-ACC7C36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consistency/Journaling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B179-45FA-9647-9A0D-5D91F129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522413" cy="5105400"/>
          </a:xfrm>
        </p:spPr>
        <p:txBody>
          <a:bodyPr/>
          <a:lstStyle/>
          <a:p>
            <a:r>
              <a:rPr lang="en-US" sz="2800" dirty="0"/>
              <a:t>Problem: </a:t>
            </a:r>
          </a:p>
          <a:p>
            <a:pPr lvl="1"/>
            <a:r>
              <a:rPr lang="en-US" sz="2400" dirty="0"/>
              <a:t>Recall: file ops can cause multiple disk ops</a:t>
            </a:r>
          </a:p>
          <a:p>
            <a:pPr lvl="2"/>
            <a:r>
              <a:rPr lang="en-US" sz="2000" dirty="0"/>
              <a:t>Example, add a block to a file</a:t>
            </a:r>
          </a:p>
          <a:p>
            <a:pPr lvl="1"/>
            <a:r>
              <a:rPr lang="en-US" sz="2400" dirty="0"/>
              <a:t>With cache, and block reordering what happens on a crash?</a:t>
            </a:r>
          </a:p>
          <a:p>
            <a:pPr lvl="2"/>
            <a:r>
              <a:rPr lang="en-US" sz="2000" dirty="0"/>
              <a:t>Any subset of the ops may have been committed to disk</a:t>
            </a:r>
          </a:p>
          <a:p>
            <a:pPr lvl="2"/>
            <a:r>
              <a:rPr lang="en-US" sz="2000" dirty="0"/>
              <a:t>Disk state is inconsistent </a:t>
            </a:r>
          </a:p>
          <a:p>
            <a:pPr lvl="3"/>
            <a:r>
              <a:rPr lang="en-US" sz="1800" dirty="0"/>
              <a:t>File checkers where a critical part of the OS</a:t>
            </a:r>
          </a:p>
          <a:p>
            <a:r>
              <a:rPr lang="en-US" sz="2800" dirty="0"/>
              <a:t>Solution: Journaling</a:t>
            </a:r>
          </a:p>
          <a:p>
            <a:pPr lvl="1"/>
            <a:r>
              <a:rPr lang="en-US" sz="2400" dirty="0"/>
              <a:t>Log intended ops in a journal – commit them</a:t>
            </a:r>
          </a:p>
          <a:p>
            <a:pPr lvl="1"/>
            <a:r>
              <a:rPr lang="en-US" sz="2400" dirty="0"/>
              <a:t>Once committed, start disk ops</a:t>
            </a:r>
          </a:p>
          <a:p>
            <a:pPr lvl="1"/>
            <a:r>
              <a:rPr lang="en-US" sz="2400" dirty="0"/>
              <a:t>Once committed, mark log as done</a:t>
            </a:r>
          </a:p>
          <a:p>
            <a:pPr lvl="1"/>
            <a:r>
              <a:rPr lang="en-US" sz="2400" dirty="0"/>
              <a:t>How does this solve the problem?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3F35-9E8A-3943-BE33-22FCF640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168-B59C-4F3F-A017-DFDE9425489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986"/>
            <a:ext cx="7467600" cy="762000"/>
          </a:xfrm>
        </p:spPr>
        <p:txBody>
          <a:bodyPr/>
          <a:lstStyle/>
          <a:p>
            <a:pPr lvl="0"/>
            <a:r>
              <a:rPr lang="en-US" sz="2800" dirty="0"/>
              <a:t>Log-Structured/Journaling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204"/>
            <a:ext cx="8229600" cy="5388796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Radically different file system design</a:t>
            </a:r>
          </a:p>
          <a:p>
            <a:r>
              <a:rPr lang="en-US" b="0" dirty="0"/>
              <a:t>Technology motivations:</a:t>
            </a:r>
          </a:p>
          <a:p>
            <a:pPr lvl="1"/>
            <a:r>
              <a:rPr lang="en-US" b="0" dirty="0"/>
              <a:t>CPUs outpacing disks: I/O becoming more-and-more of a bottleneck</a:t>
            </a:r>
          </a:p>
          <a:p>
            <a:pPr lvl="1"/>
            <a:r>
              <a:rPr lang="en-US" b="0" dirty="0"/>
              <a:t>Large RAM: file caches work well, making most disk traffic writes</a:t>
            </a:r>
          </a:p>
          <a:p>
            <a:r>
              <a:rPr lang="en-US" b="0" dirty="0"/>
              <a:t>Problems with (then) current file systems:</a:t>
            </a:r>
          </a:p>
          <a:p>
            <a:pPr lvl="1"/>
            <a:r>
              <a:rPr lang="en-US" b="0" dirty="0"/>
              <a:t>Lots of little writes</a:t>
            </a:r>
          </a:p>
          <a:p>
            <a:pPr lvl="1"/>
            <a:r>
              <a:rPr lang="en-US" b="0" dirty="0"/>
              <a:t>Synchronous: wait for disk in too many places – makes it hard to win much from RAIDs, too little concurrency</a:t>
            </a:r>
          </a:p>
          <a:p>
            <a:pPr lvl="1"/>
            <a:r>
              <a:rPr lang="en-US" b="0" dirty="0"/>
              <a:t>5 seeks to create a new file: (rough order)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file </a:t>
            </a:r>
            <a:r>
              <a:rPr lang="en-US" b="0" dirty="0" err="1"/>
              <a:t>i</a:t>
            </a:r>
            <a:r>
              <a:rPr lang="en-US" b="0" dirty="0"/>
              <a:t>-node (create)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file data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directory entry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file </a:t>
            </a:r>
            <a:r>
              <a:rPr lang="en-US" b="0" dirty="0" err="1"/>
              <a:t>i</a:t>
            </a:r>
            <a:r>
              <a:rPr lang="en-US" b="0" dirty="0"/>
              <a:t>-node (finalize)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directory </a:t>
            </a:r>
            <a:r>
              <a:rPr lang="en-US" b="0" dirty="0" err="1"/>
              <a:t>i</a:t>
            </a:r>
            <a:r>
              <a:rPr lang="en-US" b="0" dirty="0"/>
              <a:t>-node (modification time)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/>
              <a:t>(not to mention bitmap updates)</a:t>
            </a:r>
          </a:p>
        </p:txBody>
      </p:sp>
    </p:spTree>
    <p:extLst>
      <p:ext uri="{BB962C8B-B14F-4D97-AF65-F5344CB8AC3E}">
        <p14:creationId xmlns:p14="http://schemas.microsoft.com/office/powerpoint/2010/main" val="41328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LFS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468967"/>
            <a:ext cx="8487834" cy="4927600"/>
          </a:xfrm>
        </p:spPr>
        <p:txBody>
          <a:bodyPr/>
          <a:lstStyle/>
          <a:p>
            <a:r>
              <a:rPr lang="en-US" sz="2000" dirty="0"/>
              <a:t>Log all data and metadata with efficient, large, sequential writes</a:t>
            </a:r>
          </a:p>
          <a:p>
            <a:pPr lvl="1"/>
            <a:r>
              <a:rPr lang="en-US" sz="1800" dirty="0"/>
              <a:t>Do not update blocks in place – just write new versions in the log</a:t>
            </a:r>
          </a:p>
          <a:p>
            <a:endParaRPr lang="en-US" sz="2000" dirty="0"/>
          </a:p>
          <a:p>
            <a:r>
              <a:rPr lang="en-US" sz="2000" dirty="0"/>
              <a:t>Treat the log as the truth, but keep an index on its contents</a:t>
            </a:r>
          </a:p>
          <a:p>
            <a:endParaRPr lang="en-US" sz="2000" dirty="0"/>
          </a:p>
          <a:p>
            <a:r>
              <a:rPr lang="en-US" sz="2000" dirty="0"/>
              <a:t>Not necessarily good for reads, but trends help</a:t>
            </a:r>
          </a:p>
          <a:p>
            <a:pPr lvl="1"/>
            <a:r>
              <a:rPr lang="en-US" sz="1800" dirty="0"/>
              <a:t>Rely on a large memory to provide fast access through caching</a:t>
            </a:r>
          </a:p>
          <a:p>
            <a:endParaRPr lang="en-US" sz="2000" dirty="0"/>
          </a:p>
          <a:p>
            <a:r>
              <a:rPr lang="en-US" sz="2000" dirty="0"/>
              <a:t>Data layout on disk has “temporal locality” (good for writing), rather than “logical locality” (good for reading)</a:t>
            </a:r>
          </a:p>
          <a:p>
            <a:pPr lvl="1"/>
            <a:r>
              <a:rPr lang="en-US" sz="1800" dirty="0"/>
              <a:t>Why is this a better? Because caching helps reads but not writes!</a:t>
            </a:r>
          </a:p>
        </p:txBody>
      </p:sp>
    </p:spTree>
    <p:extLst>
      <p:ext uri="{BB962C8B-B14F-4D97-AF65-F5344CB8AC3E}">
        <p14:creationId xmlns:p14="http://schemas.microsoft.com/office/powerpoint/2010/main" val="24915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7419" y="3227917"/>
            <a:ext cx="7736417" cy="3359150"/>
          </a:xfrm>
        </p:spPr>
        <p:txBody>
          <a:bodyPr/>
          <a:lstStyle/>
          <a:p>
            <a:r>
              <a:rPr lang="en-US" sz="2400" dirty="0"/>
              <a:t>We buffer all updates, and write them together in one big sequential write</a:t>
            </a:r>
          </a:p>
          <a:p>
            <a:pPr lvl="1"/>
            <a:r>
              <a:rPr lang="en-US" sz="2000" dirty="0"/>
              <a:t>Good for the disk</a:t>
            </a:r>
          </a:p>
          <a:p>
            <a:pPr lvl="1"/>
            <a:r>
              <a:rPr lang="en-US" sz="2000" dirty="0"/>
              <a:t>Example above, writes to two different files were written together (along with the new version of </a:t>
            </a:r>
            <a:r>
              <a:rPr lang="en-US" sz="2000" dirty="0" err="1"/>
              <a:t>i</a:t>
            </a:r>
            <a:r>
              <a:rPr lang="en-US" sz="2000" dirty="0"/>
              <a:t>-node) in one write</a:t>
            </a:r>
          </a:p>
          <a:p>
            <a:pPr lvl="1"/>
            <a:r>
              <a:rPr lang="en-US" sz="2000" dirty="0"/>
              <a:t>How much should we buffer?</a:t>
            </a:r>
          </a:p>
          <a:p>
            <a:pPr lvl="2"/>
            <a:r>
              <a:rPr lang="en-US" sz="1800" dirty="0"/>
              <a:t>What happens if too much?  If too little?</a:t>
            </a:r>
          </a:p>
          <a:p>
            <a:r>
              <a:rPr lang="en-US" sz="2400" dirty="0"/>
              <a:t>But how do we find a file??</a:t>
            </a:r>
          </a:p>
          <a:p>
            <a:pPr lvl="1"/>
            <a:r>
              <a:rPr lang="en-US" sz="2000" dirty="0"/>
              <a:t>All problems in CS solved with another level of indirection </a:t>
            </a:r>
            <a:r>
              <a:rPr lang="en-US" sz="2000" dirty="0">
                <a:sym typeface="Wingdings"/>
              </a:rPr>
              <a:t></a:t>
            </a:r>
            <a:endParaRPr lang="en-US" sz="2000" dirty="0"/>
          </a:p>
        </p:txBody>
      </p:sp>
      <p:pic>
        <p:nvPicPr>
          <p:cNvPr id="11" name="Content Placeholder 8" descr="Screen Shot 2016-02-17 at 12.5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323" b="-75323"/>
          <a:stretch>
            <a:fillRect/>
          </a:stretch>
        </p:blipFill>
        <p:spPr bwMode="auto">
          <a:xfrm>
            <a:off x="1365251" y="305217"/>
            <a:ext cx="6163732" cy="39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5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Devil is in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Two potential problems:</a:t>
            </a:r>
          </a:p>
          <a:p>
            <a:pPr lvl="1"/>
            <a:r>
              <a:rPr lang="en-US" b="0" dirty="0"/>
              <a:t>Log retrieval on cache misses – how do we find the data?</a:t>
            </a:r>
          </a:p>
          <a:p>
            <a:pPr lvl="1"/>
            <a:endParaRPr lang="en-US" b="0" dirty="0"/>
          </a:p>
          <a:p>
            <a:pPr lvl="1"/>
            <a:r>
              <a:rPr lang="en-US" b="0" dirty="0"/>
              <a:t>Wrap-around: what happens when end of disk is reached?</a:t>
            </a:r>
          </a:p>
          <a:p>
            <a:pPr lvl="2"/>
            <a:r>
              <a:rPr lang="en-US" b="0" dirty="0"/>
              <a:t>No longer any big, empty runs available</a:t>
            </a:r>
          </a:p>
          <a:p>
            <a:pPr lvl="2"/>
            <a:r>
              <a:rPr lang="en-US" b="0" dirty="0"/>
              <a:t>How to prevent fragmentation?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2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b="1"/>
              <a:t>LFS vs. UFS</a:t>
            </a: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fld id="{5F3994CD-5779-914B-8124-EDF2D75EF26A}" type="slidenum">
              <a:rPr lang="en-US"/>
              <a:pPr/>
              <a:t>17</a:t>
            </a:fld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2362200"/>
            <a:ext cx="5486400" cy="457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 descr="Large checker board"/>
          <p:cNvSpPr>
            <a:spLocks noChangeArrowheads="1"/>
          </p:cNvSpPr>
          <p:nvPr/>
        </p:nvSpPr>
        <p:spPr bwMode="auto">
          <a:xfrm>
            <a:off x="609600" y="23622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90800" y="23622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133600" y="2362200"/>
            <a:ext cx="3048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743200" y="4953000"/>
            <a:ext cx="304800" cy="457200"/>
          </a:xfrm>
          <a:prstGeom prst="rect">
            <a:avLst/>
          </a:prstGeom>
          <a:solidFill>
            <a:srgbClr val="777777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 descr="Large checker board"/>
          <p:cNvSpPr>
            <a:spLocks noChangeArrowheads="1"/>
          </p:cNvSpPr>
          <p:nvPr/>
        </p:nvSpPr>
        <p:spPr bwMode="auto">
          <a:xfrm>
            <a:off x="1219200" y="23622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 descr="Large checker board"/>
          <p:cNvSpPr>
            <a:spLocks noChangeArrowheads="1"/>
          </p:cNvSpPr>
          <p:nvPr/>
        </p:nvSpPr>
        <p:spPr bwMode="auto">
          <a:xfrm>
            <a:off x="3276600" y="23622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 descr="Large checker board"/>
          <p:cNvSpPr>
            <a:spLocks noChangeArrowheads="1"/>
          </p:cNvSpPr>
          <p:nvPr/>
        </p:nvSpPr>
        <p:spPr bwMode="auto">
          <a:xfrm>
            <a:off x="3810000" y="23622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419600" y="23622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181600" y="2362200"/>
            <a:ext cx="3048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1371600" y="2057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371600" y="2057400"/>
            <a:ext cx="91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2286000" y="2057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1577975" y="1687513"/>
            <a:ext cx="509588" cy="304800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file1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114800" y="1676400"/>
            <a:ext cx="509588" cy="304800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file2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3429000" y="2057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429000" y="2057400"/>
            <a:ext cx="19050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334000" y="2057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01" name="Group 37"/>
          <p:cNvGrpSpPr>
            <a:grpSpLocks/>
          </p:cNvGrpSpPr>
          <p:nvPr/>
        </p:nvGrpSpPr>
        <p:grpSpPr bwMode="auto">
          <a:xfrm flipV="1">
            <a:off x="762000" y="2819400"/>
            <a:ext cx="1905000" cy="304800"/>
            <a:chOff x="1344" y="2448"/>
            <a:chExt cx="1200" cy="192"/>
          </a:xfrm>
        </p:grpSpPr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 flipH="1" flipV="1">
              <a:off x="1344" y="2448"/>
              <a:ext cx="0" cy="192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 flipH="1">
              <a:off x="1344" y="2448"/>
              <a:ext cx="120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>
              <a:off x="2544" y="2448"/>
              <a:ext cx="0" cy="192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447800" y="3124202"/>
            <a:ext cx="474810" cy="307777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dir1</a:t>
            </a: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3962400" y="2819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4572000" y="28194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962400" y="3124202"/>
            <a:ext cx="474810" cy="307777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dir2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3352802" y="3429002"/>
            <a:ext cx="2133597" cy="646331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Unix File</a:t>
            </a:r>
          </a:p>
          <a:p>
            <a:r>
              <a:rPr lang="en-US" dirty="0"/>
              <a:t>System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381000" y="4953000"/>
            <a:ext cx="5105400" cy="457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36" name="Rectangle 72" descr="Large checker board"/>
          <p:cNvSpPr>
            <a:spLocks noChangeArrowheads="1"/>
          </p:cNvSpPr>
          <p:nvPr/>
        </p:nvSpPr>
        <p:spPr bwMode="auto">
          <a:xfrm>
            <a:off x="685800" y="49530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990600" y="49530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74"/>
          <p:cNvSpPr>
            <a:spLocks noChangeArrowheads="1"/>
          </p:cNvSpPr>
          <p:nvPr/>
        </p:nvSpPr>
        <p:spPr bwMode="auto">
          <a:xfrm>
            <a:off x="381000" y="4953000"/>
            <a:ext cx="3048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75" descr="Large checker board"/>
          <p:cNvSpPr>
            <a:spLocks noChangeArrowheads="1"/>
          </p:cNvSpPr>
          <p:nvPr/>
        </p:nvSpPr>
        <p:spPr bwMode="auto">
          <a:xfrm>
            <a:off x="1219200" y="49530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Rectangle 76" descr="Large checker board"/>
          <p:cNvSpPr>
            <a:spLocks noChangeArrowheads="1"/>
          </p:cNvSpPr>
          <p:nvPr/>
        </p:nvSpPr>
        <p:spPr bwMode="auto">
          <a:xfrm>
            <a:off x="1828800" y="49530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77" descr="Large checker board"/>
          <p:cNvSpPr>
            <a:spLocks noChangeArrowheads="1"/>
          </p:cNvSpPr>
          <p:nvPr/>
        </p:nvSpPr>
        <p:spPr bwMode="auto">
          <a:xfrm>
            <a:off x="2438400" y="49530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 flipV="1">
            <a:off x="1371600" y="4648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1143000" y="4648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381000" y="5715000"/>
            <a:ext cx="509588" cy="304800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file1</a:t>
            </a:r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1600200" y="5715000"/>
            <a:ext cx="509588" cy="304800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file2</a:t>
            </a:r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V="1">
            <a:off x="2667000" y="4648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2286000" y="4648200"/>
            <a:ext cx="3810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>
            <a:off x="2286000" y="4648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 flipH="1">
            <a:off x="762000" y="5410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 flipH="1" flipV="1">
            <a:off x="533400" y="5715000"/>
            <a:ext cx="2286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 flipH="1" flipV="1">
            <a:off x="533400" y="5410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1066800" y="4343402"/>
            <a:ext cx="474810" cy="307777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dir1</a:t>
            </a:r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 flipV="1">
            <a:off x="1981200" y="5410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>
            <a:off x="1676400" y="5715000"/>
            <a:ext cx="3048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 flipV="1">
            <a:off x="1676400" y="5410200"/>
            <a:ext cx="0" cy="3048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2209800" y="4267202"/>
            <a:ext cx="474810" cy="307777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dir2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3352802" y="5486402"/>
            <a:ext cx="2033584" cy="646331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Log-Structured</a:t>
            </a:r>
          </a:p>
          <a:p>
            <a:r>
              <a:rPr lang="en-US" dirty="0"/>
              <a:t>File System</a:t>
            </a:r>
          </a:p>
        </p:txBody>
      </p:sp>
      <p:sp>
        <p:nvSpPr>
          <p:cNvPr id="11362" name="Rectangle 98"/>
          <p:cNvSpPr>
            <a:spLocks noChangeArrowheads="1"/>
          </p:cNvSpPr>
          <p:nvPr/>
        </p:nvSpPr>
        <p:spPr bwMode="auto">
          <a:xfrm>
            <a:off x="2133600" y="49530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4" name="Text Box 100"/>
          <p:cNvSpPr txBox="1">
            <a:spLocks noChangeArrowheads="1"/>
          </p:cNvSpPr>
          <p:nvPr/>
        </p:nvSpPr>
        <p:spPr bwMode="auto">
          <a:xfrm>
            <a:off x="3124200" y="4953000"/>
            <a:ext cx="513282" cy="369332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</a:t>
            </a:r>
          </a:p>
        </p:txBody>
      </p:sp>
      <p:sp>
        <p:nvSpPr>
          <p:cNvPr id="11365" name="Line 101"/>
          <p:cNvSpPr>
            <a:spLocks noChangeShapeType="1"/>
          </p:cNvSpPr>
          <p:nvPr/>
        </p:nvSpPr>
        <p:spPr bwMode="auto">
          <a:xfrm>
            <a:off x="3860800" y="5181600"/>
            <a:ext cx="13716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6998367" y="1235839"/>
            <a:ext cx="1261884" cy="2862322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inode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inode</a:t>
            </a:r>
            <a:r>
              <a:rPr lang="en-US" dirty="0"/>
              <a:t> map</a:t>
            </a: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6461127" y="4583115"/>
            <a:ext cx="1716175" cy="1169551"/>
          </a:xfrm>
          <a:prstGeom prst="rect">
            <a:avLst/>
          </a:prstGeom>
          <a:noFill/>
          <a:ln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Blocks written to</a:t>
            </a:r>
          </a:p>
          <a:p>
            <a:r>
              <a:rPr lang="en-US" sz="1400"/>
              <a:t>create two 1-block</a:t>
            </a:r>
          </a:p>
          <a:p>
            <a:r>
              <a:rPr lang="en-US" sz="1400"/>
              <a:t>files: dir1/file1 and</a:t>
            </a:r>
          </a:p>
          <a:p>
            <a:r>
              <a:rPr lang="en-US" sz="1400"/>
              <a:t>dir2/file2, in UFS and</a:t>
            </a:r>
          </a:p>
          <a:p>
            <a:r>
              <a:rPr lang="en-US" sz="1400"/>
              <a:t>LFS</a:t>
            </a:r>
            <a:endParaRPr lang="en-US"/>
          </a:p>
        </p:txBody>
      </p:sp>
      <p:sp>
        <p:nvSpPr>
          <p:cNvPr id="11368" name="Rectangle 104"/>
          <p:cNvSpPr>
            <a:spLocks noChangeArrowheads="1"/>
          </p:cNvSpPr>
          <p:nvPr/>
        </p:nvSpPr>
        <p:spPr bwMode="auto">
          <a:xfrm>
            <a:off x="6324600" y="4495800"/>
            <a:ext cx="1981200" cy="1295400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" name="Rectangle 105" descr="Large checker board"/>
          <p:cNvSpPr>
            <a:spLocks noChangeArrowheads="1"/>
          </p:cNvSpPr>
          <p:nvPr/>
        </p:nvSpPr>
        <p:spPr bwMode="auto">
          <a:xfrm>
            <a:off x="6629400" y="1295400"/>
            <a:ext cx="304800" cy="4572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Rectangle 106"/>
          <p:cNvSpPr>
            <a:spLocks noChangeArrowheads="1"/>
          </p:cNvSpPr>
          <p:nvPr/>
        </p:nvSpPr>
        <p:spPr bwMode="auto">
          <a:xfrm>
            <a:off x="6629400" y="20574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6629400" y="2819400"/>
            <a:ext cx="3048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2" name="Rectangle 108"/>
          <p:cNvSpPr>
            <a:spLocks noChangeArrowheads="1"/>
          </p:cNvSpPr>
          <p:nvPr/>
        </p:nvSpPr>
        <p:spPr bwMode="auto">
          <a:xfrm>
            <a:off x="6629400" y="3581400"/>
            <a:ext cx="304800" cy="457200"/>
          </a:xfrm>
          <a:prstGeom prst="rect">
            <a:avLst/>
          </a:prstGeom>
          <a:solidFill>
            <a:srgbClr val="777777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4" name="Rectangle 110"/>
          <p:cNvSpPr>
            <a:spLocks noChangeArrowheads="1"/>
          </p:cNvSpPr>
          <p:nvPr/>
        </p:nvSpPr>
        <p:spPr bwMode="auto">
          <a:xfrm>
            <a:off x="1524000" y="4953000"/>
            <a:ext cx="3048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-node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16" y="2886386"/>
            <a:ext cx="7683500" cy="3123046"/>
          </a:xfrm>
        </p:spPr>
        <p:txBody>
          <a:bodyPr/>
          <a:lstStyle/>
          <a:p>
            <a:r>
              <a:rPr lang="en-US" sz="2400" dirty="0"/>
              <a:t>A map keeping track of the location of </a:t>
            </a:r>
            <a:r>
              <a:rPr lang="en-US" sz="2400" dirty="0" err="1"/>
              <a:t>i</a:t>
            </a:r>
            <a:r>
              <a:rPr lang="en-US" sz="2400" dirty="0"/>
              <a:t>-nodes</a:t>
            </a:r>
          </a:p>
          <a:p>
            <a:r>
              <a:rPr lang="en-US" sz="2400" dirty="0"/>
              <a:t>Anytime an </a:t>
            </a:r>
            <a:r>
              <a:rPr lang="en-US" sz="2400" dirty="0" err="1"/>
              <a:t>i</a:t>
            </a:r>
            <a:r>
              <a:rPr lang="en-US" sz="2400" dirty="0"/>
              <a:t>-node is written to disk, the </a:t>
            </a:r>
            <a:r>
              <a:rPr lang="en-US" sz="2400" dirty="0" err="1"/>
              <a:t>imap</a:t>
            </a:r>
            <a:r>
              <a:rPr lang="en-US" sz="2400" dirty="0"/>
              <a:t> is updated</a:t>
            </a:r>
          </a:p>
          <a:p>
            <a:pPr lvl="1"/>
            <a:r>
              <a:rPr lang="en-US" sz="2000" dirty="0"/>
              <a:t>But is that any better? In a second</a:t>
            </a:r>
          </a:p>
          <a:p>
            <a:r>
              <a:rPr lang="en-US" sz="2400" dirty="0"/>
              <a:t>Most of the time the </a:t>
            </a:r>
            <a:r>
              <a:rPr lang="en-US" sz="2400" dirty="0" err="1"/>
              <a:t>imap</a:t>
            </a:r>
            <a:r>
              <a:rPr lang="en-US" sz="2400" dirty="0"/>
              <a:t> is in memory, so access is fast</a:t>
            </a:r>
          </a:p>
          <a:p>
            <a:r>
              <a:rPr lang="en-US" sz="2400" dirty="0"/>
              <a:t>Updated </a:t>
            </a:r>
            <a:r>
              <a:rPr lang="en-US" sz="2400" dirty="0" err="1"/>
              <a:t>imap</a:t>
            </a:r>
            <a:r>
              <a:rPr lang="en-US" sz="2400" dirty="0"/>
              <a:t> is saved as part of the log!</a:t>
            </a:r>
          </a:p>
          <a:p>
            <a:pPr lvl="1"/>
            <a:r>
              <a:rPr lang="en-US" sz="2000" dirty="0"/>
              <a:t> but how do we find </a:t>
            </a:r>
            <a:r>
              <a:rPr lang="en-US" sz="2000" u="sng" dirty="0"/>
              <a:t>it!</a:t>
            </a:r>
          </a:p>
        </p:txBody>
      </p:sp>
      <p:pic>
        <p:nvPicPr>
          <p:cNvPr id="8" name="Picture 7" descr="Screen Shot 2016-02-17 at 1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82" y="1516760"/>
            <a:ext cx="5499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piece to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974838"/>
            <a:ext cx="7683500" cy="31465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Checkpoint region is written to point to the location of the </a:t>
            </a:r>
            <a:r>
              <a:rPr lang="en-US" sz="2400" dirty="0" err="1"/>
              <a:t>imap</a:t>
            </a:r>
            <a:endParaRPr lang="en-US" sz="2400" dirty="0"/>
          </a:p>
          <a:p>
            <a:pPr lvl="1"/>
            <a:r>
              <a:rPr lang="en-US" sz="2000" dirty="0"/>
              <a:t>Also serves as an indicator of a stable point in the file system for crash recovery</a:t>
            </a:r>
          </a:p>
          <a:p>
            <a:endParaRPr lang="en-US" sz="2400" dirty="0"/>
          </a:p>
          <a:p>
            <a:r>
              <a:rPr lang="en-US" sz="2400" dirty="0"/>
              <a:t>So, to read a file from LFS:</a:t>
            </a:r>
          </a:p>
          <a:p>
            <a:pPr lvl="1"/>
            <a:r>
              <a:rPr lang="en-US" sz="2000" dirty="0"/>
              <a:t>Read the CR, use it to read and cache the </a:t>
            </a:r>
            <a:r>
              <a:rPr lang="en-US" sz="2000" dirty="0" err="1"/>
              <a:t>imap</a:t>
            </a:r>
            <a:endParaRPr lang="en-US" sz="2000" dirty="0"/>
          </a:p>
          <a:p>
            <a:pPr lvl="1"/>
            <a:r>
              <a:rPr lang="en-US" sz="2000" dirty="0"/>
              <a:t>After that, it is identical to FFS</a:t>
            </a:r>
          </a:p>
          <a:p>
            <a:pPr lvl="1"/>
            <a:r>
              <a:rPr lang="en-US" sz="2000" dirty="0"/>
              <a:t>Are reads fast?</a:t>
            </a:r>
          </a:p>
        </p:txBody>
      </p:sp>
      <p:pic>
        <p:nvPicPr>
          <p:cNvPr id="5" name="Picture 4" descr="Screen Shot 2016-02-17 at 1.1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3999"/>
            <a:ext cx="502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Zooming in on </a:t>
            </a:r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425406"/>
            <a:ext cx="8323580" cy="4927600"/>
          </a:xfrm>
        </p:spPr>
        <p:txBody>
          <a:bodyPr/>
          <a:lstStyle/>
          <a:p>
            <a:r>
              <a:rPr lang="en-US" sz="1800" b="0" dirty="0" err="1"/>
              <a:t>i</a:t>
            </a:r>
            <a:r>
              <a:rPr lang="en-US" sz="1800" b="0" dirty="0"/>
              <a:t>-node: structure for per-file </a:t>
            </a:r>
            <a:br>
              <a:rPr lang="en-US" sz="1800" b="0" dirty="0"/>
            </a:br>
            <a:r>
              <a:rPr lang="en-US" sz="1800" b="0" dirty="0"/>
              <a:t>metadata (unique per file)</a:t>
            </a:r>
          </a:p>
          <a:p>
            <a:pPr lvl="1"/>
            <a:r>
              <a:rPr lang="en-US" sz="1600" b="0" dirty="0"/>
              <a:t>contains: ownership, permissions, </a:t>
            </a:r>
            <a:br>
              <a:rPr lang="en-US" sz="1600" b="0" dirty="0"/>
            </a:br>
            <a:r>
              <a:rPr lang="en-US" sz="1600" b="0" dirty="0"/>
              <a:t>timestamps, about 10 data-block </a:t>
            </a:r>
            <a:br>
              <a:rPr lang="en-US" sz="1600" b="0" dirty="0"/>
            </a:br>
            <a:r>
              <a:rPr lang="en-US" sz="1600" b="0" dirty="0"/>
              <a:t>pointers</a:t>
            </a:r>
          </a:p>
          <a:p>
            <a:pPr lvl="1"/>
            <a:r>
              <a:rPr lang="en-US" sz="1600" b="0" dirty="0" err="1"/>
              <a:t>i</a:t>
            </a:r>
            <a:r>
              <a:rPr lang="en-US" sz="1600" b="0" dirty="0"/>
              <a:t>-nodes form an array, indexed by </a:t>
            </a:r>
            <a:br>
              <a:rPr lang="en-US" sz="1600" b="0" dirty="0"/>
            </a:br>
            <a:r>
              <a:rPr lang="en-US" sz="1600" b="0" dirty="0"/>
              <a:t>“</a:t>
            </a:r>
            <a:r>
              <a:rPr lang="en-US" sz="1600" b="0" dirty="0" err="1"/>
              <a:t>i</a:t>
            </a:r>
            <a:r>
              <a:rPr lang="en-US" sz="1600" b="0" dirty="0"/>
              <a:t>-number” – so each </a:t>
            </a:r>
            <a:r>
              <a:rPr lang="en-US" sz="1600" b="0" dirty="0" err="1"/>
              <a:t>i</a:t>
            </a:r>
            <a:r>
              <a:rPr lang="en-US" sz="1600" b="0" dirty="0"/>
              <a:t>-node has a </a:t>
            </a:r>
            <a:br>
              <a:rPr lang="en-US" sz="1600" b="0" dirty="0"/>
            </a:br>
            <a:r>
              <a:rPr lang="en-US" sz="1600" b="0" dirty="0"/>
              <a:t>unique </a:t>
            </a:r>
            <a:r>
              <a:rPr lang="en-US" sz="1600" b="0" dirty="0" err="1"/>
              <a:t>i</a:t>
            </a:r>
            <a:r>
              <a:rPr lang="en-US" sz="1600" b="0" dirty="0"/>
              <a:t>-number</a:t>
            </a:r>
          </a:p>
          <a:p>
            <a:pPr lvl="1"/>
            <a:r>
              <a:rPr lang="en-US" sz="1600" b="0" dirty="0"/>
              <a:t>Array is explicit for FFS, implicit for </a:t>
            </a:r>
            <a:br>
              <a:rPr lang="en-US" sz="1600" b="0" dirty="0"/>
            </a:br>
            <a:r>
              <a:rPr lang="en-US" sz="1600" b="0" dirty="0"/>
              <a:t>LFS (its </a:t>
            </a:r>
            <a:r>
              <a:rPr lang="en-US" sz="1600" b="0" dirty="0" err="1"/>
              <a:t>i</a:t>
            </a:r>
            <a:r>
              <a:rPr lang="en-US" sz="1600" b="0" dirty="0"/>
              <a:t>-node map is cache of</a:t>
            </a:r>
            <a:br>
              <a:rPr lang="en-US" sz="1600" b="0" dirty="0"/>
            </a:br>
            <a:r>
              <a:rPr lang="en-US" sz="1600" b="0" dirty="0"/>
              <a:t> </a:t>
            </a:r>
            <a:r>
              <a:rPr lang="en-US" sz="1600" b="0" dirty="0" err="1"/>
              <a:t>i</a:t>
            </a:r>
            <a:r>
              <a:rPr lang="en-US" sz="1600" b="0" dirty="0"/>
              <a:t>-nodes indexed by </a:t>
            </a:r>
            <a:r>
              <a:rPr lang="en-US" sz="1600" b="0" dirty="0" err="1"/>
              <a:t>i</a:t>
            </a:r>
            <a:r>
              <a:rPr lang="en-US" sz="1600" b="0" dirty="0"/>
              <a:t>-number)</a:t>
            </a:r>
          </a:p>
          <a:p>
            <a:pPr lvl="1"/>
            <a:endParaRPr lang="en-US" sz="1600" b="0" dirty="0"/>
          </a:p>
          <a:p>
            <a:r>
              <a:rPr lang="en-US" sz="1800" b="0" dirty="0"/>
              <a:t>Indirect blocks:</a:t>
            </a:r>
          </a:p>
          <a:p>
            <a:pPr lvl="1"/>
            <a:r>
              <a:rPr lang="en-US" sz="1600" b="0" dirty="0" err="1"/>
              <a:t>i</a:t>
            </a:r>
            <a:r>
              <a:rPr lang="en-US" sz="1600" b="0" dirty="0"/>
              <a:t>-node only holds a small number of data block pointers (direct pointers)</a:t>
            </a:r>
          </a:p>
          <a:p>
            <a:pPr lvl="1"/>
            <a:r>
              <a:rPr lang="en-US" sz="1600" b="0" dirty="0"/>
              <a:t>For larger files, </a:t>
            </a:r>
            <a:r>
              <a:rPr lang="en-US" sz="1600" b="0" dirty="0" err="1"/>
              <a:t>i</a:t>
            </a:r>
            <a:r>
              <a:rPr lang="en-US" sz="1600" b="0" dirty="0"/>
              <a:t>-node points to an indirect block containing </a:t>
            </a:r>
            <a:br>
              <a:rPr lang="en-US" sz="1600" b="0" dirty="0"/>
            </a:br>
            <a:r>
              <a:rPr lang="en-US" sz="1600" b="0" dirty="0"/>
              <a:t>1024 4-byte entries in a 4K block</a:t>
            </a:r>
          </a:p>
          <a:p>
            <a:pPr lvl="1"/>
            <a:r>
              <a:rPr lang="en-US" sz="1600" b="0" dirty="0"/>
              <a:t>Each indirect block entry points to a data block</a:t>
            </a:r>
          </a:p>
          <a:p>
            <a:pPr lvl="1"/>
            <a:r>
              <a:rPr lang="en-US" sz="1600" b="0" dirty="0"/>
              <a:t>Can have multiple levels of indirect blocks for even larger files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263390" y="1523999"/>
            <a:ext cx="4639751" cy="347095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directories?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105" y="2921228"/>
            <a:ext cx="8020697" cy="3461431"/>
          </a:xfrm>
        </p:spPr>
        <p:txBody>
          <a:bodyPr/>
          <a:lstStyle/>
          <a:p>
            <a:r>
              <a:rPr lang="en-US" sz="2400" dirty="0"/>
              <a:t>When a file is updated, its </a:t>
            </a:r>
            <a:r>
              <a:rPr lang="en-US" sz="2400" dirty="0" err="1"/>
              <a:t>inode</a:t>
            </a:r>
            <a:r>
              <a:rPr lang="en-US" sz="2400" dirty="0"/>
              <a:t> changes (new copy)</a:t>
            </a:r>
          </a:p>
          <a:p>
            <a:pPr lvl="1"/>
            <a:r>
              <a:rPr lang="en-US" sz="2000" dirty="0"/>
              <a:t>We need to update the directory </a:t>
            </a:r>
            <a:r>
              <a:rPr lang="en-US" sz="2000" dirty="0" err="1"/>
              <a:t>inode</a:t>
            </a:r>
            <a:r>
              <a:rPr lang="en-US" sz="2000" dirty="0"/>
              <a:t> (also creating a copy)</a:t>
            </a:r>
          </a:p>
          <a:p>
            <a:pPr lvl="1"/>
            <a:r>
              <a:rPr lang="en-US" sz="2000" dirty="0"/>
              <a:t>We need to update its parent directory</a:t>
            </a:r>
          </a:p>
          <a:p>
            <a:pPr lvl="1"/>
            <a:endParaRPr lang="en-US" sz="2000" dirty="0"/>
          </a:p>
          <a:p>
            <a:r>
              <a:rPr lang="en-US" sz="2400" dirty="0"/>
              <a:t>Ugh</a:t>
            </a:r>
            <a:r>
              <a:rPr lang="is-IS" sz="2400" dirty="0"/>
              <a:t>….what to do?</a:t>
            </a:r>
          </a:p>
          <a:p>
            <a:pPr lvl="1"/>
            <a:r>
              <a:rPr lang="en-US" sz="2000" dirty="0"/>
              <a:t>I</a:t>
            </a:r>
            <a:r>
              <a:rPr lang="is-IS" sz="2000" dirty="0"/>
              <a:t>node map helps with that too – just keep track of inode number and resolve it through inode map</a:t>
            </a:r>
            <a:endParaRPr lang="en-US" sz="2000" dirty="0"/>
          </a:p>
        </p:txBody>
      </p:sp>
      <p:pic>
        <p:nvPicPr>
          <p:cNvPr id="7" name="Picture 6" descr="Screen Shot 2016-02-17 at 1.1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76" y="1523999"/>
            <a:ext cx="508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LFS Disk Wrap-Around/Garbage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74380" cy="4927600"/>
          </a:xfrm>
        </p:spPr>
        <p:txBody>
          <a:bodyPr/>
          <a:lstStyle/>
          <a:p>
            <a:r>
              <a:rPr lang="en-US" sz="2000" dirty="0"/>
              <a:t>Compact live info to open up large runs of free space</a:t>
            </a:r>
          </a:p>
          <a:p>
            <a:pPr lvl="1"/>
            <a:r>
              <a:rPr lang="en-US" sz="1800" dirty="0"/>
              <a:t>Problem: long-lived information gets copied over-and-over</a:t>
            </a:r>
          </a:p>
          <a:p>
            <a:r>
              <a:rPr lang="en-US" sz="2000" dirty="0"/>
              <a:t>Thread log through free spaces</a:t>
            </a:r>
          </a:p>
          <a:p>
            <a:pPr lvl="1"/>
            <a:r>
              <a:rPr lang="en-US" sz="1800" dirty="0"/>
              <a:t>Problem: disk fragments, causing I/O to become inefficient again</a:t>
            </a:r>
          </a:p>
          <a:p>
            <a:endParaRPr lang="en-US" sz="2000" dirty="0"/>
          </a:p>
          <a:p>
            <a:r>
              <a:rPr lang="en-US" sz="2000" dirty="0"/>
              <a:t>Solution: </a:t>
            </a:r>
            <a:r>
              <a:rPr lang="en-US" sz="2000" i="1" dirty="0"/>
              <a:t>segmented log</a:t>
            </a:r>
          </a:p>
          <a:p>
            <a:pPr lvl="1"/>
            <a:r>
              <a:rPr lang="en-US" sz="1800" dirty="0"/>
              <a:t>Divide disk into large, fixed-size segments</a:t>
            </a:r>
          </a:p>
          <a:p>
            <a:pPr lvl="1"/>
            <a:r>
              <a:rPr lang="en-US" sz="1800" dirty="0"/>
              <a:t>Do compaction within a segment; thread between segments</a:t>
            </a:r>
          </a:p>
          <a:p>
            <a:pPr lvl="1"/>
            <a:r>
              <a:rPr lang="en-US" sz="1800" dirty="0"/>
              <a:t>When writing, use only clean segments (i.e. no live data)</a:t>
            </a:r>
          </a:p>
          <a:p>
            <a:pPr lvl="1"/>
            <a:r>
              <a:rPr lang="en-US" sz="1800" dirty="0"/>
              <a:t>Occasionally clean segments: read in several, write out live data in compacted form, leaving some fragments free</a:t>
            </a:r>
          </a:p>
          <a:p>
            <a:pPr lvl="1"/>
            <a:r>
              <a:rPr lang="en-US" sz="1800" dirty="0"/>
              <a:t>Try to collect long-lived info into segments that never need to be cleaned</a:t>
            </a:r>
          </a:p>
          <a:p>
            <a:pPr lvl="1"/>
            <a:r>
              <a:rPr lang="en-US" sz="1800" dirty="0"/>
              <a:t>Note there is not free list or bit map (as in FFS), only a list of clean segments</a:t>
            </a:r>
          </a:p>
        </p:txBody>
      </p:sp>
    </p:spTree>
    <p:extLst>
      <p:ext uri="{BB962C8B-B14F-4D97-AF65-F5344CB8AC3E}">
        <p14:creationId xmlns:p14="http://schemas.microsoft.com/office/powerpoint/2010/main" val="142062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LFS Segment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637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Which segments to clean?</a:t>
            </a:r>
          </a:p>
          <a:p>
            <a:pPr lvl="1"/>
            <a:r>
              <a:rPr lang="en-US" b="0" dirty="0"/>
              <a:t>Keep estimate of free space in each segment to help find segments with lowest utilization</a:t>
            </a:r>
          </a:p>
          <a:p>
            <a:pPr lvl="1"/>
            <a:r>
              <a:rPr lang="en-US" b="0" dirty="0"/>
              <a:t>Always start by looking for segment with utilization=0, since those are trivial to clean…</a:t>
            </a:r>
          </a:p>
          <a:p>
            <a:pPr lvl="1"/>
            <a:r>
              <a:rPr lang="en-US" b="0" dirty="0"/>
              <a:t>If utilization of segments being cleaned is U:</a:t>
            </a:r>
          </a:p>
          <a:p>
            <a:pPr lvl="2"/>
            <a:r>
              <a:rPr lang="en-US" b="0" dirty="0"/>
              <a:t>write cost = (total bytes read &amp; written)/(new data written) = 2/(1-U)	(unless U is 0)</a:t>
            </a:r>
          </a:p>
          <a:p>
            <a:pPr lvl="2"/>
            <a:r>
              <a:rPr lang="en-US" b="0" dirty="0"/>
              <a:t>write cost increases as U increases: U = .9 =&gt; cost = 20!</a:t>
            </a:r>
          </a:p>
          <a:p>
            <a:pPr lvl="2"/>
            <a:r>
              <a:rPr lang="en-US" b="0" dirty="0"/>
              <a:t>Need a cost of less than 4 to 10; =&gt; U of less than .75 to .45</a:t>
            </a:r>
          </a:p>
          <a:p>
            <a:endParaRPr lang="en-US" b="0" dirty="0"/>
          </a:p>
          <a:p>
            <a:r>
              <a:rPr lang="en-US" b="0" dirty="0"/>
              <a:t>How to clean a segment?</a:t>
            </a:r>
          </a:p>
          <a:p>
            <a:pPr lvl="1"/>
            <a:r>
              <a:rPr lang="en-US" b="0" dirty="0"/>
              <a:t>Segment summary block contains map of the segment</a:t>
            </a:r>
          </a:p>
          <a:p>
            <a:pPr lvl="1"/>
            <a:r>
              <a:rPr lang="en-US" b="0" dirty="0"/>
              <a:t>Must list every </a:t>
            </a:r>
            <a:r>
              <a:rPr lang="en-US" b="0" dirty="0" err="1"/>
              <a:t>i</a:t>
            </a:r>
            <a:r>
              <a:rPr lang="en-US" b="0" dirty="0"/>
              <a:t>-node and file block</a:t>
            </a:r>
          </a:p>
          <a:p>
            <a:pPr lvl="1"/>
            <a:r>
              <a:rPr lang="en-US" b="0" dirty="0"/>
              <a:t>For file blocks you need {</a:t>
            </a:r>
            <a:r>
              <a:rPr lang="en-US" b="0" dirty="0" err="1"/>
              <a:t>i</a:t>
            </a:r>
            <a:r>
              <a:rPr lang="en-US" b="0" dirty="0"/>
              <a:t>-number, block #}</a:t>
            </a:r>
          </a:p>
          <a:p>
            <a:pPr lvl="1"/>
            <a:r>
              <a:rPr lang="en-US" b="0" dirty="0"/>
              <a:t>Through </a:t>
            </a:r>
            <a:r>
              <a:rPr lang="en-US" b="0" dirty="0" err="1"/>
              <a:t>i</a:t>
            </a:r>
            <a:r>
              <a:rPr lang="en-US" b="0" dirty="0"/>
              <a:t>-map you check if this block is still being used for the (</a:t>
            </a:r>
            <a:r>
              <a:rPr lang="en-US" b="0" dirty="0" err="1"/>
              <a:t>i</a:t>
            </a:r>
            <a:r>
              <a:rPr lang="en-US" b="0" dirty="0"/>
              <a:t>-number, block #)</a:t>
            </a:r>
          </a:p>
        </p:txBody>
      </p:sp>
    </p:spTree>
    <p:extLst>
      <p:ext uri="{BB962C8B-B14F-4D97-AF65-F5344CB8AC3E}">
        <p14:creationId xmlns:p14="http://schemas.microsoft.com/office/powerpoint/2010/main" val="37627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F1B5-6519-4BED-A482-BD30063F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05914"/>
          </a:xfrm>
        </p:spPr>
        <p:txBody>
          <a:bodyPr/>
          <a:lstStyle/>
          <a:p>
            <a:r>
              <a:rPr lang="en-US" altLang="zh-CN" dirty="0"/>
              <a:t>Evaluation Results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19BFBA-B3DA-48E3-B32B-195A2B946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281" y="1088936"/>
            <a:ext cx="4469961" cy="49574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277C7-354F-4662-95BA-A25B2417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6E8E9-2CDF-4701-9812-A5A5C70C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9FFD-C543-410F-933F-7CFB9BC0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168-B59C-4F3F-A017-DFDE9425489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8CF2F-AB32-4228-8C17-215F586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6" y="758870"/>
            <a:ext cx="4329525" cy="56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paper?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612"/>
            <a:ext cx="8229600" cy="4876800"/>
          </a:xfrm>
        </p:spPr>
        <p:txBody>
          <a:bodyPr/>
          <a:lstStyle/>
          <a:p>
            <a:r>
              <a:rPr lang="en-US" dirty="0"/>
              <a:t>What were the authors’ goals?</a:t>
            </a:r>
          </a:p>
          <a:p>
            <a:r>
              <a:rPr lang="en-US" dirty="0"/>
              <a:t>What about the evaluation/metrics?</a:t>
            </a:r>
          </a:p>
          <a:p>
            <a:r>
              <a:rPr lang="en-US" dirty="0"/>
              <a:t>Did they convince you that this was a good system/approach?</a:t>
            </a:r>
          </a:p>
          <a:p>
            <a:r>
              <a:rPr lang="en-US" dirty="0"/>
              <a:t>Does the system/approach meet the “Test of Time” challenge?</a:t>
            </a:r>
          </a:p>
          <a:p>
            <a:r>
              <a:rPr lang="en-US" dirty="0"/>
              <a:t>How would you review this paper today?</a:t>
            </a:r>
          </a:p>
        </p:txBody>
      </p:sp>
    </p:spTree>
    <p:extLst>
      <p:ext uri="{BB962C8B-B14F-4D97-AF65-F5344CB8AC3E}">
        <p14:creationId xmlns:p14="http://schemas.microsoft.com/office/powerpoint/2010/main" val="14749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Arial Black" charset="0"/>
                <a:ea typeface="ＭＳ Ｐゴシック" charset="0"/>
                <a:cs typeface="ＭＳ Ｐゴシック" charset="0"/>
              </a:rPr>
              <a:t>Unix </a:t>
            </a:r>
            <a:r>
              <a:rPr lang="en-US" sz="3200" b="0" dirty="0" err="1">
                <a:latin typeface="Arial Black" charset="0"/>
                <a:ea typeface="ＭＳ Ｐゴシック" charset="0"/>
                <a:cs typeface="ＭＳ Ｐゴシック" charset="0"/>
              </a:rPr>
              <a:t>Inodes</a:t>
            </a:r>
            <a:r>
              <a:rPr lang="en-US" sz="3200" b="0" dirty="0">
                <a:latin typeface="Arial Black" charset="0"/>
                <a:ea typeface="ＭＳ Ｐゴシック" charset="0"/>
                <a:cs typeface="ＭＳ Ｐゴシック" charset="0"/>
              </a:rPr>
              <a:t> and Path Search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363983" y="1275425"/>
            <a:ext cx="8149701" cy="47244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Unix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Inodes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are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directories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Inodes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describe where on disk the blocks for a file are placed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Directories are files, so </a:t>
            </a:r>
            <a:r>
              <a:rPr lang="en-US" sz="1800" dirty="0" err="1">
                <a:latin typeface="Arial" charset="0"/>
                <a:ea typeface="ＭＳ Ｐゴシック" charset="0"/>
              </a:rPr>
              <a:t>inodes</a:t>
            </a:r>
            <a:r>
              <a:rPr lang="en-US" sz="1800" dirty="0">
                <a:latin typeface="Arial" charset="0"/>
                <a:ea typeface="ＭＳ Ｐゴシック" charset="0"/>
              </a:rPr>
              <a:t> also describe where the blocks for directories are placed on the disk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Directory entries map file names to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inodes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To open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/one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, use Master Block to find </a:t>
            </a:r>
            <a:r>
              <a:rPr lang="en-US" altLang="ja-JP" sz="1800" dirty="0" err="1">
                <a:latin typeface="Arial" charset="0"/>
                <a:ea typeface="ＭＳ Ｐゴシック" charset="0"/>
              </a:rPr>
              <a:t>inode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for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/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on disk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Open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/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, look for entry for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one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This entry gives the disk block number for the </a:t>
            </a:r>
            <a:r>
              <a:rPr lang="en-US" sz="1800" dirty="0" err="1">
                <a:latin typeface="Arial" charset="0"/>
                <a:ea typeface="ＭＳ Ｐゴシック" charset="0"/>
              </a:rPr>
              <a:t>inode</a:t>
            </a:r>
            <a:r>
              <a:rPr lang="en-US" sz="1800" dirty="0">
                <a:latin typeface="Arial" charset="0"/>
                <a:ea typeface="ＭＳ Ｐゴシック" charset="0"/>
              </a:rPr>
              <a:t> for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one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endParaRPr lang="en-US" altLang="ja-JP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Read the </a:t>
            </a:r>
            <a:r>
              <a:rPr lang="en-US" sz="1800" dirty="0" err="1">
                <a:latin typeface="Arial" charset="0"/>
                <a:ea typeface="ＭＳ Ｐゴシック" charset="0"/>
              </a:rPr>
              <a:t>inode</a:t>
            </a:r>
            <a:r>
              <a:rPr lang="en-US" sz="1800" dirty="0">
                <a:latin typeface="Arial" charset="0"/>
                <a:ea typeface="ＭＳ Ｐゴシック" charset="0"/>
              </a:rPr>
              <a:t> for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one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into memory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The </a:t>
            </a:r>
            <a:r>
              <a:rPr lang="en-US" sz="1800" dirty="0" err="1">
                <a:latin typeface="Arial" charset="0"/>
                <a:ea typeface="ＭＳ Ｐゴシック" charset="0"/>
              </a:rPr>
              <a:t>inode</a:t>
            </a:r>
            <a:r>
              <a:rPr lang="en-US" sz="1800" dirty="0">
                <a:latin typeface="Arial" charset="0"/>
                <a:ea typeface="ＭＳ Ｐゴシック" charset="0"/>
              </a:rPr>
              <a:t> says where first data block is on disk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Read that block into memory to access the data in the file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This is why we have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open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in addition to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write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34009C-C429-2A49-A9C8-07D5DF1E34D3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3646C-F60A-8542-8BA2-3EC102FE9769}"/>
              </a:ext>
            </a:extLst>
          </p:cNvPr>
          <p:cNvSpPr txBox="1"/>
          <p:nvPr/>
        </p:nvSpPr>
        <p:spPr>
          <a:xfrm>
            <a:off x="892106" y="5879068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file/directory operation typically involves many I/O operations!</a:t>
            </a:r>
          </a:p>
        </p:txBody>
      </p:sp>
    </p:spTree>
    <p:extLst>
      <p:ext uri="{BB962C8B-B14F-4D97-AF65-F5344CB8AC3E}">
        <p14:creationId xmlns:p14="http://schemas.microsoft.com/office/powerpoint/2010/main" val="3373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E992-4D15-E743-B288-1742F934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and read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074D-6BAC-0B4A-B33A-8DAB4641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/>
              <a:t>Unix file system implemented two additional optimizations</a:t>
            </a:r>
          </a:p>
          <a:p>
            <a:r>
              <a:rPr lang="en-US" dirty="0"/>
              <a:t>Caching: keep a buffer cache in memory</a:t>
            </a:r>
          </a:p>
          <a:p>
            <a:pPr lvl="1"/>
            <a:r>
              <a:rPr lang="en-US" dirty="0"/>
              <a:t>Locality = avoid cost of expensive I/O</a:t>
            </a:r>
          </a:p>
          <a:p>
            <a:pPr lvl="1"/>
            <a:r>
              <a:rPr lang="en-US" dirty="0"/>
              <a:t>Even a relatively small cache makes a difference</a:t>
            </a:r>
          </a:p>
          <a:p>
            <a:r>
              <a:rPr lang="en-US" dirty="0"/>
              <a:t>Read ahead: read the whole file (into cache) when it is opened</a:t>
            </a:r>
          </a:p>
          <a:p>
            <a:pPr lvl="1"/>
            <a:r>
              <a:rPr lang="en-US" dirty="0"/>
              <a:t>Many files accessed sequentially</a:t>
            </a:r>
          </a:p>
          <a:p>
            <a:pPr lvl="1"/>
            <a:r>
              <a:rPr lang="en-US" dirty="0"/>
              <a:t>Limited by cache size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8C47-E4AA-464A-A690-4FDEA104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168-B59C-4F3F-A017-DFDE9425489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D167-AF55-354A-A371-7415AF38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implementation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985F99-AEE5-3540-A734-9155A95B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9947"/>
            <a:ext cx="8686800" cy="20643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4BD3-F297-D34A-9A09-F0F539DD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168-B59C-4F3F-A017-DFDE9425489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06FE7-BE4C-B946-B661-B5D7088F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0" y="1738811"/>
            <a:ext cx="8234252" cy="16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228600"/>
            <a:ext cx="8158578" cy="762000"/>
          </a:xfrm>
        </p:spPr>
        <p:txBody>
          <a:bodyPr/>
          <a:lstStyle/>
          <a:p>
            <a:pPr lvl="0" algn="ctr"/>
            <a:r>
              <a:rPr lang="en-US" altLang="zh-CN" sz="3200" dirty="0"/>
              <a:t>W</a:t>
            </a:r>
            <a:r>
              <a:rPr lang="en-US" sz="3200" dirty="0"/>
              <a:t>hat’s wrong with original </a:t>
            </a:r>
            <a:r>
              <a:rPr lang="en-US" sz="3200" dirty="0" err="1"/>
              <a:t>unix</a:t>
            </a:r>
            <a:r>
              <a:rPr lang="en-US" sz="3200" dirty="0"/>
              <a:t> 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Original UNIX FS was simple and elegant, but slow</a:t>
            </a:r>
          </a:p>
          <a:p>
            <a:r>
              <a:rPr lang="en-US" sz="2000" b="0" dirty="0"/>
              <a:t>Could only achieve about 20 KB/sec/arm; ~2% of 1982 disk bandwidth</a:t>
            </a:r>
          </a:p>
          <a:p>
            <a:endParaRPr lang="en-US" sz="2000" b="0" dirty="0"/>
          </a:p>
          <a:p>
            <a:r>
              <a:rPr lang="en-US" sz="2000" b="0" dirty="0"/>
              <a:t>Problems:</a:t>
            </a:r>
          </a:p>
          <a:p>
            <a:pPr lvl="1"/>
            <a:r>
              <a:rPr lang="en-US" sz="1800" b="0" dirty="0"/>
              <a:t>Blocks too small</a:t>
            </a:r>
          </a:p>
          <a:p>
            <a:pPr lvl="2"/>
            <a:r>
              <a:rPr lang="en-US" sz="1600" b="0" dirty="0"/>
              <a:t>512 bytes (matched sector size)</a:t>
            </a:r>
          </a:p>
          <a:p>
            <a:pPr lvl="1"/>
            <a:r>
              <a:rPr lang="en-US" sz="1800" b="0" dirty="0"/>
              <a:t>Consecutive blocks of files not close together</a:t>
            </a:r>
          </a:p>
          <a:p>
            <a:pPr lvl="2"/>
            <a:r>
              <a:rPr lang="en-US" sz="1600" b="0" dirty="0"/>
              <a:t>Yields random placement for mature file systems</a:t>
            </a:r>
          </a:p>
          <a:p>
            <a:pPr lvl="1"/>
            <a:r>
              <a:rPr lang="en-US" sz="1800" b="0" dirty="0" err="1"/>
              <a:t>i</a:t>
            </a:r>
            <a:r>
              <a:rPr lang="en-US" sz="1800" b="0" dirty="0"/>
              <a:t>-nodes far from data</a:t>
            </a:r>
          </a:p>
          <a:p>
            <a:pPr lvl="2"/>
            <a:r>
              <a:rPr lang="en-US" sz="1600" b="0" dirty="0"/>
              <a:t>All </a:t>
            </a:r>
            <a:r>
              <a:rPr lang="en-US" sz="1600" b="0" dirty="0" err="1"/>
              <a:t>i</a:t>
            </a:r>
            <a:r>
              <a:rPr lang="en-US" sz="1600" b="0" dirty="0"/>
              <a:t>-nodes at the beginning of the disk, all data after that</a:t>
            </a:r>
          </a:p>
          <a:p>
            <a:pPr lvl="1"/>
            <a:r>
              <a:rPr lang="en-US" sz="1800" b="0" dirty="0" err="1"/>
              <a:t>i</a:t>
            </a:r>
            <a:r>
              <a:rPr lang="en-US" sz="1800" b="0" dirty="0"/>
              <a:t>-nodes of directory not close together</a:t>
            </a:r>
          </a:p>
          <a:p>
            <a:pPr lvl="1"/>
            <a:r>
              <a:rPr lang="en-US" sz="1800" b="0" dirty="0"/>
              <a:t>no read-ahead</a:t>
            </a:r>
          </a:p>
          <a:p>
            <a:pPr lvl="2"/>
            <a:r>
              <a:rPr lang="en-US" sz="1600" b="0" dirty="0"/>
              <a:t>Useful when sequentially reading large sections of a file</a:t>
            </a:r>
          </a:p>
        </p:txBody>
      </p:sp>
    </p:spTree>
    <p:extLst>
      <p:ext uri="{BB962C8B-B14F-4D97-AF65-F5344CB8AC3E}">
        <p14:creationId xmlns:p14="http://schemas.microsoft.com/office/powerpoint/2010/main" val="338445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95" y="722086"/>
            <a:ext cx="8722783" cy="736600"/>
          </a:xfrm>
        </p:spPr>
        <p:txBody>
          <a:bodyPr/>
          <a:lstStyle/>
          <a:p>
            <a:pPr lvl="0"/>
            <a:r>
              <a:rPr lang="en-US" dirty="0"/>
              <a:t>FFS Changes  -- Locality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84" y="3213101"/>
            <a:ext cx="8262620" cy="3644899"/>
          </a:xfrm>
        </p:spPr>
        <p:txBody>
          <a:bodyPr/>
          <a:lstStyle/>
          <a:p>
            <a:r>
              <a:rPr lang="en-US" sz="2000" b="0" dirty="0"/>
              <a:t>Aspects of new file system: </a:t>
            </a:r>
          </a:p>
          <a:p>
            <a:pPr lvl="1"/>
            <a:r>
              <a:rPr lang="en-US" sz="1800" b="0" dirty="0"/>
              <a:t>4096 or 8192 byte block size	(why not larger?)</a:t>
            </a:r>
          </a:p>
          <a:p>
            <a:pPr lvl="1"/>
            <a:r>
              <a:rPr lang="en-US" sz="1800" b="0" dirty="0"/>
              <a:t>large blocks and small fragments</a:t>
            </a:r>
          </a:p>
          <a:p>
            <a:pPr lvl="1"/>
            <a:r>
              <a:rPr lang="en-US" sz="1800" b="0" dirty="0"/>
              <a:t>disk divided into cylinder groups</a:t>
            </a:r>
          </a:p>
          <a:p>
            <a:pPr lvl="1"/>
            <a:r>
              <a:rPr lang="en-US" sz="1800" b="0" dirty="0"/>
              <a:t>each contains superblock, </a:t>
            </a:r>
            <a:r>
              <a:rPr lang="en-US" sz="1800" b="0" dirty="0" err="1"/>
              <a:t>i</a:t>
            </a:r>
            <a:r>
              <a:rPr lang="en-US" sz="1800" b="0" dirty="0"/>
              <a:t>-nodes, bitmap of free blocks, usage summary info</a:t>
            </a:r>
          </a:p>
          <a:p>
            <a:pPr lvl="1"/>
            <a:r>
              <a:rPr lang="en-US" sz="1800" b="0" dirty="0"/>
              <a:t>Note that </a:t>
            </a:r>
            <a:r>
              <a:rPr lang="en-US" sz="1800" b="0" dirty="0" err="1"/>
              <a:t>i</a:t>
            </a:r>
            <a:r>
              <a:rPr lang="en-US" sz="1800" b="0" dirty="0"/>
              <a:t>-nodes are now spread across the disk: </a:t>
            </a:r>
          </a:p>
          <a:p>
            <a:pPr lvl="2"/>
            <a:r>
              <a:rPr lang="en-US" sz="1600" b="0" dirty="0"/>
              <a:t>Keep </a:t>
            </a:r>
            <a:r>
              <a:rPr lang="en-US" sz="1600" b="0" dirty="0" err="1"/>
              <a:t>i</a:t>
            </a:r>
            <a:r>
              <a:rPr lang="en-US" sz="1600" b="0" dirty="0"/>
              <a:t>-node near file, </a:t>
            </a:r>
            <a:r>
              <a:rPr lang="en-US" sz="1600" b="0" dirty="0" err="1"/>
              <a:t>i</a:t>
            </a:r>
            <a:r>
              <a:rPr lang="en-US" sz="1600" b="0" dirty="0"/>
              <a:t>-nodes of a directory together (shared fate)</a:t>
            </a:r>
          </a:p>
          <a:p>
            <a:pPr lvl="1"/>
            <a:r>
              <a:rPr lang="en-US" sz="1800" b="0" dirty="0"/>
              <a:t>Cylinder groups ~ 16 cylinders, or 7.5 MB</a:t>
            </a:r>
          </a:p>
          <a:p>
            <a:pPr lvl="1"/>
            <a:r>
              <a:rPr lang="en-US" sz="1800" b="0" dirty="0"/>
              <a:t>Cylinder headers spread around so not all on one platter</a:t>
            </a:r>
          </a:p>
        </p:txBody>
      </p:sp>
      <p:pic>
        <p:nvPicPr>
          <p:cNvPr id="4" name="Picture 3" descr="Screen Shot 2016-02-17 at 12.3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7" y="1385469"/>
            <a:ext cx="4056319" cy="2145168"/>
          </a:xfrm>
          <a:prstGeom prst="rect">
            <a:avLst/>
          </a:prstGeom>
        </p:spPr>
      </p:pic>
      <p:pic>
        <p:nvPicPr>
          <p:cNvPr id="5" name="Picture 4" descr="Screen Shot 2016-02-17 at 12.3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803"/>
            <a:ext cx="4343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FFS Locality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Goals</a:t>
            </a:r>
          </a:p>
          <a:p>
            <a:pPr lvl="1"/>
            <a:r>
              <a:rPr lang="en-US" sz="2000" b="0" dirty="0"/>
              <a:t>Keep directory within a cylinder group, spread out different directories</a:t>
            </a:r>
          </a:p>
          <a:p>
            <a:pPr lvl="1"/>
            <a:r>
              <a:rPr lang="en-US" sz="2000" b="0" dirty="0"/>
              <a:t>Allocate runs of blocks within a cylinder group, every once in a while switch to a new cylinder group (jump at 1MB)</a:t>
            </a:r>
          </a:p>
          <a:p>
            <a:pPr lvl="1"/>
            <a:endParaRPr lang="en-US" sz="2000" b="0" dirty="0"/>
          </a:p>
          <a:p>
            <a:r>
              <a:rPr lang="en-US" sz="2400" b="0" dirty="0"/>
              <a:t>Layout policy: global and local</a:t>
            </a:r>
          </a:p>
          <a:p>
            <a:pPr lvl="1"/>
            <a:r>
              <a:rPr lang="en-US" sz="2000" b="0" dirty="0"/>
              <a:t>Global policy allocates files &amp; directories to cylinder groups – picks “optimal” next block for block allocation</a:t>
            </a:r>
          </a:p>
          <a:p>
            <a:pPr lvl="1"/>
            <a:r>
              <a:rPr lang="en-US" sz="2000" b="0" dirty="0"/>
              <a:t>Local allocation routines handle specific block requests – select from a sequence of alternative if need to</a:t>
            </a:r>
          </a:p>
        </p:txBody>
      </p:sp>
    </p:spTree>
    <p:extLst>
      <p:ext uri="{BB962C8B-B14F-4D97-AF65-F5344CB8AC3E}">
        <p14:creationId xmlns:p14="http://schemas.microsoft.com/office/powerpoint/2010/main" val="312959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FFS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20-40% of disk bandwidth for large reads/writes</a:t>
            </a:r>
          </a:p>
          <a:p>
            <a:endParaRPr lang="en-US" sz="2000" b="0" dirty="0"/>
          </a:p>
          <a:p>
            <a:r>
              <a:rPr lang="en-US" sz="2000" b="0" dirty="0"/>
              <a:t>10-20x original UNIX speeds</a:t>
            </a:r>
          </a:p>
          <a:p>
            <a:endParaRPr lang="en-US" sz="2000" b="0" dirty="0"/>
          </a:p>
          <a:p>
            <a:r>
              <a:rPr lang="en-US" sz="2000" b="0" dirty="0"/>
              <a:t>Size: 3800 lines of code vs. 2700 in old system</a:t>
            </a:r>
          </a:p>
          <a:p>
            <a:endParaRPr lang="en-US" sz="2000" b="0" dirty="0"/>
          </a:p>
          <a:p>
            <a:r>
              <a:rPr lang="en-US" sz="2000" b="0" dirty="0"/>
              <a:t>10% of total disk space unusable (except at 50% performance price)</a:t>
            </a:r>
          </a:p>
          <a:p>
            <a:endParaRPr lang="en-US" sz="2000" b="0" dirty="0"/>
          </a:p>
          <a:p>
            <a:r>
              <a:rPr lang="en-US" sz="2000" b="0" dirty="0"/>
              <a:t>Could have done more; later versions do</a:t>
            </a:r>
          </a:p>
          <a:p>
            <a:endParaRPr lang="en-US" sz="2000" b="0" dirty="0"/>
          </a:p>
          <a:p>
            <a:r>
              <a:rPr lang="en-US" sz="2000" b="0" dirty="0"/>
              <a:t>Watershed moment for OS designers– File system matters</a:t>
            </a:r>
          </a:p>
        </p:txBody>
      </p:sp>
    </p:spTree>
    <p:extLst>
      <p:ext uri="{BB962C8B-B14F-4D97-AF65-F5344CB8AC3E}">
        <p14:creationId xmlns:p14="http://schemas.microsoft.com/office/powerpoint/2010/main" val="2248235466"/>
      </p:ext>
    </p:extLst>
  </p:cSld>
  <p:clrMapOvr>
    <a:masterClrMapping/>
  </p:clrMapOvr>
</p:sld>
</file>

<file path=ppt/theme/theme1.xml><?xml version="1.0" encoding="utf-8"?>
<a:theme xmlns:a="http://schemas.openxmlformats.org/drawingml/2006/main" name="UCRTemplate4">
  <a:themeElements>
    <a:clrScheme name="UCRTemplate4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</Template>
  <TotalTime>19880</TotalTime>
  <Pages>12</Pages>
  <Words>1876</Words>
  <Application>Microsoft Macintosh PowerPoint</Application>
  <PresentationFormat>Letter Paper (8.5x11 in)</PresentationFormat>
  <Paragraphs>260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UCRTemplate4</vt:lpstr>
      <vt:lpstr> Filesystems (II) FFS, LFS </vt:lpstr>
      <vt:lpstr>Zooming in on i-node</vt:lpstr>
      <vt:lpstr>Unix Inodes and Path Search</vt:lpstr>
      <vt:lpstr>Caching and read ahead</vt:lpstr>
      <vt:lpstr>A naïve implementation</vt:lpstr>
      <vt:lpstr>What’s wrong with original unix FS?</vt:lpstr>
      <vt:lpstr>FFS Changes  -- Locality is important</vt:lpstr>
      <vt:lpstr>FFS Locality Techniques</vt:lpstr>
      <vt:lpstr>FFS Results</vt:lpstr>
      <vt:lpstr>FFS Summary</vt:lpstr>
      <vt:lpstr>File operations still expensive</vt:lpstr>
      <vt:lpstr>Crash consistency/Journaling</vt:lpstr>
      <vt:lpstr>Log-Structured/Journaling File System</vt:lpstr>
      <vt:lpstr>LFS Basic Idea</vt:lpstr>
      <vt:lpstr>Basic idea</vt:lpstr>
      <vt:lpstr>Devil is in the details</vt:lpstr>
      <vt:lpstr>LFS vs. UFS</vt:lpstr>
      <vt:lpstr>i-node map</vt:lpstr>
      <vt:lpstr>Final piece to the solution</vt:lpstr>
      <vt:lpstr>What about directories?</vt:lpstr>
      <vt:lpstr>LFS Disk Wrap-Around/Garbage collection</vt:lpstr>
      <vt:lpstr>LFS Segment Cleaning</vt:lpstr>
      <vt:lpstr>Evaluation Results</vt:lpstr>
      <vt:lpstr>Is this a good paper?</vt:lpstr>
    </vt:vector>
  </TitlesOfParts>
  <Company>UC Berkeley-EECS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01 - Introduction</dc:title>
  <dc:creator>kubitron</dc:creator>
  <cp:lastModifiedBy>Nael Abu-Ghazaleh</cp:lastModifiedBy>
  <cp:revision>310</cp:revision>
  <cp:lastPrinted>2012-01-18T16:41:33Z</cp:lastPrinted>
  <dcterms:created xsi:type="dcterms:W3CDTF">2005-01-12T15:15:41Z</dcterms:created>
  <dcterms:modified xsi:type="dcterms:W3CDTF">2021-05-12T16:04:26Z</dcterms:modified>
</cp:coreProperties>
</file>