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9"/>
  </p:notesMasterIdLst>
  <p:handoutMasterIdLst>
    <p:handoutMasterId r:id="rId40"/>
  </p:handoutMasterIdLst>
  <p:sldIdLst>
    <p:sldId id="322" r:id="rId2"/>
    <p:sldId id="616" r:id="rId3"/>
    <p:sldId id="696" r:id="rId4"/>
    <p:sldId id="654" r:id="rId5"/>
    <p:sldId id="679" r:id="rId6"/>
    <p:sldId id="700" r:id="rId7"/>
    <p:sldId id="680" r:id="rId8"/>
    <p:sldId id="681" r:id="rId9"/>
    <p:sldId id="697" r:id="rId10"/>
    <p:sldId id="375" r:id="rId11"/>
    <p:sldId id="376" r:id="rId12"/>
    <p:sldId id="698" r:id="rId13"/>
    <p:sldId id="676" r:id="rId14"/>
    <p:sldId id="699" r:id="rId15"/>
    <p:sldId id="684" r:id="rId16"/>
    <p:sldId id="685" r:id="rId17"/>
    <p:sldId id="653" r:id="rId18"/>
    <p:sldId id="686" r:id="rId19"/>
    <p:sldId id="701" r:id="rId20"/>
    <p:sldId id="655" r:id="rId21"/>
    <p:sldId id="656" r:id="rId22"/>
    <p:sldId id="652" r:id="rId23"/>
    <p:sldId id="657" r:id="rId24"/>
    <p:sldId id="658" r:id="rId25"/>
    <p:sldId id="687" r:id="rId26"/>
    <p:sldId id="660" r:id="rId27"/>
    <p:sldId id="650" r:id="rId28"/>
    <p:sldId id="649" r:id="rId29"/>
    <p:sldId id="689" r:id="rId30"/>
    <p:sldId id="693" r:id="rId31"/>
    <p:sldId id="691" r:id="rId32"/>
    <p:sldId id="690" r:id="rId33"/>
    <p:sldId id="692" r:id="rId34"/>
    <p:sldId id="694" r:id="rId35"/>
    <p:sldId id="662" r:id="rId36"/>
    <p:sldId id="663" r:id="rId37"/>
    <p:sldId id="695" r:id="rId38"/>
  </p:sldIdLst>
  <p:sldSz cx="9144000" cy="6858000" type="letter"/>
  <p:notesSz cx="7315200" cy="9601200"/>
  <p:defaultTextStyle>
    <a:defPPr>
      <a:defRPr lang="en-US"/>
    </a:defPPr>
    <a:lvl1pPr algn="l" rtl="0" eaLnBrk="0" fontAlgn="base" hangingPunct="0">
      <a:spcBef>
        <a:spcPct val="50000"/>
      </a:spcBef>
      <a:spcAft>
        <a:spcPct val="0"/>
      </a:spcAft>
      <a:defRPr sz="1600" b="1" kern="1200">
        <a:solidFill>
          <a:schemeClr val="hlink"/>
        </a:solidFill>
        <a:latin typeface="Arial" charset="0"/>
        <a:ea typeface="+mn-ea"/>
        <a:cs typeface="+mn-cs"/>
      </a:defRPr>
    </a:lvl1pPr>
    <a:lvl2pPr marL="457200" algn="l" rtl="0" eaLnBrk="0" fontAlgn="base" hangingPunct="0">
      <a:spcBef>
        <a:spcPct val="50000"/>
      </a:spcBef>
      <a:spcAft>
        <a:spcPct val="0"/>
      </a:spcAft>
      <a:defRPr sz="1600" b="1" kern="1200">
        <a:solidFill>
          <a:schemeClr val="hlink"/>
        </a:solidFill>
        <a:latin typeface="Arial" charset="0"/>
        <a:ea typeface="+mn-ea"/>
        <a:cs typeface="+mn-cs"/>
      </a:defRPr>
    </a:lvl2pPr>
    <a:lvl3pPr marL="914400" algn="l" rtl="0" eaLnBrk="0" fontAlgn="base" hangingPunct="0">
      <a:spcBef>
        <a:spcPct val="50000"/>
      </a:spcBef>
      <a:spcAft>
        <a:spcPct val="0"/>
      </a:spcAft>
      <a:defRPr sz="1600" b="1" kern="1200">
        <a:solidFill>
          <a:schemeClr val="hlink"/>
        </a:solidFill>
        <a:latin typeface="Arial" charset="0"/>
        <a:ea typeface="+mn-ea"/>
        <a:cs typeface="+mn-cs"/>
      </a:defRPr>
    </a:lvl3pPr>
    <a:lvl4pPr marL="1371600" algn="l" rtl="0" eaLnBrk="0" fontAlgn="base" hangingPunct="0">
      <a:spcBef>
        <a:spcPct val="50000"/>
      </a:spcBef>
      <a:spcAft>
        <a:spcPct val="0"/>
      </a:spcAft>
      <a:defRPr sz="1600" b="1" kern="1200">
        <a:solidFill>
          <a:schemeClr val="hlink"/>
        </a:solidFill>
        <a:latin typeface="Arial" charset="0"/>
        <a:ea typeface="+mn-ea"/>
        <a:cs typeface="+mn-cs"/>
      </a:defRPr>
    </a:lvl4pPr>
    <a:lvl5pPr marL="1828800" algn="l" rtl="0" eaLnBrk="0" fontAlgn="base" hangingPunct="0">
      <a:spcBef>
        <a:spcPct val="50000"/>
      </a:spcBef>
      <a:spcAft>
        <a:spcPct val="0"/>
      </a:spcAft>
      <a:defRPr sz="1600" b="1" kern="1200">
        <a:solidFill>
          <a:schemeClr val="hlink"/>
        </a:solidFill>
        <a:latin typeface="Arial" charset="0"/>
        <a:ea typeface="+mn-ea"/>
        <a:cs typeface="+mn-cs"/>
      </a:defRPr>
    </a:lvl5pPr>
    <a:lvl6pPr marL="2286000" algn="l" defTabSz="914400" rtl="0" eaLnBrk="1" latinLnBrk="0" hangingPunct="1">
      <a:defRPr sz="1600" b="1" kern="1200">
        <a:solidFill>
          <a:schemeClr val="hlink"/>
        </a:solidFill>
        <a:latin typeface="Arial" charset="0"/>
        <a:ea typeface="+mn-ea"/>
        <a:cs typeface="+mn-cs"/>
      </a:defRPr>
    </a:lvl6pPr>
    <a:lvl7pPr marL="2743200" algn="l" defTabSz="914400" rtl="0" eaLnBrk="1" latinLnBrk="0" hangingPunct="1">
      <a:defRPr sz="1600" b="1" kern="1200">
        <a:solidFill>
          <a:schemeClr val="hlink"/>
        </a:solidFill>
        <a:latin typeface="Arial" charset="0"/>
        <a:ea typeface="+mn-ea"/>
        <a:cs typeface="+mn-cs"/>
      </a:defRPr>
    </a:lvl7pPr>
    <a:lvl8pPr marL="3200400" algn="l" defTabSz="914400" rtl="0" eaLnBrk="1" latinLnBrk="0" hangingPunct="1">
      <a:defRPr sz="1600" b="1" kern="1200">
        <a:solidFill>
          <a:schemeClr val="hlink"/>
        </a:solidFill>
        <a:latin typeface="Arial" charset="0"/>
        <a:ea typeface="+mn-ea"/>
        <a:cs typeface="+mn-cs"/>
      </a:defRPr>
    </a:lvl8pPr>
    <a:lvl9pPr marL="3657600" algn="l" defTabSz="914400" rtl="0" eaLnBrk="1" latinLnBrk="0" hangingPunct="1">
      <a:defRPr sz="1600" b="1" kern="1200">
        <a:solidFill>
          <a:schemeClr val="hlink"/>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32B7"/>
    <a:srgbClr val="55FC02"/>
    <a:srgbClr val="FBBA03"/>
    <a:srgbClr val="000000"/>
    <a:srgbClr val="114FFB"/>
    <a:srgbClr val="7B00E4"/>
    <a:srgbClr val="EFFB03"/>
    <a:srgbClr val="F90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4" autoAdjust="0"/>
    <p:restoredTop sz="94607" autoAdjust="0"/>
  </p:normalViewPr>
  <p:slideViewPr>
    <p:cSldViewPr snapToGrid="0">
      <p:cViewPr varScale="1">
        <p:scale>
          <a:sx n="124" d="100"/>
          <a:sy n="124" d="100"/>
        </p:scale>
        <p:origin x="536" y="168"/>
      </p:cViewPr>
      <p:guideLst>
        <p:guide orient="horz" pos="2160"/>
        <p:guide pos="2880"/>
      </p:guideLst>
    </p:cSldViewPr>
  </p:slideViewPr>
  <p:outlineViewPr>
    <p:cViewPr>
      <p:scale>
        <a:sx n="33" d="100"/>
        <a:sy n="33" d="100"/>
      </p:scale>
      <p:origin x="0" y="52008"/>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0" d="100"/>
          <a:sy n="50" d="100"/>
        </p:scale>
        <p:origin x="-183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813" y="23813"/>
            <a:ext cx="3176588"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 tIns="0" rIns="18000" bIns="0" numCol="1" anchor="t" anchorCtr="0" compatLnSpc="1">
            <a:prstTxWarp prst="textNoShape">
              <a:avLst/>
            </a:prstTxWarp>
          </a:bodyPr>
          <a:lstStyle>
            <a:lvl1pPr defTabSz="863473">
              <a:spcBef>
                <a:spcPct val="0"/>
              </a:spcBef>
              <a:defRPr sz="1000" b="0" i="1">
                <a:solidFill>
                  <a:schemeClr val="tx1"/>
                </a:solidFill>
              </a:defRPr>
            </a:lvl1pPr>
          </a:lstStyle>
          <a:p>
            <a:pPr>
              <a:defRPr/>
            </a:pPr>
            <a:endParaRPr lang="en-US"/>
          </a:p>
        </p:txBody>
      </p:sp>
      <p:sp>
        <p:nvSpPr>
          <p:cNvPr id="3075" name="Rectangle 3"/>
          <p:cNvSpPr>
            <a:spLocks noGrp="1" noChangeArrowheads="1"/>
          </p:cNvSpPr>
          <p:nvPr>
            <p:ph type="dt" sz="quarter" idx="1"/>
          </p:nvPr>
        </p:nvSpPr>
        <p:spPr bwMode="auto">
          <a:xfrm>
            <a:off x="4162425" y="23813"/>
            <a:ext cx="3176588"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 tIns="0" rIns="18000" bIns="0" numCol="1" anchor="t" anchorCtr="0" compatLnSpc="1">
            <a:prstTxWarp prst="textNoShape">
              <a:avLst/>
            </a:prstTxWarp>
          </a:bodyPr>
          <a:lstStyle>
            <a:lvl1pPr algn="r" defTabSz="863473">
              <a:spcBef>
                <a:spcPct val="0"/>
              </a:spcBef>
              <a:defRPr sz="1000" b="0" i="1">
                <a:solidFill>
                  <a:schemeClr val="tx1"/>
                </a:solidFill>
              </a:defRPr>
            </a:lvl1pPr>
          </a:lstStyle>
          <a:p>
            <a:pPr>
              <a:defRPr/>
            </a:pPr>
            <a:endParaRPr lang="en-US"/>
          </a:p>
        </p:txBody>
      </p:sp>
      <p:sp>
        <p:nvSpPr>
          <p:cNvPr id="3076" name="Rectangle 4"/>
          <p:cNvSpPr>
            <a:spLocks noGrp="1" noChangeArrowheads="1"/>
          </p:cNvSpPr>
          <p:nvPr>
            <p:ph type="ftr" sz="quarter" idx="2"/>
          </p:nvPr>
        </p:nvSpPr>
        <p:spPr bwMode="auto">
          <a:xfrm>
            <a:off x="-23813" y="9150350"/>
            <a:ext cx="3176588"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 tIns="0" rIns="18000" bIns="0" numCol="1" anchor="b" anchorCtr="0" compatLnSpc="1">
            <a:prstTxWarp prst="textNoShape">
              <a:avLst/>
            </a:prstTxWarp>
          </a:bodyPr>
          <a:lstStyle>
            <a:lvl1pPr defTabSz="863473">
              <a:spcBef>
                <a:spcPct val="0"/>
              </a:spcBef>
              <a:defRPr sz="1000" b="0" i="1">
                <a:solidFill>
                  <a:schemeClr val="tx1"/>
                </a:solidFill>
              </a:defRPr>
            </a:lvl1pPr>
          </a:lstStyle>
          <a:p>
            <a:pPr>
              <a:defRPr/>
            </a:pPr>
            <a:r>
              <a:rPr lang="en-US"/>
              <a:t>CS252 S05</a:t>
            </a:r>
          </a:p>
        </p:txBody>
      </p:sp>
      <p:sp>
        <p:nvSpPr>
          <p:cNvPr id="3077" name="Rectangle 5"/>
          <p:cNvSpPr>
            <a:spLocks noGrp="1" noChangeArrowheads="1"/>
          </p:cNvSpPr>
          <p:nvPr>
            <p:ph type="sldNum" sz="quarter" idx="3"/>
          </p:nvPr>
        </p:nvSpPr>
        <p:spPr bwMode="auto">
          <a:xfrm>
            <a:off x="4162425" y="9150350"/>
            <a:ext cx="3176588"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 tIns="0" rIns="18000" bIns="0" numCol="1" anchor="b" anchorCtr="0" compatLnSpc="1">
            <a:prstTxWarp prst="textNoShape">
              <a:avLst/>
            </a:prstTxWarp>
          </a:bodyPr>
          <a:lstStyle>
            <a:lvl1pPr algn="r" defTabSz="863473">
              <a:spcBef>
                <a:spcPct val="0"/>
              </a:spcBef>
              <a:defRPr sz="1000" b="0" i="1">
                <a:solidFill>
                  <a:schemeClr val="tx1"/>
                </a:solidFill>
              </a:defRPr>
            </a:lvl1pPr>
          </a:lstStyle>
          <a:p>
            <a:pPr>
              <a:defRPr/>
            </a:pPr>
            <a:fld id="{99945185-CA61-4CE5-8DB3-1A9D5F77AEB4}" type="slidenum">
              <a:rPr lang="en-US"/>
              <a:pPr>
                <a:defRPr/>
              </a:pPr>
              <a:t>‹#›</a:t>
            </a:fld>
            <a:endParaRPr lang="en-US"/>
          </a:p>
        </p:txBody>
      </p:sp>
    </p:spTree>
    <p:extLst>
      <p:ext uri="{BB962C8B-B14F-4D97-AF65-F5344CB8AC3E}">
        <p14:creationId xmlns:p14="http://schemas.microsoft.com/office/powerpoint/2010/main" val="283139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23813"/>
            <a:ext cx="3176588"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 tIns="0" rIns="18000" bIns="0" numCol="1" anchor="t" anchorCtr="0" compatLnSpc="1">
            <a:prstTxWarp prst="textNoShape">
              <a:avLst/>
            </a:prstTxWarp>
          </a:bodyPr>
          <a:lstStyle>
            <a:lvl1pPr defTabSz="863473">
              <a:spcBef>
                <a:spcPct val="0"/>
              </a:spcBef>
              <a:defRPr sz="1000" b="0" i="1">
                <a:solidFill>
                  <a:schemeClr val="tx1"/>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4162425" y="23813"/>
            <a:ext cx="3176588"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 tIns="0" rIns="18000" bIns="0" numCol="1" anchor="t" anchorCtr="0" compatLnSpc="1">
            <a:prstTxWarp prst="textNoShape">
              <a:avLst/>
            </a:prstTxWarp>
          </a:bodyPr>
          <a:lstStyle>
            <a:lvl1pPr algn="r" defTabSz="863473">
              <a:spcBef>
                <a:spcPct val="0"/>
              </a:spcBef>
              <a:defRPr sz="1000" b="0" i="1">
                <a:solidFill>
                  <a:schemeClr val="tx1"/>
                </a:solidFill>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23813" y="9150350"/>
            <a:ext cx="3176588"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 tIns="0" rIns="18000" bIns="0" numCol="1" anchor="b" anchorCtr="0" compatLnSpc="1">
            <a:prstTxWarp prst="textNoShape">
              <a:avLst/>
            </a:prstTxWarp>
          </a:bodyPr>
          <a:lstStyle>
            <a:lvl1pPr defTabSz="863473">
              <a:spcBef>
                <a:spcPct val="0"/>
              </a:spcBef>
              <a:defRPr sz="1000" b="0" i="1">
                <a:solidFill>
                  <a:schemeClr val="tx1"/>
                </a:solidFill>
                <a:latin typeface="Times New Roman" pitchFamily="18" charset="0"/>
              </a:defRPr>
            </a:lvl1pPr>
          </a:lstStyle>
          <a:p>
            <a:pPr>
              <a:defRPr/>
            </a:pPr>
            <a:r>
              <a:rPr lang="en-US"/>
              <a:t>CS252 S05</a:t>
            </a:r>
          </a:p>
        </p:txBody>
      </p:sp>
      <p:sp>
        <p:nvSpPr>
          <p:cNvPr id="2053" name="Rectangle 5"/>
          <p:cNvSpPr>
            <a:spLocks noGrp="1" noChangeArrowheads="1"/>
          </p:cNvSpPr>
          <p:nvPr>
            <p:ph type="sldNum" sz="quarter" idx="5"/>
          </p:nvPr>
        </p:nvSpPr>
        <p:spPr bwMode="auto">
          <a:xfrm>
            <a:off x="4162425" y="9150350"/>
            <a:ext cx="3176588"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 tIns="0" rIns="18000" bIns="0" numCol="1" anchor="b" anchorCtr="0" compatLnSpc="1">
            <a:prstTxWarp prst="textNoShape">
              <a:avLst/>
            </a:prstTxWarp>
          </a:bodyPr>
          <a:lstStyle>
            <a:lvl1pPr algn="r" defTabSz="863473">
              <a:spcBef>
                <a:spcPct val="0"/>
              </a:spcBef>
              <a:defRPr sz="1000" b="0" i="1">
                <a:solidFill>
                  <a:schemeClr val="tx1"/>
                </a:solidFill>
                <a:latin typeface="Times New Roman" pitchFamily="18" charset="0"/>
              </a:defRPr>
            </a:lvl1pPr>
          </a:lstStyle>
          <a:p>
            <a:pPr>
              <a:defRPr/>
            </a:pPr>
            <a:fld id="{D1955130-ED17-496F-8501-441305981CA2}" type="slidenum">
              <a:rPr lang="en-US"/>
              <a:pPr>
                <a:defRPr/>
              </a:pPr>
              <a:t>‹#›</a:t>
            </a:fld>
            <a:endParaRPr lang="en-US"/>
          </a:p>
        </p:txBody>
      </p:sp>
      <p:sp>
        <p:nvSpPr>
          <p:cNvPr id="65542" name="Rectangle 6"/>
          <p:cNvSpPr>
            <a:spLocks noChangeArrowheads="1"/>
          </p:cNvSpPr>
          <p:nvPr/>
        </p:nvSpPr>
        <p:spPr bwMode="auto">
          <a:xfrm>
            <a:off x="3228975" y="9148763"/>
            <a:ext cx="858838"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002" tIns="46501" rIns="93002" bIns="46501">
            <a:spAutoFit/>
          </a:bodyPr>
          <a:lstStyle/>
          <a:p>
            <a:pPr algn="ctr" defTabSz="917575">
              <a:lnSpc>
                <a:spcPct val="90000"/>
              </a:lnSpc>
              <a:spcBef>
                <a:spcPct val="0"/>
              </a:spcBef>
            </a:pPr>
            <a:r>
              <a:rPr lang="en-US" sz="1300" b="0">
                <a:solidFill>
                  <a:schemeClr val="tx1"/>
                </a:solidFill>
              </a:rPr>
              <a:t>Page </a:t>
            </a:r>
            <a:fld id="{73E37BEA-3E7B-4A14-8786-909F5C4A2C2A}" type="slidenum">
              <a:rPr lang="en-US" sz="1300" b="0">
                <a:solidFill>
                  <a:schemeClr val="tx1"/>
                </a:solidFill>
              </a:rPr>
              <a:pPr algn="ctr" defTabSz="917575">
                <a:lnSpc>
                  <a:spcPct val="90000"/>
                </a:lnSpc>
                <a:spcBef>
                  <a:spcPct val="0"/>
                </a:spcBef>
              </a:pPr>
              <a:t>‹#›</a:t>
            </a:fld>
            <a:endParaRPr lang="en-US" sz="1300" b="0">
              <a:solidFill>
                <a:schemeClr val="tx1"/>
              </a:solidFill>
            </a:endParaRPr>
          </a:p>
        </p:txBody>
      </p:sp>
      <p:sp>
        <p:nvSpPr>
          <p:cNvPr id="65543" name="Rectangle 7"/>
          <p:cNvSpPr>
            <a:spLocks noGrp="1" noRot="1" noChangeAspect="1" noChangeArrowheads="1" noTextEdit="1"/>
          </p:cNvSpPr>
          <p:nvPr>
            <p:ph type="sldImg" idx="2"/>
          </p:nvPr>
        </p:nvSpPr>
        <p:spPr bwMode="auto">
          <a:xfrm>
            <a:off x="1527175" y="923925"/>
            <a:ext cx="4260850" cy="3195638"/>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6" name="Rectangle 8"/>
          <p:cNvSpPr>
            <a:spLocks noGrp="1" noChangeArrowheads="1"/>
          </p:cNvSpPr>
          <p:nvPr>
            <p:ph type="body" sz="quarter" idx="3"/>
          </p:nvPr>
        </p:nvSpPr>
        <p:spPr bwMode="auto">
          <a:xfrm>
            <a:off x="974725" y="4559300"/>
            <a:ext cx="5365750" cy="432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503" tIns="48001" rIns="97503" bIns="48001"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23373760"/>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ftr" sz="quarter" idx="4"/>
          </p:nvPr>
        </p:nvSpPr>
        <p:spPr>
          <a:noFill/>
        </p:spPr>
        <p:txBody>
          <a:bodyPr/>
          <a:lstStyle>
            <a:lvl1pPr defTabSz="862013">
              <a:defRPr sz="1600" b="1">
                <a:solidFill>
                  <a:schemeClr val="hlink"/>
                </a:solidFill>
                <a:latin typeface="Arial" charset="0"/>
              </a:defRPr>
            </a:lvl1pPr>
            <a:lvl2pPr marL="742950" indent="-285750" defTabSz="862013">
              <a:defRPr sz="1600" b="1">
                <a:solidFill>
                  <a:schemeClr val="hlink"/>
                </a:solidFill>
                <a:latin typeface="Arial" charset="0"/>
              </a:defRPr>
            </a:lvl2pPr>
            <a:lvl3pPr marL="1143000" indent="-228600" defTabSz="862013">
              <a:defRPr sz="1600" b="1">
                <a:solidFill>
                  <a:schemeClr val="hlink"/>
                </a:solidFill>
                <a:latin typeface="Arial" charset="0"/>
              </a:defRPr>
            </a:lvl3pPr>
            <a:lvl4pPr marL="1600200" indent="-228600" defTabSz="862013">
              <a:defRPr sz="1600" b="1">
                <a:solidFill>
                  <a:schemeClr val="hlink"/>
                </a:solidFill>
                <a:latin typeface="Arial" charset="0"/>
              </a:defRPr>
            </a:lvl4pPr>
            <a:lvl5pPr marL="2057400" indent="-228600" defTabSz="862013">
              <a:defRPr sz="1600" b="1">
                <a:solidFill>
                  <a:schemeClr val="hlink"/>
                </a:solidFill>
                <a:latin typeface="Arial" charset="0"/>
              </a:defRPr>
            </a:lvl5pPr>
            <a:lvl6pPr marL="2514600" indent="-228600" defTabSz="862013" eaLnBrk="0" fontAlgn="base" hangingPunct="0">
              <a:spcBef>
                <a:spcPct val="50000"/>
              </a:spcBef>
              <a:spcAft>
                <a:spcPct val="0"/>
              </a:spcAft>
              <a:defRPr sz="1600" b="1">
                <a:solidFill>
                  <a:schemeClr val="hlink"/>
                </a:solidFill>
                <a:latin typeface="Arial" charset="0"/>
              </a:defRPr>
            </a:lvl6pPr>
            <a:lvl7pPr marL="2971800" indent="-228600" defTabSz="862013" eaLnBrk="0" fontAlgn="base" hangingPunct="0">
              <a:spcBef>
                <a:spcPct val="50000"/>
              </a:spcBef>
              <a:spcAft>
                <a:spcPct val="0"/>
              </a:spcAft>
              <a:defRPr sz="1600" b="1">
                <a:solidFill>
                  <a:schemeClr val="hlink"/>
                </a:solidFill>
                <a:latin typeface="Arial" charset="0"/>
              </a:defRPr>
            </a:lvl7pPr>
            <a:lvl8pPr marL="3429000" indent="-228600" defTabSz="862013" eaLnBrk="0" fontAlgn="base" hangingPunct="0">
              <a:spcBef>
                <a:spcPct val="50000"/>
              </a:spcBef>
              <a:spcAft>
                <a:spcPct val="0"/>
              </a:spcAft>
              <a:defRPr sz="1600" b="1">
                <a:solidFill>
                  <a:schemeClr val="hlink"/>
                </a:solidFill>
                <a:latin typeface="Arial" charset="0"/>
              </a:defRPr>
            </a:lvl8pPr>
            <a:lvl9pPr marL="3886200" indent="-228600" defTabSz="862013" eaLnBrk="0" fontAlgn="base" hangingPunct="0">
              <a:spcBef>
                <a:spcPct val="50000"/>
              </a:spcBef>
              <a:spcAft>
                <a:spcPct val="0"/>
              </a:spcAft>
              <a:defRPr sz="1600" b="1">
                <a:solidFill>
                  <a:schemeClr val="hlink"/>
                </a:solidFill>
                <a:latin typeface="Arial" charset="0"/>
              </a:defRPr>
            </a:lvl9pPr>
          </a:lstStyle>
          <a:p>
            <a:r>
              <a:rPr lang="en-US" sz="1000" b="0">
                <a:solidFill>
                  <a:schemeClr val="tx1"/>
                </a:solidFill>
                <a:latin typeface="Times New Roman" pitchFamily="18" charset="0"/>
              </a:rPr>
              <a:t>CS252 S05</a:t>
            </a:r>
          </a:p>
        </p:txBody>
      </p:sp>
      <p:sp>
        <p:nvSpPr>
          <p:cNvPr id="66563" name="Rectangle 5"/>
          <p:cNvSpPr>
            <a:spLocks noGrp="1" noChangeArrowheads="1"/>
          </p:cNvSpPr>
          <p:nvPr>
            <p:ph type="sldNum" sz="quarter" idx="5"/>
          </p:nvPr>
        </p:nvSpPr>
        <p:spPr>
          <a:noFill/>
        </p:spPr>
        <p:txBody>
          <a:bodyPr/>
          <a:lstStyle>
            <a:lvl1pPr defTabSz="862013">
              <a:defRPr sz="1600" b="1">
                <a:solidFill>
                  <a:schemeClr val="hlink"/>
                </a:solidFill>
                <a:latin typeface="Arial" charset="0"/>
              </a:defRPr>
            </a:lvl1pPr>
            <a:lvl2pPr marL="742950" indent="-285750" defTabSz="862013">
              <a:defRPr sz="1600" b="1">
                <a:solidFill>
                  <a:schemeClr val="hlink"/>
                </a:solidFill>
                <a:latin typeface="Arial" charset="0"/>
              </a:defRPr>
            </a:lvl2pPr>
            <a:lvl3pPr marL="1143000" indent="-228600" defTabSz="862013">
              <a:defRPr sz="1600" b="1">
                <a:solidFill>
                  <a:schemeClr val="hlink"/>
                </a:solidFill>
                <a:latin typeface="Arial" charset="0"/>
              </a:defRPr>
            </a:lvl3pPr>
            <a:lvl4pPr marL="1600200" indent="-228600" defTabSz="862013">
              <a:defRPr sz="1600" b="1">
                <a:solidFill>
                  <a:schemeClr val="hlink"/>
                </a:solidFill>
                <a:latin typeface="Arial" charset="0"/>
              </a:defRPr>
            </a:lvl4pPr>
            <a:lvl5pPr marL="2057400" indent="-228600" defTabSz="862013">
              <a:defRPr sz="1600" b="1">
                <a:solidFill>
                  <a:schemeClr val="hlink"/>
                </a:solidFill>
                <a:latin typeface="Arial" charset="0"/>
              </a:defRPr>
            </a:lvl5pPr>
            <a:lvl6pPr marL="2514600" indent="-228600" defTabSz="862013" eaLnBrk="0" fontAlgn="base" hangingPunct="0">
              <a:spcBef>
                <a:spcPct val="50000"/>
              </a:spcBef>
              <a:spcAft>
                <a:spcPct val="0"/>
              </a:spcAft>
              <a:defRPr sz="1600" b="1">
                <a:solidFill>
                  <a:schemeClr val="hlink"/>
                </a:solidFill>
                <a:latin typeface="Arial" charset="0"/>
              </a:defRPr>
            </a:lvl6pPr>
            <a:lvl7pPr marL="2971800" indent="-228600" defTabSz="862013" eaLnBrk="0" fontAlgn="base" hangingPunct="0">
              <a:spcBef>
                <a:spcPct val="50000"/>
              </a:spcBef>
              <a:spcAft>
                <a:spcPct val="0"/>
              </a:spcAft>
              <a:defRPr sz="1600" b="1">
                <a:solidFill>
                  <a:schemeClr val="hlink"/>
                </a:solidFill>
                <a:latin typeface="Arial" charset="0"/>
              </a:defRPr>
            </a:lvl7pPr>
            <a:lvl8pPr marL="3429000" indent="-228600" defTabSz="862013" eaLnBrk="0" fontAlgn="base" hangingPunct="0">
              <a:spcBef>
                <a:spcPct val="50000"/>
              </a:spcBef>
              <a:spcAft>
                <a:spcPct val="0"/>
              </a:spcAft>
              <a:defRPr sz="1600" b="1">
                <a:solidFill>
                  <a:schemeClr val="hlink"/>
                </a:solidFill>
                <a:latin typeface="Arial" charset="0"/>
              </a:defRPr>
            </a:lvl8pPr>
            <a:lvl9pPr marL="3886200" indent="-228600" defTabSz="862013" eaLnBrk="0" fontAlgn="base" hangingPunct="0">
              <a:spcBef>
                <a:spcPct val="50000"/>
              </a:spcBef>
              <a:spcAft>
                <a:spcPct val="0"/>
              </a:spcAft>
              <a:defRPr sz="1600" b="1">
                <a:solidFill>
                  <a:schemeClr val="hlink"/>
                </a:solidFill>
                <a:latin typeface="Arial" charset="0"/>
              </a:defRPr>
            </a:lvl9pPr>
          </a:lstStyle>
          <a:p>
            <a:fld id="{C130DCCC-07D7-4877-95C4-189F842CA0A3}" type="slidenum">
              <a:rPr lang="en-US" sz="1000" b="0" smtClean="0">
                <a:solidFill>
                  <a:schemeClr val="tx1"/>
                </a:solidFill>
                <a:latin typeface="Times New Roman" pitchFamily="18" charset="0"/>
              </a:rPr>
              <a:pPr/>
              <a:t>1</a:t>
            </a:fld>
            <a:endParaRPr lang="en-US" sz="1000" b="0">
              <a:solidFill>
                <a:schemeClr val="tx1"/>
              </a:solidFill>
              <a:latin typeface="Times New Roman" pitchFamily="18"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8985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550334" y="4560988"/>
            <a:ext cx="6304038" cy="4321373"/>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33" tIns="46977" rIns="95633" bIns="46977"/>
          <a:lstStyle/>
          <a:p>
            <a:r>
              <a:rPr lang="en-US">
                <a:latin typeface="Comic Sans MS" charset="0"/>
              </a:rPr>
              <a:t>To read write information into a sector, a movable arm containing a read/write head is located over each surface.</a:t>
            </a:r>
          </a:p>
          <a:p>
            <a:r>
              <a:rPr lang="en-US">
                <a:latin typeface="Comic Sans MS" charset="0"/>
              </a:rPr>
              <a:t>The term cylinder is used to refer to all the tracks under the read/write head at a given point on all surfaces.</a:t>
            </a:r>
          </a:p>
          <a:p>
            <a:r>
              <a:rPr lang="en-US">
                <a:latin typeface="Comic Sans MS" charset="0"/>
              </a:rPr>
              <a:t>To access data, the operating system must direct the disk through a 3-stage process.</a:t>
            </a:r>
          </a:p>
          <a:p>
            <a:r>
              <a:rPr lang="en-US">
                <a:latin typeface="Comic Sans MS" charset="0"/>
              </a:rPr>
              <a:t>(a) The first step is to position the arm over the proper track.  This is the seek operation and</a:t>
            </a:r>
            <a:br>
              <a:rPr lang="en-US">
                <a:latin typeface="Comic Sans MS" charset="0"/>
              </a:rPr>
            </a:br>
            <a:r>
              <a:rPr lang="en-US">
                <a:latin typeface="Comic Sans MS" charset="0"/>
              </a:rPr>
              <a:t>     the time to complete this operation is called the seek time.</a:t>
            </a:r>
          </a:p>
          <a:p>
            <a:r>
              <a:rPr lang="en-US">
                <a:latin typeface="Comic Sans MS" charset="0"/>
              </a:rPr>
              <a:t>(b) Once the head has reached the correct track, we must wait for the desired sector to</a:t>
            </a:r>
            <a:br>
              <a:rPr lang="en-US">
                <a:latin typeface="Comic Sans MS" charset="0"/>
              </a:rPr>
            </a:br>
            <a:r>
              <a:rPr lang="en-US">
                <a:latin typeface="Comic Sans MS" charset="0"/>
              </a:rPr>
              <a:t>      rotate under the read/write head.  This is referred to as the rotational latency.</a:t>
            </a:r>
          </a:p>
          <a:p>
            <a:r>
              <a:rPr lang="en-US">
                <a:latin typeface="Comic Sans MS" charset="0"/>
              </a:rPr>
              <a:t>(c) Finally, once the desired sector is under the read/write head, the data transfer can begin.</a:t>
            </a:r>
          </a:p>
          <a:p>
            <a:r>
              <a:rPr lang="en-US">
                <a:latin typeface="Comic Sans MS" charset="0"/>
              </a:rPr>
              <a:t>The average seek time as reported by the manufacturer is in the range of 12 ms to 20ms and is calculated as the sum of the time for all possible seeks divided by the number of possible seeks.</a:t>
            </a:r>
          </a:p>
          <a:p>
            <a:r>
              <a:rPr lang="en-US">
                <a:latin typeface="Comic Sans MS" charset="0"/>
              </a:rPr>
              <a:t>This number is usually on the pessimistic side because due to locality of disk reference, the actual average seek time may only be 25 to 33% of the number published.</a:t>
            </a:r>
          </a:p>
          <a:p>
            <a:endParaRPr lang="en-US">
              <a:latin typeface="Comic Sans MS" charset="0"/>
            </a:endParaRPr>
          </a:p>
          <a:p>
            <a:r>
              <a:rPr lang="en-US">
                <a:latin typeface="Comic Sans MS" charset="0"/>
              </a:rPr>
              <a:t>+2 = 34 min. (Y:14)</a:t>
            </a:r>
          </a:p>
        </p:txBody>
      </p:sp>
      <p:sp>
        <p:nvSpPr>
          <p:cNvPr id="30723" name="Rectangle 3"/>
          <p:cNvSpPr>
            <a:spLocks noGrp="1" noRot="1" noChangeAspect="1" noChangeArrowheads="1" noTextEdit="1"/>
          </p:cNvSpPr>
          <p:nvPr>
            <p:ph type="sldImg"/>
          </p:nvPr>
        </p:nvSpPr>
        <p:spPr>
          <a:xfrm>
            <a:off x="1277938" y="619125"/>
            <a:ext cx="4776787" cy="3582988"/>
          </a:xfrm>
          <a:ln>
            <a:noFill/>
          </a:ln>
          <a:extLst>
            <a:ext uri="{91240B29-F687-4f45-9708-019B960494DF}">
              <a14:hiddenLine xmlns:a14="http://schemas.microsoft.com/office/drawing/2010/main" xmlns="" w="12700">
                <a:solidFill>
                  <a:schemeClr val="tx1"/>
                </a:solidFill>
                <a:miter lim="800000"/>
                <a:headEnd/>
                <a:tailEnd/>
              </a14:hiddenLine>
            </a:ext>
          </a:extLst>
        </p:spPr>
      </p:sp>
    </p:spTree>
    <p:extLst>
      <p:ext uri="{BB962C8B-B14F-4D97-AF65-F5344CB8AC3E}">
        <p14:creationId xmlns:p14="http://schemas.microsoft.com/office/powerpoint/2010/main" val="2054973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omic Sans MS" charset="0"/>
            </a:endParaRPr>
          </a:p>
        </p:txBody>
      </p:sp>
    </p:spTree>
    <p:extLst>
      <p:ext uri="{BB962C8B-B14F-4D97-AF65-F5344CB8AC3E}">
        <p14:creationId xmlns:p14="http://schemas.microsoft.com/office/powerpoint/2010/main" val="43291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E77A7-B58E-7945-9474-E1E4A4F538E5}" type="slidenum">
              <a:rPr lang="en-US"/>
              <a:pPr/>
              <a:t>31</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51973" name="Rectangle 5"/>
          <p:cNvSpPr>
            <a:spLocks noGrp="1" noChangeArrowheads="1"/>
          </p:cNvSpPr>
          <p:nvPr>
            <p:ph type="ctrTitle"/>
          </p:nvPr>
        </p:nvSpPr>
        <p:spPr>
          <a:xfrm>
            <a:off x="685800" y="2130425"/>
            <a:ext cx="7772400" cy="1470025"/>
          </a:xfrm>
        </p:spPr>
        <p:txBody>
          <a:bodyPr/>
          <a:lstStyle>
            <a:lvl1pPr>
              <a:defRPr/>
            </a:lvl1pPr>
          </a:lstStyle>
          <a:p>
            <a:pPr lvl="0"/>
            <a:r>
              <a:rPr lang="en-US" noProof="0"/>
              <a:t>Click to edit Master title style</a:t>
            </a:r>
          </a:p>
        </p:txBody>
      </p:sp>
      <p:sp>
        <p:nvSpPr>
          <p:cNvPr id="851974" name="Rectangle 6"/>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72774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782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30200"/>
            <a:ext cx="19240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30200"/>
            <a:ext cx="56197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3343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30200"/>
            <a:ext cx="7292975" cy="736600"/>
          </a:xfrm>
        </p:spPr>
        <p:txBody>
          <a:bodyPr/>
          <a:lstStyle/>
          <a:p>
            <a:r>
              <a:rPr lang="en-US"/>
              <a:t>Click to edit Master title style</a:t>
            </a:r>
          </a:p>
        </p:txBody>
      </p:sp>
      <p:sp>
        <p:nvSpPr>
          <p:cNvPr id="3" name="Text Placeholder 2"/>
          <p:cNvSpPr>
            <a:spLocks noGrp="1"/>
          </p:cNvSpPr>
          <p:nvPr>
            <p:ph type="body" sz="half" idx="1"/>
          </p:nvPr>
        </p:nvSpPr>
        <p:spPr>
          <a:xfrm>
            <a:off x="698500" y="1193800"/>
            <a:ext cx="3765550" cy="492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9781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30200"/>
            <a:ext cx="7292975" cy="736600"/>
          </a:xfrm>
        </p:spPr>
        <p:txBody>
          <a:bodyPr/>
          <a:lstStyle/>
          <a:p>
            <a:r>
              <a:rPr lang="en-US"/>
              <a:t>Click to edit Master title style</a:t>
            </a:r>
          </a:p>
        </p:txBody>
      </p:sp>
      <p:sp>
        <p:nvSpPr>
          <p:cNvPr id="3" name="Text Placeholder 2"/>
          <p:cNvSpPr>
            <a:spLocks noGrp="1"/>
          </p:cNvSpPr>
          <p:nvPr>
            <p:ph type="body" sz="half" idx="1"/>
          </p:nvPr>
        </p:nvSpPr>
        <p:spPr>
          <a:xfrm>
            <a:off x="698500" y="1193800"/>
            <a:ext cx="3765550" cy="492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6450" y="1193800"/>
            <a:ext cx="3765550" cy="238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6450" y="3733800"/>
            <a:ext cx="3765550" cy="238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838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44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593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957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61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5367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801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784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8227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body" idx="1"/>
          </p:nvPr>
        </p:nvSpPr>
        <p:spPr bwMode="auto">
          <a:xfrm>
            <a:off x="698500" y="1193800"/>
            <a:ext cx="7683500" cy="492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1027" name="Rectangle 5"/>
          <p:cNvSpPr>
            <a:spLocks noGrp="1" noChangeArrowheads="1"/>
          </p:cNvSpPr>
          <p:nvPr>
            <p:ph type="title"/>
          </p:nvPr>
        </p:nvSpPr>
        <p:spPr bwMode="auto">
          <a:xfrm>
            <a:off x="685800" y="330200"/>
            <a:ext cx="7292975" cy="73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t>Slide Title</a:t>
            </a:r>
          </a:p>
        </p:txBody>
      </p:sp>
      <p:sp>
        <p:nvSpPr>
          <p:cNvPr id="1028" name="Line 8"/>
          <p:cNvSpPr>
            <a:spLocks noChangeShapeType="1"/>
          </p:cNvSpPr>
          <p:nvPr userDrawn="1"/>
        </p:nvSpPr>
        <p:spPr bwMode="auto">
          <a:xfrm>
            <a:off x="693738" y="1041400"/>
            <a:ext cx="7778750" cy="0"/>
          </a:xfrm>
          <a:prstGeom prst="line">
            <a:avLst/>
          </a:prstGeom>
          <a:noFill/>
          <a:ln w="47625" cmpd="thinThick">
            <a:solidFill>
              <a:srgbClr val="FBBA03"/>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25"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 calcmode="lin" valueType="num">
                                      <p:cBhvr additive="base">
                                        <p:cTn id="7" dur="500" fill="hold"/>
                                        <p:tgtEl>
                                          <p:spTgt spid="102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26">
                                            <p:txEl>
                                              <p:pRg st="1" end="1"/>
                                            </p:txEl>
                                          </p:spTgt>
                                        </p:tgtEl>
                                        <p:attrNameLst>
                                          <p:attrName>style.visibility</p:attrName>
                                        </p:attrNameLst>
                                      </p:cBhvr>
                                      <p:to>
                                        <p:strVal val="visible"/>
                                      </p:to>
                                    </p:set>
                                    <p:anim calcmode="lin" valueType="num">
                                      <p:cBhvr additive="base">
                                        <p:cTn id="11" dur="500" fill="hold"/>
                                        <p:tgtEl>
                                          <p:spTgt spid="102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2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26">
                                            <p:txEl>
                                              <p:pRg st="2" end="2"/>
                                            </p:txEl>
                                          </p:spTgt>
                                        </p:tgtEl>
                                        <p:attrNameLst>
                                          <p:attrName>style.visibility</p:attrName>
                                        </p:attrNameLst>
                                      </p:cBhvr>
                                      <p:to>
                                        <p:strVal val="visible"/>
                                      </p:to>
                                    </p:set>
                                    <p:anim calcmode="lin" valueType="num">
                                      <p:cBhvr additive="base">
                                        <p:cTn id="15" dur="500" fill="hold"/>
                                        <p:tgtEl>
                                          <p:spTgt spid="1026">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2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26">
                                            <p:txEl>
                                              <p:pRg st="3" end="3"/>
                                            </p:txEl>
                                          </p:spTgt>
                                        </p:tgtEl>
                                        <p:attrNameLst>
                                          <p:attrName>style.visibility</p:attrName>
                                        </p:attrNameLst>
                                      </p:cBhvr>
                                      <p:to>
                                        <p:strVal val="visible"/>
                                      </p:to>
                                    </p:set>
                                    <p:anim calcmode="lin" valueType="num">
                                      <p:cBhvr additive="base">
                                        <p:cTn id="19" dur="500" fill="hold"/>
                                        <p:tgtEl>
                                          <p:spTgt spid="102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6">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26">
                                            <p:txEl>
                                              <p:pRg st="4" end="4"/>
                                            </p:txEl>
                                          </p:spTgt>
                                        </p:tgtEl>
                                        <p:attrNameLst>
                                          <p:attrName>style.visibility</p:attrName>
                                        </p:attrNameLst>
                                      </p:cBhvr>
                                      <p:to>
                                        <p:strVal val="visible"/>
                                      </p:to>
                                    </p:set>
                                    <p:anim calcmode="lin" valueType="num">
                                      <p:cBhvr additive="base">
                                        <p:cTn id="23" dur="500" fill="hold"/>
                                        <p:tgtEl>
                                          <p:spTgt spid="1026">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2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tmplLst>
          <p:tmpl lvl="1">
            <p:tnLst>
              <p:par>
                <p:cTn presetID="2" presetClass="entr" presetSubtype="2"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 calcmode="lin" valueType="num">
                      <p:cBhvr additive="base">
                        <p:cTn dur="500" fill="hold"/>
                        <p:tgtEl>
                          <p:spTgt spid="1026"/>
                        </p:tgtEl>
                        <p:attrNameLst>
                          <p:attrName>ppt_x</p:attrName>
                        </p:attrNameLst>
                      </p:cBhvr>
                      <p:tavLst>
                        <p:tav tm="0">
                          <p:val>
                            <p:strVal val="1+#ppt_w/2"/>
                          </p:val>
                        </p:tav>
                        <p:tav tm="100000">
                          <p:val>
                            <p:strVal val="#ppt_x"/>
                          </p:val>
                        </p:tav>
                      </p:tavLst>
                    </p:anim>
                    <p:anim calcmode="lin" valueType="num">
                      <p:cBhvr additive="base">
                        <p:cTn dur="500" fill="hold"/>
                        <p:tgtEl>
                          <p:spTgt spid="102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 calcmode="lin" valueType="num">
                      <p:cBhvr additive="base">
                        <p:cTn dur="500" fill="hold"/>
                        <p:tgtEl>
                          <p:spTgt spid="1026"/>
                        </p:tgtEl>
                        <p:attrNameLst>
                          <p:attrName>ppt_x</p:attrName>
                        </p:attrNameLst>
                      </p:cBhvr>
                      <p:tavLst>
                        <p:tav tm="0">
                          <p:val>
                            <p:strVal val="1+#ppt_w/2"/>
                          </p:val>
                        </p:tav>
                        <p:tav tm="100000">
                          <p:val>
                            <p:strVal val="#ppt_x"/>
                          </p:val>
                        </p:tav>
                      </p:tavLst>
                    </p:anim>
                    <p:anim calcmode="lin" valueType="num">
                      <p:cBhvr additive="base">
                        <p:cTn dur="500" fill="hold"/>
                        <p:tgtEl>
                          <p:spTgt spid="102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 calcmode="lin" valueType="num">
                      <p:cBhvr additive="base">
                        <p:cTn dur="500" fill="hold"/>
                        <p:tgtEl>
                          <p:spTgt spid="1026"/>
                        </p:tgtEl>
                        <p:attrNameLst>
                          <p:attrName>ppt_x</p:attrName>
                        </p:attrNameLst>
                      </p:cBhvr>
                      <p:tavLst>
                        <p:tav tm="0">
                          <p:val>
                            <p:strVal val="1+#ppt_w/2"/>
                          </p:val>
                        </p:tav>
                        <p:tav tm="100000">
                          <p:val>
                            <p:strVal val="#ppt_x"/>
                          </p:val>
                        </p:tav>
                      </p:tavLst>
                    </p:anim>
                    <p:anim calcmode="lin" valueType="num">
                      <p:cBhvr additive="base">
                        <p:cTn dur="500" fill="hold"/>
                        <p:tgtEl>
                          <p:spTgt spid="102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 calcmode="lin" valueType="num">
                      <p:cBhvr additive="base">
                        <p:cTn dur="500" fill="hold"/>
                        <p:tgtEl>
                          <p:spTgt spid="1026"/>
                        </p:tgtEl>
                        <p:attrNameLst>
                          <p:attrName>ppt_x</p:attrName>
                        </p:attrNameLst>
                      </p:cBhvr>
                      <p:tavLst>
                        <p:tav tm="0">
                          <p:val>
                            <p:strVal val="1+#ppt_w/2"/>
                          </p:val>
                        </p:tav>
                        <p:tav tm="100000">
                          <p:val>
                            <p:strVal val="#ppt_x"/>
                          </p:val>
                        </p:tav>
                      </p:tavLst>
                    </p:anim>
                    <p:anim calcmode="lin" valueType="num">
                      <p:cBhvr additive="base">
                        <p:cTn dur="500" fill="hold"/>
                        <p:tgtEl>
                          <p:spTgt spid="102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 calcmode="lin" valueType="num">
                      <p:cBhvr additive="base">
                        <p:cTn dur="500" fill="hold"/>
                        <p:tgtEl>
                          <p:spTgt spid="1026"/>
                        </p:tgtEl>
                        <p:attrNameLst>
                          <p:attrName>ppt_x</p:attrName>
                        </p:attrNameLst>
                      </p:cBhvr>
                      <p:tavLst>
                        <p:tav tm="0">
                          <p:val>
                            <p:strVal val="1+#ppt_w/2"/>
                          </p:val>
                        </p:tav>
                        <p:tav tm="100000">
                          <p:val>
                            <p:strVal val="#ppt_x"/>
                          </p:val>
                        </p:tav>
                      </p:tavLst>
                    </p:anim>
                    <p:anim calcmode="lin" valueType="num">
                      <p:cBhvr additive="base">
                        <p:cTn dur="500" fill="hold"/>
                        <p:tgtEl>
                          <p:spTgt spid="1026"/>
                        </p:tgtEl>
                        <p:attrNameLst>
                          <p:attrName>ppt_y</p:attrName>
                        </p:attrNameLst>
                      </p:cBhvr>
                      <p:tavLst>
                        <p:tav tm="0">
                          <p:val>
                            <p:strVal val="#ppt_y"/>
                          </p:val>
                        </p:tav>
                        <p:tav tm="100000">
                          <p:val>
                            <p:strVal val="#ppt_y"/>
                          </p:val>
                        </p:tav>
                      </p:tavLst>
                    </p:anim>
                  </p:childTnLst>
                </p:cTn>
              </p:par>
            </p:tnLst>
          </p:tmpl>
        </p:tmplLst>
      </p:bldP>
    </p:bldLst>
  </p:timing>
  <p:hf hdr="0"/>
  <p:txStyles>
    <p:titleStyle>
      <a:lvl1pPr algn="l" rtl="0" eaLnBrk="0" fontAlgn="base" hangingPunct="0">
        <a:lnSpc>
          <a:spcPct val="90000"/>
        </a:lnSpc>
        <a:spcBef>
          <a:spcPct val="0"/>
        </a:spcBef>
        <a:spcAft>
          <a:spcPct val="0"/>
        </a:spcAft>
        <a:defRPr sz="3200" b="1">
          <a:solidFill>
            <a:srgbClr val="0332B7"/>
          </a:solidFill>
          <a:latin typeface="+mj-lt"/>
          <a:ea typeface="+mj-ea"/>
          <a:cs typeface="+mj-cs"/>
        </a:defRPr>
      </a:lvl1pPr>
      <a:lvl2pPr algn="l" rtl="0" eaLnBrk="0" fontAlgn="base" hangingPunct="0">
        <a:lnSpc>
          <a:spcPct val="90000"/>
        </a:lnSpc>
        <a:spcBef>
          <a:spcPct val="0"/>
        </a:spcBef>
        <a:spcAft>
          <a:spcPct val="0"/>
        </a:spcAft>
        <a:defRPr sz="3200" b="1">
          <a:solidFill>
            <a:srgbClr val="0332B7"/>
          </a:solidFill>
          <a:latin typeface="Arial" charset="0"/>
        </a:defRPr>
      </a:lvl2pPr>
      <a:lvl3pPr algn="l" rtl="0" eaLnBrk="0" fontAlgn="base" hangingPunct="0">
        <a:lnSpc>
          <a:spcPct val="90000"/>
        </a:lnSpc>
        <a:spcBef>
          <a:spcPct val="0"/>
        </a:spcBef>
        <a:spcAft>
          <a:spcPct val="0"/>
        </a:spcAft>
        <a:defRPr sz="3200" b="1">
          <a:solidFill>
            <a:srgbClr val="0332B7"/>
          </a:solidFill>
          <a:latin typeface="Arial" charset="0"/>
        </a:defRPr>
      </a:lvl3pPr>
      <a:lvl4pPr algn="l" rtl="0" eaLnBrk="0" fontAlgn="base" hangingPunct="0">
        <a:lnSpc>
          <a:spcPct val="90000"/>
        </a:lnSpc>
        <a:spcBef>
          <a:spcPct val="0"/>
        </a:spcBef>
        <a:spcAft>
          <a:spcPct val="0"/>
        </a:spcAft>
        <a:defRPr sz="3200" b="1">
          <a:solidFill>
            <a:srgbClr val="0332B7"/>
          </a:solidFill>
          <a:latin typeface="Arial" charset="0"/>
        </a:defRPr>
      </a:lvl4pPr>
      <a:lvl5pPr algn="l" rtl="0" eaLnBrk="0" fontAlgn="base" hangingPunct="0">
        <a:lnSpc>
          <a:spcPct val="90000"/>
        </a:lnSpc>
        <a:spcBef>
          <a:spcPct val="0"/>
        </a:spcBef>
        <a:spcAft>
          <a:spcPct val="0"/>
        </a:spcAft>
        <a:defRPr sz="3200" b="1">
          <a:solidFill>
            <a:srgbClr val="0332B7"/>
          </a:solidFill>
          <a:latin typeface="Arial" charset="0"/>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fastestssd.com/featured/ssd-rankings-the-fastest-solid-state-driv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s.berkeley.edu/~kubitron/courses/cs262a-F12/handouts/papers/FFS.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98500" y="1771650"/>
            <a:ext cx="7753350" cy="1666875"/>
          </a:xfrm>
        </p:spPr>
        <p:txBody>
          <a:bodyPr/>
          <a:lstStyle/>
          <a:p>
            <a:pPr algn="ctr">
              <a:lnSpc>
                <a:spcPct val="100000"/>
              </a:lnSpc>
            </a:pPr>
            <a:br>
              <a:rPr lang="en-US" sz="3000" dirty="0"/>
            </a:br>
            <a:r>
              <a:rPr lang="en-US" sz="3000" dirty="0"/>
              <a:t>File systems/Persistence Introduction </a:t>
            </a:r>
            <a:br>
              <a:rPr lang="en-US" sz="3000" dirty="0"/>
            </a:br>
            <a:r>
              <a:rPr lang="en-US" sz="3000" dirty="0"/>
              <a:t>CS202</a:t>
            </a:r>
          </a:p>
        </p:txBody>
      </p:sp>
      <p:sp>
        <p:nvSpPr>
          <p:cNvPr id="3075" name="Rectangle 3"/>
          <p:cNvSpPr>
            <a:spLocks noGrp="1" noChangeArrowheads="1"/>
          </p:cNvSpPr>
          <p:nvPr>
            <p:ph type="subTitle" idx="1"/>
          </p:nvPr>
        </p:nvSpPr>
        <p:spPr>
          <a:xfrm>
            <a:off x="946150" y="4243388"/>
            <a:ext cx="7259638" cy="1803400"/>
          </a:xfrm>
        </p:spPr>
        <p:txBody>
          <a:bodyPr/>
          <a:lstStyle/>
          <a:p>
            <a:pPr>
              <a:lnSpc>
                <a:spcPct val="70000"/>
              </a:lnSpc>
            </a:pPr>
            <a:r>
              <a:rPr lang="en-US" dirty="0"/>
              <a:t>Credit: some slides by John Kubiatowicz and Anthony D. Joseph</a:t>
            </a:r>
          </a:p>
          <a:p>
            <a:pPr>
              <a:lnSpc>
                <a:spcPct val="70000"/>
              </a:lnSpc>
            </a:pPr>
            <a:endParaRPr lang="en-US" sz="2000" dirty="0"/>
          </a:p>
          <a:p>
            <a:pPr>
              <a:lnSpc>
                <a:spcPct val="70000"/>
              </a:lnSpc>
            </a:pPr>
            <a:endParaRPr lang="en-US" sz="2000" dirty="0"/>
          </a:p>
          <a:p>
            <a:pPr>
              <a:lnSpc>
                <a:spcPct val="70000"/>
              </a:lnSpc>
            </a:pPr>
            <a:endParaRPr lang="en-US" sz="2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2F62-C197-6D40-B4CB-952F5D9B9441}"/>
              </a:ext>
            </a:extLst>
          </p:cNvPr>
          <p:cNvSpPr>
            <a:spLocks noGrp="1"/>
          </p:cNvSpPr>
          <p:nvPr>
            <p:ph type="title"/>
          </p:nvPr>
        </p:nvSpPr>
        <p:spPr/>
        <p:txBody>
          <a:bodyPr/>
          <a:lstStyle/>
          <a:p>
            <a:pPr>
              <a:defRPr/>
            </a:pPr>
            <a:r>
              <a:rPr lang="en-US" dirty="0"/>
              <a:t>Disk vs. SSD</a:t>
            </a:r>
          </a:p>
        </p:txBody>
      </p:sp>
      <p:sp>
        <p:nvSpPr>
          <p:cNvPr id="22530" name="Content Placeholder 2">
            <a:extLst>
              <a:ext uri="{FF2B5EF4-FFF2-40B4-BE49-F238E27FC236}">
                <a16:creationId xmlns:a16="http://schemas.microsoft.com/office/drawing/2014/main" id="{D5BAAF02-CF0B-644C-87D2-D0AE76D1BFDB}"/>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sp>
        <p:nvSpPr>
          <p:cNvPr id="22531" name="Footer Placeholder 3">
            <a:extLst>
              <a:ext uri="{FF2B5EF4-FFF2-40B4-BE49-F238E27FC236}">
                <a16:creationId xmlns:a16="http://schemas.microsoft.com/office/drawing/2014/main" id="{40170957-C689-B448-8DBA-4D8BB2816973}"/>
              </a:ext>
            </a:extLst>
          </p:cNvPr>
          <p:cNvSpPr>
            <a:spLocks noGrp="1" noChangeArrowheads="1"/>
          </p:cNvSpPr>
          <p:nvPr>
            <p:ph type="ftr" sz="quarter" idx="11"/>
          </p:nvPr>
        </p:nvSpPr>
        <p:spPr bwMode="auto">
          <a:xfrm>
            <a:off x="3124200" y="6248400"/>
            <a:ext cx="28956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defPPr>
              <a:defRPr lang="en-US"/>
            </a:defPPr>
            <a:lvl1pPr algn="ctr"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pPr>
            <a:r>
              <a:rPr lang="en-US" altLang="en-US"/>
              <a:t>CSE 153 – Lecture 20 – File Systems</a:t>
            </a:r>
            <a:endParaRPr lang="en-US" altLang="en-US" sz="1400" b="0">
              <a:solidFill>
                <a:schemeClr val="tx1"/>
              </a:solidFill>
              <a:latin typeface="Times New Roman" panose="02020603050405020304" pitchFamily="18" charset="0"/>
            </a:endParaRPr>
          </a:p>
        </p:txBody>
      </p:sp>
      <p:sp>
        <p:nvSpPr>
          <p:cNvPr id="22532" name="Slide Number Placeholder 4">
            <a:extLst>
              <a:ext uri="{FF2B5EF4-FFF2-40B4-BE49-F238E27FC236}">
                <a16:creationId xmlns:a16="http://schemas.microsoft.com/office/drawing/2014/main" id="{28327224-CB63-6C4A-BA6B-A593E77A9C4B}"/>
              </a:ext>
            </a:extLst>
          </p:cNvPr>
          <p:cNvSpPr>
            <a:spLocks noGrp="1" noChangeArrowheads="1"/>
          </p:cNvSpPr>
          <p:nvPr>
            <p:ph type="sldNum" sz="quarter" idx="12"/>
          </p:nvPr>
        </p:nvSpPr>
        <p:spPr bwMode="auto">
          <a:xfrm>
            <a:off x="8001000" y="6248400"/>
            <a:ext cx="6096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1000" b="1" kern="1200" smtClean="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pPr>
            <a:fld id="{AFEB6707-E71B-C247-8C13-F080CB00C711}" type="slidenum">
              <a:rPr lang="en-US" altLang="en-US" smtClean="0"/>
              <a:pPr>
                <a:defRPr/>
              </a:pPr>
              <a:t>10</a:t>
            </a:fld>
            <a:endParaRPr lang="en-US" altLang="en-US" sz="1000">
              <a:solidFill>
                <a:schemeClr val="tx1"/>
              </a:solidFill>
            </a:endParaRPr>
          </a:p>
        </p:txBody>
      </p:sp>
      <p:pic>
        <p:nvPicPr>
          <p:cNvPr id="22533" name="Picture 5">
            <a:extLst>
              <a:ext uri="{FF2B5EF4-FFF2-40B4-BE49-F238E27FC236}">
                <a16:creationId xmlns:a16="http://schemas.microsoft.com/office/drawing/2014/main" id="{16D869EB-991D-B34D-AC30-B7E4742D0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89038"/>
            <a:ext cx="82296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6C20-5159-B74D-9147-3A6F7EF0B905}"/>
              </a:ext>
            </a:extLst>
          </p:cNvPr>
          <p:cNvSpPr>
            <a:spLocks noGrp="1"/>
          </p:cNvSpPr>
          <p:nvPr>
            <p:ph type="title"/>
          </p:nvPr>
        </p:nvSpPr>
        <p:spPr/>
        <p:txBody>
          <a:bodyPr/>
          <a:lstStyle/>
          <a:p>
            <a:pPr>
              <a:defRPr/>
            </a:pPr>
            <a:r>
              <a:rPr lang="en-US" dirty="0"/>
              <a:t>Gap is closing</a:t>
            </a:r>
          </a:p>
        </p:txBody>
      </p:sp>
      <p:sp>
        <p:nvSpPr>
          <p:cNvPr id="23554" name="Footer Placeholder 3">
            <a:extLst>
              <a:ext uri="{FF2B5EF4-FFF2-40B4-BE49-F238E27FC236}">
                <a16:creationId xmlns:a16="http://schemas.microsoft.com/office/drawing/2014/main" id="{6492ABF0-B53D-2F42-B73C-F1061EC5060C}"/>
              </a:ext>
            </a:extLst>
          </p:cNvPr>
          <p:cNvSpPr>
            <a:spLocks noGrp="1" noChangeArrowheads="1"/>
          </p:cNvSpPr>
          <p:nvPr>
            <p:ph type="ftr" sz="quarter" idx="11"/>
          </p:nvPr>
        </p:nvSpPr>
        <p:spPr bwMode="auto">
          <a:xfrm>
            <a:off x="3124200" y="6248400"/>
            <a:ext cx="28956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defPPr>
              <a:defRPr lang="en-US"/>
            </a:defPPr>
            <a:lvl1pPr algn="ctr"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pPr>
            <a:r>
              <a:rPr lang="en-US" altLang="en-US"/>
              <a:t>CSE 153 – Lecture 20 – File Systems</a:t>
            </a:r>
            <a:endParaRPr lang="en-US" altLang="en-US" sz="1400" b="0">
              <a:solidFill>
                <a:schemeClr val="tx1"/>
              </a:solidFill>
              <a:latin typeface="Times New Roman" panose="02020603050405020304" pitchFamily="18" charset="0"/>
            </a:endParaRPr>
          </a:p>
        </p:txBody>
      </p:sp>
      <p:sp>
        <p:nvSpPr>
          <p:cNvPr id="23555" name="Slide Number Placeholder 4">
            <a:extLst>
              <a:ext uri="{FF2B5EF4-FFF2-40B4-BE49-F238E27FC236}">
                <a16:creationId xmlns:a16="http://schemas.microsoft.com/office/drawing/2014/main" id="{D875AFA9-DFB3-AB46-92A3-E0A71D7F04FD}"/>
              </a:ext>
            </a:extLst>
          </p:cNvPr>
          <p:cNvSpPr>
            <a:spLocks noGrp="1" noChangeArrowheads="1"/>
          </p:cNvSpPr>
          <p:nvPr>
            <p:ph type="sldNum" sz="quarter" idx="12"/>
          </p:nvPr>
        </p:nvSpPr>
        <p:spPr bwMode="auto">
          <a:xfrm>
            <a:off x="8001000" y="6248400"/>
            <a:ext cx="6096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1000" b="1" kern="1200" smtClean="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pPr>
            <a:fld id="{AFEB6707-E71B-C247-8C13-F080CB00C711}" type="slidenum">
              <a:rPr lang="en-US" altLang="en-US" smtClean="0"/>
              <a:pPr>
                <a:defRPr/>
              </a:pPr>
              <a:t>11</a:t>
            </a:fld>
            <a:endParaRPr lang="en-US" altLang="en-US" sz="1000">
              <a:solidFill>
                <a:schemeClr val="tx1"/>
              </a:solidFill>
            </a:endParaRPr>
          </a:p>
        </p:txBody>
      </p:sp>
      <p:pic>
        <p:nvPicPr>
          <p:cNvPr id="23556" name="Picture 7">
            <a:extLst>
              <a:ext uri="{FF2B5EF4-FFF2-40B4-BE49-F238E27FC236}">
                <a16:creationId xmlns:a16="http://schemas.microsoft.com/office/drawing/2014/main" id="{7171CA4E-ABA8-C543-B9ED-8E7702C80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5588"/>
            <a:ext cx="727075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ffectLst>
                  <a:outerShdw blurRad="38100" dist="38100" dir="2700000" algn="tl">
                    <a:srgbClr val="DDDDDD"/>
                  </a:outerShdw>
                </a:effectLst>
                <a:latin typeface="Arial Black" charset="0"/>
                <a:ea typeface="ＭＳ Ｐゴシック" charset="0"/>
                <a:cs typeface="ＭＳ Ｐゴシック" charset="0"/>
              </a:rPr>
              <a:t>60 TB SSD ($20,000)</a:t>
            </a:r>
          </a:p>
        </p:txBody>
      </p:sp>
      <p:pic>
        <p:nvPicPr>
          <p:cNvPr id="7782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6502400" cy="497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877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762000"/>
          </a:xfrm>
        </p:spPr>
        <p:txBody>
          <a:bodyPr/>
          <a:lstStyle/>
          <a:p>
            <a:r>
              <a:rPr lang="en-US">
                <a:latin typeface="Helvetica" charset="0"/>
              </a:rPr>
              <a:t>Storage Performance &amp; Price</a:t>
            </a:r>
          </a:p>
        </p:txBody>
      </p:sp>
      <p:graphicFrame>
        <p:nvGraphicFramePr>
          <p:cNvPr id="5" name="Content Placeholder 4"/>
          <p:cNvGraphicFramePr>
            <a:graphicFrameLocks noGrp="1"/>
          </p:cNvGraphicFramePr>
          <p:nvPr>
            <p:ph idx="1"/>
          </p:nvPr>
        </p:nvGraphicFramePr>
        <p:xfrm>
          <a:off x="457200" y="914400"/>
          <a:ext cx="8077200" cy="3660776"/>
        </p:xfrm>
        <a:graphic>
          <a:graphicData uri="http://schemas.openxmlformats.org/drawingml/2006/table">
            <a:tbl>
              <a:tblPr/>
              <a:tblGrid>
                <a:gridCol w="1676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884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rgbClr val="FFFFFF"/>
                        </a:solidFill>
                        <a:effectLst/>
                        <a:latin typeface="Arial"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charset="0"/>
                          <a:ea typeface="ＭＳ Ｐゴシック" charset="0"/>
                          <a:cs typeface="ＭＳ Ｐゴシック" charset="0"/>
                        </a:rPr>
                        <a:t>Bandwidth (sequential R/W)</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charset="0"/>
                          <a:ea typeface="ＭＳ Ｐゴシック" charset="0"/>
                          <a:cs typeface="ＭＳ Ｐゴシック" charset="0"/>
                        </a:rPr>
                        <a:t>Cost/GB</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charset="0"/>
                          <a:ea typeface="ＭＳ Ｐゴシック" charset="0"/>
                          <a:cs typeface="ＭＳ Ｐゴシック" charset="0"/>
                        </a:rPr>
                        <a:t>Size</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884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HHD</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50-100 MB/s</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$0.05-0.1/GB</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2-4 TB</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100806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SSD</a:t>
                      </a:r>
                      <a:r>
                        <a:rPr kumimoji="0" lang="en-US" sz="2000" b="0" i="0" u="none" strike="noStrike" cap="none" normalizeH="0" baseline="30000">
                          <a:ln>
                            <a:noFill/>
                          </a:ln>
                          <a:solidFill>
                            <a:srgbClr val="000000"/>
                          </a:solidFill>
                          <a:effectLst/>
                          <a:latin typeface="Arial" charset="0"/>
                          <a:ea typeface="ＭＳ Ｐゴシック" charset="0"/>
                          <a:cs typeface="ＭＳ Ｐゴシック" charset="0"/>
                        </a:rPr>
                        <a:t>1</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200-500 MB/s (SATA)</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6 GB/s (PCI)</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$1.5-5/GB</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200GB-1TB</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884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DRAM</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10-16 GB/s</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$5-10/GB</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64GB-256GB</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
        <p:nvSpPr>
          <p:cNvPr id="71702" name="Slide Number Placeholder 3"/>
          <p:cNvSpPr>
            <a:spLocks noGrp="1"/>
          </p:cNvSpPr>
          <p:nvPr>
            <p:ph type="sldNum" sz="quarter" idx="4294967295"/>
          </p:nvPr>
        </p:nvSpPr>
        <p:spPr bwMode="auto">
          <a:xfrm>
            <a:off x="6553200" y="5867400"/>
            <a:ext cx="2133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200" b="1">
                <a:solidFill>
                  <a:schemeClr val="tx1"/>
                </a:solidFill>
                <a:latin typeface="Comic Sans MS" charset="0"/>
                <a:ea typeface="ＭＳ Ｐゴシック" charset="0"/>
                <a:cs typeface="ＭＳ Ｐゴシック" charset="0"/>
              </a:defRPr>
            </a:lvl1pPr>
            <a:lvl2pPr marL="742950" indent="-285750">
              <a:defRPr sz="2200" b="1">
                <a:solidFill>
                  <a:schemeClr val="tx1"/>
                </a:solidFill>
                <a:latin typeface="Comic Sans MS" charset="0"/>
                <a:ea typeface="ＭＳ Ｐゴシック" charset="0"/>
              </a:defRPr>
            </a:lvl2pPr>
            <a:lvl3pPr marL="1143000" indent="-228600">
              <a:defRPr sz="2200" b="1">
                <a:solidFill>
                  <a:schemeClr val="tx1"/>
                </a:solidFill>
                <a:latin typeface="Comic Sans MS" charset="0"/>
                <a:ea typeface="ＭＳ Ｐゴシック" charset="0"/>
              </a:defRPr>
            </a:lvl3pPr>
            <a:lvl4pPr marL="1600200" indent="-228600">
              <a:defRPr sz="2200" b="1">
                <a:solidFill>
                  <a:schemeClr val="tx1"/>
                </a:solidFill>
                <a:latin typeface="Comic Sans MS" charset="0"/>
                <a:ea typeface="ＭＳ Ｐゴシック" charset="0"/>
              </a:defRPr>
            </a:lvl4pPr>
            <a:lvl5pPr marL="2057400" indent="-228600">
              <a:defRPr sz="2200" b="1">
                <a:solidFill>
                  <a:schemeClr val="tx1"/>
                </a:solidFill>
                <a:latin typeface="Comic Sans MS" charset="0"/>
                <a:ea typeface="ＭＳ Ｐゴシック"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ＭＳ Ｐゴシック"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ＭＳ Ｐゴシック"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ＭＳ Ｐゴシック"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ＭＳ Ｐゴシック" charset="0"/>
              </a:defRPr>
            </a:lvl9pPr>
          </a:lstStyle>
          <a:p>
            <a:pPr eaLnBrk="1" hangingPunct="1"/>
            <a:fld id="{731F4080-45AC-0042-B6A0-86B8BA9EB331}" type="slidenum">
              <a:rPr lang="en-US" sz="1000" b="0">
                <a:latin typeface="Arial" charset="0"/>
              </a:rPr>
              <a:pPr eaLnBrk="1" hangingPunct="1"/>
              <a:t>13</a:t>
            </a:fld>
            <a:endParaRPr lang="en-US" sz="1000" b="0">
              <a:latin typeface="Arial" charset="0"/>
            </a:endParaRPr>
          </a:p>
        </p:txBody>
      </p:sp>
      <p:sp>
        <p:nvSpPr>
          <p:cNvPr id="6" name="Rounded Rectangle 5"/>
          <p:cNvSpPr>
            <a:spLocks noChangeArrowheads="1"/>
          </p:cNvSpPr>
          <p:nvPr/>
        </p:nvSpPr>
        <p:spPr bwMode="auto">
          <a:xfrm>
            <a:off x="0" y="5257800"/>
            <a:ext cx="9144000" cy="914400"/>
          </a:xfrm>
          <a:prstGeom prst="roundRect">
            <a:avLst>
              <a:gd name="adj" fmla="val 16667"/>
            </a:avLst>
          </a:prstGeom>
          <a:solidFill>
            <a:srgbClr val="FFFF99"/>
          </a:solidFill>
          <a:ln w="9525">
            <a:solidFill>
              <a:schemeClr val="tx1"/>
            </a:solidFill>
            <a:round/>
            <a:headEnd/>
            <a:tailEnd/>
          </a:ln>
          <a:effectLst>
            <a:outerShdw blurRad="50800" dist="38100" dir="2700000">
              <a:srgbClr val="000000">
                <a:alpha val="43000"/>
              </a:srgbClr>
            </a:outerShdw>
          </a:effectLst>
        </p:spPr>
        <p:txBody>
          <a:bodyPr wrap="none" anchor="ctr"/>
          <a:lstStyle/>
          <a:p>
            <a:pPr>
              <a:defRPr/>
            </a:pPr>
            <a:r>
              <a:rPr lang="en-US" sz="2400" b="0" dirty="0">
                <a:solidFill>
                  <a:srgbClr val="000000"/>
                </a:solidFill>
                <a:latin typeface="Calibri" charset="0"/>
                <a:ea typeface="Calibri" charset="0"/>
                <a:cs typeface="Calibri" charset="0"/>
              </a:rPr>
              <a:t>BW: SSD up to x10 than HDD, DRAM &gt; x10 than SSD</a:t>
            </a:r>
          </a:p>
          <a:p>
            <a:pPr>
              <a:defRPr/>
            </a:pPr>
            <a:r>
              <a:rPr lang="en-US" sz="2400" b="0" dirty="0">
                <a:solidFill>
                  <a:srgbClr val="000000"/>
                </a:solidFill>
                <a:latin typeface="Calibri" charset="0"/>
                <a:ea typeface="Calibri" charset="0"/>
                <a:cs typeface="Calibri" charset="0"/>
              </a:rPr>
              <a:t>Price: HDD x30 less than SSD, SSD x4 less than DRAM   </a:t>
            </a:r>
          </a:p>
        </p:txBody>
      </p:sp>
      <p:sp>
        <p:nvSpPr>
          <p:cNvPr id="71704" name="TextBox 6"/>
          <p:cNvSpPr txBox="1">
            <a:spLocks noChangeArrowheads="1"/>
          </p:cNvSpPr>
          <p:nvPr/>
        </p:nvSpPr>
        <p:spPr bwMode="auto">
          <a:xfrm>
            <a:off x="0" y="4800600"/>
            <a:ext cx="92376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Comic Sans MS" charset="0"/>
                <a:ea typeface="ＭＳ Ｐゴシック" charset="0"/>
                <a:cs typeface="ＭＳ Ｐゴシック" charset="0"/>
              </a:defRPr>
            </a:lvl1pPr>
            <a:lvl2pPr marL="742950" indent="-285750">
              <a:defRPr sz="2200" b="1">
                <a:solidFill>
                  <a:schemeClr val="tx1"/>
                </a:solidFill>
                <a:latin typeface="Comic Sans MS" charset="0"/>
                <a:ea typeface="ＭＳ Ｐゴシック" charset="0"/>
              </a:defRPr>
            </a:lvl2pPr>
            <a:lvl3pPr marL="1143000" indent="-228600">
              <a:defRPr sz="2200" b="1">
                <a:solidFill>
                  <a:schemeClr val="tx1"/>
                </a:solidFill>
                <a:latin typeface="Comic Sans MS" charset="0"/>
                <a:ea typeface="ＭＳ Ｐゴシック" charset="0"/>
              </a:defRPr>
            </a:lvl3pPr>
            <a:lvl4pPr marL="1600200" indent="-228600">
              <a:defRPr sz="2200" b="1">
                <a:solidFill>
                  <a:schemeClr val="tx1"/>
                </a:solidFill>
                <a:latin typeface="Comic Sans MS" charset="0"/>
                <a:ea typeface="ＭＳ Ｐゴシック" charset="0"/>
              </a:defRPr>
            </a:lvl4pPr>
            <a:lvl5pPr marL="2057400" indent="-228600">
              <a:defRPr sz="2200" b="1">
                <a:solidFill>
                  <a:schemeClr val="tx1"/>
                </a:solidFill>
                <a:latin typeface="Comic Sans MS" charset="0"/>
                <a:ea typeface="ＭＳ Ｐゴシック"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ＭＳ Ｐゴシック"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ＭＳ Ｐゴシック"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ＭＳ Ｐゴシック"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ＭＳ Ｐゴシック" charset="0"/>
              </a:defRPr>
            </a:lvl9pPr>
          </a:lstStyle>
          <a:p>
            <a:pPr eaLnBrk="1" hangingPunct="1"/>
            <a:r>
              <a:rPr lang="en-US" sz="2000" b="0" baseline="30000">
                <a:latin typeface="Helvetica" charset="0"/>
                <a:cs typeface="Helvetica" charset="0"/>
                <a:hlinkClick r:id="rId2"/>
              </a:rPr>
              <a:t>1</a:t>
            </a:r>
            <a:r>
              <a:rPr lang="en-US" sz="2000" b="0">
                <a:latin typeface="Helvetica" charset="0"/>
                <a:cs typeface="Helvetica" charset="0"/>
                <a:hlinkClick r:id="rId2"/>
              </a:rPr>
              <a:t>http://www.fastestssd.com/featured/ssd-rankings-the-fastest-solid-state-drives/</a:t>
            </a:r>
            <a:r>
              <a:rPr lang="en-US" sz="2000" b="0">
                <a:latin typeface="Helvetica" charset="0"/>
                <a:cs typeface="Helvetica" charset="0"/>
              </a:rPr>
              <a:t> </a:t>
            </a:r>
          </a:p>
        </p:txBody>
      </p:sp>
    </p:spTree>
    <p:extLst>
      <p:ext uri="{BB962C8B-B14F-4D97-AF65-F5344CB8AC3E}">
        <p14:creationId xmlns:p14="http://schemas.microsoft.com/office/powerpoint/2010/main" val="543181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system abstractions</a:t>
            </a:r>
          </a:p>
        </p:txBody>
      </p:sp>
      <p:sp>
        <p:nvSpPr>
          <p:cNvPr id="3" name="Content Placeholder 2"/>
          <p:cNvSpPr>
            <a:spLocks noGrp="1"/>
          </p:cNvSpPr>
          <p:nvPr>
            <p:ph idx="1"/>
          </p:nvPr>
        </p:nvSpPr>
        <p:spPr/>
        <p:txBody>
          <a:bodyPr/>
          <a:lstStyle/>
          <a:p>
            <a:r>
              <a:rPr lang="en-US" dirty="0"/>
              <a:t>How do users/user programs interact with the file system?</a:t>
            </a:r>
          </a:p>
          <a:p>
            <a:pPr lvl="1"/>
            <a:r>
              <a:rPr lang="en-US" dirty="0"/>
              <a:t>Files</a:t>
            </a:r>
          </a:p>
          <a:p>
            <a:pPr lvl="1"/>
            <a:r>
              <a:rPr lang="en-US" dirty="0"/>
              <a:t>Directories</a:t>
            </a:r>
          </a:p>
          <a:p>
            <a:pPr lvl="1"/>
            <a:r>
              <a:rPr lang="en-US" dirty="0"/>
              <a:t>Links</a:t>
            </a:r>
          </a:p>
          <a:p>
            <a:pPr lvl="1"/>
            <a:r>
              <a:rPr lang="en-US" dirty="0"/>
              <a:t>Protection/sharing model</a:t>
            </a:r>
          </a:p>
          <a:p>
            <a:pPr lvl="1"/>
            <a:endParaRPr lang="en-US" dirty="0"/>
          </a:p>
          <a:p>
            <a:r>
              <a:rPr lang="en-US" dirty="0"/>
              <a:t>Accessed and manipulated by a virtual file system set of system calls</a:t>
            </a:r>
          </a:p>
          <a:p>
            <a:endParaRPr lang="en-US" dirty="0"/>
          </a:p>
          <a:p>
            <a:r>
              <a:rPr lang="en-US" dirty="0"/>
              <a:t>File system implementation:</a:t>
            </a:r>
          </a:p>
          <a:p>
            <a:pPr lvl="1"/>
            <a:r>
              <a:rPr lang="en-US" dirty="0"/>
              <a:t>How to map these abstractions to the storage devices</a:t>
            </a:r>
          </a:p>
          <a:p>
            <a:pPr lvl="1"/>
            <a:r>
              <a:rPr lang="en-US" dirty="0"/>
              <a:t>Alternatively, how to implement those system calls </a:t>
            </a:r>
          </a:p>
        </p:txBody>
      </p:sp>
    </p:spTree>
    <p:extLst>
      <p:ext uri="{BB962C8B-B14F-4D97-AF65-F5344CB8AC3E}">
        <p14:creationId xmlns:p14="http://schemas.microsoft.com/office/powerpoint/2010/main" val="90518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system basics</a:t>
            </a:r>
          </a:p>
        </p:txBody>
      </p:sp>
      <p:sp>
        <p:nvSpPr>
          <p:cNvPr id="3" name="Content Placeholder 2"/>
          <p:cNvSpPr>
            <a:spLocks noGrp="1"/>
          </p:cNvSpPr>
          <p:nvPr>
            <p:ph idx="1"/>
          </p:nvPr>
        </p:nvSpPr>
        <p:spPr/>
        <p:txBody>
          <a:bodyPr/>
          <a:lstStyle/>
          <a:p>
            <a:r>
              <a:rPr lang="en-US" dirty="0"/>
              <a:t>Virtual file system abstracts away concrete file system implementation</a:t>
            </a:r>
          </a:p>
          <a:p>
            <a:pPr lvl="1"/>
            <a:r>
              <a:rPr lang="en-US" dirty="0"/>
              <a:t>Isolates applications from details of the file system</a:t>
            </a:r>
          </a:p>
          <a:p>
            <a:r>
              <a:rPr lang="en-US" dirty="0"/>
              <a:t>Linux </a:t>
            </a:r>
            <a:r>
              <a:rPr lang="en-US" dirty="0" err="1"/>
              <a:t>vfs</a:t>
            </a:r>
            <a:r>
              <a:rPr lang="en-US" dirty="0"/>
              <a:t> interface includes:</a:t>
            </a:r>
          </a:p>
          <a:p>
            <a:pPr lvl="1"/>
            <a:r>
              <a:rPr lang="en-US" dirty="0" err="1">
                <a:latin typeface="Arial" charset="0"/>
                <a:ea typeface="ＭＳ Ｐゴシック" charset="0"/>
                <a:cs typeface="ＭＳ Ｐゴシック" charset="0"/>
              </a:rPr>
              <a:t>creat</a:t>
            </a:r>
            <a:r>
              <a:rPr lang="en-US" dirty="0">
                <a:latin typeface="Arial" charset="0"/>
                <a:ea typeface="ＭＳ Ｐゴシック" charset="0"/>
                <a:cs typeface="ＭＳ Ｐゴシック" charset="0"/>
              </a:rPr>
              <a:t>(name)</a:t>
            </a:r>
          </a:p>
          <a:p>
            <a:pPr lvl="1"/>
            <a:r>
              <a:rPr lang="en-US" dirty="0">
                <a:latin typeface="Arial" charset="0"/>
                <a:ea typeface="ＭＳ Ｐゴシック" charset="0"/>
                <a:cs typeface="ＭＳ Ｐゴシック" charset="0"/>
              </a:rPr>
              <a:t>open(name, how)</a:t>
            </a:r>
          </a:p>
          <a:p>
            <a:pPr lvl="1"/>
            <a:r>
              <a:rPr lang="en-US" dirty="0">
                <a:latin typeface="Arial" charset="0"/>
                <a:ea typeface="ＭＳ Ｐゴシック" charset="0"/>
                <a:cs typeface="ＭＳ Ｐゴシック" charset="0"/>
              </a:rPr>
              <a:t>read(</a:t>
            </a:r>
            <a:r>
              <a:rPr lang="en-US" dirty="0" err="1">
                <a:latin typeface="Arial" charset="0"/>
                <a:ea typeface="ＭＳ Ｐゴシック" charset="0"/>
                <a:cs typeface="ＭＳ Ｐゴシック" charset="0"/>
              </a:rPr>
              <a:t>fd</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buf</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len</a:t>
            </a:r>
            <a:r>
              <a:rPr lang="en-US" dirty="0">
                <a:latin typeface="Arial" charset="0"/>
                <a:ea typeface="ＭＳ Ｐゴシック" charset="0"/>
                <a:cs typeface="ＭＳ Ｐゴシック" charset="0"/>
              </a:rPr>
              <a:t>)</a:t>
            </a:r>
          </a:p>
          <a:p>
            <a:pPr lvl="1"/>
            <a:r>
              <a:rPr lang="en-US" dirty="0">
                <a:latin typeface="Arial" charset="0"/>
                <a:ea typeface="ＭＳ Ｐゴシック" charset="0"/>
                <a:cs typeface="ＭＳ Ｐゴシック" charset="0"/>
              </a:rPr>
              <a:t>write(</a:t>
            </a:r>
            <a:r>
              <a:rPr lang="en-US" dirty="0" err="1">
                <a:latin typeface="Arial" charset="0"/>
                <a:ea typeface="ＭＳ Ｐゴシック" charset="0"/>
                <a:cs typeface="ＭＳ Ｐゴシック" charset="0"/>
              </a:rPr>
              <a:t>fd</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buf</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len</a:t>
            </a:r>
            <a:r>
              <a:rPr lang="en-US" dirty="0">
                <a:latin typeface="Arial" charset="0"/>
                <a:ea typeface="ＭＳ Ｐゴシック" charset="0"/>
                <a:cs typeface="ＭＳ Ｐゴシック" charset="0"/>
              </a:rPr>
              <a:t>)</a:t>
            </a:r>
          </a:p>
          <a:p>
            <a:pPr lvl="1"/>
            <a:r>
              <a:rPr lang="en-US" dirty="0">
                <a:latin typeface="Arial" charset="0"/>
                <a:ea typeface="ＭＳ Ｐゴシック" charset="0"/>
                <a:cs typeface="ＭＳ Ｐゴシック" charset="0"/>
              </a:rPr>
              <a:t>sync(</a:t>
            </a:r>
            <a:r>
              <a:rPr lang="en-US" dirty="0" err="1">
                <a:latin typeface="Arial" charset="0"/>
                <a:ea typeface="ＭＳ Ｐゴシック" charset="0"/>
                <a:cs typeface="ＭＳ Ｐゴシック" charset="0"/>
              </a:rPr>
              <a:t>fd</a:t>
            </a:r>
            <a:r>
              <a:rPr lang="en-US" dirty="0">
                <a:latin typeface="Arial" charset="0"/>
                <a:ea typeface="ＭＳ Ｐゴシック" charset="0"/>
                <a:cs typeface="ＭＳ Ｐゴシック" charset="0"/>
              </a:rPr>
              <a:t>)</a:t>
            </a:r>
          </a:p>
          <a:p>
            <a:pPr lvl="1"/>
            <a:r>
              <a:rPr lang="en-US" dirty="0">
                <a:latin typeface="Arial" charset="0"/>
                <a:ea typeface="ＭＳ Ｐゴシック" charset="0"/>
                <a:cs typeface="ＭＳ Ｐゴシック" charset="0"/>
              </a:rPr>
              <a:t>seek(</a:t>
            </a:r>
            <a:r>
              <a:rPr lang="en-US" dirty="0" err="1">
                <a:latin typeface="Arial" charset="0"/>
                <a:ea typeface="ＭＳ Ｐゴシック" charset="0"/>
                <a:cs typeface="ＭＳ Ｐゴシック" charset="0"/>
              </a:rPr>
              <a:t>fd</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pos</a:t>
            </a:r>
            <a:r>
              <a:rPr lang="en-US" dirty="0">
                <a:latin typeface="Arial" charset="0"/>
                <a:ea typeface="ＭＳ Ｐゴシック" charset="0"/>
                <a:cs typeface="ＭＳ Ｐゴシック" charset="0"/>
              </a:rPr>
              <a:t>)</a:t>
            </a:r>
          </a:p>
          <a:p>
            <a:pPr lvl="1"/>
            <a:r>
              <a:rPr lang="en-US" dirty="0">
                <a:latin typeface="Arial" charset="0"/>
                <a:ea typeface="ＭＳ Ｐゴシック" charset="0"/>
                <a:cs typeface="ＭＳ Ｐゴシック" charset="0"/>
              </a:rPr>
              <a:t>close(</a:t>
            </a:r>
            <a:r>
              <a:rPr lang="en-US" dirty="0" err="1">
                <a:latin typeface="Arial" charset="0"/>
                <a:ea typeface="ＭＳ Ｐゴシック" charset="0"/>
                <a:cs typeface="ＭＳ Ｐゴシック" charset="0"/>
              </a:rPr>
              <a:t>fd</a:t>
            </a:r>
            <a:r>
              <a:rPr lang="en-US" dirty="0">
                <a:latin typeface="Arial" charset="0"/>
                <a:ea typeface="ＭＳ Ｐゴシック" charset="0"/>
                <a:cs typeface="ＭＳ Ｐゴシック" charset="0"/>
              </a:rPr>
              <a:t>)</a:t>
            </a:r>
          </a:p>
          <a:p>
            <a:pPr lvl="1"/>
            <a:r>
              <a:rPr lang="en-US" dirty="0">
                <a:latin typeface="Arial" charset="0"/>
                <a:ea typeface="ＭＳ Ｐゴシック" charset="0"/>
                <a:cs typeface="ＭＳ Ｐゴシック" charset="0"/>
              </a:rPr>
              <a:t>unlink(name)</a:t>
            </a:r>
          </a:p>
          <a:p>
            <a:endParaRPr lang="en-US" dirty="0"/>
          </a:p>
        </p:txBody>
      </p:sp>
    </p:spTree>
    <p:extLst>
      <p:ext uri="{BB962C8B-B14F-4D97-AF65-F5344CB8AC3E}">
        <p14:creationId xmlns:p14="http://schemas.microsoft.com/office/powerpoint/2010/main" val="425353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4294967295"/>
          </p:nvPr>
        </p:nvSpPr>
        <p:spPr>
          <a:xfrm>
            <a:off x="8001000" y="6248400"/>
            <a:ext cx="6096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fld id="{EF37D984-69E5-964A-A7D1-ED1FC2277A2F}" type="slidenum">
              <a:rPr lang="en-US" sz="1000"/>
              <a:pPr/>
              <a:t>16</a:t>
            </a:fld>
            <a:endParaRPr lang="en-US" sz="1000"/>
          </a:p>
        </p:txBody>
      </p:sp>
      <p:sp>
        <p:nvSpPr>
          <p:cNvPr id="529410" name="Rectangle 2"/>
          <p:cNvSpPr>
            <a:spLocks noGrp="1" noChangeArrowheads="1"/>
          </p:cNvSpPr>
          <p:nvPr>
            <p:ph type="title"/>
          </p:nvPr>
        </p:nvSpPr>
        <p:spPr/>
        <p:txBody>
          <a:bodyPr/>
          <a:lstStyle/>
          <a:p>
            <a:pPr>
              <a:defRPr/>
            </a:pPr>
            <a:r>
              <a:rPr lang="en-US">
                <a:effectLst>
                  <a:outerShdw blurRad="38100" dist="38100" dir="2700000" algn="tl">
                    <a:srgbClr val="DDDDDD"/>
                  </a:outerShdw>
                </a:effectLst>
                <a:latin typeface="Arial Black" charset="0"/>
                <a:ea typeface="ＭＳ Ｐゴシック" charset="0"/>
                <a:cs typeface="ＭＳ Ｐゴシック" charset="0"/>
              </a:rPr>
              <a:t>Disk Layout Strategies</a:t>
            </a:r>
          </a:p>
        </p:txBody>
      </p:sp>
      <p:sp>
        <p:nvSpPr>
          <p:cNvPr id="41990" name="Rectangle 3"/>
          <p:cNvSpPr>
            <a:spLocks noGrp="1" noChangeArrowheads="1"/>
          </p:cNvSpPr>
          <p:nvPr>
            <p:ph type="body" idx="1"/>
          </p:nvPr>
        </p:nvSpPr>
        <p:spPr>
          <a:xfrm>
            <a:off x="685800" y="1600200"/>
            <a:ext cx="7924800" cy="4724400"/>
          </a:xfrm>
        </p:spPr>
        <p:txBody>
          <a:bodyPr/>
          <a:lstStyle/>
          <a:p>
            <a:r>
              <a:rPr lang="en-US" dirty="0">
                <a:latin typeface="Arial" charset="0"/>
                <a:ea typeface="ＭＳ Ｐゴシック" charset="0"/>
                <a:cs typeface="ＭＳ Ｐゴシック" charset="0"/>
              </a:rPr>
              <a:t>Files span multiple disk blocks</a:t>
            </a:r>
          </a:p>
          <a:p>
            <a:r>
              <a:rPr lang="en-US" dirty="0">
                <a:latin typeface="Arial" charset="0"/>
                <a:ea typeface="ＭＳ Ｐゴシック" charset="0"/>
                <a:cs typeface="ＭＳ Ｐゴシック" charset="0"/>
              </a:rPr>
              <a:t>How do you find all of the blocks for a file?</a:t>
            </a:r>
          </a:p>
          <a:p>
            <a:pPr lvl="1">
              <a:buFont typeface="ZapfDingbats" charset="0"/>
              <a:buNone/>
            </a:pPr>
            <a:r>
              <a:rPr lang="en-US" dirty="0">
                <a:latin typeface="Arial" charset="0"/>
                <a:ea typeface="ＭＳ Ｐゴシック" charset="0"/>
              </a:rPr>
              <a:t>1. Contiguous allocation</a:t>
            </a:r>
          </a:p>
          <a:p>
            <a:pPr lvl="2"/>
            <a:r>
              <a:rPr lang="en-US" dirty="0">
                <a:latin typeface="Arial" charset="0"/>
                <a:ea typeface="ＭＳ Ｐゴシック" charset="0"/>
              </a:rPr>
              <a:t>Like memory</a:t>
            </a:r>
          </a:p>
          <a:p>
            <a:pPr lvl="2"/>
            <a:r>
              <a:rPr lang="en-US" dirty="0">
                <a:solidFill>
                  <a:srgbClr val="0000FF"/>
                </a:solidFill>
                <a:latin typeface="Arial" charset="0"/>
                <a:ea typeface="ＭＳ Ｐゴシック" charset="0"/>
              </a:rPr>
              <a:t>Fast, simplifies directory access</a:t>
            </a:r>
          </a:p>
          <a:p>
            <a:pPr lvl="2"/>
            <a:r>
              <a:rPr lang="en-US" dirty="0">
                <a:solidFill>
                  <a:srgbClr val="FF0000"/>
                </a:solidFill>
                <a:latin typeface="Arial" charset="0"/>
                <a:ea typeface="ＭＳ Ｐゴシック" charset="0"/>
              </a:rPr>
              <a:t>Inflexible, causes fragmentation, needs compaction</a:t>
            </a:r>
          </a:p>
          <a:p>
            <a:pPr lvl="1">
              <a:buFont typeface="ZapfDingbats" charset="0"/>
              <a:buNone/>
            </a:pPr>
            <a:r>
              <a:rPr lang="en-US" dirty="0">
                <a:latin typeface="Arial" charset="0"/>
                <a:ea typeface="ＭＳ Ｐゴシック" charset="0"/>
              </a:rPr>
              <a:t>2. Linked structure</a:t>
            </a:r>
          </a:p>
          <a:p>
            <a:pPr lvl="2"/>
            <a:r>
              <a:rPr lang="en-US" dirty="0">
                <a:latin typeface="Arial" charset="0"/>
                <a:ea typeface="ＭＳ Ｐゴシック" charset="0"/>
              </a:rPr>
              <a:t>Each block points to the next, directory points to the first</a:t>
            </a:r>
          </a:p>
          <a:p>
            <a:pPr lvl="2"/>
            <a:r>
              <a:rPr lang="en-US" dirty="0">
                <a:solidFill>
                  <a:srgbClr val="FF3300"/>
                </a:solidFill>
                <a:latin typeface="Arial" charset="0"/>
                <a:ea typeface="ＭＳ Ｐゴシック" charset="0"/>
              </a:rPr>
              <a:t>Bad for random access patterns</a:t>
            </a:r>
          </a:p>
          <a:p>
            <a:pPr lvl="1">
              <a:buFont typeface="ZapfDingbats" charset="0"/>
              <a:buNone/>
            </a:pPr>
            <a:r>
              <a:rPr lang="en-US" dirty="0">
                <a:latin typeface="Arial" charset="0"/>
                <a:ea typeface="ＭＳ Ｐゴシック" charset="0"/>
              </a:rPr>
              <a:t>3. Indexed structure (indirection, hierarchy)</a:t>
            </a:r>
          </a:p>
          <a:p>
            <a:pPr lvl="2"/>
            <a:r>
              <a:rPr lang="en-US" dirty="0">
                <a:latin typeface="Arial" charset="0"/>
                <a:ea typeface="ＭＳ Ｐゴシック" charset="0"/>
              </a:rPr>
              <a:t>An </a:t>
            </a:r>
            <a:r>
              <a:rPr lang="ja-JP" altLang="en-US" dirty="0">
                <a:latin typeface="Arial" charset="0"/>
                <a:ea typeface="ＭＳ Ｐゴシック" charset="0"/>
              </a:rPr>
              <a:t>“</a:t>
            </a:r>
            <a:r>
              <a:rPr lang="en-US" altLang="ja-JP" dirty="0">
                <a:latin typeface="Arial" charset="0"/>
                <a:ea typeface="ＭＳ Ｐゴシック" charset="0"/>
              </a:rPr>
              <a:t>index block</a:t>
            </a:r>
            <a:r>
              <a:rPr lang="ja-JP" altLang="en-US" dirty="0">
                <a:latin typeface="Arial" charset="0"/>
                <a:ea typeface="ＭＳ Ｐゴシック" charset="0"/>
              </a:rPr>
              <a:t>”</a:t>
            </a:r>
            <a:r>
              <a:rPr lang="en-US" altLang="ja-JP" dirty="0">
                <a:latin typeface="Arial" charset="0"/>
                <a:ea typeface="ＭＳ Ｐゴシック" charset="0"/>
              </a:rPr>
              <a:t> contains pointers to many other blocks</a:t>
            </a:r>
          </a:p>
          <a:p>
            <a:pPr lvl="2"/>
            <a:r>
              <a:rPr lang="en-US" dirty="0">
                <a:solidFill>
                  <a:srgbClr val="0000FF"/>
                </a:solidFill>
                <a:latin typeface="Arial" charset="0"/>
                <a:ea typeface="ＭＳ Ｐゴシック" charset="0"/>
              </a:rPr>
              <a:t>Handles random better, still good for sequential</a:t>
            </a:r>
          </a:p>
          <a:p>
            <a:pPr lvl="2"/>
            <a:r>
              <a:rPr lang="en-US" dirty="0">
                <a:latin typeface="Arial" charset="0"/>
                <a:ea typeface="ＭＳ Ｐゴシック" charset="0"/>
              </a:rPr>
              <a:t>May need multiple index blocks (linked together)</a:t>
            </a:r>
          </a:p>
        </p:txBody>
      </p:sp>
      <p:sp>
        <p:nvSpPr>
          <p:cNvPr id="7" name="Rectangle 8"/>
          <p:cNvSpPr>
            <a:spLocks noChangeArrowheads="1"/>
          </p:cNvSpPr>
          <p:nvPr/>
        </p:nvSpPr>
        <p:spPr bwMode="auto">
          <a:xfrm>
            <a:off x="6324600" y="2667000"/>
            <a:ext cx="381000" cy="381000"/>
          </a:xfrm>
          <a:prstGeom prst="rect">
            <a:avLst/>
          </a:prstGeom>
          <a:solidFill>
            <a:srgbClr val="FFFF00"/>
          </a:solidFill>
          <a:ln w="9525">
            <a:solidFill>
              <a:schemeClr val="accent2"/>
            </a:solidFill>
            <a:miter lim="800000"/>
            <a:headEnd/>
            <a:tailEnd type="none" w="med" len="lg"/>
          </a:ln>
        </p:spPr>
        <p:txBody>
          <a:bodyPr wrap="none" anchor="ctr"/>
          <a:lstStyle/>
          <a:p>
            <a:endParaRPr lang="en-US"/>
          </a:p>
        </p:txBody>
      </p:sp>
      <p:sp>
        <p:nvSpPr>
          <p:cNvPr id="8" name="Rectangle 8"/>
          <p:cNvSpPr>
            <a:spLocks noChangeArrowheads="1"/>
          </p:cNvSpPr>
          <p:nvPr/>
        </p:nvSpPr>
        <p:spPr bwMode="auto">
          <a:xfrm>
            <a:off x="6705600" y="2667000"/>
            <a:ext cx="381000" cy="381000"/>
          </a:xfrm>
          <a:prstGeom prst="rect">
            <a:avLst/>
          </a:prstGeom>
          <a:solidFill>
            <a:srgbClr val="FFFF00"/>
          </a:solidFill>
          <a:ln w="9525">
            <a:solidFill>
              <a:schemeClr val="accent2"/>
            </a:solidFill>
            <a:miter lim="800000"/>
            <a:headEnd/>
            <a:tailEnd type="none" w="med" len="lg"/>
          </a:ln>
        </p:spPr>
        <p:txBody>
          <a:bodyPr wrap="none" anchor="ctr"/>
          <a:lstStyle/>
          <a:p>
            <a:endParaRPr lang="en-US"/>
          </a:p>
        </p:txBody>
      </p:sp>
      <p:sp>
        <p:nvSpPr>
          <p:cNvPr id="9" name="Rectangle 8"/>
          <p:cNvSpPr>
            <a:spLocks noChangeArrowheads="1"/>
          </p:cNvSpPr>
          <p:nvPr/>
        </p:nvSpPr>
        <p:spPr bwMode="auto">
          <a:xfrm>
            <a:off x="7086600" y="2667000"/>
            <a:ext cx="381000" cy="381000"/>
          </a:xfrm>
          <a:prstGeom prst="rect">
            <a:avLst/>
          </a:prstGeom>
          <a:solidFill>
            <a:srgbClr val="FFFF00"/>
          </a:solidFill>
          <a:ln w="9525">
            <a:solidFill>
              <a:schemeClr val="accent2"/>
            </a:solidFill>
            <a:miter lim="800000"/>
            <a:headEnd/>
            <a:tailEnd type="none" w="med" len="lg"/>
          </a:ln>
        </p:spPr>
        <p:txBody>
          <a:bodyPr wrap="none" anchor="ctr"/>
          <a:lstStyle/>
          <a:p>
            <a:endParaRPr lang="en-US"/>
          </a:p>
        </p:txBody>
      </p:sp>
      <p:sp>
        <p:nvSpPr>
          <p:cNvPr id="10" name="Rectangle 8"/>
          <p:cNvSpPr>
            <a:spLocks noChangeArrowheads="1"/>
          </p:cNvSpPr>
          <p:nvPr/>
        </p:nvSpPr>
        <p:spPr bwMode="auto">
          <a:xfrm>
            <a:off x="7467600" y="2667000"/>
            <a:ext cx="381000" cy="381000"/>
          </a:xfrm>
          <a:prstGeom prst="rect">
            <a:avLst/>
          </a:prstGeom>
          <a:solidFill>
            <a:srgbClr val="FFFF00"/>
          </a:solidFill>
          <a:ln w="9525">
            <a:solidFill>
              <a:schemeClr val="accent2"/>
            </a:solidFill>
            <a:miter lim="800000"/>
            <a:headEnd/>
            <a:tailEnd type="none" w="med" len="lg"/>
          </a:ln>
        </p:spPr>
        <p:txBody>
          <a:bodyPr wrap="none" anchor="ctr"/>
          <a:lstStyle/>
          <a:p>
            <a:endParaRPr lang="en-US"/>
          </a:p>
        </p:txBody>
      </p:sp>
      <p:sp>
        <p:nvSpPr>
          <p:cNvPr id="11" name="Rectangle 8"/>
          <p:cNvSpPr>
            <a:spLocks noChangeArrowheads="1"/>
          </p:cNvSpPr>
          <p:nvPr/>
        </p:nvSpPr>
        <p:spPr bwMode="auto">
          <a:xfrm>
            <a:off x="5410200" y="3810000"/>
            <a:ext cx="381000" cy="381000"/>
          </a:xfrm>
          <a:prstGeom prst="rect">
            <a:avLst/>
          </a:prstGeom>
          <a:solidFill>
            <a:srgbClr val="FFFF00"/>
          </a:solidFill>
          <a:ln w="9525">
            <a:solidFill>
              <a:schemeClr val="accent2"/>
            </a:solidFill>
            <a:miter lim="800000"/>
            <a:headEnd/>
            <a:tailEnd type="none" w="med" len="lg"/>
          </a:ln>
        </p:spPr>
        <p:txBody>
          <a:bodyPr wrap="none" anchor="ctr"/>
          <a:lstStyle/>
          <a:p>
            <a:endParaRPr lang="en-US"/>
          </a:p>
        </p:txBody>
      </p:sp>
      <p:sp>
        <p:nvSpPr>
          <p:cNvPr id="12" name="Rectangle 8"/>
          <p:cNvSpPr>
            <a:spLocks noChangeArrowheads="1"/>
          </p:cNvSpPr>
          <p:nvPr/>
        </p:nvSpPr>
        <p:spPr bwMode="auto">
          <a:xfrm>
            <a:off x="6324600" y="3810000"/>
            <a:ext cx="381000" cy="381000"/>
          </a:xfrm>
          <a:prstGeom prst="rect">
            <a:avLst/>
          </a:prstGeom>
          <a:solidFill>
            <a:srgbClr val="FFFF00"/>
          </a:solidFill>
          <a:ln w="9525">
            <a:solidFill>
              <a:schemeClr val="accent2"/>
            </a:solidFill>
            <a:miter lim="800000"/>
            <a:headEnd/>
            <a:tailEnd type="none" w="med" len="lg"/>
          </a:ln>
        </p:spPr>
        <p:txBody>
          <a:bodyPr wrap="none" anchor="ctr"/>
          <a:lstStyle/>
          <a:p>
            <a:endParaRPr lang="en-US"/>
          </a:p>
        </p:txBody>
      </p:sp>
      <p:sp>
        <p:nvSpPr>
          <p:cNvPr id="13" name="Rectangle 12"/>
          <p:cNvSpPr>
            <a:spLocks noChangeArrowheads="1"/>
          </p:cNvSpPr>
          <p:nvPr/>
        </p:nvSpPr>
        <p:spPr bwMode="auto">
          <a:xfrm>
            <a:off x="7162800" y="3810000"/>
            <a:ext cx="381000" cy="381000"/>
          </a:xfrm>
          <a:prstGeom prst="rect">
            <a:avLst/>
          </a:prstGeom>
          <a:solidFill>
            <a:srgbClr val="FFFF00"/>
          </a:solidFill>
          <a:ln w="9525">
            <a:solidFill>
              <a:schemeClr val="accent2"/>
            </a:solidFill>
            <a:miter lim="800000"/>
            <a:headEnd/>
            <a:tailEnd type="none" w="med" len="lg"/>
          </a:ln>
        </p:spPr>
        <p:txBody>
          <a:bodyPr wrap="none" anchor="ctr"/>
          <a:lstStyle/>
          <a:p>
            <a:endParaRPr lang="en-US"/>
          </a:p>
        </p:txBody>
      </p:sp>
      <p:sp>
        <p:nvSpPr>
          <p:cNvPr id="14" name="Rectangle 8"/>
          <p:cNvSpPr>
            <a:spLocks noChangeArrowheads="1"/>
          </p:cNvSpPr>
          <p:nvPr/>
        </p:nvSpPr>
        <p:spPr bwMode="auto">
          <a:xfrm>
            <a:off x="8001000" y="3810000"/>
            <a:ext cx="381000" cy="381000"/>
          </a:xfrm>
          <a:prstGeom prst="rect">
            <a:avLst/>
          </a:prstGeom>
          <a:solidFill>
            <a:srgbClr val="FFFF00"/>
          </a:solidFill>
          <a:ln w="9525">
            <a:solidFill>
              <a:schemeClr val="accent2"/>
            </a:solidFill>
            <a:miter lim="800000"/>
            <a:headEnd/>
            <a:tailEnd type="none" w="med" len="lg"/>
          </a:ln>
        </p:spPr>
        <p:txBody>
          <a:bodyPr wrap="none" anchor="ctr"/>
          <a:lstStyle/>
          <a:p>
            <a:endParaRPr lang="en-US"/>
          </a:p>
        </p:txBody>
      </p:sp>
      <p:cxnSp>
        <p:nvCxnSpPr>
          <p:cNvPr id="17" name="Straight Arrow Connector 16"/>
          <p:cNvCxnSpPr>
            <a:cxnSpLocks noChangeShapeType="1"/>
            <a:stCxn id="11" idx="3"/>
            <a:endCxn id="12" idx="1"/>
          </p:cNvCxnSpPr>
          <p:nvPr/>
        </p:nvCxnSpPr>
        <p:spPr bwMode="auto">
          <a:xfrm>
            <a:off x="5791200" y="4000500"/>
            <a:ext cx="533400" cy="1588"/>
          </a:xfrm>
          <a:prstGeom prst="straightConnector1">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cxnSp>
      <p:cxnSp>
        <p:nvCxnSpPr>
          <p:cNvPr id="23" name="Straight Arrow Connector 22"/>
          <p:cNvCxnSpPr>
            <a:cxnSpLocks noChangeShapeType="1"/>
            <a:stCxn id="12" idx="3"/>
            <a:endCxn id="13" idx="1"/>
          </p:cNvCxnSpPr>
          <p:nvPr/>
        </p:nvCxnSpPr>
        <p:spPr bwMode="auto">
          <a:xfrm>
            <a:off x="6705600" y="4000500"/>
            <a:ext cx="457200" cy="1588"/>
          </a:xfrm>
          <a:prstGeom prst="straightConnector1">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cxnSp>
      <p:cxnSp>
        <p:nvCxnSpPr>
          <p:cNvPr id="26" name="Straight Arrow Connector 25"/>
          <p:cNvCxnSpPr>
            <a:cxnSpLocks noChangeShapeType="1"/>
            <a:stCxn id="13" idx="3"/>
            <a:endCxn id="14" idx="1"/>
          </p:cNvCxnSpPr>
          <p:nvPr/>
        </p:nvCxnSpPr>
        <p:spPr bwMode="auto">
          <a:xfrm>
            <a:off x="7543800" y="4000500"/>
            <a:ext cx="457200" cy="1588"/>
          </a:xfrm>
          <a:prstGeom prst="straightConnector1">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357796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0">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90">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90">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9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90">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990">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990">
                                            <p:txEl>
                                              <p:pRg st="8" end="8"/>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990">
                                            <p:txEl>
                                              <p:pRg st="9" end="9"/>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990">
                                            <p:txEl>
                                              <p:pRg st="10" end="1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990">
                                            <p:txEl>
                                              <p:pRg st="11" end="1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99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build="p"/>
      <p:bldP spid="7" grpId="0" animBg="1"/>
      <p:bldP spid="8" grpId="0" animBg="1"/>
      <p:bldP spid="9" grpId="0" animBg="1"/>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Zooming in on </a:t>
            </a:r>
            <a:r>
              <a:rPr lang="en-US" dirty="0" err="1"/>
              <a:t>i</a:t>
            </a:r>
            <a:r>
              <a:rPr lang="en-US" dirty="0"/>
              <a:t>-node</a:t>
            </a:r>
          </a:p>
        </p:txBody>
      </p:sp>
      <p:sp>
        <p:nvSpPr>
          <p:cNvPr id="3" name="Content Placeholder 2"/>
          <p:cNvSpPr>
            <a:spLocks noGrp="1"/>
          </p:cNvSpPr>
          <p:nvPr>
            <p:ph idx="1"/>
          </p:nvPr>
        </p:nvSpPr>
        <p:spPr>
          <a:xfrm>
            <a:off x="129540" y="1173480"/>
            <a:ext cx="8323580" cy="4927600"/>
          </a:xfrm>
        </p:spPr>
        <p:txBody>
          <a:bodyPr/>
          <a:lstStyle/>
          <a:p>
            <a:r>
              <a:rPr lang="en-US" b="0" dirty="0" err="1"/>
              <a:t>i</a:t>
            </a:r>
            <a:r>
              <a:rPr lang="en-US" b="0" dirty="0"/>
              <a:t>-node: structure for per-file </a:t>
            </a:r>
            <a:br>
              <a:rPr lang="en-US" b="0" dirty="0"/>
            </a:br>
            <a:r>
              <a:rPr lang="en-US" b="0" dirty="0"/>
              <a:t>metadata (unique per file)</a:t>
            </a:r>
          </a:p>
          <a:p>
            <a:pPr lvl="1"/>
            <a:r>
              <a:rPr lang="en-US" b="0" dirty="0"/>
              <a:t>contains: ownership, permissions, </a:t>
            </a:r>
            <a:br>
              <a:rPr lang="en-US" b="0" dirty="0"/>
            </a:br>
            <a:r>
              <a:rPr lang="en-US" b="0" dirty="0"/>
              <a:t>timestamps, about 10 data-block </a:t>
            </a:r>
            <a:br>
              <a:rPr lang="en-US" b="0" dirty="0"/>
            </a:br>
            <a:r>
              <a:rPr lang="en-US" b="0" dirty="0"/>
              <a:t>pointers</a:t>
            </a:r>
          </a:p>
          <a:p>
            <a:pPr lvl="1"/>
            <a:r>
              <a:rPr lang="en-US" b="0" dirty="0" err="1"/>
              <a:t>i</a:t>
            </a:r>
            <a:r>
              <a:rPr lang="en-US" b="0" dirty="0"/>
              <a:t>-nodes form an array, indexed by </a:t>
            </a:r>
            <a:br>
              <a:rPr lang="en-US" b="0" dirty="0"/>
            </a:br>
            <a:r>
              <a:rPr lang="en-US" b="0" dirty="0"/>
              <a:t>“</a:t>
            </a:r>
            <a:r>
              <a:rPr lang="en-US" b="0" dirty="0" err="1"/>
              <a:t>i</a:t>
            </a:r>
            <a:r>
              <a:rPr lang="en-US" b="0" dirty="0"/>
              <a:t>-number” – so each </a:t>
            </a:r>
            <a:r>
              <a:rPr lang="en-US" b="0" dirty="0" err="1"/>
              <a:t>i</a:t>
            </a:r>
            <a:r>
              <a:rPr lang="en-US" b="0" dirty="0"/>
              <a:t>-node has a </a:t>
            </a:r>
            <a:br>
              <a:rPr lang="en-US" b="0" dirty="0"/>
            </a:br>
            <a:r>
              <a:rPr lang="en-US" b="0" dirty="0"/>
              <a:t>unique </a:t>
            </a:r>
            <a:r>
              <a:rPr lang="en-US" b="0" dirty="0" err="1"/>
              <a:t>i</a:t>
            </a:r>
            <a:r>
              <a:rPr lang="en-US" b="0" dirty="0"/>
              <a:t>-number</a:t>
            </a:r>
          </a:p>
          <a:p>
            <a:pPr lvl="1"/>
            <a:r>
              <a:rPr lang="en-US" b="0" dirty="0"/>
              <a:t>Array is explicit for FFS, implicit for </a:t>
            </a:r>
            <a:br>
              <a:rPr lang="en-US" b="0" dirty="0"/>
            </a:br>
            <a:r>
              <a:rPr lang="en-US" b="0" dirty="0"/>
              <a:t>LFS (its </a:t>
            </a:r>
            <a:r>
              <a:rPr lang="en-US" b="0" dirty="0" err="1"/>
              <a:t>i</a:t>
            </a:r>
            <a:r>
              <a:rPr lang="en-US" b="0" dirty="0"/>
              <a:t>-node map is cache of</a:t>
            </a:r>
            <a:br>
              <a:rPr lang="en-US" b="0" dirty="0"/>
            </a:br>
            <a:r>
              <a:rPr lang="en-US" b="0" dirty="0"/>
              <a:t> </a:t>
            </a:r>
            <a:r>
              <a:rPr lang="en-US" b="0" dirty="0" err="1"/>
              <a:t>i</a:t>
            </a:r>
            <a:r>
              <a:rPr lang="en-US" b="0" dirty="0"/>
              <a:t>-nodes indexed by </a:t>
            </a:r>
            <a:r>
              <a:rPr lang="en-US" b="0" dirty="0" err="1"/>
              <a:t>i</a:t>
            </a:r>
            <a:r>
              <a:rPr lang="en-US" b="0" dirty="0"/>
              <a:t>-number)</a:t>
            </a:r>
          </a:p>
          <a:p>
            <a:r>
              <a:rPr lang="en-US" b="0" dirty="0"/>
              <a:t>Indirect blocks:</a:t>
            </a:r>
          </a:p>
          <a:p>
            <a:pPr lvl="1"/>
            <a:r>
              <a:rPr lang="en-US" b="0" dirty="0" err="1"/>
              <a:t>i</a:t>
            </a:r>
            <a:r>
              <a:rPr lang="en-US" b="0" dirty="0"/>
              <a:t>-node only holds a small number of data block pointers (direct pointers)</a:t>
            </a:r>
          </a:p>
          <a:p>
            <a:pPr lvl="1"/>
            <a:r>
              <a:rPr lang="en-US" b="0" dirty="0"/>
              <a:t>For larger files, </a:t>
            </a:r>
            <a:r>
              <a:rPr lang="en-US" b="0" dirty="0" err="1"/>
              <a:t>i</a:t>
            </a:r>
            <a:r>
              <a:rPr lang="en-US" b="0" dirty="0"/>
              <a:t>-node points to an indirect block containing </a:t>
            </a:r>
            <a:br>
              <a:rPr lang="en-US" b="0" dirty="0"/>
            </a:br>
            <a:r>
              <a:rPr lang="en-US" b="0" dirty="0"/>
              <a:t>1024 4-byte entries in a 4K block</a:t>
            </a:r>
          </a:p>
          <a:p>
            <a:pPr lvl="1"/>
            <a:r>
              <a:rPr lang="en-US" b="0" dirty="0"/>
              <a:t>Each indirect block entry points to a data block</a:t>
            </a:r>
          </a:p>
          <a:p>
            <a:pPr lvl="1"/>
            <a:r>
              <a:rPr lang="en-US" b="0" dirty="0"/>
              <a:t>Can have multiple levels of indirect blocks for even larger files</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4486" t="948" r="4706" b="948"/>
          <a:stretch>
            <a:fillRect/>
          </a:stretch>
        </p:blipFill>
        <p:spPr bwMode="auto">
          <a:xfrm>
            <a:off x="4602480" y="1158239"/>
            <a:ext cx="4439920" cy="3597157"/>
          </a:xfrm>
          <a:prstGeom prst="rect">
            <a:avLst/>
          </a:prstGeom>
          <a:noFill/>
          <a:ln w="38100" cmpd="dbl">
            <a:solidFill>
              <a:srgbClr val="CC66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5332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4294967295"/>
          </p:nvPr>
        </p:nvSpPr>
        <p:spPr>
          <a:xfrm>
            <a:off x="8001000" y="6248400"/>
            <a:ext cx="6096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fld id="{A834009C-C429-2A49-A9C8-07D5DF1E34D3}" type="slidenum">
              <a:rPr lang="en-US" sz="1000"/>
              <a:pPr/>
              <a:t>18</a:t>
            </a:fld>
            <a:endParaRPr lang="en-US" sz="1000"/>
          </a:p>
        </p:txBody>
      </p:sp>
      <p:sp>
        <p:nvSpPr>
          <p:cNvPr id="531458" name="Rectangle 2"/>
          <p:cNvSpPr>
            <a:spLocks noGrp="1" noChangeArrowheads="1"/>
          </p:cNvSpPr>
          <p:nvPr>
            <p:ph type="title"/>
          </p:nvPr>
        </p:nvSpPr>
        <p:spPr/>
        <p:txBody>
          <a:bodyPr/>
          <a:lstStyle/>
          <a:p>
            <a:pPr>
              <a:defRPr/>
            </a:pPr>
            <a:r>
              <a:rPr lang="en-US">
                <a:effectLst>
                  <a:outerShdw blurRad="38100" dist="38100" dir="2700000" algn="tl">
                    <a:srgbClr val="DDDDDD"/>
                  </a:outerShdw>
                </a:effectLst>
                <a:latin typeface="Arial Black" charset="0"/>
                <a:ea typeface="ＭＳ Ｐゴシック" charset="0"/>
                <a:cs typeface="ＭＳ Ｐゴシック" charset="0"/>
              </a:rPr>
              <a:t>Unix Inodes and Path Search</a:t>
            </a:r>
          </a:p>
        </p:txBody>
      </p:sp>
      <p:sp>
        <p:nvSpPr>
          <p:cNvPr id="44038" name="Rectangle 3"/>
          <p:cNvSpPr>
            <a:spLocks noGrp="1" noChangeArrowheads="1"/>
          </p:cNvSpPr>
          <p:nvPr>
            <p:ph type="body" idx="1"/>
          </p:nvPr>
        </p:nvSpPr>
        <p:spPr>
          <a:xfrm>
            <a:off x="228600" y="1524000"/>
            <a:ext cx="8915400" cy="4724400"/>
          </a:xfrm>
        </p:spPr>
        <p:txBody>
          <a:bodyPr/>
          <a:lstStyle/>
          <a:p>
            <a:r>
              <a:rPr lang="en-US">
                <a:latin typeface="Arial" charset="0"/>
                <a:ea typeface="ＭＳ Ｐゴシック" charset="0"/>
                <a:cs typeface="ＭＳ Ｐゴシック" charset="0"/>
              </a:rPr>
              <a:t>Unix Inodes are </a:t>
            </a:r>
            <a:r>
              <a:rPr lang="en-US">
                <a:solidFill>
                  <a:srgbClr val="FF3300"/>
                </a:solidFill>
                <a:latin typeface="Arial" charset="0"/>
                <a:ea typeface="ＭＳ Ｐゴシック" charset="0"/>
                <a:cs typeface="ＭＳ Ｐゴシック" charset="0"/>
              </a:rPr>
              <a:t>not</a:t>
            </a:r>
            <a:r>
              <a:rPr lang="en-US">
                <a:latin typeface="Arial" charset="0"/>
                <a:ea typeface="ＭＳ Ｐゴシック" charset="0"/>
                <a:cs typeface="ＭＳ Ｐゴシック" charset="0"/>
              </a:rPr>
              <a:t> directories</a:t>
            </a:r>
          </a:p>
          <a:p>
            <a:r>
              <a:rPr lang="en-US">
                <a:solidFill>
                  <a:srgbClr val="0000FF"/>
                </a:solidFill>
                <a:latin typeface="Arial" charset="0"/>
                <a:ea typeface="ＭＳ Ｐゴシック" charset="0"/>
                <a:cs typeface="ＭＳ Ｐゴシック" charset="0"/>
              </a:rPr>
              <a:t>Inodes describe where on disk the blocks for a file are placed</a:t>
            </a:r>
          </a:p>
          <a:p>
            <a:pPr lvl="1"/>
            <a:r>
              <a:rPr lang="en-US">
                <a:latin typeface="Arial" charset="0"/>
                <a:ea typeface="ＭＳ Ｐゴシック" charset="0"/>
              </a:rPr>
              <a:t>Directories are files, so inodes also describe where the blocks for directories are placed on the disk</a:t>
            </a:r>
          </a:p>
          <a:p>
            <a:r>
              <a:rPr lang="en-US">
                <a:solidFill>
                  <a:srgbClr val="0000FF"/>
                </a:solidFill>
                <a:latin typeface="Arial" charset="0"/>
                <a:ea typeface="ＭＳ Ｐゴシック" charset="0"/>
                <a:cs typeface="ＭＳ Ｐゴシック" charset="0"/>
              </a:rPr>
              <a:t>Directory entries map file names to inodes</a:t>
            </a:r>
          </a:p>
          <a:p>
            <a:pPr lvl="1"/>
            <a:r>
              <a:rPr lang="en-US">
                <a:latin typeface="Arial" charset="0"/>
                <a:ea typeface="ＭＳ Ｐゴシック" charset="0"/>
              </a:rPr>
              <a:t>To open </a:t>
            </a:r>
            <a:r>
              <a:rPr lang="ja-JP" altLang="en-US">
                <a:latin typeface="Arial" charset="0"/>
                <a:ea typeface="ＭＳ Ｐゴシック" charset="0"/>
              </a:rPr>
              <a:t>“</a:t>
            </a:r>
            <a:r>
              <a:rPr lang="en-US" altLang="ja-JP">
                <a:latin typeface="Arial" charset="0"/>
                <a:ea typeface="ＭＳ Ｐゴシック" charset="0"/>
              </a:rPr>
              <a:t>/one</a:t>
            </a:r>
            <a:r>
              <a:rPr lang="ja-JP" altLang="en-US">
                <a:latin typeface="Arial" charset="0"/>
                <a:ea typeface="ＭＳ Ｐゴシック" charset="0"/>
              </a:rPr>
              <a:t>”</a:t>
            </a:r>
            <a:r>
              <a:rPr lang="en-US" altLang="ja-JP">
                <a:latin typeface="Arial" charset="0"/>
                <a:ea typeface="ＭＳ Ｐゴシック" charset="0"/>
              </a:rPr>
              <a:t>, use Master Block to find inode for </a:t>
            </a:r>
            <a:r>
              <a:rPr lang="ja-JP" altLang="en-US">
                <a:latin typeface="Arial" charset="0"/>
                <a:ea typeface="ＭＳ Ｐゴシック" charset="0"/>
              </a:rPr>
              <a:t>“</a:t>
            </a:r>
            <a:r>
              <a:rPr lang="en-US" altLang="ja-JP">
                <a:latin typeface="Arial" charset="0"/>
                <a:ea typeface="ＭＳ Ｐゴシック" charset="0"/>
              </a:rPr>
              <a:t>/</a:t>
            </a:r>
            <a:r>
              <a:rPr lang="ja-JP" altLang="en-US">
                <a:latin typeface="Arial" charset="0"/>
                <a:ea typeface="ＭＳ Ｐゴシック" charset="0"/>
              </a:rPr>
              <a:t>”</a:t>
            </a:r>
            <a:r>
              <a:rPr lang="en-US" altLang="ja-JP">
                <a:latin typeface="Arial" charset="0"/>
                <a:ea typeface="ＭＳ Ｐゴシック" charset="0"/>
              </a:rPr>
              <a:t> on disk</a:t>
            </a:r>
          </a:p>
          <a:p>
            <a:pPr lvl="1"/>
            <a:r>
              <a:rPr lang="en-US">
                <a:latin typeface="Arial" charset="0"/>
                <a:ea typeface="ＭＳ Ｐゴシック" charset="0"/>
              </a:rPr>
              <a:t>Open </a:t>
            </a:r>
            <a:r>
              <a:rPr lang="ja-JP" altLang="en-US">
                <a:latin typeface="Arial" charset="0"/>
                <a:ea typeface="ＭＳ Ｐゴシック" charset="0"/>
              </a:rPr>
              <a:t>“</a:t>
            </a:r>
            <a:r>
              <a:rPr lang="en-US" altLang="ja-JP">
                <a:latin typeface="Arial" charset="0"/>
                <a:ea typeface="ＭＳ Ｐゴシック" charset="0"/>
              </a:rPr>
              <a:t>/</a:t>
            </a:r>
            <a:r>
              <a:rPr lang="ja-JP" altLang="en-US">
                <a:latin typeface="Arial" charset="0"/>
                <a:ea typeface="ＭＳ Ｐゴシック" charset="0"/>
              </a:rPr>
              <a:t>”</a:t>
            </a:r>
            <a:r>
              <a:rPr lang="en-US" altLang="ja-JP">
                <a:latin typeface="Arial" charset="0"/>
                <a:ea typeface="ＭＳ Ｐゴシック" charset="0"/>
              </a:rPr>
              <a:t>, look for entry for </a:t>
            </a:r>
            <a:r>
              <a:rPr lang="ja-JP" altLang="en-US">
                <a:latin typeface="Arial" charset="0"/>
                <a:ea typeface="ＭＳ Ｐゴシック" charset="0"/>
              </a:rPr>
              <a:t>“</a:t>
            </a:r>
            <a:r>
              <a:rPr lang="en-US" altLang="ja-JP">
                <a:latin typeface="Arial" charset="0"/>
                <a:ea typeface="ＭＳ Ｐゴシック" charset="0"/>
              </a:rPr>
              <a:t>one</a:t>
            </a:r>
            <a:r>
              <a:rPr lang="ja-JP" altLang="en-US">
                <a:latin typeface="Arial" charset="0"/>
                <a:ea typeface="ＭＳ Ｐゴシック" charset="0"/>
              </a:rPr>
              <a:t>”</a:t>
            </a:r>
            <a:endParaRPr lang="en-US" altLang="ja-JP">
              <a:latin typeface="Arial" charset="0"/>
              <a:ea typeface="ＭＳ Ｐゴシック" charset="0"/>
            </a:endParaRPr>
          </a:p>
          <a:p>
            <a:pPr lvl="1"/>
            <a:r>
              <a:rPr lang="en-US">
                <a:latin typeface="Arial" charset="0"/>
                <a:ea typeface="ＭＳ Ｐゴシック" charset="0"/>
              </a:rPr>
              <a:t>This entry gives the disk block number for the inode for </a:t>
            </a:r>
            <a:r>
              <a:rPr lang="ja-JP" altLang="en-US">
                <a:latin typeface="Arial" charset="0"/>
                <a:ea typeface="ＭＳ Ｐゴシック" charset="0"/>
              </a:rPr>
              <a:t>“</a:t>
            </a:r>
            <a:r>
              <a:rPr lang="en-US" altLang="ja-JP">
                <a:latin typeface="Arial" charset="0"/>
                <a:ea typeface="ＭＳ Ｐゴシック" charset="0"/>
              </a:rPr>
              <a:t>one</a:t>
            </a:r>
            <a:r>
              <a:rPr lang="ja-JP" altLang="en-US">
                <a:latin typeface="Arial" charset="0"/>
                <a:ea typeface="ＭＳ Ｐゴシック" charset="0"/>
              </a:rPr>
              <a:t>”</a:t>
            </a:r>
            <a:endParaRPr lang="en-US" altLang="ja-JP">
              <a:latin typeface="Arial" charset="0"/>
              <a:ea typeface="ＭＳ Ｐゴシック" charset="0"/>
            </a:endParaRPr>
          </a:p>
          <a:p>
            <a:pPr lvl="1"/>
            <a:r>
              <a:rPr lang="en-US">
                <a:latin typeface="Arial" charset="0"/>
                <a:ea typeface="ＭＳ Ｐゴシック" charset="0"/>
              </a:rPr>
              <a:t>Read the inode for </a:t>
            </a:r>
            <a:r>
              <a:rPr lang="ja-JP" altLang="en-US">
                <a:latin typeface="Arial" charset="0"/>
                <a:ea typeface="ＭＳ Ｐゴシック" charset="0"/>
              </a:rPr>
              <a:t>“</a:t>
            </a:r>
            <a:r>
              <a:rPr lang="en-US" altLang="ja-JP">
                <a:latin typeface="Arial" charset="0"/>
                <a:ea typeface="ＭＳ Ｐゴシック" charset="0"/>
              </a:rPr>
              <a:t>one</a:t>
            </a:r>
            <a:r>
              <a:rPr lang="ja-JP" altLang="en-US">
                <a:latin typeface="Arial" charset="0"/>
                <a:ea typeface="ＭＳ Ｐゴシック" charset="0"/>
              </a:rPr>
              <a:t>”</a:t>
            </a:r>
            <a:r>
              <a:rPr lang="en-US" altLang="ja-JP">
                <a:latin typeface="Arial" charset="0"/>
                <a:ea typeface="ＭＳ Ｐゴシック" charset="0"/>
              </a:rPr>
              <a:t> into memory</a:t>
            </a:r>
          </a:p>
          <a:p>
            <a:pPr lvl="1"/>
            <a:r>
              <a:rPr lang="en-US">
                <a:latin typeface="Arial" charset="0"/>
                <a:ea typeface="ＭＳ Ｐゴシック" charset="0"/>
              </a:rPr>
              <a:t>The inode says where first data block is on disk</a:t>
            </a:r>
          </a:p>
          <a:p>
            <a:pPr lvl="1"/>
            <a:r>
              <a:rPr lang="en-US">
                <a:latin typeface="Arial" charset="0"/>
                <a:ea typeface="ＭＳ Ｐゴシック" charset="0"/>
              </a:rPr>
              <a:t>Read that block into memory to access the data in the file</a:t>
            </a:r>
          </a:p>
          <a:p>
            <a:r>
              <a:rPr lang="en-US">
                <a:solidFill>
                  <a:srgbClr val="0000FF"/>
                </a:solidFill>
                <a:latin typeface="Arial" charset="0"/>
                <a:ea typeface="ＭＳ Ｐゴシック" charset="0"/>
                <a:cs typeface="ＭＳ Ｐゴシック" charset="0"/>
              </a:rPr>
              <a:t>This is why we have </a:t>
            </a:r>
            <a:r>
              <a:rPr lang="en-US" i="1">
                <a:solidFill>
                  <a:srgbClr val="0000FF"/>
                </a:solidFill>
                <a:latin typeface="Arial" charset="0"/>
                <a:ea typeface="ＭＳ Ｐゴシック" charset="0"/>
                <a:cs typeface="ＭＳ Ｐゴシック" charset="0"/>
              </a:rPr>
              <a:t>open</a:t>
            </a:r>
            <a:r>
              <a:rPr lang="en-US">
                <a:solidFill>
                  <a:srgbClr val="0000FF"/>
                </a:solidFill>
                <a:latin typeface="Arial" charset="0"/>
                <a:ea typeface="ＭＳ Ｐゴシック" charset="0"/>
                <a:cs typeface="ＭＳ Ｐゴシック" charset="0"/>
              </a:rPr>
              <a:t> in addition to </a:t>
            </a:r>
            <a:r>
              <a:rPr lang="en-US" i="1">
                <a:solidFill>
                  <a:srgbClr val="0000FF"/>
                </a:solidFill>
                <a:latin typeface="Arial" charset="0"/>
                <a:ea typeface="ＭＳ Ｐゴシック" charset="0"/>
                <a:cs typeface="ＭＳ Ｐゴシック" charset="0"/>
              </a:rPr>
              <a:t>read</a:t>
            </a:r>
            <a:r>
              <a:rPr lang="en-US">
                <a:solidFill>
                  <a:srgbClr val="0000FF"/>
                </a:solidFill>
                <a:latin typeface="Arial" charset="0"/>
                <a:ea typeface="ＭＳ Ｐゴシック" charset="0"/>
                <a:cs typeface="ＭＳ Ｐゴシック" charset="0"/>
              </a:rPr>
              <a:t> and </a:t>
            </a:r>
            <a:r>
              <a:rPr lang="en-US" i="1">
                <a:solidFill>
                  <a:srgbClr val="0000FF"/>
                </a:solidFill>
                <a:latin typeface="Arial" charset="0"/>
                <a:ea typeface="ＭＳ Ｐゴシック" charset="0"/>
                <a:cs typeface="ＭＳ Ｐゴシック" charset="0"/>
              </a:rPr>
              <a:t>write</a:t>
            </a:r>
          </a:p>
        </p:txBody>
      </p:sp>
    </p:spTree>
    <p:extLst>
      <p:ext uri="{BB962C8B-B14F-4D97-AF65-F5344CB8AC3E}">
        <p14:creationId xmlns:p14="http://schemas.microsoft.com/office/powerpoint/2010/main" val="2288581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8">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8">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8">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8">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8">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38">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038">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3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2F27-B19C-7B42-8588-E887C7BF3353}"/>
              </a:ext>
            </a:extLst>
          </p:cNvPr>
          <p:cNvSpPr>
            <a:spLocks noGrp="1"/>
          </p:cNvSpPr>
          <p:nvPr>
            <p:ph type="title"/>
          </p:nvPr>
        </p:nvSpPr>
        <p:spPr/>
        <p:txBody>
          <a:bodyPr/>
          <a:lstStyle/>
          <a:p>
            <a:r>
              <a:rPr lang="en-US" dirty="0"/>
              <a:t>File systems for SSDs?</a:t>
            </a:r>
          </a:p>
        </p:txBody>
      </p:sp>
      <p:sp>
        <p:nvSpPr>
          <p:cNvPr id="3" name="Content Placeholder 2">
            <a:extLst>
              <a:ext uri="{FF2B5EF4-FFF2-40B4-BE49-F238E27FC236}">
                <a16:creationId xmlns:a16="http://schemas.microsoft.com/office/drawing/2014/main" id="{827F314E-56DE-0946-B47A-F1C2E66C27EF}"/>
              </a:ext>
            </a:extLst>
          </p:cNvPr>
          <p:cNvSpPr>
            <a:spLocks noGrp="1"/>
          </p:cNvSpPr>
          <p:nvPr>
            <p:ph idx="1"/>
          </p:nvPr>
        </p:nvSpPr>
        <p:spPr/>
        <p:txBody>
          <a:bodyPr/>
          <a:lstStyle/>
          <a:p>
            <a:r>
              <a:rPr lang="en-US" dirty="0"/>
              <a:t>Different properties</a:t>
            </a:r>
          </a:p>
          <a:p>
            <a:pPr lvl="1"/>
            <a:r>
              <a:rPr lang="en-US" dirty="0"/>
              <a:t>Random access (no seek/rotational latencies)</a:t>
            </a:r>
          </a:p>
          <a:p>
            <a:pPr lvl="1"/>
            <a:r>
              <a:rPr lang="en-US" dirty="0"/>
              <a:t>Writes are expensive (erase/update full block)</a:t>
            </a:r>
          </a:p>
          <a:p>
            <a:pPr lvl="1"/>
            <a:r>
              <a:rPr lang="en-US" dirty="0"/>
              <a:t>Limited write cycles</a:t>
            </a:r>
          </a:p>
          <a:p>
            <a:pPr marL="457200" lvl="1" indent="0">
              <a:buNone/>
            </a:pPr>
            <a:endParaRPr lang="en-US" dirty="0"/>
          </a:p>
          <a:p>
            <a:r>
              <a:rPr lang="en-US" dirty="0"/>
              <a:t>Can just treat them as a block device and run regular file system on top of them</a:t>
            </a:r>
          </a:p>
          <a:p>
            <a:pPr lvl="1"/>
            <a:r>
              <a:rPr lang="en-US" dirty="0"/>
              <a:t>Does that work?</a:t>
            </a:r>
          </a:p>
          <a:p>
            <a:endParaRPr lang="en-US" dirty="0"/>
          </a:p>
          <a:p>
            <a:r>
              <a:rPr lang="en-US" dirty="0"/>
              <a:t>Turns out log structured systems perfect fit!</a:t>
            </a:r>
          </a:p>
          <a:p>
            <a:pPr lvl="1"/>
            <a:r>
              <a:rPr lang="en-US" dirty="0"/>
              <a:t>Virtually all file systems for flash are log structured</a:t>
            </a:r>
          </a:p>
          <a:p>
            <a:endParaRPr lang="en-US" dirty="0"/>
          </a:p>
          <a:p>
            <a:r>
              <a:rPr lang="en-US" dirty="0"/>
              <a:t>What about </a:t>
            </a:r>
            <a:r>
              <a:rPr lang="en-US"/>
              <a:t>other technologies?</a:t>
            </a:r>
            <a:endParaRPr lang="en-US" dirty="0"/>
          </a:p>
          <a:p>
            <a:pPr lvl="1"/>
            <a:endParaRPr lang="en-US" dirty="0"/>
          </a:p>
        </p:txBody>
      </p:sp>
    </p:spTree>
    <p:extLst>
      <p:ext uri="{BB962C8B-B14F-4D97-AF65-F5344CB8AC3E}">
        <p14:creationId xmlns:p14="http://schemas.microsoft.com/office/powerpoint/2010/main" val="199499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plan for next ~2-3 weeks</a:t>
            </a:r>
          </a:p>
        </p:txBody>
      </p:sp>
      <p:sp>
        <p:nvSpPr>
          <p:cNvPr id="3" name="Content Placeholder 2"/>
          <p:cNvSpPr>
            <a:spLocks noGrp="1"/>
          </p:cNvSpPr>
          <p:nvPr>
            <p:ph idx="1"/>
          </p:nvPr>
        </p:nvSpPr>
        <p:spPr/>
        <p:txBody>
          <a:bodyPr/>
          <a:lstStyle/>
          <a:p>
            <a:r>
              <a:rPr lang="en-US" b="0" dirty="0"/>
              <a:t>Today, perhaps some of next time: basics of file systems</a:t>
            </a:r>
          </a:p>
          <a:p>
            <a:pPr lvl="1"/>
            <a:r>
              <a:rPr lang="en-US" sz="1600" b="0" dirty="0"/>
              <a:t>Undergraduate material review</a:t>
            </a:r>
          </a:p>
          <a:p>
            <a:r>
              <a:rPr lang="en-US" sz="1800" b="0" dirty="0"/>
              <a:t>Important classical designs such as:</a:t>
            </a:r>
          </a:p>
          <a:p>
            <a:pPr lvl="1"/>
            <a:r>
              <a:rPr lang="en-US" sz="1400" b="0" dirty="0">
                <a:hlinkClick r:id="rId2"/>
              </a:rPr>
              <a:t>A Fast File System for UNIX</a:t>
            </a:r>
            <a:br>
              <a:rPr lang="en-US" sz="1400" b="0" dirty="0"/>
            </a:br>
            <a:r>
              <a:rPr lang="en-US" sz="1400" b="0" dirty="0"/>
              <a:t>Marshall Kirk </a:t>
            </a:r>
            <a:r>
              <a:rPr lang="en-US" sz="1400" b="0" dirty="0" err="1"/>
              <a:t>McKusick</a:t>
            </a:r>
            <a:r>
              <a:rPr lang="en-US" sz="1400" b="0" dirty="0"/>
              <a:t>, William N. Joy, Samuel J. Leffler and Robert S. Fabry. Appears in </a:t>
            </a:r>
            <a:r>
              <a:rPr lang="en-US" sz="1400" b="0" i="1" dirty="0"/>
              <a:t>ACM Transactions on Computer Systems </a:t>
            </a:r>
            <a:r>
              <a:rPr lang="en-US" sz="1400" b="0" dirty="0"/>
              <a:t>(TOCS), Vol. 2, No. 3, August 1984, pp 181-197</a:t>
            </a:r>
          </a:p>
          <a:p>
            <a:pPr lvl="1"/>
            <a:r>
              <a:rPr lang="en-US" sz="1400" b="0" dirty="0"/>
              <a:t>Log Structured File Systems (LFS), </a:t>
            </a:r>
            <a:r>
              <a:rPr lang="en-US" sz="1400" b="0" dirty="0" err="1"/>
              <a:t>Ousterhout</a:t>
            </a:r>
            <a:r>
              <a:rPr lang="en-US" sz="1400" b="0" dirty="0"/>
              <a:t> and Rosenblum</a:t>
            </a:r>
          </a:p>
          <a:p>
            <a:pPr lvl="2"/>
            <a:r>
              <a:rPr lang="en-US" sz="1400" b="0" dirty="0"/>
              <a:t>And WAFL</a:t>
            </a:r>
          </a:p>
          <a:p>
            <a:pPr lvl="1"/>
            <a:r>
              <a:rPr lang="en-US" sz="1400" b="0" dirty="0"/>
              <a:t>Network File system (NFS)</a:t>
            </a:r>
          </a:p>
          <a:p>
            <a:r>
              <a:rPr lang="en-US" sz="2000" b="0" dirty="0"/>
              <a:t>Distributed and Internet scale file systems</a:t>
            </a:r>
          </a:p>
          <a:p>
            <a:r>
              <a:rPr lang="en-US" sz="2000" b="0" dirty="0"/>
              <a:t>Other emerging topics</a:t>
            </a:r>
          </a:p>
        </p:txBody>
      </p:sp>
    </p:spTree>
    <p:extLst>
      <p:ext uri="{BB962C8B-B14F-4D97-AF65-F5344CB8AC3E}">
        <p14:creationId xmlns:p14="http://schemas.microsoft.com/office/powerpoint/2010/main" val="2086765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2033"/>
            <a:ext cx="7292975" cy="736600"/>
          </a:xfrm>
        </p:spPr>
        <p:txBody>
          <a:bodyPr/>
          <a:lstStyle/>
          <a:p>
            <a:pPr lvl="0" algn="ctr"/>
            <a:r>
              <a:rPr lang="en-US" dirty="0"/>
              <a:t>FFS – </a:t>
            </a:r>
            <a:r>
              <a:rPr lang="en-US" dirty="0" err="1"/>
              <a:t>whats</a:t>
            </a:r>
            <a:r>
              <a:rPr lang="en-US" dirty="0"/>
              <a:t> wrong with original </a:t>
            </a:r>
            <a:r>
              <a:rPr lang="en-US" dirty="0" err="1"/>
              <a:t>unix</a:t>
            </a:r>
            <a:r>
              <a:rPr lang="en-US" dirty="0"/>
              <a:t> FS?</a:t>
            </a:r>
          </a:p>
        </p:txBody>
      </p:sp>
      <p:sp>
        <p:nvSpPr>
          <p:cNvPr id="3" name="Content Placeholder 2"/>
          <p:cNvSpPr>
            <a:spLocks noGrp="1"/>
          </p:cNvSpPr>
          <p:nvPr>
            <p:ph idx="1"/>
          </p:nvPr>
        </p:nvSpPr>
        <p:spPr/>
        <p:txBody>
          <a:bodyPr/>
          <a:lstStyle/>
          <a:p>
            <a:r>
              <a:rPr lang="en-US" sz="2000" b="0" dirty="0"/>
              <a:t>Original UNIX FS was simple and elegant, but slow</a:t>
            </a:r>
          </a:p>
          <a:p>
            <a:r>
              <a:rPr lang="en-US" sz="2000" b="0" dirty="0"/>
              <a:t>Could only achieve about 20 KB/sec/arm; ~2% of 1982 disk bandwidth</a:t>
            </a:r>
          </a:p>
          <a:p>
            <a:endParaRPr lang="en-US" sz="2000" b="0" dirty="0"/>
          </a:p>
          <a:p>
            <a:r>
              <a:rPr lang="en-US" sz="2000" b="0" dirty="0"/>
              <a:t>Problems:</a:t>
            </a:r>
          </a:p>
          <a:p>
            <a:pPr lvl="1"/>
            <a:r>
              <a:rPr lang="en-US" b="0" dirty="0"/>
              <a:t>Blocks too small</a:t>
            </a:r>
          </a:p>
          <a:p>
            <a:pPr lvl="2"/>
            <a:r>
              <a:rPr lang="en-US" b="0" dirty="0"/>
              <a:t>512 bytes (matched sector size)</a:t>
            </a:r>
          </a:p>
          <a:p>
            <a:pPr lvl="1"/>
            <a:r>
              <a:rPr lang="en-US" b="0" dirty="0"/>
              <a:t>Consecutive blocks of files not close together</a:t>
            </a:r>
          </a:p>
          <a:p>
            <a:pPr lvl="2"/>
            <a:r>
              <a:rPr lang="en-US" b="0" dirty="0"/>
              <a:t>Yields random placement for mature file systems</a:t>
            </a:r>
          </a:p>
          <a:p>
            <a:pPr lvl="1"/>
            <a:r>
              <a:rPr lang="en-US" b="0" dirty="0" err="1"/>
              <a:t>i</a:t>
            </a:r>
            <a:r>
              <a:rPr lang="en-US" b="0" dirty="0"/>
              <a:t>-nodes far from data</a:t>
            </a:r>
          </a:p>
          <a:p>
            <a:pPr lvl="2"/>
            <a:r>
              <a:rPr lang="en-US" b="0" dirty="0"/>
              <a:t>All </a:t>
            </a:r>
            <a:r>
              <a:rPr lang="en-US" b="0" dirty="0" err="1"/>
              <a:t>i</a:t>
            </a:r>
            <a:r>
              <a:rPr lang="en-US" b="0" dirty="0"/>
              <a:t>-nodes at the beginning of the disk, all data after that</a:t>
            </a:r>
          </a:p>
          <a:p>
            <a:pPr lvl="1"/>
            <a:r>
              <a:rPr lang="en-US" b="0" dirty="0" err="1"/>
              <a:t>i</a:t>
            </a:r>
            <a:r>
              <a:rPr lang="en-US" b="0" dirty="0"/>
              <a:t>-nodes of directory not close together</a:t>
            </a:r>
          </a:p>
          <a:p>
            <a:pPr lvl="1"/>
            <a:r>
              <a:rPr lang="en-US" b="0" dirty="0"/>
              <a:t>no read-ahead</a:t>
            </a:r>
          </a:p>
          <a:p>
            <a:pPr lvl="2"/>
            <a:r>
              <a:rPr lang="en-US" b="0" dirty="0"/>
              <a:t>Useful when sequentially reading large sections of a file</a:t>
            </a:r>
          </a:p>
        </p:txBody>
      </p:sp>
    </p:spTree>
    <p:extLst>
      <p:ext uri="{BB962C8B-B14F-4D97-AF65-F5344CB8AC3E}">
        <p14:creationId xmlns:p14="http://schemas.microsoft.com/office/powerpoint/2010/main" val="1009311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0200"/>
            <a:ext cx="8722783" cy="736600"/>
          </a:xfrm>
        </p:spPr>
        <p:txBody>
          <a:bodyPr/>
          <a:lstStyle/>
          <a:p>
            <a:pPr lvl="0"/>
            <a:r>
              <a:rPr lang="en-US" dirty="0"/>
              <a:t>FFS Changes  -- Locality is important</a:t>
            </a:r>
          </a:p>
        </p:txBody>
      </p:sp>
      <p:sp>
        <p:nvSpPr>
          <p:cNvPr id="3" name="Content Placeholder 2"/>
          <p:cNvSpPr>
            <a:spLocks noGrp="1"/>
          </p:cNvSpPr>
          <p:nvPr>
            <p:ph idx="1"/>
          </p:nvPr>
        </p:nvSpPr>
        <p:spPr>
          <a:xfrm>
            <a:off x="148166" y="3122083"/>
            <a:ext cx="8262620" cy="3644899"/>
          </a:xfrm>
        </p:spPr>
        <p:txBody>
          <a:bodyPr/>
          <a:lstStyle/>
          <a:p>
            <a:r>
              <a:rPr lang="en-US" sz="2000" b="0" dirty="0"/>
              <a:t>Aspects of new file system: </a:t>
            </a:r>
          </a:p>
          <a:p>
            <a:pPr lvl="1"/>
            <a:r>
              <a:rPr lang="en-US" b="0" dirty="0"/>
              <a:t>4096 or 8192 byte block size	(why not larger?)</a:t>
            </a:r>
          </a:p>
          <a:p>
            <a:pPr lvl="1"/>
            <a:r>
              <a:rPr lang="en-US" b="0" dirty="0"/>
              <a:t>large blocks and small fragments</a:t>
            </a:r>
          </a:p>
          <a:p>
            <a:pPr lvl="1"/>
            <a:r>
              <a:rPr lang="en-US" b="0" dirty="0"/>
              <a:t>disk divided into cylinder groups</a:t>
            </a:r>
          </a:p>
          <a:p>
            <a:pPr lvl="1"/>
            <a:r>
              <a:rPr lang="en-US" b="0" dirty="0"/>
              <a:t>each contains superblock, </a:t>
            </a:r>
            <a:r>
              <a:rPr lang="en-US" b="0" dirty="0" err="1"/>
              <a:t>i</a:t>
            </a:r>
            <a:r>
              <a:rPr lang="en-US" b="0" dirty="0"/>
              <a:t>-nodes, bitmap of free blocks, usage summary info</a:t>
            </a:r>
          </a:p>
          <a:p>
            <a:pPr lvl="1"/>
            <a:r>
              <a:rPr lang="en-US" b="0" dirty="0"/>
              <a:t>Note that </a:t>
            </a:r>
            <a:r>
              <a:rPr lang="en-US" b="0" dirty="0" err="1"/>
              <a:t>i</a:t>
            </a:r>
            <a:r>
              <a:rPr lang="en-US" b="0" dirty="0"/>
              <a:t>-nodes are now spread across the disk: </a:t>
            </a:r>
          </a:p>
          <a:p>
            <a:pPr lvl="2"/>
            <a:r>
              <a:rPr lang="en-US" b="0" dirty="0"/>
              <a:t>Keep </a:t>
            </a:r>
            <a:r>
              <a:rPr lang="en-US" b="0" dirty="0" err="1"/>
              <a:t>i</a:t>
            </a:r>
            <a:r>
              <a:rPr lang="en-US" b="0" dirty="0"/>
              <a:t>-node near file, </a:t>
            </a:r>
            <a:r>
              <a:rPr lang="en-US" b="0" dirty="0" err="1"/>
              <a:t>i</a:t>
            </a:r>
            <a:r>
              <a:rPr lang="en-US" b="0" dirty="0"/>
              <a:t>-nodes of a directory together (shared fate)</a:t>
            </a:r>
          </a:p>
          <a:p>
            <a:pPr lvl="1"/>
            <a:r>
              <a:rPr lang="en-US" b="0" dirty="0"/>
              <a:t>Cylinder groups ~ 16 cylinders, or 7.5 MB</a:t>
            </a:r>
          </a:p>
          <a:p>
            <a:pPr lvl="1"/>
            <a:r>
              <a:rPr lang="en-US" b="0" dirty="0"/>
              <a:t>Cylinder headers spread around so not all on one platter</a:t>
            </a:r>
          </a:p>
        </p:txBody>
      </p:sp>
      <p:pic>
        <p:nvPicPr>
          <p:cNvPr id="4" name="Picture 3" descr="Screen Shot 2016-02-17 at 12.31.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7134" y="1081637"/>
            <a:ext cx="4658783" cy="2463779"/>
          </a:xfrm>
          <a:prstGeom prst="rect">
            <a:avLst/>
          </a:prstGeom>
        </p:spPr>
      </p:pic>
      <p:pic>
        <p:nvPicPr>
          <p:cNvPr id="5" name="Picture 4" descr="Screen Shot 2016-02-17 at 12.32.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5150"/>
            <a:ext cx="4343400" cy="698500"/>
          </a:xfrm>
          <a:prstGeom prst="rect">
            <a:avLst/>
          </a:prstGeom>
        </p:spPr>
      </p:pic>
    </p:spTree>
    <p:extLst>
      <p:ext uri="{BB962C8B-B14F-4D97-AF65-F5344CB8AC3E}">
        <p14:creationId xmlns:p14="http://schemas.microsoft.com/office/powerpoint/2010/main" val="149778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FFS Locality Techniques</a:t>
            </a:r>
          </a:p>
        </p:txBody>
      </p:sp>
      <p:sp>
        <p:nvSpPr>
          <p:cNvPr id="3" name="Content Placeholder 2"/>
          <p:cNvSpPr>
            <a:spLocks noGrp="1"/>
          </p:cNvSpPr>
          <p:nvPr>
            <p:ph idx="1"/>
          </p:nvPr>
        </p:nvSpPr>
        <p:spPr/>
        <p:txBody>
          <a:bodyPr/>
          <a:lstStyle/>
          <a:p>
            <a:r>
              <a:rPr lang="en-US" b="0" dirty="0"/>
              <a:t>Goals</a:t>
            </a:r>
          </a:p>
          <a:p>
            <a:pPr lvl="1"/>
            <a:r>
              <a:rPr lang="en-US" b="0" dirty="0"/>
              <a:t>Keep directory within a cylinder group, spread out different directories</a:t>
            </a:r>
          </a:p>
          <a:p>
            <a:pPr lvl="1"/>
            <a:r>
              <a:rPr lang="en-US" b="0" dirty="0"/>
              <a:t>Allocate runs of blocks within a cylinder group, every once in a while switch to a new cylinder group (jump at 1MB)</a:t>
            </a:r>
          </a:p>
          <a:p>
            <a:pPr lvl="1"/>
            <a:endParaRPr lang="en-US" b="0" dirty="0"/>
          </a:p>
          <a:p>
            <a:r>
              <a:rPr lang="en-US" b="0" dirty="0"/>
              <a:t>Layout policy: global and local</a:t>
            </a:r>
          </a:p>
          <a:p>
            <a:pPr lvl="1"/>
            <a:r>
              <a:rPr lang="en-US" b="0" dirty="0"/>
              <a:t>Global policy allocates files &amp; directories to cylinder groups – picks “optimal” next block for block allocation</a:t>
            </a:r>
          </a:p>
          <a:p>
            <a:pPr lvl="1"/>
            <a:r>
              <a:rPr lang="en-US" b="0" dirty="0"/>
              <a:t>Local allocation routines handle specific block requests – select from a sequence of alternative if need to</a:t>
            </a:r>
          </a:p>
        </p:txBody>
      </p:sp>
    </p:spTree>
    <p:extLst>
      <p:ext uri="{BB962C8B-B14F-4D97-AF65-F5344CB8AC3E}">
        <p14:creationId xmlns:p14="http://schemas.microsoft.com/office/powerpoint/2010/main" val="3749329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FFS Results</a:t>
            </a:r>
          </a:p>
        </p:txBody>
      </p:sp>
      <p:sp>
        <p:nvSpPr>
          <p:cNvPr id="3" name="Content Placeholder 2"/>
          <p:cNvSpPr>
            <a:spLocks noGrp="1"/>
          </p:cNvSpPr>
          <p:nvPr>
            <p:ph idx="1"/>
          </p:nvPr>
        </p:nvSpPr>
        <p:spPr/>
        <p:txBody>
          <a:bodyPr/>
          <a:lstStyle/>
          <a:p>
            <a:r>
              <a:rPr lang="en-US" b="0" dirty="0"/>
              <a:t>20-40% of disk bandwidth for large reads/writes</a:t>
            </a:r>
          </a:p>
          <a:p>
            <a:endParaRPr lang="en-US" b="0" dirty="0"/>
          </a:p>
          <a:p>
            <a:r>
              <a:rPr lang="en-US" b="0" dirty="0"/>
              <a:t>10-20x original UNIX speeds</a:t>
            </a:r>
          </a:p>
          <a:p>
            <a:endParaRPr lang="en-US" b="0" dirty="0"/>
          </a:p>
          <a:p>
            <a:r>
              <a:rPr lang="en-US" b="0" dirty="0"/>
              <a:t>Size: 3800 lines of code vs. 2700 in old system</a:t>
            </a:r>
          </a:p>
          <a:p>
            <a:endParaRPr lang="en-US" b="0" dirty="0"/>
          </a:p>
          <a:p>
            <a:r>
              <a:rPr lang="en-US" b="0" dirty="0"/>
              <a:t>10% of total disk space unusable (except at 50% performance price)</a:t>
            </a:r>
          </a:p>
          <a:p>
            <a:endParaRPr lang="en-US" b="0" dirty="0"/>
          </a:p>
          <a:p>
            <a:r>
              <a:rPr lang="en-US" b="0" dirty="0"/>
              <a:t>Could have done more; later versions do</a:t>
            </a:r>
          </a:p>
          <a:p>
            <a:endParaRPr lang="en-US" b="0" dirty="0"/>
          </a:p>
          <a:p>
            <a:r>
              <a:rPr lang="en-US" b="0" dirty="0"/>
              <a:t>Watershed moment for OS designers– File system matters</a:t>
            </a:r>
          </a:p>
        </p:txBody>
      </p:sp>
    </p:spTree>
    <p:extLst>
      <p:ext uri="{BB962C8B-B14F-4D97-AF65-F5344CB8AC3E}">
        <p14:creationId xmlns:p14="http://schemas.microsoft.com/office/powerpoint/2010/main" val="4065745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0200"/>
            <a:ext cx="8031480" cy="736600"/>
          </a:xfrm>
        </p:spPr>
        <p:txBody>
          <a:bodyPr/>
          <a:lstStyle/>
          <a:p>
            <a:pPr lvl="0"/>
            <a:r>
              <a:rPr lang="en-US" dirty="0"/>
              <a:t>FFS Summary</a:t>
            </a:r>
          </a:p>
        </p:txBody>
      </p:sp>
      <p:sp>
        <p:nvSpPr>
          <p:cNvPr id="3" name="Content Placeholder 2"/>
          <p:cNvSpPr>
            <a:spLocks noGrp="1"/>
          </p:cNvSpPr>
          <p:nvPr>
            <p:ph idx="1"/>
          </p:nvPr>
        </p:nvSpPr>
        <p:spPr/>
        <p:txBody>
          <a:bodyPr/>
          <a:lstStyle/>
          <a:p>
            <a:r>
              <a:rPr lang="en-US" b="0" dirty="0"/>
              <a:t>3 key features:</a:t>
            </a:r>
          </a:p>
          <a:p>
            <a:pPr lvl="1"/>
            <a:r>
              <a:rPr lang="en-US" b="0" dirty="0"/>
              <a:t>Parameterize FS implementation for the hardware it’s running on</a:t>
            </a:r>
          </a:p>
          <a:p>
            <a:pPr lvl="1"/>
            <a:r>
              <a:rPr lang="en-US" b="0" dirty="0"/>
              <a:t>Measurement-driven design decisions</a:t>
            </a:r>
          </a:p>
          <a:p>
            <a:pPr lvl="1"/>
            <a:r>
              <a:rPr lang="en-US" b="0" dirty="0"/>
              <a:t>Locality “wins”</a:t>
            </a:r>
          </a:p>
          <a:p>
            <a:r>
              <a:rPr lang="en-US" b="0" dirty="0"/>
              <a:t>Major flaws: </a:t>
            </a:r>
          </a:p>
          <a:p>
            <a:pPr lvl="1"/>
            <a:r>
              <a:rPr lang="en-US" b="0" dirty="0"/>
              <a:t>Measurements derived from a single installation</a:t>
            </a:r>
          </a:p>
          <a:p>
            <a:pPr lvl="1"/>
            <a:r>
              <a:rPr lang="en-US" b="0" dirty="0"/>
              <a:t>Ignored technology trends</a:t>
            </a:r>
          </a:p>
          <a:p>
            <a:pPr lvl="1"/>
            <a:endParaRPr lang="en-US" b="0" dirty="0"/>
          </a:p>
          <a:p>
            <a:r>
              <a:rPr lang="en-US" b="0" dirty="0"/>
              <a:t>A lesson for the future: don’t ignore underlying hardware characteristics</a:t>
            </a:r>
          </a:p>
          <a:p>
            <a:endParaRPr lang="en-US" b="0" dirty="0"/>
          </a:p>
          <a:p>
            <a:r>
              <a:rPr lang="en-US" b="0" dirty="0"/>
              <a:t>Contrasting research approaches: improve what you’ve got vs. design something new</a:t>
            </a:r>
          </a:p>
        </p:txBody>
      </p:sp>
    </p:spTree>
    <p:extLst>
      <p:ext uri="{BB962C8B-B14F-4D97-AF65-F5344CB8AC3E}">
        <p14:creationId xmlns:p14="http://schemas.microsoft.com/office/powerpoint/2010/main" val="689587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operations still expensive</a:t>
            </a:r>
          </a:p>
        </p:txBody>
      </p:sp>
      <p:sp>
        <p:nvSpPr>
          <p:cNvPr id="3" name="Content Placeholder 2"/>
          <p:cNvSpPr>
            <a:spLocks noGrp="1"/>
          </p:cNvSpPr>
          <p:nvPr>
            <p:ph idx="1"/>
          </p:nvPr>
        </p:nvSpPr>
        <p:spPr/>
        <p:txBody>
          <a:bodyPr/>
          <a:lstStyle/>
          <a:p>
            <a:r>
              <a:rPr lang="en-US" dirty="0"/>
              <a:t>How many operations (seeks) to create a new file?</a:t>
            </a:r>
          </a:p>
          <a:p>
            <a:pPr lvl="1"/>
            <a:r>
              <a:rPr lang="en-US" dirty="0"/>
              <a:t>New file, needs a new </a:t>
            </a:r>
            <a:r>
              <a:rPr lang="en-US" dirty="0" err="1"/>
              <a:t>inode</a:t>
            </a:r>
            <a:endParaRPr lang="en-US" dirty="0"/>
          </a:p>
          <a:p>
            <a:pPr lvl="1"/>
            <a:r>
              <a:rPr lang="en-US" dirty="0"/>
              <a:t>But at least a block of data too</a:t>
            </a:r>
          </a:p>
          <a:p>
            <a:pPr lvl="1"/>
            <a:r>
              <a:rPr lang="en-US" dirty="0"/>
              <a:t>Check and update the </a:t>
            </a:r>
            <a:r>
              <a:rPr lang="en-US" dirty="0" err="1"/>
              <a:t>inode</a:t>
            </a:r>
            <a:r>
              <a:rPr lang="en-US" dirty="0"/>
              <a:t> and data bitmap (eventually have to be written to disk)</a:t>
            </a:r>
          </a:p>
          <a:p>
            <a:pPr lvl="1"/>
            <a:r>
              <a:rPr lang="en-US" dirty="0"/>
              <a:t>Not done yet – need to add it to the directory (update the directory </a:t>
            </a:r>
            <a:r>
              <a:rPr lang="en-US" dirty="0" err="1"/>
              <a:t>inode</a:t>
            </a:r>
            <a:r>
              <a:rPr lang="en-US" dirty="0"/>
              <a:t> and the directory data block – may need to split if its full)</a:t>
            </a:r>
            <a:r>
              <a:rPr lang="is-IS" dirty="0"/>
              <a:t>…</a:t>
            </a:r>
          </a:p>
          <a:p>
            <a:pPr lvl="1"/>
            <a:r>
              <a:rPr lang="en-US" dirty="0"/>
              <a:t>W</a:t>
            </a:r>
            <a:r>
              <a:rPr lang="is-IS" dirty="0"/>
              <a:t>hew!! How does all of this even work?</a:t>
            </a:r>
          </a:p>
          <a:p>
            <a:pPr lvl="1"/>
            <a:endParaRPr lang="en-US" dirty="0"/>
          </a:p>
          <a:p>
            <a:r>
              <a:rPr lang="en-US" dirty="0"/>
              <a:t>So what is the advantage?</a:t>
            </a:r>
          </a:p>
          <a:p>
            <a:pPr lvl="1"/>
            <a:r>
              <a:rPr lang="en-US" dirty="0"/>
              <a:t>Not removing any operations</a:t>
            </a:r>
          </a:p>
          <a:p>
            <a:pPr lvl="1"/>
            <a:r>
              <a:rPr lang="en-US" dirty="0"/>
              <a:t>Seeks are just shorter</a:t>
            </a:r>
            <a:r>
              <a:rPr lang="is-IS" dirty="0"/>
              <a:t>…</a:t>
            </a:r>
            <a:endParaRPr lang="en-US" dirty="0"/>
          </a:p>
        </p:txBody>
      </p:sp>
    </p:spTree>
    <p:extLst>
      <p:ext uri="{BB962C8B-B14F-4D97-AF65-F5344CB8AC3E}">
        <p14:creationId xmlns:p14="http://schemas.microsoft.com/office/powerpoint/2010/main" val="356535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p:txBody>
          <a:bodyPr/>
          <a:lstStyle/>
          <a:p>
            <a:r>
              <a:rPr lang="en-US" dirty="0"/>
              <a:t>BREAK</a:t>
            </a:r>
          </a:p>
        </p:txBody>
      </p:sp>
      <p:sp>
        <p:nvSpPr>
          <p:cNvPr id="16387" name="Rectangle 5"/>
          <p:cNvSpPr>
            <a:spLocks noGrp="1" noChangeArrowheads="1"/>
          </p:cNvSpPr>
          <p:nvPr>
            <p:ph type="subTitle" idx="1"/>
          </p:nvPr>
        </p:nvSpPr>
        <p:spPr/>
        <p:txBody>
          <a:bodyPr/>
          <a:lstStyle/>
          <a:p>
            <a:endParaRPr lang="en-US">
              <a:latin typeface="Comic Sans MS" charset="0"/>
            </a:endParaRPr>
          </a:p>
        </p:txBody>
      </p:sp>
    </p:spTree>
    <p:extLst>
      <p:ext uri="{BB962C8B-B14F-4D97-AF65-F5344CB8AC3E}">
        <p14:creationId xmlns:p14="http://schemas.microsoft.com/office/powerpoint/2010/main" val="1397812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0200"/>
            <a:ext cx="8356600" cy="736600"/>
          </a:xfrm>
        </p:spPr>
        <p:txBody>
          <a:bodyPr/>
          <a:lstStyle/>
          <a:p>
            <a:pPr lvl="0"/>
            <a:r>
              <a:rPr lang="en-US" dirty="0"/>
              <a:t>Log-Structured/Journaling File System</a:t>
            </a:r>
          </a:p>
        </p:txBody>
      </p:sp>
      <p:sp>
        <p:nvSpPr>
          <p:cNvPr id="3" name="Content Placeholder 2"/>
          <p:cNvSpPr>
            <a:spLocks noGrp="1"/>
          </p:cNvSpPr>
          <p:nvPr>
            <p:ph idx="1"/>
          </p:nvPr>
        </p:nvSpPr>
        <p:spPr/>
        <p:txBody>
          <a:bodyPr/>
          <a:lstStyle/>
          <a:p>
            <a:r>
              <a:rPr lang="en-US" b="0" dirty="0"/>
              <a:t>Radically different file system design</a:t>
            </a:r>
          </a:p>
          <a:p>
            <a:r>
              <a:rPr lang="en-US" b="0" dirty="0"/>
              <a:t>Technology motivations:</a:t>
            </a:r>
          </a:p>
          <a:p>
            <a:pPr lvl="1"/>
            <a:r>
              <a:rPr lang="en-US" b="0" dirty="0"/>
              <a:t>CPUs outpacing disks: I/O becoming more-and-more of a bottleneck</a:t>
            </a:r>
          </a:p>
          <a:p>
            <a:pPr lvl="1"/>
            <a:r>
              <a:rPr lang="en-US" b="0" dirty="0"/>
              <a:t>Large RAM: file caches work well, making most disk traffic writes</a:t>
            </a:r>
          </a:p>
          <a:p>
            <a:r>
              <a:rPr lang="en-US" b="0" dirty="0"/>
              <a:t>Problems with (then) current file systems:</a:t>
            </a:r>
          </a:p>
          <a:p>
            <a:pPr lvl="1"/>
            <a:r>
              <a:rPr lang="en-US" b="0" dirty="0"/>
              <a:t>Lots of little writes</a:t>
            </a:r>
          </a:p>
          <a:p>
            <a:pPr lvl="1"/>
            <a:r>
              <a:rPr lang="en-US" b="0" dirty="0"/>
              <a:t>Synchronous: wait for disk in too many places – makes it hard to win much from RAIDs, too little concurrency</a:t>
            </a:r>
          </a:p>
          <a:p>
            <a:pPr lvl="1"/>
            <a:r>
              <a:rPr lang="en-US" b="0" dirty="0"/>
              <a:t>5 seeks to create a new file: (rough order) </a:t>
            </a:r>
          </a:p>
          <a:p>
            <a:pPr marL="1257300" lvl="2" indent="-342900">
              <a:buFont typeface="+mj-lt"/>
              <a:buAutoNum type="arabicPeriod"/>
            </a:pPr>
            <a:r>
              <a:rPr lang="en-US" b="0" dirty="0"/>
              <a:t>file </a:t>
            </a:r>
            <a:r>
              <a:rPr lang="en-US" b="0" dirty="0" err="1"/>
              <a:t>i</a:t>
            </a:r>
            <a:r>
              <a:rPr lang="en-US" b="0" dirty="0"/>
              <a:t>-node (create)</a:t>
            </a:r>
          </a:p>
          <a:p>
            <a:pPr marL="1257300" lvl="2" indent="-342900">
              <a:buFont typeface="+mj-lt"/>
              <a:buAutoNum type="arabicPeriod"/>
            </a:pPr>
            <a:r>
              <a:rPr lang="en-US" b="0" dirty="0"/>
              <a:t>file data</a:t>
            </a:r>
          </a:p>
          <a:p>
            <a:pPr marL="1257300" lvl="2" indent="-342900">
              <a:buFont typeface="+mj-lt"/>
              <a:buAutoNum type="arabicPeriod"/>
            </a:pPr>
            <a:r>
              <a:rPr lang="en-US" b="0" dirty="0"/>
              <a:t>directory entry</a:t>
            </a:r>
          </a:p>
          <a:p>
            <a:pPr marL="1257300" lvl="2" indent="-342900">
              <a:buFont typeface="+mj-lt"/>
              <a:buAutoNum type="arabicPeriod"/>
            </a:pPr>
            <a:r>
              <a:rPr lang="en-US" b="0" dirty="0"/>
              <a:t>file </a:t>
            </a:r>
            <a:r>
              <a:rPr lang="en-US" b="0" dirty="0" err="1"/>
              <a:t>i</a:t>
            </a:r>
            <a:r>
              <a:rPr lang="en-US" b="0" dirty="0"/>
              <a:t>-node (finalize)</a:t>
            </a:r>
          </a:p>
          <a:p>
            <a:pPr marL="1257300" lvl="2" indent="-342900">
              <a:buFont typeface="+mj-lt"/>
              <a:buAutoNum type="arabicPeriod"/>
            </a:pPr>
            <a:r>
              <a:rPr lang="en-US" b="0" dirty="0"/>
              <a:t>directory </a:t>
            </a:r>
            <a:r>
              <a:rPr lang="en-US" b="0" dirty="0" err="1"/>
              <a:t>i</a:t>
            </a:r>
            <a:r>
              <a:rPr lang="en-US" b="0" dirty="0"/>
              <a:t>-node (modification time)</a:t>
            </a:r>
          </a:p>
          <a:p>
            <a:pPr marL="1257300" lvl="2" indent="-342900">
              <a:buFont typeface="+mj-lt"/>
              <a:buAutoNum type="arabicPeriod"/>
            </a:pPr>
            <a:r>
              <a:rPr lang="en-US" b="0" dirty="0"/>
              <a:t>(not to mention bitmap updates)</a:t>
            </a:r>
          </a:p>
        </p:txBody>
      </p:sp>
    </p:spTree>
    <p:extLst>
      <p:ext uri="{BB962C8B-B14F-4D97-AF65-F5344CB8AC3E}">
        <p14:creationId xmlns:p14="http://schemas.microsoft.com/office/powerpoint/2010/main" val="3434024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LFS Basic Idea</a:t>
            </a:r>
          </a:p>
        </p:txBody>
      </p:sp>
      <p:sp>
        <p:nvSpPr>
          <p:cNvPr id="3" name="Content Placeholder 2"/>
          <p:cNvSpPr>
            <a:spLocks noGrp="1"/>
          </p:cNvSpPr>
          <p:nvPr>
            <p:ph idx="1"/>
          </p:nvPr>
        </p:nvSpPr>
        <p:spPr>
          <a:xfrm>
            <a:off x="412749" y="1468967"/>
            <a:ext cx="8487834" cy="4927600"/>
          </a:xfrm>
        </p:spPr>
        <p:txBody>
          <a:bodyPr/>
          <a:lstStyle/>
          <a:p>
            <a:r>
              <a:rPr lang="en-US" b="0" dirty="0"/>
              <a:t>Log all data and metadata with efficient, large, sequential writes</a:t>
            </a:r>
          </a:p>
          <a:p>
            <a:pPr lvl="1"/>
            <a:r>
              <a:rPr lang="en-US" b="0" dirty="0"/>
              <a:t>Do not update blocks in place – just write new versions in the log</a:t>
            </a:r>
          </a:p>
          <a:p>
            <a:endParaRPr lang="en-US" b="0" dirty="0"/>
          </a:p>
          <a:p>
            <a:r>
              <a:rPr lang="en-US" b="0" dirty="0"/>
              <a:t>Treat the log as the truth, but keep an index on its contents</a:t>
            </a:r>
          </a:p>
          <a:p>
            <a:endParaRPr lang="en-US" b="0" dirty="0"/>
          </a:p>
          <a:p>
            <a:r>
              <a:rPr lang="en-US" b="0" dirty="0"/>
              <a:t>Not necessarily good for reads, but trends help</a:t>
            </a:r>
          </a:p>
          <a:p>
            <a:pPr lvl="1"/>
            <a:r>
              <a:rPr lang="en-US" b="0" dirty="0"/>
              <a:t>Rely on a large memory to provide fast access through caching</a:t>
            </a:r>
          </a:p>
          <a:p>
            <a:endParaRPr lang="en-US" b="0" dirty="0"/>
          </a:p>
          <a:p>
            <a:r>
              <a:rPr lang="en-US" b="0" dirty="0"/>
              <a:t>Data layout on disk has “temporal locality” (good for writing), rather than “logical locality” (good for reading)</a:t>
            </a:r>
          </a:p>
          <a:p>
            <a:pPr lvl="1"/>
            <a:r>
              <a:rPr lang="en-US" b="0" dirty="0"/>
              <a:t>Why is this a better? Because caching helps reads but not writes!</a:t>
            </a:r>
          </a:p>
        </p:txBody>
      </p:sp>
    </p:spTree>
    <p:extLst>
      <p:ext uri="{BB962C8B-B14F-4D97-AF65-F5344CB8AC3E}">
        <p14:creationId xmlns:p14="http://schemas.microsoft.com/office/powerpoint/2010/main" val="1877861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idea</a:t>
            </a:r>
          </a:p>
        </p:txBody>
      </p:sp>
      <p:sp>
        <p:nvSpPr>
          <p:cNvPr id="10" name="Content Placeholder 9"/>
          <p:cNvSpPr>
            <a:spLocks noGrp="1"/>
          </p:cNvSpPr>
          <p:nvPr>
            <p:ph idx="1"/>
          </p:nvPr>
        </p:nvSpPr>
        <p:spPr>
          <a:xfrm>
            <a:off x="497417" y="3227917"/>
            <a:ext cx="7736417" cy="3359150"/>
          </a:xfrm>
        </p:spPr>
        <p:txBody>
          <a:bodyPr/>
          <a:lstStyle/>
          <a:p>
            <a:r>
              <a:rPr lang="en-US" dirty="0"/>
              <a:t>We buffer all updates, and write them together in one big sequential write</a:t>
            </a:r>
          </a:p>
          <a:p>
            <a:pPr lvl="1"/>
            <a:r>
              <a:rPr lang="en-US" dirty="0"/>
              <a:t>Good for the disk</a:t>
            </a:r>
          </a:p>
          <a:p>
            <a:pPr lvl="1"/>
            <a:r>
              <a:rPr lang="en-US" dirty="0"/>
              <a:t>Example above, writes to two different files were written together (along with the new version of </a:t>
            </a:r>
            <a:r>
              <a:rPr lang="en-US" dirty="0" err="1"/>
              <a:t>i</a:t>
            </a:r>
            <a:r>
              <a:rPr lang="en-US" dirty="0"/>
              <a:t>-node) in one write</a:t>
            </a:r>
          </a:p>
          <a:p>
            <a:pPr lvl="1"/>
            <a:r>
              <a:rPr lang="en-US" dirty="0"/>
              <a:t>How much should we buffer?</a:t>
            </a:r>
          </a:p>
          <a:p>
            <a:pPr lvl="2"/>
            <a:r>
              <a:rPr lang="en-US" dirty="0"/>
              <a:t>What happens if too much?  If too little?</a:t>
            </a:r>
          </a:p>
          <a:p>
            <a:r>
              <a:rPr lang="en-US" dirty="0"/>
              <a:t>But how do we find a file??</a:t>
            </a:r>
          </a:p>
          <a:p>
            <a:pPr lvl="1"/>
            <a:r>
              <a:rPr lang="en-US" dirty="0"/>
              <a:t>All problems in CS solved with another level of indirection </a:t>
            </a:r>
            <a:r>
              <a:rPr lang="en-US" dirty="0">
                <a:sym typeface="Wingdings"/>
              </a:rPr>
              <a:t></a:t>
            </a:r>
            <a:endParaRPr lang="en-US" dirty="0"/>
          </a:p>
        </p:txBody>
      </p:sp>
      <p:pic>
        <p:nvPicPr>
          <p:cNvPr id="11" name="Content Placeholder 8" descr="Screen Shot 2016-02-17 at 12.53.28 PM.png"/>
          <p:cNvPicPr>
            <a:picLocks noChangeAspect="1"/>
          </p:cNvPicPr>
          <p:nvPr/>
        </p:nvPicPr>
        <p:blipFill>
          <a:blip r:embed="rId2">
            <a:extLst>
              <a:ext uri="{28A0092B-C50C-407E-A947-70E740481C1C}">
                <a14:useLocalDpi xmlns:a14="http://schemas.microsoft.com/office/drawing/2010/main" val="0"/>
              </a:ext>
            </a:extLst>
          </a:blip>
          <a:srcRect t="-75323" b="-75323"/>
          <a:stretch>
            <a:fillRect/>
          </a:stretch>
        </p:blipFill>
        <p:spPr bwMode="auto">
          <a:xfrm>
            <a:off x="1365251" y="305215"/>
            <a:ext cx="6163732" cy="39529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77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effectLst>
                  <a:outerShdw blurRad="38100" dist="38100" dir="2700000" algn="tl">
                    <a:srgbClr val="DDDDDD"/>
                  </a:outerShdw>
                </a:effectLst>
                <a:latin typeface="Arial Black" charset="0"/>
                <a:ea typeface="ＭＳ Ｐゴシック" charset="0"/>
                <a:cs typeface="ＭＳ Ｐゴシック" charset="0"/>
              </a:rPr>
              <a:t>OS Abstractions</a:t>
            </a:r>
          </a:p>
        </p:txBody>
      </p:sp>
      <p:sp>
        <p:nvSpPr>
          <p:cNvPr id="18434" name="Content Placeholder 2"/>
          <p:cNvSpPr>
            <a:spLocks noGrp="1"/>
          </p:cNvSpPr>
          <p:nvPr>
            <p:ph idx="1"/>
          </p:nvPr>
        </p:nvSpPr>
        <p:spPr/>
        <p:txBody>
          <a:bodyPr/>
          <a:lstStyle/>
          <a:p>
            <a:endParaRPr lang="en-US">
              <a:latin typeface="Arial" charset="0"/>
              <a:ea typeface="ＭＳ Ｐゴシック" charset="0"/>
              <a:cs typeface="ＭＳ Ｐゴシック" charset="0"/>
            </a:endParaRPr>
          </a:p>
        </p:txBody>
      </p:sp>
      <p:sp>
        <p:nvSpPr>
          <p:cNvPr id="18435" name="Slide Number Placeholder 4"/>
          <p:cNvSpPr>
            <a:spLocks noGrp="1"/>
          </p:cNvSpPr>
          <p:nvPr>
            <p:ph type="sldNum" sz="quarter" idx="4294967295"/>
          </p:nvPr>
        </p:nvSpPr>
        <p:spPr>
          <a:xfrm>
            <a:off x="8001000" y="6248400"/>
            <a:ext cx="6096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fld id="{4CF4464E-54A6-7740-BF4C-CD465485A2AE}" type="slidenum">
              <a:rPr lang="en-US" sz="1000"/>
              <a:pPr/>
              <a:t>3</a:t>
            </a:fld>
            <a:endParaRPr lang="en-US" sz="1000"/>
          </a:p>
        </p:txBody>
      </p:sp>
      <p:sp>
        <p:nvSpPr>
          <p:cNvPr id="18436" name="AutoShape 14"/>
          <p:cNvSpPr>
            <a:spLocks noChangeArrowheads="1"/>
          </p:cNvSpPr>
          <p:nvPr/>
        </p:nvSpPr>
        <p:spPr bwMode="auto">
          <a:xfrm>
            <a:off x="2286000" y="4343400"/>
            <a:ext cx="4419600" cy="228600"/>
          </a:xfrm>
          <a:prstGeom prst="cube">
            <a:avLst>
              <a:gd name="adj" fmla="val 86250"/>
            </a:avLst>
          </a:prstGeom>
          <a:solidFill>
            <a:schemeClr val="hlink"/>
          </a:solidFill>
          <a:ln>
            <a:noFill/>
          </a:ln>
          <a:extLst>
            <a:ext uri="{91240B29-F687-4f45-9708-019B960494DF}">
              <a14:hiddenLine xmlns:a14="http://schemas.microsoft.com/office/drawing/2010/main" xmlns="" w="9525">
                <a:solidFill>
                  <a:srgbClr val="000000"/>
                </a:solidFill>
                <a:prstDash val="sysDot"/>
                <a:miter lim="800000"/>
                <a:headEnd/>
                <a:tailEnd/>
              </a14:hiddenLine>
            </a:ext>
          </a:extLst>
        </p:spPr>
        <p:txBody>
          <a:bodyPr wrap="none" anchor="ctr"/>
          <a:lstStyle/>
          <a:p>
            <a:endParaRPr lang="en-US"/>
          </a:p>
        </p:txBody>
      </p:sp>
      <p:sp>
        <p:nvSpPr>
          <p:cNvPr id="18437" name="AutoShape 4"/>
          <p:cNvSpPr>
            <a:spLocks noChangeArrowheads="1"/>
          </p:cNvSpPr>
          <p:nvPr/>
        </p:nvSpPr>
        <p:spPr bwMode="auto">
          <a:xfrm>
            <a:off x="2286000" y="3657600"/>
            <a:ext cx="4419600" cy="762000"/>
          </a:xfrm>
          <a:prstGeom prst="cube">
            <a:avLst>
              <a:gd name="adj" fmla="val 25000"/>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8" name="Text Box 5"/>
          <p:cNvSpPr txBox="1">
            <a:spLocks noChangeArrowheads="1"/>
          </p:cNvSpPr>
          <p:nvPr/>
        </p:nvSpPr>
        <p:spPr bwMode="auto">
          <a:xfrm>
            <a:off x="3352800" y="3505200"/>
            <a:ext cx="1676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a:spcBef>
                <a:spcPct val="50000"/>
              </a:spcBef>
            </a:pPr>
            <a:endParaRPr lang="en-US"/>
          </a:p>
        </p:txBody>
      </p:sp>
      <p:sp>
        <p:nvSpPr>
          <p:cNvPr id="18439" name="Text Box 6"/>
          <p:cNvSpPr txBox="1">
            <a:spLocks noChangeArrowheads="1"/>
          </p:cNvSpPr>
          <p:nvPr/>
        </p:nvSpPr>
        <p:spPr bwMode="auto">
          <a:xfrm>
            <a:off x="3352800" y="3962400"/>
            <a:ext cx="2057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algn="ctr">
              <a:spcBef>
                <a:spcPct val="50000"/>
              </a:spcBef>
            </a:pPr>
            <a:r>
              <a:rPr lang="en-US">
                <a:solidFill>
                  <a:schemeClr val="bg1"/>
                </a:solidFill>
              </a:rPr>
              <a:t>Operating System</a:t>
            </a:r>
          </a:p>
        </p:txBody>
      </p:sp>
      <p:sp>
        <p:nvSpPr>
          <p:cNvPr id="18440" name="Text Box 8"/>
          <p:cNvSpPr txBox="1">
            <a:spLocks noChangeArrowheads="1"/>
          </p:cNvSpPr>
          <p:nvPr/>
        </p:nvSpPr>
        <p:spPr bwMode="auto">
          <a:xfrm>
            <a:off x="3429000" y="4800600"/>
            <a:ext cx="2057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algn="ctr">
              <a:spcBef>
                <a:spcPct val="50000"/>
              </a:spcBef>
            </a:pPr>
            <a:r>
              <a:rPr lang="en-US">
                <a:solidFill>
                  <a:schemeClr val="bg1"/>
                </a:solidFill>
              </a:rPr>
              <a:t>Hardware</a:t>
            </a:r>
          </a:p>
        </p:txBody>
      </p:sp>
      <p:sp>
        <p:nvSpPr>
          <p:cNvPr id="18441" name="AutoShape 11"/>
          <p:cNvSpPr>
            <a:spLocks noChangeArrowheads="1"/>
          </p:cNvSpPr>
          <p:nvPr/>
        </p:nvSpPr>
        <p:spPr bwMode="auto">
          <a:xfrm>
            <a:off x="2286000" y="2819400"/>
            <a:ext cx="4419600" cy="228600"/>
          </a:xfrm>
          <a:prstGeom prst="cube">
            <a:avLst>
              <a:gd name="adj" fmla="val 86250"/>
            </a:avLst>
          </a:prstGeom>
          <a:solidFill>
            <a:schemeClr val="hlink"/>
          </a:solidFill>
          <a:ln>
            <a:noFill/>
          </a:ln>
          <a:extLst>
            <a:ext uri="{91240B29-F687-4f45-9708-019B960494DF}">
              <a14:hiddenLine xmlns:a14="http://schemas.microsoft.com/office/drawing/2010/main" xmlns="" w="9525">
                <a:solidFill>
                  <a:srgbClr val="000000"/>
                </a:solidFill>
                <a:prstDash val="sysDot"/>
                <a:miter lim="800000"/>
                <a:headEnd/>
                <a:tailEnd/>
              </a14:hiddenLine>
            </a:ext>
          </a:extLst>
        </p:spPr>
        <p:txBody>
          <a:bodyPr wrap="none" anchor="ctr"/>
          <a:lstStyle/>
          <a:p>
            <a:endParaRPr lang="en-US"/>
          </a:p>
        </p:txBody>
      </p:sp>
      <p:sp>
        <p:nvSpPr>
          <p:cNvPr id="18442" name="AutoShape 9"/>
          <p:cNvSpPr>
            <a:spLocks noChangeArrowheads="1"/>
          </p:cNvSpPr>
          <p:nvPr/>
        </p:nvSpPr>
        <p:spPr bwMode="auto">
          <a:xfrm>
            <a:off x="2286000" y="2209800"/>
            <a:ext cx="4419600" cy="685800"/>
          </a:xfrm>
          <a:prstGeom prst="cube">
            <a:avLst>
              <a:gd name="adj" fmla="val 25000"/>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43" name="Text Box 10"/>
          <p:cNvSpPr txBox="1">
            <a:spLocks noChangeArrowheads="1"/>
          </p:cNvSpPr>
          <p:nvPr/>
        </p:nvSpPr>
        <p:spPr bwMode="auto">
          <a:xfrm>
            <a:off x="3429000" y="2438400"/>
            <a:ext cx="2057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algn="ctr">
              <a:spcBef>
                <a:spcPct val="50000"/>
              </a:spcBef>
            </a:pPr>
            <a:r>
              <a:rPr lang="en-US">
                <a:solidFill>
                  <a:schemeClr val="bg1"/>
                </a:solidFill>
              </a:rPr>
              <a:t>Applications</a:t>
            </a:r>
          </a:p>
        </p:txBody>
      </p:sp>
      <p:sp>
        <p:nvSpPr>
          <p:cNvPr id="18444" name="Rectangle 6"/>
          <p:cNvSpPr>
            <a:spLocks noChangeArrowheads="1"/>
          </p:cNvSpPr>
          <p:nvPr/>
        </p:nvSpPr>
        <p:spPr bwMode="auto">
          <a:xfrm>
            <a:off x="2362200" y="4800600"/>
            <a:ext cx="914400" cy="381000"/>
          </a:xfrm>
          <a:prstGeom prst="rect">
            <a:avLst/>
          </a:prstGeom>
          <a:solidFill>
            <a:srgbClr val="FFFFFF"/>
          </a:solidFill>
          <a:ln w="19050">
            <a:solidFill>
              <a:srgbClr val="000000"/>
            </a:solidFill>
            <a:round/>
            <a:headEnd/>
            <a:tailEnd type="triangle" w="lg" len="lg"/>
          </a:ln>
        </p:spPr>
        <p:txBody>
          <a:bodyPr anchor="ctr"/>
          <a:lstStyle/>
          <a:p>
            <a:pPr algn="ctr"/>
            <a:r>
              <a:rPr lang="en-US">
                <a:solidFill>
                  <a:srgbClr val="000000"/>
                </a:solidFill>
              </a:rPr>
              <a:t>CPU</a:t>
            </a:r>
          </a:p>
        </p:txBody>
      </p:sp>
      <p:sp>
        <p:nvSpPr>
          <p:cNvPr id="18445" name="Rectangle 6"/>
          <p:cNvSpPr>
            <a:spLocks noChangeArrowheads="1"/>
          </p:cNvSpPr>
          <p:nvPr/>
        </p:nvSpPr>
        <p:spPr bwMode="auto">
          <a:xfrm>
            <a:off x="3886200" y="4800600"/>
            <a:ext cx="914400" cy="381000"/>
          </a:xfrm>
          <a:prstGeom prst="rect">
            <a:avLst/>
          </a:prstGeom>
          <a:solidFill>
            <a:srgbClr val="FFFFFF"/>
          </a:solidFill>
          <a:ln w="19050">
            <a:solidFill>
              <a:srgbClr val="000000"/>
            </a:solidFill>
            <a:round/>
            <a:headEnd/>
            <a:tailEnd type="triangle" w="lg" len="lg"/>
          </a:ln>
        </p:spPr>
        <p:txBody>
          <a:bodyPr anchor="ctr"/>
          <a:lstStyle/>
          <a:p>
            <a:pPr algn="ctr"/>
            <a:r>
              <a:rPr lang="en-US">
                <a:solidFill>
                  <a:srgbClr val="000000"/>
                </a:solidFill>
              </a:rPr>
              <a:t>Disk</a:t>
            </a:r>
          </a:p>
        </p:txBody>
      </p:sp>
      <p:sp>
        <p:nvSpPr>
          <p:cNvPr id="18446" name="Rectangle 6"/>
          <p:cNvSpPr>
            <a:spLocks noChangeArrowheads="1"/>
          </p:cNvSpPr>
          <p:nvPr/>
        </p:nvSpPr>
        <p:spPr bwMode="auto">
          <a:xfrm>
            <a:off x="5334000" y="4800600"/>
            <a:ext cx="914400" cy="381000"/>
          </a:xfrm>
          <a:prstGeom prst="rect">
            <a:avLst/>
          </a:prstGeom>
          <a:solidFill>
            <a:srgbClr val="FFFFFF"/>
          </a:solidFill>
          <a:ln w="19050">
            <a:solidFill>
              <a:srgbClr val="000000"/>
            </a:solidFill>
            <a:round/>
            <a:headEnd/>
            <a:tailEnd type="triangle" w="lg" len="lg"/>
          </a:ln>
        </p:spPr>
        <p:txBody>
          <a:bodyPr anchor="ctr"/>
          <a:lstStyle/>
          <a:p>
            <a:pPr algn="ctr"/>
            <a:r>
              <a:rPr lang="en-US">
                <a:solidFill>
                  <a:srgbClr val="000000"/>
                </a:solidFill>
              </a:rPr>
              <a:t>RAM</a:t>
            </a:r>
          </a:p>
        </p:txBody>
      </p:sp>
      <p:sp>
        <p:nvSpPr>
          <p:cNvPr id="18447" name="Rectangle 6"/>
          <p:cNvSpPr>
            <a:spLocks noChangeArrowheads="1"/>
          </p:cNvSpPr>
          <p:nvPr/>
        </p:nvSpPr>
        <p:spPr bwMode="auto">
          <a:xfrm>
            <a:off x="2286000" y="3124200"/>
            <a:ext cx="990600" cy="381000"/>
          </a:xfrm>
          <a:prstGeom prst="rect">
            <a:avLst/>
          </a:prstGeom>
          <a:solidFill>
            <a:srgbClr val="FFFFFF"/>
          </a:solidFill>
          <a:ln w="19050">
            <a:solidFill>
              <a:srgbClr val="000000"/>
            </a:solidFill>
            <a:round/>
            <a:headEnd/>
            <a:tailEnd type="triangle" w="lg" len="lg"/>
          </a:ln>
        </p:spPr>
        <p:txBody>
          <a:bodyPr anchor="ctr"/>
          <a:lstStyle/>
          <a:p>
            <a:pPr algn="ctr"/>
            <a:r>
              <a:rPr lang="en-US">
                <a:solidFill>
                  <a:srgbClr val="000000"/>
                </a:solidFill>
              </a:rPr>
              <a:t>Process</a:t>
            </a:r>
          </a:p>
        </p:txBody>
      </p:sp>
      <p:sp>
        <p:nvSpPr>
          <p:cNvPr id="18448" name="Rectangle 6"/>
          <p:cNvSpPr>
            <a:spLocks noChangeArrowheads="1"/>
          </p:cNvSpPr>
          <p:nvPr/>
        </p:nvSpPr>
        <p:spPr bwMode="auto">
          <a:xfrm>
            <a:off x="3581400" y="3124200"/>
            <a:ext cx="1295400" cy="381000"/>
          </a:xfrm>
          <a:prstGeom prst="rect">
            <a:avLst/>
          </a:prstGeom>
          <a:solidFill>
            <a:srgbClr val="FFFFFF"/>
          </a:solidFill>
          <a:ln w="19050">
            <a:solidFill>
              <a:srgbClr val="000000"/>
            </a:solidFill>
            <a:round/>
            <a:headEnd/>
            <a:tailEnd type="triangle" w="lg" len="lg"/>
          </a:ln>
        </p:spPr>
        <p:txBody>
          <a:bodyPr anchor="ctr"/>
          <a:lstStyle/>
          <a:p>
            <a:pPr algn="ctr"/>
            <a:r>
              <a:rPr lang="en-US">
                <a:solidFill>
                  <a:srgbClr val="000000"/>
                </a:solidFill>
              </a:rPr>
              <a:t>File system</a:t>
            </a:r>
          </a:p>
        </p:txBody>
      </p:sp>
      <p:sp>
        <p:nvSpPr>
          <p:cNvPr id="18449" name="Rectangle 6"/>
          <p:cNvSpPr>
            <a:spLocks noChangeArrowheads="1"/>
          </p:cNvSpPr>
          <p:nvPr/>
        </p:nvSpPr>
        <p:spPr bwMode="auto">
          <a:xfrm>
            <a:off x="5105400" y="3124200"/>
            <a:ext cx="1676400" cy="381000"/>
          </a:xfrm>
          <a:prstGeom prst="rect">
            <a:avLst/>
          </a:prstGeom>
          <a:solidFill>
            <a:srgbClr val="FFFFFF"/>
          </a:solidFill>
          <a:ln w="19050">
            <a:solidFill>
              <a:srgbClr val="000000"/>
            </a:solidFill>
            <a:round/>
            <a:headEnd/>
            <a:tailEnd type="triangle" w="lg" len="lg"/>
          </a:ln>
        </p:spPr>
        <p:txBody>
          <a:bodyPr anchor="ctr"/>
          <a:lstStyle/>
          <a:p>
            <a:pPr algn="ctr"/>
            <a:r>
              <a:rPr lang="en-US">
                <a:solidFill>
                  <a:srgbClr val="000000"/>
                </a:solidFill>
              </a:rPr>
              <a:t>Virtual memory</a:t>
            </a:r>
          </a:p>
        </p:txBody>
      </p:sp>
    </p:spTree>
    <p:extLst>
      <p:ext uri="{BB962C8B-B14F-4D97-AF65-F5344CB8AC3E}">
        <p14:creationId xmlns:p14="http://schemas.microsoft.com/office/powerpoint/2010/main" val="1184997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Devil is in the details</a:t>
            </a:r>
          </a:p>
        </p:txBody>
      </p:sp>
      <p:sp>
        <p:nvSpPr>
          <p:cNvPr id="3" name="Content Placeholder 2"/>
          <p:cNvSpPr>
            <a:spLocks noGrp="1"/>
          </p:cNvSpPr>
          <p:nvPr>
            <p:ph idx="1"/>
          </p:nvPr>
        </p:nvSpPr>
        <p:spPr/>
        <p:txBody>
          <a:bodyPr/>
          <a:lstStyle/>
          <a:p>
            <a:r>
              <a:rPr lang="en-US" b="0" dirty="0"/>
              <a:t>Two potential problems:</a:t>
            </a:r>
          </a:p>
          <a:p>
            <a:pPr lvl="1"/>
            <a:r>
              <a:rPr lang="en-US" b="0" dirty="0"/>
              <a:t>Log retrieval on cache misses – how do we find the data?</a:t>
            </a:r>
          </a:p>
          <a:p>
            <a:pPr lvl="1"/>
            <a:endParaRPr lang="en-US" b="0" dirty="0"/>
          </a:p>
          <a:p>
            <a:pPr lvl="1"/>
            <a:r>
              <a:rPr lang="en-US" b="0" dirty="0"/>
              <a:t>Wrap-around: what happens when end of disk is reached?</a:t>
            </a:r>
          </a:p>
          <a:p>
            <a:pPr lvl="2"/>
            <a:r>
              <a:rPr lang="en-US" b="0" dirty="0"/>
              <a:t>No longer any big, empty runs available</a:t>
            </a:r>
          </a:p>
          <a:p>
            <a:pPr lvl="2"/>
            <a:r>
              <a:rPr lang="en-US" b="0" dirty="0"/>
              <a:t>How to prevent fragmentation?</a:t>
            </a:r>
          </a:p>
          <a:p>
            <a:endParaRPr lang="en-US" dirty="0"/>
          </a:p>
        </p:txBody>
      </p:sp>
    </p:spTree>
    <p:extLst>
      <p:ext uri="{BB962C8B-B14F-4D97-AF65-F5344CB8AC3E}">
        <p14:creationId xmlns:p14="http://schemas.microsoft.com/office/powerpoint/2010/main" val="3191097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5"/>
          <p:cNvSpPr>
            <a:spLocks noGrp="1"/>
          </p:cNvSpPr>
          <p:nvPr>
            <p:ph type="sldNum" sz="quarter" idx="4294967295"/>
          </p:nvPr>
        </p:nvSpPr>
        <p:spPr>
          <a:xfrm>
            <a:off x="6553200" y="6248400"/>
            <a:ext cx="1905000" cy="457200"/>
          </a:xfrm>
          <a:prstGeom prst="rect">
            <a:avLst/>
          </a:prstGeom>
        </p:spPr>
        <p:txBody>
          <a:bodyPr/>
          <a:lstStyle/>
          <a:p>
            <a:fld id="{5F3994CD-5779-914B-8124-EDF2D75EF26A}" type="slidenum">
              <a:rPr lang="en-US"/>
              <a:pPr/>
              <a:t>31</a:t>
            </a:fld>
            <a:endParaRPr lang="en-US"/>
          </a:p>
        </p:txBody>
      </p:sp>
      <p:sp>
        <p:nvSpPr>
          <p:cNvPr id="11266" name="Rectangle 2"/>
          <p:cNvSpPr>
            <a:spLocks noGrp="1" noChangeArrowheads="1"/>
          </p:cNvSpPr>
          <p:nvPr>
            <p:ph type="title"/>
          </p:nvPr>
        </p:nvSpPr>
        <p:spPr>
          <a:xfrm>
            <a:off x="685800" y="457200"/>
            <a:ext cx="7772400" cy="990600"/>
          </a:xfrm>
        </p:spPr>
        <p:txBody>
          <a:bodyPr/>
          <a:lstStyle/>
          <a:p>
            <a:r>
              <a:rPr lang="en-US" b="1"/>
              <a:t>LFS vs. UFS</a:t>
            </a:r>
          </a:p>
        </p:txBody>
      </p:sp>
      <p:sp>
        <p:nvSpPr>
          <p:cNvPr id="11271" name="Rectangle 7"/>
          <p:cNvSpPr>
            <a:spLocks noChangeArrowheads="1"/>
          </p:cNvSpPr>
          <p:nvPr/>
        </p:nvSpPr>
        <p:spPr bwMode="auto">
          <a:xfrm>
            <a:off x="381000" y="2362200"/>
            <a:ext cx="54864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72" name="Rectangle 8" descr="Large checker board"/>
          <p:cNvSpPr>
            <a:spLocks noChangeArrowheads="1"/>
          </p:cNvSpPr>
          <p:nvPr/>
        </p:nvSpPr>
        <p:spPr bwMode="auto">
          <a:xfrm>
            <a:off x="609600" y="2362200"/>
            <a:ext cx="304800" cy="457200"/>
          </a:xfrm>
          <a:prstGeom prst="rect">
            <a:avLst/>
          </a:prstGeom>
          <a:pattFill prst="lgCheck">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73" name="Rectangle 9"/>
          <p:cNvSpPr>
            <a:spLocks noChangeArrowheads="1"/>
          </p:cNvSpPr>
          <p:nvPr/>
        </p:nvSpPr>
        <p:spPr bwMode="auto">
          <a:xfrm>
            <a:off x="2590800" y="2362200"/>
            <a:ext cx="304800" cy="45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74" name="Rectangle 10"/>
          <p:cNvSpPr>
            <a:spLocks noChangeArrowheads="1"/>
          </p:cNvSpPr>
          <p:nvPr/>
        </p:nvSpPr>
        <p:spPr bwMode="auto">
          <a:xfrm>
            <a:off x="2133600" y="2362200"/>
            <a:ext cx="304800" cy="4572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75" name="Rectangle 11"/>
          <p:cNvSpPr>
            <a:spLocks noChangeArrowheads="1"/>
          </p:cNvSpPr>
          <p:nvPr/>
        </p:nvSpPr>
        <p:spPr bwMode="auto">
          <a:xfrm>
            <a:off x="2743200" y="4953000"/>
            <a:ext cx="304800" cy="457200"/>
          </a:xfrm>
          <a:prstGeom prst="rect">
            <a:avLst/>
          </a:prstGeom>
          <a:solidFill>
            <a:srgbClr val="777777"/>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76" name="Rectangle 12" descr="Large checker board"/>
          <p:cNvSpPr>
            <a:spLocks noChangeArrowheads="1"/>
          </p:cNvSpPr>
          <p:nvPr/>
        </p:nvSpPr>
        <p:spPr bwMode="auto">
          <a:xfrm>
            <a:off x="1219200" y="2362200"/>
            <a:ext cx="304800" cy="457200"/>
          </a:xfrm>
          <a:prstGeom prst="rect">
            <a:avLst/>
          </a:prstGeom>
          <a:pattFill prst="lgCheck">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77" name="Rectangle 13" descr="Large checker board"/>
          <p:cNvSpPr>
            <a:spLocks noChangeArrowheads="1"/>
          </p:cNvSpPr>
          <p:nvPr/>
        </p:nvSpPr>
        <p:spPr bwMode="auto">
          <a:xfrm>
            <a:off x="3276600" y="2362200"/>
            <a:ext cx="304800" cy="457200"/>
          </a:xfrm>
          <a:prstGeom prst="rect">
            <a:avLst/>
          </a:prstGeom>
          <a:pattFill prst="lgCheck">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78" name="Rectangle 14" descr="Large checker board"/>
          <p:cNvSpPr>
            <a:spLocks noChangeArrowheads="1"/>
          </p:cNvSpPr>
          <p:nvPr/>
        </p:nvSpPr>
        <p:spPr bwMode="auto">
          <a:xfrm>
            <a:off x="3810000" y="2362200"/>
            <a:ext cx="304800" cy="457200"/>
          </a:xfrm>
          <a:prstGeom prst="rect">
            <a:avLst/>
          </a:prstGeom>
          <a:pattFill prst="lgCheck">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79" name="Rectangle 15"/>
          <p:cNvSpPr>
            <a:spLocks noChangeArrowheads="1"/>
          </p:cNvSpPr>
          <p:nvPr/>
        </p:nvSpPr>
        <p:spPr bwMode="auto">
          <a:xfrm>
            <a:off x="4419600" y="2362200"/>
            <a:ext cx="304800" cy="45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80" name="Rectangle 16"/>
          <p:cNvSpPr>
            <a:spLocks noChangeArrowheads="1"/>
          </p:cNvSpPr>
          <p:nvPr/>
        </p:nvSpPr>
        <p:spPr bwMode="auto">
          <a:xfrm>
            <a:off x="5181600" y="2362200"/>
            <a:ext cx="304800" cy="4572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84" name="Line 20"/>
          <p:cNvSpPr>
            <a:spLocks noChangeShapeType="1"/>
          </p:cNvSpPr>
          <p:nvPr/>
        </p:nvSpPr>
        <p:spPr bwMode="auto">
          <a:xfrm flipV="1">
            <a:off x="1371600" y="20574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85" name="Line 21"/>
          <p:cNvSpPr>
            <a:spLocks noChangeShapeType="1"/>
          </p:cNvSpPr>
          <p:nvPr/>
        </p:nvSpPr>
        <p:spPr bwMode="auto">
          <a:xfrm>
            <a:off x="1371600" y="2057400"/>
            <a:ext cx="914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88" name="Line 24"/>
          <p:cNvSpPr>
            <a:spLocks noChangeShapeType="1"/>
          </p:cNvSpPr>
          <p:nvPr/>
        </p:nvSpPr>
        <p:spPr bwMode="auto">
          <a:xfrm>
            <a:off x="2286000" y="20574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92" name="Text Box 28"/>
          <p:cNvSpPr txBox="1">
            <a:spLocks noChangeArrowheads="1"/>
          </p:cNvSpPr>
          <p:nvPr/>
        </p:nvSpPr>
        <p:spPr bwMode="auto">
          <a:xfrm>
            <a:off x="1577975" y="1687513"/>
            <a:ext cx="5095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1400"/>
              <a:t>file1</a:t>
            </a:r>
          </a:p>
        </p:txBody>
      </p:sp>
      <p:sp>
        <p:nvSpPr>
          <p:cNvPr id="11293" name="Text Box 29"/>
          <p:cNvSpPr txBox="1">
            <a:spLocks noChangeArrowheads="1"/>
          </p:cNvSpPr>
          <p:nvPr/>
        </p:nvSpPr>
        <p:spPr bwMode="auto">
          <a:xfrm>
            <a:off x="4114800" y="1676400"/>
            <a:ext cx="5095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1400"/>
              <a:t>file2</a:t>
            </a:r>
          </a:p>
        </p:txBody>
      </p:sp>
      <p:sp>
        <p:nvSpPr>
          <p:cNvPr id="11295" name="Line 31"/>
          <p:cNvSpPr>
            <a:spLocks noChangeShapeType="1"/>
          </p:cNvSpPr>
          <p:nvPr/>
        </p:nvSpPr>
        <p:spPr bwMode="auto">
          <a:xfrm flipV="1">
            <a:off x="3429000" y="20574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96" name="Line 32"/>
          <p:cNvSpPr>
            <a:spLocks noChangeShapeType="1"/>
          </p:cNvSpPr>
          <p:nvPr/>
        </p:nvSpPr>
        <p:spPr bwMode="auto">
          <a:xfrm>
            <a:off x="3429000" y="2057400"/>
            <a:ext cx="1905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97" name="Line 33"/>
          <p:cNvSpPr>
            <a:spLocks noChangeShapeType="1"/>
          </p:cNvSpPr>
          <p:nvPr/>
        </p:nvSpPr>
        <p:spPr bwMode="auto">
          <a:xfrm>
            <a:off x="5334000" y="20574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301" name="Group 37"/>
          <p:cNvGrpSpPr>
            <a:grpSpLocks/>
          </p:cNvGrpSpPr>
          <p:nvPr/>
        </p:nvGrpSpPr>
        <p:grpSpPr bwMode="auto">
          <a:xfrm flipV="1">
            <a:off x="762000" y="2819400"/>
            <a:ext cx="1905000" cy="304800"/>
            <a:chOff x="1344" y="2448"/>
            <a:chExt cx="1200" cy="192"/>
          </a:xfrm>
        </p:grpSpPr>
        <p:sp>
          <p:nvSpPr>
            <p:cNvPr id="11298" name="Line 34"/>
            <p:cNvSpPr>
              <a:spLocks noChangeShapeType="1"/>
            </p:cNvSpPr>
            <p:nvPr/>
          </p:nvSpPr>
          <p:spPr bwMode="auto">
            <a:xfrm flipH="1" flipV="1">
              <a:off x="1344" y="2448"/>
              <a:ext cx="0" cy="19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99" name="Line 35"/>
            <p:cNvSpPr>
              <a:spLocks noChangeShapeType="1"/>
            </p:cNvSpPr>
            <p:nvPr/>
          </p:nvSpPr>
          <p:spPr bwMode="auto">
            <a:xfrm flipH="1">
              <a:off x="1344" y="2448"/>
              <a:ext cx="1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00" name="Line 36"/>
            <p:cNvSpPr>
              <a:spLocks noChangeShapeType="1"/>
            </p:cNvSpPr>
            <p:nvPr/>
          </p:nvSpPr>
          <p:spPr bwMode="auto">
            <a:xfrm flipH="1">
              <a:off x="2544" y="2448"/>
              <a:ext cx="0"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1302" name="Text Box 38"/>
          <p:cNvSpPr txBox="1">
            <a:spLocks noChangeArrowheads="1"/>
          </p:cNvSpPr>
          <p:nvPr/>
        </p:nvSpPr>
        <p:spPr bwMode="auto">
          <a:xfrm>
            <a:off x="1447800" y="3124200"/>
            <a:ext cx="4699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t>dir1</a:t>
            </a:r>
          </a:p>
        </p:txBody>
      </p:sp>
      <p:sp>
        <p:nvSpPr>
          <p:cNvPr id="11303" name="Line 39"/>
          <p:cNvSpPr>
            <a:spLocks noChangeShapeType="1"/>
          </p:cNvSpPr>
          <p:nvPr/>
        </p:nvSpPr>
        <p:spPr bwMode="auto">
          <a:xfrm flipV="1">
            <a:off x="3962400" y="28194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04" name="Line 40"/>
          <p:cNvSpPr>
            <a:spLocks noChangeShapeType="1"/>
          </p:cNvSpPr>
          <p:nvPr/>
        </p:nvSpPr>
        <p:spPr bwMode="auto">
          <a:xfrm>
            <a:off x="3962400" y="3124200"/>
            <a:ext cx="609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06" name="Line 42"/>
          <p:cNvSpPr>
            <a:spLocks noChangeShapeType="1"/>
          </p:cNvSpPr>
          <p:nvPr/>
        </p:nvSpPr>
        <p:spPr bwMode="auto">
          <a:xfrm flipV="1">
            <a:off x="4572000" y="28194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07" name="Text Box 43"/>
          <p:cNvSpPr txBox="1">
            <a:spLocks noChangeArrowheads="1"/>
          </p:cNvSpPr>
          <p:nvPr/>
        </p:nvSpPr>
        <p:spPr bwMode="auto">
          <a:xfrm>
            <a:off x="3962400" y="3124200"/>
            <a:ext cx="4699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t>dir2</a:t>
            </a:r>
          </a:p>
        </p:txBody>
      </p:sp>
      <p:sp>
        <p:nvSpPr>
          <p:cNvPr id="11308" name="Text Box 44"/>
          <p:cNvSpPr txBox="1">
            <a:spLocks noChangeArrowheads="1"/>
          </p:cNvSpPr>
          <p:nvPr/>
        </p:nvSpPr>
        <p:spPr bwMode="auto">
          <a:xfrm>
            <a:off x="3733800" y="3429000"/>
            <a:ext cx="134302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Unix File</a:t>
            </a:r>
          </a:p>
          <a:p>
            <a:r>
              <a:rPr lang="en-US"/>
              <a:t>System</a:t>
            </a:r>
          </a:p>
        </p:txBody>
      </p:sp>
      <p:sp>
        <p:nvSpPr>
          <p:cNvPr id="11335" name="Rectangle 71"/>
          <p:cNvSpPr>
            <a:spLocks noChangeArrowheads="1"/>
          </p:cNvSpPr>
          <p:nvPr/>
        </p:nvSpPr>
        <p:spPr bwMode="auto">
          <a:xfrm>
            <a:off x="381000" y="4953000"/>
            <a:ext cx="51054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1336" name="Rectangle 72" descr="Large checker board"/>
          <p:cNvSpPr>
            <a:spLocks noChangeArrowheads="1"/>
          </p:cNvSpPr>
          <p:nvPr/>
        </p:nvSpPr>
        <p:spPr bwMode="auto">
          <a:xfrm>
            <a:off x="685800" y="4953000"/>
            <a:ext cx="304800" cy="457200"/>
          </a:xfrm>
          <a:prstGeom prst="rect">
            <a:avLst/>
          </a:prstGeom>
          <a:pattFill prst="lgCheck">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37" name="Rectangle 73"/>
          <p:cNvSpPr>
            <a:spLocks noChangeArrowheads="1"/>
          </p:cNvSpPr>
          <p:nvPr/>
        </p:nvSpPr>
        <p:spPr bwMode="auto">
          <a:xfrm>
            <a:off x="990600" y="4953000"/>
            <a:ext cx="304800" cy="45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38" name="Rectangle 74"/>
          <p:cNvSpPr>
            <a:spLocks noChangeArrowheads="1"/>
          </p:cNvSpPr>
          <p:nvPr/>
        </p:nvSpPr>
        <p:spPr bwMode="auto">
          <a:xfrm>
            <a:off x="381000" y="4953000"/>
            <a:ext cx="304800" cy="4572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39" name="Rectangle 75" descr="Large checker board"/>
          <p:cNvSpPr>
            <a:spLocks noChangeArrowheads="1"/>
          </p:cNvSpPr>
          <p:nvPr/>
        </p:nvSpPr>
        <p:spPr bwMode="auto">
          <a:xfrm>
            <a:off x="1219200" y="4953000"/>
            <a:ext cx="304800" cy="457200"/>
          </a:xfrm>
          <a:prstGeom prst="rect">
            <a:avLst/>
          </a:prstGeom>
          <a:pattFill prst="lgCheck">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40" name="Rectangle 76" descr="Large checker board"/>
          <p:cNvSpPr>
            <a:spLocks noChangeArrowheads="1"/>
          </p:cNvSpPr>
          <p:nvPr/>
        </p:nvSpPr>
        <p:spPr bwMode="auto">
          <a:xfrm>
            <a:off x="1828800" y="4953000"/>
            <a:ext cx="304800" cy="457200"/>
          </a:xfrm>
          <a:prstGeom prst="rect">
            <a:avLst/>
          </a:prstGeom>
          <a:pattFill prst="lgCheck">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41" name="Rectangle 77" descr="Large checker board"/>
          <p:cNvSpPr>
            <a:spLocks noChangeArrowheads="1"/>
          </p:cNvSpPr>
          <p:nvPr/>
        </p:nvSpPr>
        <p:spPr bwMode="auto">
          <a:xfrm>
            <a:off x="2438400" y="4953000"/>
            <a:ext cx="304800" cy="457200"/>
          </a:xfrm>
          <a:prstGeom prst="rect">
            <a:avLst/>
          </a:prstGeom>
          <a:pattFill prst="lgCheck">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44" name="Line 80"/>
          <p:cNvSpPr>
            <a:spLocks noChangeShapeType="1"/>
          </p:cNvSpPr>
          <p:nvPr/>
        </p:nvSpPr>
        <p:spPr bwMode="auto">
          <a:xfrm flipV="1">
            <a:off x="1371600" y="46482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45" name="Line 81"/>
          <p:cNvSpPr>
            <a:spLocks noChangeShapeType="1"/>
          </p:cNvSpPr>
          <p:nvPr/>
        </p:nvSpPr>
        <p:spPr bwMode="auto">
          <a:xfrm>
            <a:off x="1143000" y="4648200"/>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46" name="Line 82"/>
          <p:cNvSpPr>
            <a:spLocks noChangeShapeType="1"/>
          </p:cNvSpPr>
          <p:nvPr/>
        </p:nvSpPr>
        <p:spPr bwMode="auto">
          <a:xfrm>
            <a:off x="1143000" y="46482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47" name="Text Box 83"/>
          <p:cNvSpPr txBox="1">
            <a:spLocks noChangeArrowheads="1"/>
          </p:cNvSpPr>
          <p:nvPr/>
        </p:nvSpPr>
        <p:spPr bwMode="auto">
          <a:xfrm>
            <a:off x="381000" y="5715000"/>
            <a:ext cx="5095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1400"/>
              <a:t>file1</a:t>
            </a:r>
          </a:p>
        </p:txBody>
      </p:sp>
      <p:sp>
        <p:nvSpPr>
          <p:cNvPr id="11348" name="Text Box 84"/>
          <p:cNvSpPr txBox="1">
            <a:spLocks noChangeArrowheads="1"/>
          </p:cNvSpPr>
          <p:nvPr/>
        </p:nvSpPr>
        <p:spPr bwMode="auto">
          <a:xfrm>
            <a:off x="1600200" y="5715000"/>
            <a:ext cx="5095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1400"/>
              <a:t>file2</a:t>
            </a:r>
          </a:p>
        </p:txBody>
      </p:sp>
      <p:sp>
        <p:nvSpPr>
          <p:cNvPr id="11349" name="Line 85"/>
          <p:cNvSpPr>
            <a:spLocks noChangeShapeType="1"/>
          </p:cNvSpPr>
          <p:nvPr/>
        </p:nvSpPr>
        <p:spPr bwMode="auto">
          <a:xfrm flipV="1">
            <a:off x="2667000" y="46482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50" name="Line 86"/>
          <p:cNvSpPr>
            <a:spLocks noChangeShapeType="1"/>
          </p:cNvSpPr>
          <p:nvPr/>
        </p:nvSpPr>
        <p:spPr bwMode="auto">
          <a:xfrm>
            <a:off x="2286000" y="46482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51" name="Line 87"/>
          <p:cNvSpPr>
            <a:spLocks noChangeShapeType="1"/>
          </p:cNvSpPr>
          <p:nvPr/>
        </p:nvSpPr>
        <p:spPr bwMode="auto">
          <a:xfrm>
            <a:off x="2286000" y="46482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53" name="Line 89"/>
          <p:cNvSpPr>
            <a:spLocks noChangeShapeType="1"/>
          </p:cNvSpPr>
          <p:nvPr/>
        </p:nvSpPr>
        <p:spPr bwMode="auto">
          <a:xfrm flipH="1">
            <a:off x="762000" y="54102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54" name="Line 90"/>
          <p:cNvSpPr>
            <a:spLocks noChangeShapeType="1"/>
          </p:cNvSpPr>
          <p:nvPr/>
        </p:nvSpPr>
        <p:spPr bwMode="auto">
          <a:xfrm flipH="1" flipV="1">
            <a:off x="533400" y="5715000"/>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55" name="Line 91"/>
          <p:cNvSpPr>
            <a:spLocks noChangeShapeType="1"/>
          </p:cNvSpPr>
          <p:nvPr/>
        </p:nvSpPr>
        <p:spPr bwMode="auto">
          <a:xfrm flipH="1" flipV="1">
            <a:off x="533400" y="54102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56" name="Text Box 92"/>
          <p:cNvSpPr txBox="1">
            <a:spLocks noChangeArrowheads="1"/>
          </p:cNvSpPr>
          <p:nvPr/>
        </p:nvSpPr>
        <p:spPr bwMode="auto">
          <a:xfrm>
            <a:off x="1066800" y="4343400"/>
            <a:ext cx="4699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t>dir1</a:t>
            </a:r>
          </a:p>
        </p:txBody>
      </p:sp>
      <p:sp>
        <p:nvSpPr>
          <p:cNvPr id="11357" name="Line 93"/>
          <p:cNvSpPr>
            <a:spLocks noChangeShapeType="1"/>
          </p:cNvSpPr>
          <p:nvPr/>
        </p:nvSpPr>
        <p:spPr bwMode="auto">
          <a:xfrm flipV="1">
            <a:off x="1981200" y="54102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58" name="Line 94"/>
          <p:cNvSpPr>
            <a:spLocks noChangeShapeType="1"/>
          </p:cNvSpPr>
          <p:nvPr/>
        </p:nvSpPr>
        <p:spPr bwMode="auto">
          <a:xfrm>
            <a:off x="1676400" y="5715000"/>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59" name="Line 95"/>
          <p:cNvSpPr>
            <a:spLocks noChangeShapeType="1"/>
          </p:cNvSpPr>
          <p:nvPr/>
        </p:nvSpPr>
        <p:spPr bwMode="auto">
          <a:xfrm flipV="1">
            <a:off x="1676400" y="54102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60" name="Text Box 96"/>
          <p:cNvSpPr txBox="1">
            <a:spLocks noChangeArrowheads="1"/>
          </p:cNvSpPr>
          <p:nvPr/>
        </p:nvSpPr>
        <p:spPr bwMode="auto">
          <a:xfrm>
            <a:off x="2209800" y="4267200"/>
            <a:ext cx="4699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t>dir2</a:t>
            </a:r>
          </a:p>
        </p:txBody>
      </p:sp>
      <p:sp>
        <p:nvSpPr>
          <p:cNvPr id="11361" name="Text Box 97"/>
          <p:cNvSpPr txBox="1">
            <a:spLocks noChangeArrowheads="1"/>
          </p:cNvSpPr>
          <p:nvPr/>
        </p:nvSpPr>
        <p:spPr bwMode="auto">
          <a:xfrm>
            <a:off x="3352800" y="5486400"/>
            <a:ext cx="20447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Log-Structured</a:t>
            </a:r>
          </a:p>
          <a:p>
            <a:r>
              <a:rPr lang="en-US"/>
              <a:t>File System</a:t>
            </a:r>
          </a:p>
        </p:txBody>
      </p:sp>
      <p:sp>
        <p:nvSpPr>
          <p:cNvPr id="11362" name="Rectangle 98"/>
          <p:cNvSpPr>
            <a:spLocks noChangeArrowheads="1"/>
          </p:cNvSpPr>
          <p:nvPr/>
        </p:nvSpPr>
        <p:spPr bwMode="auto">
          <a:xfrm>
            <a:off x="2133600" y="4953000"/>
            <a:ext cx="304800" cy="45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64" name="Text Box 100"/>
          <p:cNvSpPr txBox="1">
            <a:spLocks noChangeArrowheads="1"/>
          </p:cNvSpPr>
          <p:nvPr/>
        </p:nvSpPr>
        <p:spPr bwMode="auto">
          <a:xfrm>
            <a:off x="3124200" y="4953000"/>
            <a:ext cx="6746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Log</a:t>
            </a:r>
          </a:p>
        </p:txBody>
      </p:sp>
      <p:sp>
        <p:nvSpPr>
          <p:cNvPr id="11365" name="Line 101"/>
          <p:cNvSpPr>
            <a:spLocks noChangeShapeType="1"/>
          </p:cNvSpPr>
          <p:nvPr/>
        </p:nvSpPr>
        <p:spPr bwMode="auto">
          <a:xfrm>
            <a:off x="3860800" y="5181600"/>
            <a:ext cx="1371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66" name="Text Box 102"/>
          <p:cNvSpPr txBox="1">
            <a:spLocks noChangeArrowheads="1"/>
          </p:cNvSpPr>
          <p:nvPr/>
        </p:nvSpPr>
        <p:spPr bwMode="auto">
          <a:xfrm>
            <a:off x="7010400" y="1447800"/>
            <a:ext cx="1460500"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inode</a:t>
            </a:r>
          </a:p>
          <a:p>
            <a:endParaRPr lang="en-US"/>
          </a:p>
          <a:p>
            <a:r>
              <a:rPr lang="en-US"/>
              <a:t>directory</a:t>
            </a:r>
          </a:p>
          <a:p>
            <a:endParaRPr lang="en-US"/>
          </a:p>
          <a:p>
            <a:r>
              <a:rPr lang="en-US"/>
              <a:t>data</a:t>
            </a:r>
          </a:p>
          <a:p>
            <a:endParaRPr lang="en-US"/>
          </a:p>
          <a:p>
            <a:r>
              <a:rPr lang="en-US"/>
              <a:t>inode map</a:t>
            </a:r>
          </a:p>
        </p:txBody>
      </p:sp>
      <p:sp>
        <p:nvSpPr>
          <p:cNvPr id="11367" name="Text Box 103"/>
          <p:cNvSpPr txBox="1">
            <a:spLocks noChangeArrowheads="1"/>
          </p:cNvSpPr>
          <p:nvPr/>
        </p:nvSpPr>
        <p:spPr bwMode="auto">
          <a:xfrm>
            <a:off x="6461125" y="4583113"/>
            <a:ext cx="1743075" cy="115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t>Blocks written to</a:t>
            </a:r>
          </a:p>
          <a:p>
            <a:r>
              <a:rPr lang="en-US" sz="1400"/>
              <a:t>create two 1-block</a:t>
            </a:r>
          </a:p>
          <a:p>
            <a:r>
              <a:rPr lang="en-US" sz="1400"/>
              <a:t>files: dir1/file1 and</a:t>
            </a:r>
          </a:p>
          <a:p>
            <a:r>
              <a:rPr lang="en-US" sz="1400"/>
              <a:t>dir2/file2, in UFS and</a:t>
            </a:r>
          </a:p>
          <a:p>
            <a:r>
              <a:rPr lang="en-US" sz="1400"/>
              <a:t>LFS</a:t>
            </a:r>
            <a:endParaRPr lang="en-US"/>
          </a:p>
        </p:txBody>
      </p:sp>
      <p:sp>
        <p:nvSpPr>
          <p:cNvPr id="11368" name="Rectangle 104"/>
          <p:cNvSpPr>
            <a:spLocks noChangeArrowheads="1"/>
          </p:cNvSpPr>
          <p:nvPr/>
        </p:nvSpPr>
        <p:spPr bwMode="auto">
          <a:xfrm>
            <a:off x="6324600" y="4495800"/>
            <a:ext cx="1981200" cy="1295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C0C0C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69" name="Rectangle 105" descr="Large checker board"/>
          <p:cNvSpPr>
            <a:spLocks noChangeArrowheads="1"/>
          </p:cNvSpPr>
          <p:nvPr/>
        </p:nvSpPr>
        <p:spPr bwMode="auto">
          <a:xfrm>
            <a:off x="6629400" y="1295400"/>
            <a:ext cx="304800" cy="457200"/>
          </a:xfrm>
          <a:prstGeom prst="rect">
            <a:avLst/>
          </a:prstGeom>
          <a:pattFill prst="lgCheck">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70" name="Rectangle 106"/>
          <p:cNvSpPr>
            <a:spLocks noChangeArrowheads="1"/>
          </p:cNvSpPr>
          <p:nvPr/>
        </p:nvSpPr>
        <p:spPr bwMode="auto">
          <a:xfrm>
            <a:off x="6629400" y="2057400"/>
            <a:ext cx="304800" cy="45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71" name="Rectangle 107"/>
          <p:cNvSpPr>
            <a:spLocks noChangeArrowheads="1"/>
          </p:cNvSpPr>
          <p:nvPr/>
        </p:nvSpPr>
        <p:spPr bwMode="auto">
          <a:xfrm>
            <a:off x="6629400" y="2819400"/>
            <a:ext cx="304800" cy="4572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72" name="Rectangle 108"/>
          <p:cNvSpPr>
            <a:spLocks noChangeArrowheads="1"/>
          </p:cNvSpPr>
          <p:nvPr/>
        </p:nvSpPr>
        <p:spPr bwMode="auto">
          <a:xfrm>
            <a:off x="6629400" y="3581400"/>
            <a:ext cx="304800" cy="457200"/>
          </a:xfrm>
          <a:prstGeom prst="rect">
            <a:avLst/>
          </a:prstGeom>
          <a:solidFill>
            <a:srgbClr val="777777"/>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74" name="Rectangle 110"/>
          <p:cNvSpPr>
            <a:spLocks noChangeArrowheads="1"/>
          </p:cNvSpPr>
          <p:nvPr/>
        </p:nvSpPr>
        <p:spPr bwMode="auto">
          <a:xfrm>
            <a:off x="1524000" y="4953000"/>
            <a:ext cx="304800" cy="4572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620413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a:t>
            </a:r>
            <a:r>
              <a:rPr lang="en-US" dirty="0"/>
              <a:t>-node map</a:t>
            </a:r>
          </a:p>
        </p:txBody>
      </p:sp>
      <p:sp>
        <p:nvSpPr>
          <p:cNvPr id="3" name="Content Placeholder 2"/>
          <p:cNvSpPr>
            <a:spLocks noGrp="1"/>
          </p:cNvSpPr>
          <p:nvPr>
            <p:ph idx="1"/>
          </p:nvPr>
        </p:nvSpPr>
        <p:spPr>
          <a:xfrm>
            <a:off x="698500" y="2998354"/>
            <a:ext cx="7683500" cy="3123046"/>
          </a:xfrm>
        </p:spPr>
        <p:txBody>
          <a:bodyPr/>
          <a:lstStyle/>
          <a:p>
            <a:r>
              <a:rPr lang="en-US" dirty="0"/>
              <a:t>A map keeping track of the location of </a:t>
            </a:r>
            <a:r>
              <a:rPr lang="en-US" dirty="0" err="1"/>
              <a:t>i</a:t>
            </a:r>
            <a:r>
              <a:rPr lang="en-US" dirty="0"/>
              <a:t>-nodes</a:t>
            </a:r>
          </a:p>
          <a:p>
            <a:r>
              <a:rPr lang="en-US" dirty="0"/>
              <a:t>Anytime an </a:t>
            </a:r>
            <a:r>
              <a:rPr lang="en-US" dirty="0" err="1"/>
              <a:t>i</a:t>
            </a:r>
            <a:r>
              <a:rPr lang="en-US" dirty="0"/>
              <a:t>-node is written to disk, the </a:t>
            </a:r>
            <a:r>
              <a:rPr lang="en-US" dirty="0" err="1"/>
              <a:t>imap</a:t>
            </a:r>
            <a:r>
              <a:rPr lang="en-US" dirty="0"/>
              <a:t> is updated</a:t>
            </a:r>
          </a:p>
          <a:p>
            <a:pPr lvl="1"/>
            <a:r>
              <a:rPr lang="en-US" dirty="0"/>
              <a:t>But is that any better? In a second</a:t>
            </a:r>
          </a:p>
          <a:p>
            <a:r>
              <a:rPr lang="en-US" dirty="0"/>
              <a:t>Most of the time the </a:t>
            </a:r>
            <a:r>
              <a:rPr lang="en-US" dirty="0" err="1"/>
              <a:t>imap</a:t>
            </a:r>
            <a:r>
              <a:rPr lang="en-US" dirty="0"/>
              <a:t> is in memory, so access is fast</a:t>
            </a:r>
          </a:p>
          <a:p>
            <a:r>
              <a:rPr lang="en-US" dirty="0"/>
              <a:t>Updated </a:t>
            </a:r>
            <a:r>
              <a:rPr lang="en-US" dirty="0" err="1"/>
              <a:t>imap</a:t>
            </a:r>
            <a:r>
              <a:rPr lang="en-US" dirty="0"/>
              <a:t> is saved as part of the log!</a:t>
            </a:r>
          </a:p>
          <a:p>
            <a:pPr lvl="1"/>
            <a:r>
              <a:rPr lang="en-US" dirty="0"/>
              <a:t> but how do we find </a:t>
            </a:r>
            <a:r>
              <a:rPr lang="en-US" u="sng" dirty="0"/>
              <a:t>it!</a:t>
            </a:r>
          </a:p>
        </p:txBody>
      </p:sp>
      <p:pic>
        <p:nvPicPr>
          <p:cNvPr id="8" name="Picture 7" descr="Screen Shot 2016-02-17 at 1.09.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782" y="1516760"/>
            <a:ext cx="5499100" cy="1270000"/>
          </a:xfrm>
          <a:prstGeom prst="rect">
            <a:avLst/>
          </a:prstGeom>
        </p:spPr>
      </p:pic>
    </p:spTree>
    <p:extLst>
      <p:ext uri="{BB962C8B-B14F-4D97-AF65-F5344CB8AC3E}">
        <p14:creationId xmlns:p14="http://schemas.microsoft.com/office/powerpoint/2010/main" val="751857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piece to the solution</a:t>
            </a:r>
          </a:p>
        </p:txBody>
      </p:sp>
      <p:sp>
        <p:nvSpPr>
          <p:cNvPr id="3" name="Content Placeholder 2"/>
          <p:cNvSpPr>
            <a:spLocks noGrp="1"/>
          </p:cNvSpPr>
          <p:nvPr>
            <p:ph idx="1"/>
          </p:nvPr>
        </p:nvSpPr>
        <p:spPr>
          <a:xfrm>
            <a:off x="698500" y="2974838"/>
            <a:ext cx="7683500" cy="3146562"/>
          </a:xfrm>
        </p:spPr>
        <p:txBody>
          <a:bodyPr/>
          <a:lstStyle/>
          <a:p>
            <a:r>
              <a:rPr lang="en-US" dirty="0"/>
              <a:t>Checkpoint region is written to point to the location of the </a:t>
            </a:r>
            <a:r>
              <a:rPr lang="en-US" dirty="0" err="1"/>
              <a:t>imap</a:t>
            </a:r>
            <a:endParaRPr lang="en-US" dirty="0"/>
          </a:p>
          <a:p>
            <a:pPr lvl="1"/>
            <a:r>
              <a:rPr lang="en-US" dirty="0"/>
              <a:t>Also serves as an indicator of a stable point in the file system for crash recovery</a:t>
            </a:r>
          </a:p>
          <a:p>
            <a:endParaRPr lang="en-US" dirty="0"/>
          </a:p>
          <a:p>
            <a:r>
              <a:rPr lang="en-US" dirty="0"/>
              <a:t>So, to read a file from LFS:</a:t>
            </a:r>
          </a:p>
          <a:p>
            <a:pPr lvl="1"/>
            <a:r>
              <a:rPr lang="en-US" dirty="0"/>
              <a:t>Read the CR, use it to read and cache the </a:t>
            </a:r>
            <a:r>
              <a:rPr lang="en-US" dirty="0" err="1"/>
              <a:t>imap</a:t>
            </a:r>
            <a:endParaRPr lang="en-US" dirty="0"/>
          </a:p>
          <a:p>
            <a:pPr lvl="1"/>
            <a:r>
              <a:rPr lang="en-US" dirty="0"/>
              <a:t>After that, it is identical to FFS</a:t>
            </a:r>
          </a:p>
          <a:p>
            <a:pPr lvl="1"/>
            <a:r>
              <a:rPr lang="en-US" dirty="0"/>
              <a:t>Are reads fast?</a:t>
            </a:r>
          </a:p>
        </p:txBody>
      </p:sp>
      <p:pic>
        <p:nvPicPr>
          <p:cNvPr id="5" name="Picture 4" descr="Screen Shot 2016-02-17 at 1.11.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399" y="1345794"/>
            <a:ext cx="5029200" cy="1282700"/>
          </a:xfrm>
          <a:prstGeom prst="rect">
            <a:avLst/>
          </a:prstGeom>
        </p:spPr>
      </p:pic>
    </p:spTree>
    <p:extLst>
      <p:ext uri="{BB962C8B-B14F-4D97-AF65-F5344CB8AC3E}">
        <p14:creationId xmlns:p14="http://schemas.microsoft.com/office/powerpoint/2010/main" val="3891913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directories?</a:t>
            </a:r>
          </a:p>
        </p:txBody>
      </p:sp>
      <p:sp>
        <p:nvSpPr>
          <p:cNvPr id="6" name="Content Placeholder 5"/>
          <p:cNvSpPr>
            <a:spLocks noGrp="1"/>
          </p:cNvSpPr>
          <p:nvPr>
            <p:ph idx="1"/>
          </p:nvPr>
        </p:nvSpPr>
        <p:spPr>
          <a:xfrm>
            <a:off x="698500" y="2659969"/>
            <a:ext cx="8020697" cy="3461431"/>
          </a:xfrm>
        </p:spPr>
        <p:txBody>
          <a:bodyPr/>
          <a:lstStyle/>
          <a:p>
            <a:r>
              <a:rPr lang="en-US" dirty="0"/>
              <a:t>When a file is updated, its </a:t>
            </a:r>
            <a:r>
              <a:rPr lang="en-US" dirty="0" err="1"/>
              <a:t>inode</a:t>
            </a:r>
            <a:r>
              <a:rPr lang="en-US" dirty="0"/>
              <a:t> changes (new copy)</a:t>
            </a:r>
          </a:p>
          <a:p>
            <a:pPr lvl="1"/>
            <a:r>
              <a:rPr lang="en-US" dirty="0"/>
              <a:t>We need to update the directory </a:t>
            </a:r>
            <a:r>
              <a:rPr lang="en-US" dirty="0" err="1"/>
              <a:t>inode</a:t>
            </a:r>
            <a:r>
              <a:rPr lang="en-US" dirty="0"/>
              <a:t> (also creating a copy)</a:t>
            </a:r>
          </a:p>
          <a:p>
            <a:pPr lvl="1"/>
            <a:r>
              <a:rPr lang="en-US" dirty="0"/>
              <a:t>We need to update its parent directory</a:t>
            </a:r>
          </a:p>
          <a:p>
            <a:pPr lvl="1"/>
            <a:endParaRPr lang="en-US" dirty="0"/>
          </a:p>
          <a:p>
            <a:r>
              <a:rPr lang="en-US" dirty="0"/>
              <a:t>Ugh</a:t>
            </a:r>
            <a:r>
              <a:rPr lang="is-IS" dirty="0"/>
              <a:t>….what to do?</a:t>
            </a:r>
          </a:p>
          <a:p>
            <a:pPr lvl="1"/>
            <a:r>
              <a:rPr lang="en-US" dirty="0"/>
              <a:t>I</a:t>
            </a:r>
            <a:r>
              <a:rPr lang="is-IS" dirty="0"/>
              <a:t>node map helps with that too – just keep track of inode number and resolve it through inode map</a:t>
            </a:r>
            <a:endParaRPr lang="en-US" dirty="0"/>
          </a:p>
        </p:txBody>
      </p:sp>
      <p:pic>
        <p:nvPicPr>
          <p:cNvPr id="7" name="Picture 6" descr="Screen Shot 2016-02-17 at 1.19.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015" y="1184076"/>
            <a:ext cx="5080000" cy="1270000"/>
          </a:xfrm>
          <a:prstGeom prst="rect">
            <a:avLst/>
          </a:prstGeom>
        </p:spPr>
      </p:pic>
    </p:spTree>
    <p:extLst>
      <p:ext uri="{BB962C8B-B14F-4D97-AF65-F5344CB8AC3E}">
        <p14:creationId xmlns:p14="http://schemas.microsoft.com/office/powerpoint/2010/main" val="251215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a:t>LFS Disk Wrap-Around/Garbage collection</a:t>
            </a:r>
          </a:p>
        </p:txBody>
      </p:sp>
      <p:sp>
        <p:nvSpPr>
          <p:cNvPr id="3" name="Content Placeholder 2"/>
          <p:cNvSpPr>
            <a:spLocks noGrp="1"/>
          </p:cNvSpPr>
          <p:nvPr>
            <p:ph idx="1"/>
          </p:nvPr>
        </p:nvSpPr>
        <p:spPr>
          <a:xfrm>
            <a:off x="698500" y="1193800"/>
            <a:ext cx="8374380" cy="4927600"/>
          </a:xfrm>
        </p:spPr>
        <p:txBody>
          <a:bodyPr/>
          <a:lstStyle/>
          <a:p>
            <a:r>
              <a:rPr lang="en-US" b="0" dirty="0"/>
              <a:t>Compact live info to open up large runs of free space</a:t>
            </a:r>
          </a:p>
          <a:p>
            <a:pPr lvl="1"/>
            <a:r>
              <a:rPr lang="en-US" b="0" dirty="0"/>
              <a:t>Problem: long-lived information gets copied over-and-over</a:t>
            </a:r>
          </a:p>
          <a:p>
            <a:r>
              <a:rPr lang="en-US" b="0" dirty="0"/>
              <a:t>Thread log through free spaces</a:t>
            </a:r>
          </a:p>
          <a:p>
            <a:pPr lvl="1"/>
            <a:r>
              <a:rPr lang="en-US" b="0" dirty="0"/>
              <a:t>Problem: disk fragments, causing I/O to become inefficient again</a:t>
            </a:r>
          </a:p>
          <a:p>
            <a:endParaRPr lang="en-US" b="0" dirty="0"/>
          </a:p>
          <a:p>
            <a:r>
              <a:rPr lang="en-US" b="0" dirty="0"/>
              <a:t>Solution: </a:t>
            </a:r>
            <a:r>
              <a:rPr lang="en-US" b="0" i="1" dirty="0"/>
              <a:t>segmented log</a:t>
            </a:r>
          </a:p>
          <a:p>
            <a:pPr lvl="1"/>
            <a:r>
              <a:rPr lang="en-US" b="0" dirty="0"/>
              <a:t>Divide disk into large, fixed-size segments</a:t>
            </a:r>
          </a:p>
          <a:p>
            <a:pPr lvl="1"/>
            <a:r>
              <a:rPr lang="en-US" b="0" dirty="0"/>
              <a:t>Do compaction within a segment; thread between segments</a:t>
            </a:r>
          </a:p>
          <a:p>
            <a:pPr lvl="1"/>
            <a:r>
              <a:rPr lang="en-US" b="0" dirty="0"/>
              <a:t>When writing, use only clean segments (i.e. no live data)</a:t>
            </a:r>
          </a:p>
          <a:p>
            <a:pPr lvl="1"/>
            <a:r>
              <a:rPr lang="en-US" b="0" dirty="0"/>
              <a:t>Occasionally clean segments: read in several, write out live data in compacted form, leaving some fragments free</a:t>
            </a:r>
          </a:p>
          <a:p>
            <a:pPr lvl="1"/>
            <a:r>
              <a:rPr lang="en-US" b="0" dirty="0"/>
              <a:t>Try to collect long-lived info into segments that never need to be cleaned</a:t>
            </a:r>
          </a:p>
          <a:p>
            <a:pPr lvl="1"/>
            <a:r>
              <a:rPr lang="en-US" b="0" dirty="0"/>
              <a:t>Note there is not free list or bit map (as in FFS), only a list of clean segments</a:t>
            </a:r>
          </a:p>
        </p:txBody>
      </p:sp>
    </p:spTree>
    <p:extLst>
      <p:ext uri="{BB962C8B-B14F-4D97-AF65-F5344CB8AC3E}">
        <p14:creationId xmlns:p14="http://schemas.microsoft.com/office/powerpoint/2010/main" val="1626836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LFS Segment Cleaning</a:t>
            </a:r>
          </a:p>
        </p:txBody>
      </p:sp>
      <p:sp>
        <p:nvSpPr>
          <p:cNvPr id="3" name="Content Placeholder 2"/>
          <p:cNvSpPr>
            <a:spLocks noGrp="1"/>
          </p:cNvSpPr>
          <p:nvPr>
            <p:ph idx="1"/>
          </p:nvPr>
        </p:nvSpPr>
        <p:spPr/>
        <p:txBody>
          <a:bodyPr/>
          <a:lstStyle/>
          <a:p>
            <a:r>
              <a:rPr lang="en-US" b="0" dirty="0"/>
              <a:t>Which segments to clean?</a:t>
            </a:r>
          </a:p>
          <a:p>
            <a:pPr lvl="1"/>
            <a:r>
              <a:rPr lang="en-US" b="0" dirty="0"/>
              <a:t>Keep estimate of free space in each segment to help find segments with lowest utilization</a:t>
            </a:r>
          </a:p>
          <a:p>
            <a:pPr lvl="1"/>
            <a:r>
              <a:rPr lang="en-US" b="0" dirty="0"/>
              <a:t>Always start by looking for segment with utilization=0, since those are trivial to clean…</a:t>
            </a:r>
          </a:p>
          <a:p>
            <a:pPr lvl="1"/>
            <a:r>
              <a:rPr lang="en-US" b="0" dirty="0"/>
              <a:t>If utilization of segments being cleaned is U:</a:t>
            </a:r>
          </a:p>
          <a:p>
            <a:pPr lvl="2"/>
            <a:r>
              <a:rPr lang="en-US" b="0" dirty="0"/>
              <a:t>write cost = (total bytes read &amp; written)/(new data written) = 2/(1-U)	(unless U is 0)</a:t>
            </a:r>
          </a:p>
          <a:p>
            <a:pPr lvl="2"/>
            <a:r>
              <a:rPr lang="en-US" b="0" dirty="0"/>
              <a:t>write cost increases as U increases: U = .9 =&gt; cost = 20!</a:t>
            </a:r>
          </a:p>
          <a:p>
            <a:pPr lvl="2"/>
            <a:r>
              <a:rPr lang="en-US" b="0" dirty="0"/>
              <a:t>Need a cost of less than 4 to 10; =&gt; U of less than .75 to .45</a:t>
            </a:r>
          </a:p>
          <a:p>
            <a:endParaRPr lang="en-US" b="0" dirty="0"/>
          </a:p>
          <a:p>
            <a:r>
              <a:rPr lang="en-US" b="0" dirty="0"/>
              <a:t>How to clean a segment?</a:t>
            </a:r>
          </a:p>
          <a:p>
            <a:pPr lvl="1"/>
            <a:r>
              <a:rPr lang="en-US" b="0" dirty="0"/>
              <a:t>Segment summary block contains map of the segment</a:t>
            </a:r>
          </a:p>
          <a:p>
            <a:pPr lvl="1"/>
            <a:r>
              <a:rPr lang="en-US" b="0" dirty="0"/>
              <a:t>Must list every </a:t>
            </a:r>
            <a:r>
              <a:rPr lang="en-US" b="0" dirty="0" err="1"/>
              <a:t>i</a:t>
            </a:r>
            <a:r>
              <a:rPr lang="en-US" b="0" dirty="0"/>
              <a:t>-node and file block</a:t>
            </a:r>
          </a:p>
          <a:p>
            <a:pPr lvl="1"/>
            <a:r>
              <a:rPr lang="en-US" b="0" dirty="0"/>
              <a:t>For file blocks you need {</a:t>
            </a:r>
            <a:r>
              <a:rPr lang="en-US" b="0" dirty="0" err="1"/>
              <a:t>i</a:t>
            </a:r>
            <a:r>
              <a:rPr lang="en-US" b="0" dirty="0"/>
              <a:t>-number, block #}</a:t>
            </a:r>
          </a:p>
          <a:p>
            <a:pPr lvl="1"/>
            <a:r>
              <a:rPr lang="en-US" b="0" dirty="0"/>
              <a:t>Through </a:t>
            </a:r>
            <a:r>
              <a:rPr lang="en-US" b="0" dirty="0" err="1"/>
              <a:t>i</a:t>
            </a:r>
            <a:r>
              <a:rPr lang="en-US" b="0" dirty="0"/>
              <a:t>-map you check if this block is still being used for the (</a:t>
            </a:r>
            <a:r>
              <a:rPr lang="en-US" b="0" dirty="0" err="1"/>
              <a:t>i</a:t>
            </a:r>
            <a:r>
              <a:rPr lang="en-US" b="0" dirty="0"/>
              <a:t>-number, block #)</a:t>
            </a:r>
          </a:p>
        </p:txBody>
      </p:sp>
    </p:spTree>
    <p:extLst>
      <p:ext uri="{BB962C8B-B14F-4D97-AF65-F5344CB8AC3E}">
        <p14:creationId xmlns:p14="http://schemas.microsoft.com/office/powerpoint/2010/main" val="3666027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 good paper?</a:t>
            </a:r>
          </a:p>
        </p:txBody>
      </p:sp>
      <p:sp>
        <p:nvSpPr>
          <p:cNvPr id="3" name="Content Placeholder 2"/>
          <p:cNvSpPr>
            <a:spLocks noGrp="1"/>
          </p:cNvSpPr>
          <p:nvPr>
            <p:ph idx="1"/>
          </p:nvPr>
        </p:nvSpPr>
        <p:spPr/>
        <p:txBody>
          <a:bodyPr/>
          <a:lstStyle/>
          <a:p>
            <a:r>
              <a:rPr lang="en-US" b="0" dirty="0"/>
              <a:t>What were the authors’ goals?</a:t>
            </a:r>
          </a:p>
          <a:p>
            <a:r>
              <a:rPr lang="en-US" b="0" dirty="0"/>
              <a:t>What about the evaluation/metrics?</a:t>
            </a:r>
          </a:p>
          <a:p>
            <a:r>
              <a:rPr lang="en-US" b="0" dirty="0"/>
              <a:t>Did they convince you that this was a good system/approach?</a:t>
            </a:r>
          </a:p>
          <a:p>
            <a:r>
              <a:rPr lang="en-US" b="0" dirty="0"/>
              <a:t>Were there any red-flags?</a:t>
            </a:r>
          </a:p>
          <a:p>
            <a:r>
              <a:rPr lang="en-US" b="0" dirty="0"/>
              <a:t>What mistakes did they make?</a:t>
            </a:r>
          </a:p>
          <a:p>
            <a:r>
              <a:rPr lang="en-US" b="0" dirty="0"/>
              <a:t>Does the system/approach meet the “Test of Time” challenge?</a:t>
            </a:r>
          </a:p>
          <a:p>
            <a:r>
              <a:rPr lang="en-US" b="0" dirty="0"/>
              <a:t>How would you review this paper today?</a:t>
            </a:r>
          </a:p>
        </p:txBody>
      </p:sp>
    </p:spTree>
    <p:extLst>
      <p:ext uri="{BB962C8B-B14F-4D97-AF65-F5344CB8AC3E}">
        <p14:creationId xmlns:p14="http://schemas.microsoft.com/office/powerpoint/2010/main" val="264069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77316" y="262313"/>
            <a:ext cx="7403669" cy="502702"/>
          </a:xfrm>
          <a:noFill/>
        </p:spPr>
        <p:txBody>
          <a:bodyPr wrap="none" lIns="63500" tIns="25400" rIns="63500" bIns="25400" anchor="t">
            <a:spAutoFit/>
          </a:bodyPr>
          <a:lstStyle/>
          <a:p>
            <a:r>
              <a:rPr lang="en-US" dirty="0">
                <a:latin typeface="Ariel"/>
                <a:cs typeface="Ariel"/>
              </a:rPr>
              <a:t>Review: Magnetic Disk Characteristic</a:t>
            </a:r>
          </a:p>
        </p:txBody>
      </p:sp>
      <p:sp>
        <p:nvSpPr>
          <p:cNvPr id="4099" name="Rectangle 3"/>
          <p:cNvSpPr>
            <a:spLocks noGrp="1" noChangeArrowheads="1"/>
          </p:cNvSpPr>
          <p:nvPr>
            <p:ph type="body" idx="1"/>
          </p:nvPr>
        </p:nvSpPr>
        <p:spPr>
          <a:xfrm>
            <a:off x="152400" y="1242214"/>
            <a:ext cx="8991600" cy="5899050"/>
          </a:xfrm>
          <a:noFill/>
        </p:spPr>
        <p:txBody>
          <a:bodyPr lIns="63500" tIns="25400" rIns="63500" bIns="25400">
            <a:spAutoFit/>
          </a:bodyPr>
          <a:lstStyle/>
          <a:p>
            <a:pPr>
              <a:lnSpc>
                <a:spcPct val="80000"/>
              </a:lnSpc>
              <a:spcBef>
                <a:spcPct val="15000"/>
              </a:spcBef>
              <a:tabLst>
                <a:tab pos="2635250" algn="l"/>
              </a:tabLst>
            </a:pPr>
            <a:r>
              <a:rPr lang="en-US" b="0" dirty="0">
                <a:latin typeface="Ariel"/>
                <a:cs typeface="Ariel"/>
              </a:rPr>
              <a:t>Cylinder: all the tracks under the </a:t>
            </a:r>
            <a:br>
              <a:rPr lang="en-US" b="0" dirty="0">
                <a:latin typeface="Ariel"/>
                <a:cs typeface="Ariel"/>
              </a:rPr>
            </a:br>
            <a:r>
              <a:rPr lang="en-US" b="0" dirty="0">
                <a:latin typeface="Ariel"/>
                <a:cs typeface="Ariel"/>
              </a:rPr>
              <a:t>head at a given point on all surface</a:t>
            </a:r>
          </a:p>
          <a:p>
            <a:pPr lvl="1">
              <a:lnSpc>
                <a:spcPct val="80000"/>
              </a:lnSpc>
              <a:spcBef>
                <a:spcPct val="15000"/>
              </a:spcBef>
              <a:tabLst>
                <a:tab pos="2635250" algn="l"/>
              </a:tabLst>
            </a:pPr>
            <a:endParaRPr lang="en-US" b="0" dirty="0">
              <a:latin typeface="Ariel"/>
              <a:cs typeface="Ariel"/>
            </a:endParaRPr>
          </a:p>
          <a:p>
            <a:pPr>
              <a:lnSpc>
                <a:spcPct val="80000"/>
              </a:lnSpc>
              <a:spcBef>
                <a:spcPct val="15000"/>
              </a:spcBef>
              <a:tabLst>
                <a:tab pos="2635250" algn="l"/>
              </a:tabLst>
            </a:pPr>
            <a:r>
              <a:rPr lang="en-US" b="0" dirty="0">
                <a:latin typeface="Ariel"/>
                <a:cs typeface="Ariel"/>
              </a:rPr>
              <a:t>Read/write data is a three-stage </a:t>
            </a:r>
            <a:br>
              <a:rPr lang="en-US" b="0" dirty="0">
                <a:latin typeface="Ariel"/>
                <a:cs typeface="Ariel"/>
              </a:rPr>
            </a:br>
            <a:r>
              <a:rPr lang="en-US" b="0" dirty="0">
                <a:latin typeface="Ariel"/>
                <a:cs typeface="Ariel"/>
              </a:rPr>
              <a:t>process:</a:t>
            </a:r>
          </a:p>
          <a:p>
            <a:pPr lvl="1">
              <a:lnSpc>
                <a:spcPct val="80000"/>
              </a:lnSpc>
              <a:spcBef>
                <a:spcPct val="15000"/>
              </a:spcBef>
              <a:tabLst>
                <a:tab pos="2635250" algn="l"/>
              </a:tabLst>
            </a:pPr>
            <a:r>
              <a:rPr lang="en-US" b="0" dirty="0">
                <a:latin typeface="Ariel"/>
                <a:cs typeface="Ariel"/>
              </a:rPr>
              <a:t>Seek time: position the head/arm over the proper track (into proper cylinder)</a:t>
            </a:r>
          </a:p>
          <a:p>
            <a:pPr lvl="1">
              <a:lnSpc>
                <a:spcPct val="80000"/>
              </a:lnSpc>
              <a:spcBef>
                <a:spcPct val="15000"/>
              </a:spcBef>
              <a:tabLst>
                <a:tab pos="2635250" algn="l"/>
              </a:tabLst>
            </a:pPr>
            <a:r>
              <a:rPr lang="en-US" b="0" dirty="0">
                <a:latin typeface="Ariel"/>
                <a:cs typeface="Ariel"/>
              </a:rPr>
              <a:t>Rotational latency: wait for the desired sector</a:t>
            </a:r>
            <a:br>
              <a:rPr lang="en-US" b="0" dirty="0">
                <a:latin typeface="Ariel"/>
                <a:cs typeface="Ariel"/>
              </a:rPr>
            </a:br>
            <a:r>
              <a:rPr lang="en-US" b="0" dirty="0">
                <a:latin typeface="Ariel"/>
                <a:cs typeface="Ariel"/>
              </a:rPr>
              <a:t>to rotate under the read/write head</a:t>
            </a:r>
          </a:p>
          <a:p>
            <a:pPr lvl="1">
              <a:lnSpc>
                <a:spcPct val="80000"/>
              </a:lnSpc>
              <a:spcBef>
                <a:spcPct val="15000"/>
              </a:spcBef>
              <a:tabLst>
                <a:tab pos="2635250" algn="l"/>
              </a:tabLst>
            </a:pPr>
            <a:r>
              <a:rPr lang="en-US" b="0" dirty="0">
                <a:latin typeface="Ariel"/>
                <a:cs typeface="Ariel"/>
              </a:rPr>
              <a:t>Transfer time: transfer a block of bits (sector)</a:t>
            </a:r>
            <a:br>
              <a:rPr lang="en-US" b="0" dirty="0">
                <a:latin typeface="Ariel"/>
                <a:cs typeface="Ariel"/>
              </a:rPr>
            </a:br>
            <a:r>
              <a:rPr lang="en-US" b="0" dirty="0">
                <a:latin typeface="Ariel"/>
                <a:cs typeface="Ariel"/>
              </a:rPr>
              <a:t>under the read-write head</a:t>
            </a:r>
          </a:p>
          <a:p>
            <a:pPr>
              <a:lnSpc>
                <a:spcPct val="80000"/>
              </a:lnSpc>
              <a:spcBef>
                <a:spcPct val="15000"/>
              </a:spcBef>
              <a:tabLst>
                <a:tab pos="2635250" algn="l"/>
              </a:tabLst>
            </a:pPr>
            <a:r>
              <a:rPr lang="en-US" b="0" dirty="0">
                <a:solidFill>
                  <a:schemeClr val="hlink"/>
                </a:solidFill>
                <a:latin typeface="Ariel"/>
                <a:cs typeface="Ariel"/>
              </a:rPr>
              <a:t>Disk Latency = </a:t>
            </a:r>
            <a:r>
              <a:rPr lang="en-US" b="0" dirty="0" err="1">
                <a:solidFill>
                  <a:schemeClr val="hlink"/>
                </a:solidFill>
                <a:latin typeface="Ariel"/>
                <a:cs typeface="Ariel"/>
              </a:rPr>
              <a:t>Queueing</a:t>
            </a:r>
            <a:r>
              <a:rPr lang="en-US" b="0" dirty="0">
                <a:solidFill>
                  <a:schemeClr val="hlink"/>
                </a:solidFill>
                <a:latin typeface="Ariel"/>
                <a:cs typeface="Ariel"/>
              </a:rPr>
              <a:t> Time + Controller time +</a:t>
            </a:r>
            <a:br>
              <a:rPr lang="en-US" b="0" dirty="0">
                <a:solidFill>
                  <a:schemeClr val="hlink"/>
                </a:solidFill>
                <a:latin typeface="Ariel"/>
                <a:cs typeface="Ariel"/>
              </a:rPr>
            </a:br>
            <a:r>
              <a:rPr lang="en-US" b="0" dirty="0">
                <a:solidFill>
                  <a:schemeClr val="hlink"/>
                </a:solidFill>
                <a:latin typeface="Ariel"/>
                <a:cs typeface="Ariel"/>
              </a:rPr>
              <a:t>	Seek Time + Rotation Time + </a:t>
            </a:r>
            <a:r>
              <a:rPr lang="en-US" b="0" dirty="0" err="1">
                <a:solidFill>
                  <a:schemeClr val="hlink"/>
                </a:solidFill>
                <a:latin typeface="Ariel"/>
                <a:cs typeface="Ariel"/>
              </a:rPr>
              <a:t>Xfer</a:t>
            </a:r>
            <a:r>
              <a:rPr lang="en-US" b="0" dirty="0">
                <a:solidFill>
                  <a:schemeClr val="hlink"/>
                </a:solidFill>
                <a:latin typeface="Ariel"/>
                <a:cs typeface="Ariel"/>
              </a:rPr>
              <a:t> Time</a:t>
            </a:r>
          </a:p>
          <a:p>
            <a:pPr>
              <a:lnSpc>
                <a:spcPct val="80000"/>
              </a:lnSpc>
              <a:spcBef>
                <a:spcPct val="15000"/>
              </a:spcBef>
              <a:tabLst>
                <a:tab pos="2635250" algn="l"/>
              </a:tabLst>
            </a:pPr>
            <a:endParaRPr lang="en-US" b="0" dirty="0">
              <a:solidFill>
                <a:schemeClr val="hlink"/>
              </a:solidFill>
              <a:latin typeface="Ariel"/>
              <a:cs typeface="Ariel"/>
            </a:endParaRPr>
          </a:p>
          <a:p>
            <a:pPr>
              <a:lnSpc>
                <a:spcPct val="80000"/>
              </a:lnSpc>
              <a:spcBef>
                <a:spcPct val="15000"/>
              </a:spcBef>
              <a:tabLst>
                <a:tab pos="2635250" algn="l"/>
              </a:tabLst>
            </a:pPr>
            <a:endParaRPr lang="en-US" b="0" dirty="0">
              <a:solidFill>
                <a:schemeClr val="hlink"/>
              </a:solidFill>
              <a:latin typeface="Ariel"/>
              <a:cs typeface="Ariel"/>
            </a:endParaRPr>
          </a:p>
          <a:p>
            <a:pPr>
              <a:lnSpc>
                <a:spcPct val="80000"/>
              </a:lnSpc>
              <a:spcBef>
                <a:spcPct val="15000"/>
              </a:spcBef>
              <a:tabLst>
                <a:tab pos="2635250" algn="l"/>
              </a:tabLst>
            </a:pPr>
            <a:endParaRPr lang="en-US" b="0" dirty="0">
              <a:solidFill>
                <a:schemeClr val="hlink"/>
              </a:solidFill>
              <a:latin typeface="Ariel"/>
              <a:cs typeface="Ariel"/>
            </a:endParaRPr>
          </a:p>
          <a:p>
            <a:pPr>
              <a:lnSpc>
                <a:spcPct val="80000"/>
              </a:lnSpc>
              <a:spcBef>
                <a:spcPct val="15000"/>
              </a:spcBef>
              <a:tabLst>
                <a:tab pos="2635250" algn="l"/>
              </a:tabLst>
            </a:pPr>
            <a:endParaRPr lang="en-US" b="0" dirty="0">
              <a:solidFill>
                <a:schemeClr val="hlink"/>
              </a:solidFill>
              <a:latin typeface="Ariel"/>
              <a:cs typeface="Ariel"/>
            </a:endParaRPr>
          </a:p>
          <a:p>
            <a:pPr>
              <a:lnSpc>
                <a:spcPct val="80000"/>
              </a:lnSpc>
              <a:spcBef>
                <a:spcPct val="15000"/>
              </a:spcBef>
              <a:tabLst>
                <a:tab pos="2635250" algn="l"/>
              </a:tabLst>
            </a:pPr>
            <a:r>
              <a:rPr lang="en-US" b="0" dirty="0">
                <a:solidFill>
                  <a:schemeClr val="hlink"/>
                </a:solidFill>
                <a:latin typeface="Ariel"/>
                <a:cs typeface="Ariel"/>
              </a:rPr>
              <a:t>Highest Bandwidth: </a:t>
            </a:r>
          </a:p>
          <a:p>
            <a:pPr lvl="1">
              <a:lnSpc>
                <a:spcPct val="80000"/>
              </a:lnSpc>
              <a:spcBef>
                <a:spcPct val="15000"/>
              </a:spcBef>
              <a:tabLst>
                <a:tab pos="2635250" algn="l"/>
              </a:tabLst>
            </a:pPr>
            <a:r>
              <a:rPr lang="en-US" b="0" dirty="0">
                <a:latin typeface="Ariel"/>
                <a:cs typeface="Ariel"/>
              </a:rPr>
              <a:t>Transfer large group of blocks sequentially from one track</a:t>
            </a:r>
          </a:p>
          <a:p>
            <a:pPr>
              <a:lnSpc>
                <a:spcPct val="80000"/>
              </a:lnSpc>
              <a:spcBef>
                <a:spcPct val="15000"/>
              </a:spcBef>
              <a:tabLst>
                <a:tab pos="2635250" algn="l"/>
              </a:tabLst>
            </a:pPr>
            <a:endParaRPr lang="en-US" b="0" dirty="0">
              <a:latin typeface="Ariel"/>
              <a:cs typeface="Ariel"/>
            </a:endParaRPr>
          </a:p>
        </p:txBody>
      </p:sp>
      <p:sp useBgFill="1">
        <p:nvSpPr>
          <p:cNvPr id="4100" name="Oval 4"/>
          <p:cNvSpPr>
            <a:spLocks noChangeArrowheads="1"/>
          </p:cNvSpPr>
          <p:nvPr/>
        </p:nvSpPr>
        <p:spPr bwMode="auto">
          <a:xfrm>
            <a:off x="6591300" y="2102528"/>
            <a:ext cx="1244600" cy="381000"/>
          </a:xfrm>
          <a:prstGeom prst="ellipse">
            <a:avLst/>
          </a:prstGeom>
          <a:ln w="25400">
            <a:solidFill>
              <a:schemeClr val="tx1"/>
            </a:solidFill>
            <a:round/>
            <a:headEnd/>
            <a:tailEnd/>
          </a:ln>
        </p:spPr>
        <p:txBody>
          <a:bodyPr wrap="none" anchor="ctr"/>
          <a:lstStyle/>
          <a:p>
            <a:endParaRPr lang="en-US" b="0">
              <a:latin typeface="Ariel"/>
              <a:cs typeface="Ariel"/>
            </a:endParaRPr>
          </a:p>
        </p:txBody>
      </p:sp>
      <p:sp useBgFill="1">
        <p:nvSpPr>
          <p:cNvPr id="4101" name="Oval 5"/>
          <p:cNvSpPr>
            <a:spLocks noChangeArrowheads="1"/>
          </p:cNvSpPr>
          <p:nvPr/>
        </p:nvSpPr>
        <p:spPr bwMode="auto">
          <a:xfrm>
            <a:off x="6591300" y="1873928"/>
            <a:ext cx="1244600" cy="381000"/>
          </a:xfrm>
          <a:prstGeom prst="ellipse">
            <a:avLst/>
          </a:prstGeom>
          <a:ln w="25400">
            <a:solidFill>
              <a:schemeClr val="tx1"/>
            </a:solidFill>
            <a:round/>
            <a:headEnd/>
            <a:tailEnd/>
          </a:ln>
        </p:spPr>
        <p:txBody>
          <a:bodyPr wrap="none" anchor="ctr"/>
          <a:lstStyle/>
          <a:p>
            <a:endParaRPr lang="en-US" b="0">
              <a:latin typeface="Ariel"/>
              <a:cs typeface="Ariel"/>
            </a:endParaRPr>
          </a:p>
        </p:txBody>
      </p:sp>
      <p:sp useBgFill="1">
        <p:nvSpPr>
          <p:cNvPr id="4102" name="Oval 6"/>
          <p:cNvSpPr>
            <a:spLocks noChangeArrowheads="1"/>
          </p:cNvSpPr>
          <p:nvPr/>
        </p:nvSpPr>
        <p:spPr bwMode="auto">
          <a:xfrm>
            <a:off x="6565900" y="1696128"/>
            <a:ext cx="1244600" cy="381000"/>
          </a:xfrm>
          <a:prstGeom prst="ellipse">
            <a:avLst/>
          </a:prstGeom>
          <a:ln w="25400">
            <a:solidFill>
              <a:schemeClr val="tx1"/>
            </a:solidFill>
            <a:round/>
            <a:headEnd/>
            <a:tailEnd/>
          </a:ln>
        </p:spPr>
        <p:txBody>
          <a:bodyPr wrap="none" anchor="ctr"/>
          <a:lstStyle/>
          <a:p>
            <a:endParaRPr lang="en-US" b="0">
              <a:latin typeface="Ariel"/>
              <a:cs typeface="Ariel"/>
            </a:endParaRPr>
          </a:p>
        </p:txBody>
      </p:sp>
      <p:sp useBgFill="1">
        <p:nvSpPr>
          <p:cNvPr id="4103" name="Oval 7"/>
          <p:cNvSpPr>
            <a:spLocks noChangeArrowheads="1"/>
          </p:cNvSpPr>
          <p:nvPr/>
        </p:nvSpPr>
        <p:spPr bwMode="auto">
          <a:xfrm>
            <a:off x="6565900" y="1543728"/>
            <a:ext cx="1244600" cy="381000"/>
          </a:xfrm>
          <a:prstGeom prst="ellipse">
            <a:avLst/>
          </a:prstGeom>
          <a:ln w="25400">
            <a:solidFill>
              <a:schemeClr val="tx1"/>
            </a:solidFill>
            <a:round/>
            <a:headEnd/>
            <a:tailEnd/>
          </a:ln>
        </p:spPr>
        <p:txBody>
          <a:bodyPr wrap="none" anchor="ctr"/>
          <a:lstStyle/>
          <a:p>
            <a:endParaRPr lang="en-US" b="0">
              <a:latin typeface="Ariel"/>
              <a:cs typeface="Ariel"/>
            </a:endParaRPr>
          </a:p>
        </p:txBody>
      </p:sp>
      <p:sp>
        <p:nvSpPr>
          <p:cNvPr id="4104" name="Line 8"/>
          <p:cNvSpPr>
            <a:spLocks noChangeShapeType="1"/>
          </p:cNvSpPr>
          <p:nvPr/>
        </p:nvSpPr>
        <p:spPr bwMode="auto">
          <a:xfrm>
            <a:off x="7169150" y="1715178"/>
            <a:ext cx="241300" cy="1905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0">
              <a:latin typeface="Ariel"/>
              <a:cs typeface="Ariel"/>
            </a:endParaRPr>
          </a:p>
        </p:txBody>
      </p:sp>
      <p:sp>
        <p:nvSpPr>
          <p:cNvPr id="4105" name="Line 9"/>
          <p:cNvSpPr>
            <a:spLocks noChangeShapeType="1"/>
          </p:cNvSpPr>
          <p:nvPr/>
        </p:nvSpPr>
        <p:spPr bwMode="auto">
          <a:xfrm>
            <a:off x="7143750" y="1689778"/>
            <a:ext cx="596900" cy="889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0">
              <a:latin typeface="Ariel"/>
              <a:cs typeface="Ariel"/>
            </a:endParaRPr>
          </a:p>
        </p:txBody>
      </p:sp>
      <p:sp>
        <p:nvSpPr>
          <p:cNvPr id="4106" name="Line 10"/>
          <p:cNvSpPr>
            <a:spLocks noChangeShapeType="1"/>
          </p:cNvSpPr>
          <p:nvPr/>
        </p:nvSpPr>
        <p:spPr bwMode="auto">
          <a:xfrm flipV="1">
            <a:off x="7448550" y="1105578"/>
            <a:ext cx="292100" cy="7239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0">
              <a:latin typeface="Ariel"/>
              <a:cs typeface="Ariel"/>
            </a:endParaRPr>
          </a:p>
        </p:txBody>
      </p:sp>
      <p:sp>
        <p:nvSpPr>
          <p:cNvPr id="4107" name="Rectangle 11"/>
          <p:cNvSpPr>
            <a:spLocks noChangeArrowheads="1"/>
          </p:cNvSpPr>
          <p:nvPr/>
        </p:nvSpPr>
        <p:spPr bwMode="auto">
          <a:xfrm>
            <a:off x="7759700" y="946828"/>
            <a:ext cx="795377" cy="293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85000"/>
              </a:lnSpc>
              <a:spcBef>
                <a:spcPct val="0"/>
              </a:spcBef>
              <a:buSzTx/>
            </a:pPr>
            <a:r>
              <a:rPr lang="en-US" sz="1800" b="0">
                <a:latin typeface="Ariel"/>
                <a:cs typeface="Ariel"/>
              </a:rPr>
              <a:t>Sector</a:t>
            </a:r>
          </a:p>
        </p:txBody>
      </p:sp>
      <p:sp>
        <p:nvSpPr>
          <p:cNvPr id="4108" name="Line 12"/>
          <p:cNvSpPr>
            <a:spLocks noChangeShapeType="1"/>
          </p:cNvSpPr>
          <p:nvPr/>
        </p:nvSpPr>
        <p:spPr bwMode="auto">
          <a:xfrm flipV="1">
            <a:off x="7029450" y="788078"/>
            <a:ext cx="368300" cy="8255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0">
              <a:latin typeface="Ariel"/>
              <a:cs typeface="Ariel"/>
            </a:endParaRPr>
          </a:p>
        </p:txBody>
      </p:sp>
      <p:sp>
        <p:nvSpPr>
          <p:cNvPr id="4109" name="Rectangle 13"/>
          <p:cNvSpPr>
            <a:spLocks noChangeArrowheads="1"/>
          </p:cNvSpPr>
          <p:nvPr/>
        </p:nvSpPr>
        <p:spPr bwMode="auto">
          <a:xfrm>
            <a:off x="7442200" y="629328"/>
            <a:ext cx="696755" cy="293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85000"/>
              </a:lnSpc>
              <a:spcBef>
                <a:spcPct val="0"/>
              </a:spcBef>
              <a:buSzTx/>
            </a:pPr>
            <a:r>
              <a:rPr lang="en-US" sz="1800" b="0">
                <a:latin typeface="Ariel"/>
                <a:cs typeface="Ariel"/>
              </a:rPr>
              <a:t>Track</a:t>
            </a:r>
          </a:p>
        </p:txBody>
      </p:sp>
      <p:grpSp>
        <p:nvGrpSpPr>
          <p:cNvPr id="4110" name="Group 49"/>
          <p:cNvGrpSpPr>
            <a:grpSpLocks/>
          </p:cNvGrpSpPr>
          <p:nvPr/>
        </p:nvGrpSpPr>
        <p:grpSpPr bwMode="auto">
          <a:xfrm>
            <a:off x="6781800" y="1632628"/>
            <a:ext cx="2295525" cy="723900"/>
            <a:chOff x="4272" y="632"/>
            <a:chExt cx="1446" cy="456"/>
          </a:xfrm>
        </p:grpSpPr>
        <p:grpSp>
          <p:nvGrpSpPr>
            <p:cNvPr id="4131" name="Group 48"/>
            <p:cNvGrpSpPr>
              <a:grpSpLocks/>
            </p:cNvGrpSpPr>
            <p:nvPr/>
          </p:nvGrpSpPr>
          <p:grpSpPr bwMode="auto">
            <a:xfrm>
              <a:off x="4272" y="632"/>
              <a:ext cx="520" cy="456"/>
              <a:chOff x="4272" y="632"/>
              <a:chExt cx="520" cy="456"/>
            </a:xfrm>
          </p:grpSpPr>
          <p:sp>
            <p:nvSpPr>
              <p:cNvPr id="4134" name="Oval 15"/>
              <p:cNvSpPr>
                <a:spLocks noChangeArrowheads="1"/>
              </p:cNvSpPr>
              <p:nvPr/>
            </p:nvSpPr>
            <p:spPr bwMode="auto">
              <a:xfrm>
                <a:off x="4272" y="947"/>
                <a:ext cx="520" cy="141"/>
              </a:xfrm>
              <a:prstGeom prst="ellipse">
                <a:avLst/>
              </a:prstGeom>
              <a:noFill/>
              <a:ln w="254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0">
                  <a:latin typeface="Ariel"/>
                  <a:cs typeface="Ariel"/>
                </a:endParaRPr>
              </a:p>
            </p:txBody>
          </p:sp>
          <p:sp>
            <p:nvSpPr>
              <p:cNvPr id="4135" name="Oval 16"/>
              <p:cNvSpPr>
                <a:spLocks noChangeArrowheads="1"/>
              </p:cNvSpPr>
              <p:nvPr/>
            </p:nvSpPr>
            <p:spPr bwMode="auto">
              <a:xfrm>
                <a:off x="4280" y="632"/>
                <a:ext cx="496" cy="128"/>
              </a:xfrm>
              <a:prstGeom prst="ellipse">
                <a:avLst/>
              </a:prstGeom>
              <a:noFill/>
              <a:ln w="254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0">
                  <a:latin typeface="Ariel"/>
                  <a:cs typeface="Ariel"/>
                </a:endParaRPr>
              </a:p>
            </p:txBody>
          </p:sp>
          <p:sp>
            <p:nvSpPr>
              <p:cNvPr id="4136" name="Line 17"/>
              <p:cNvSpPr>
                <a:spLocks noChangeShapeType="1"/>
              </p:cNvSpPr>
              <p:nvPr/>
            </p:nvSpPr>
            <p:spPr bwMode="auto">
              <a:xfrm>
                <a:off x="4272" y="696"/>
                <a:ext cx="0" cy="32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b="0">
                  <a:latin typeface="Ariel"/>
                  <a:cs typeface="Ariel"/>
                </a:endParaRPr>
              </a:p>
            </p:txBody>
          </p:sp>
          <p:sp>
            <p:nvSpPr>
              <p:cNvPr id="4137" name="Line 18"/>
              <p:cNvSpPr>
                <a:spLocks noChangeShapeType="1"/>
              </p:cNvSpPr>
              <p:nvPr/>
            </p:nvSpPr>
            <p:spPr bwMode="auto">
              <a:xfrm>
                <a:off x="4776" y="696"/>
                <a:ext cx="0" cy="344"/>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b="0">
                  <a:latin typeface="Ariel"/>
                  <a:cs typeface="Ariel"/>
                </a:endParaRPr>
              </a:p>
            </p:txBody>
          </p:sp>
        </p:grpSp>
        <p:sp>
          <p:nvSpPr>
            <p:cNvPr id="4132" name="Line 19"/>
            <p:cNvSpPr>
              <a:spLocks noChangeShapeType="1"/>
            </p:cNvSpPr>
            <p:nvPr/>
          </p:nvSpPr>
          <p:spPr bwMode="auto">
            <a:xfrm>
              <a:off x="4780" y="924"/>
              <a:ext cx="348" cy="3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0">
                <a:latin typeface="Ariel"/>
                <a:cs typeface="Ariel"/>
              </a:endParaRPr>
            </a:p>
          </p:txBody>
        </p:sp>
        <p:sp>
          <p:nvSpPr>
            <p:cNvPr id="4133" name="Rectangle 20"/>
            <p:cNvSpPr>
              <a:spLocks noChangeArrowheads="1"/>
            </p:cNvSpPr>
            <p:nvPr/>
          </p:nvSpPr>
          <p:spPr bwMode="auto">
            <a:xfrm>
              <a:off x="5104" y="872"/>
              <a:ext cx="614" cy="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85000"/>
                </a:lnSpc>
                <a:spcBef>
                  <a:spcPct val="0"/>
                </a:spcBef>
                <a:buSzTx/>
              </a:pPr>
              <a:r>
                <a:rPr lang="en-US" sz="1800" b="0">
                  <a:solidFill>
                    <a:schemeClr val="accent1"/>
                  </a:solidFill>
                  <a:latin typeface="Ariel"/>
                  <a:cs typeface="Ariel"/>
                </a:rPr>
                <a:t>Cylinder</a:t>
              </a:r>
            </a:p>
          </p:txBody>
        </p:sp>
      </p:grpSp>
      <p:grpSp>
        <p:nvGrpSpPr>
          <p:cNvPr id="4111" name="Group 51"/>
          <p:cNvGrpSpPr>
            <a:grpSpLocks/>
          </p:cNvGrpSpPr>
          <p:nvPr/>
        </p:nvGrpSpPr>
        <p:grpSpPr bwMode="auto">
          <a:xfrm>
            <a:off x="5753100" y="1708828"/>
            <a:ext cx="1028700" cy="596900"/>
            <a:chOff x="3600" y="680"/>
            <a:chExt cx="648" cy="376"/>
          </a:xfrm>
        </p:grpSpPr>
        <p:sp>
          <p:nvSpPr>
            <p:cNvPr id="4124" name="Rectangle 28"/>
            <p:cNvSpPr>
              <a:spLocks noChangeArrowheads="1"/>
            </p:cNvSpPr>
            <p:nvPr/>
          </p:nvSpPr>
          <p:spPr bwMode="auto">
            <a:xfrm>
              <a:off x="3600" y="685"/>
              <a:ext cx="436" cy="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85000"/>
                </a:lnSpc>
                <a:spcBef>
                  <a:spcPct val="0"/>
                </a:spcBef>
                <a:buSzTx/>
              </a:pPr>
              <a:r>
                <a:rPr lang="en-US" sz="1800" b="0">
                  <a:solidFill>
                    <a:schemeClr val="hlink"/>
                  </a:solidFill>
                  <a:latin typeface="Ariel"/>
                  <a:cs typeface="Ariel"/>
                </a:rPr>
                <a:t>Head</a:t>
              </a:r>
            </a:p>
          </p:txBody>
        </p:sp>
        <p:sp>
          <p:nvSpPr>
            <p:cNvPr id="4125" name="Line 21"/>
            <p:cNvSpPr>
              <a:spLocks noChangeShapeType="1"/>
            </p:cNvSpPr>
            <p:nvPr/>
          </p:nvSpPr>
          <p:spPr bwMode="auto">
            <a:xfrm>
              <a:off x="4008" y="680"/>
              <a:ext cx="0" cy="376"/>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b="0">
                <a:latin typeface="Ariel"/>
                <a:cs typeface="Ariel"/>
              </a:endParaRPr>
            </a:p>
          </p:txBody>
        </p:sp>
        <p:sp>
          <p:nvSpPr>
            <p:cNvPr id="4126" name="Line 22"/>
            <p:cNvSpPr>
              <a:spLocks noChangeShapeType="1"/>
            </p:cNvSpPr>
            <p:nvPr/>
          </p:nvSpPr>
          <p:spPr bwMode="auto">
            <a:xfrm>
              <a:off x="4000" y="695"/>
              <a:ext cx="248"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b="0">
                <a:latin typeface="Ariel"/>
                <a:cs typeface="Ariel"/>
              </a:endParaRPr>
            </a:p>
          </p:txBody>
        </p:sp>
        <p:sp>
          <p:nvSpPr>
            <p:cNvPr id="4127" name="Line 23"/>
            <p:cNvSpPr>
              <a:spLocks noChangeShapeType="1"/>
            </p:cNvSpPr>
            <p:nvPr/>
          </p:nvSpPr>
          <p:spPr bwMode="auto">
            <a:xfrm>
              <a:off x="4016" y="824"/>
              <a:ext cx="231"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b="0">
                <a:latin typeface="Ariel"/>
                <a:cs typeface="Ariel"/>
              </a:endParaRPr>
            </a:p>
          </p:txBody>
        </p:sp>
        <p:sp>
          <p:nvSpPr>
            <p:cNvPr id="4128" name="Line 24"/>
            <p:cNvSpPr>
              <a:spLocks noChangeShapeType="1"/>
            </p:cNvSpPr>
            <p:nvPr/>
          </p:nvSpPr>
          <p:spPr bwMode="auto">
            <a:xfrm>
              <a:off x="4016" y="944"/>
              <a:ext cx="232"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b="0">
                <a:latin typeface="Ariel"/>
                <a:cs typeface="Ariel"/>
              </a:endParaRPr>
            </a:p>
          </p:txBody>
        </p:sp>
        <p:sp>
          <p:nvSpPr>
            <p:cNvPr id="4129" name="Line 25"/>
            <p:cNvSpPr>
              <a:spLocks noChangeShapeType="1"/>
            </p:cNvSpPr>
            <p:nvPr/>
          </p:nvSpPr>
          <p:spPr bwMode="auto">
            <a:xfrm>
              <a:off x="4016" y="1056"/>
              <a:ext cx="232"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b="0">
                <a:latin typeface="Ariel"/>
                <a:cs typeface="Ariel"/>
              </a:endParaRPr>
            </a:p>
          </p:txBody>
        </p:sp>
        <p:sp>
          <p:nvSpPr>
            <p:cNvPr id="4130" name="Line 26"/>
            <p:cNvSpPr>
              <a:spLocks noChangeShapeType="1"/>
            </p:cNvSpPr>
            <p:nvPr/>
          </p:nvSpPr>
          <p:spPr bwMode="auto">
            <a:xfrm flipH="1">
              <a:off x="3744" y="888"/>
              <a:ext cx="272"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b="0">
                <a:latin typeface="Ariel"/>
                <a:cs typeface="Ariel"/>
              </a:endParaRPr>
            </a:p>
          </p:txBody>
        </p:sp>
      </p:grpSp>
      <p:sp>
        <p:nvSpPr>
          <p:cNvPr id="4112" name="Line 29"/>
          <p:cNvSpPr>
            <a:spLocks noChangeShapeType="1"/>
          </p:cNvSpPr>
          <p:nvPr/>
        </p:nvSpPr>
        <p:spPr bwMode="auto">
          <a:xfrm>
            <a:off x="7810500" y="2381928"/>
            <a:ext cx="368300" cy="101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0">
              <a:latin typeface="Ariel"/>
              <a:cs typeface="Ariel"/>
            </a:endParaRPr>
          </a:p>
        </p:txBody>
      </p:sp>
      <p:sp>
        <p:nvSpPr>
          <p:cNvPr id="4113" name="Rectangle 30"/>
          <p:cNvSpPr>
            <a:spLocks noChangeArrowheads="1"/>
          </p:cNvSpPr>
          <p:nvPr/>
        </p:nvSpPr>
        <p:spPr bwMode="auto">
          <a:xfrm>
            <a:off x="8115300" y="2381928"/>
            <a:ext cx="795377" cy="293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85000"/>
              </a:lnSpc>
              <a:spcBef>
                <a:spcPct val="0"/>
              </a:spcBef>
              <a:buSzTx/>
            </a:pPr>
            <a:r>
              <a:rPr lang="en-US" sz="1800" b="0">
                <a:latin typeface="Ariel"/>
                <a:cs typeface="Ariel"/>
              </a:rPr>
              <a:t>Platter</a:t>
            </a:r>
          </a:p>
        </p:txBody>
      </p:sp>
      <p:grpSp>
        <p:nvGrpSpPr>
          <p:cNvPr id="4114" name="Group 36"/>
          <p:cNvGrpSpPr>
            <a:grpSpLocks/>
          </p:cNvGrpSpPr>
          <p:nvPr/>
        </p:nvGrpSpPr>
        <p:grpSpPr bwMode="auto">
          <a:xfrm>
            <a:off x="500316" y="4671222"/>
            <a:ext cx="8140169" cy="1235075"/>
            <a:chOff x="457" y="3072"/>
            <a:chExt cx="5167" cy="816"/>
          </a:xfrm>
        </p:grpSpPr>
        <p:sp>
          <p:nvSpPr>
            <p:cNvPr id="4115" name="Rectangle 37"/>
            <p:cNvSpPr>
              <a:spLocks noChangeArrowheads="1"/>
            </p:cNvSpPr>
            <p:nvPr/>
          </p:nvSpPr>
          <p:spPr bwMode="auto">
            <a:xfrm>
              <a:off x="1200" y="3072"/>
              <a:ext cx="1200" cy="816"/>
            </a:xfrm>
            <a:prstGeom prst="rect">
              <a:avLst/>
            </a:prstGeom>
            <a:solidFill>
              <a:srgbClr val="53FB25"/>
            </a:solidFill>
            <a:ln w="38100">
              <a:solidFill>
                <a:schemeClr val="tx1"/>
              </a:solidFill>
              <a:miter lim="800000"/>
              <a:headEnd/>
              <a:tailEnd/>
            </a:ln>
          </p:spPr>
          <p:txBody>
            <a:bodyPr wrap="none" lIns="90478" tIns="44445" rIns="90478" bIns="44445" anchor="ctr"/>
            <a:lstStyle/>
            <a:p>
              <a:pPr marL="228600" indent="-228600"/>
              <a:r>
                <a:rPr lang="en-US" sz="2000" b="0">
                  <a:latin typeface="Ariel"/>
                  <a:cs typeface="Ariel"/>
                </a:rPr>
                <a:t>Software</a:t>
              </a:r>
            </a:p>
            <a:p>
              <a:pPr marL="228600" indent="-228600"/>
              <a:r>
                <a:rPr lang="en-US" sz="2000" b="0">
                  <a:latin typeface="Ariel"/>
                  <a:cs typeface="Ariel"/>
                </a:rPr>
                <a:t>Queue</a:t>
              </a:r>
            </a:p>
            <a:p>
              <a:pPr marL="228600" indent="-228600"/>
              <a:r>
                <a:rPr lang="en-US" sz="2000" b="0">
                  <a:latin typeface="Ariel"/>
                  <a:cs typeface="Ariel"/>
                </a:rPr>
                <a:t>(Device Driver)</a:t>
              </a:r>
            </a:p>
          </p:txBody>
        </p:sp>
        <p:sp>
          <p:nvSpPr>
            <p:cNvPr id="4116" name="Line 38"/>
            <p:cNvSpPr>
              <a:spLocks noChangeShapeType="1"/>
            </p:cNvSpPr>
            <p:nvPr/>
          </p:nvSpPr>
          <p:spPr bwMode="auto">
            <a:xfrm>
              <a:off x="720" y="3480"/>
              <a:ext cx="48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478" tIns="44445" rIns="90478" bIns="44445" anchor="ctr"/>
            <a:lstStyle/>
            <a:p>
              <a:endParaRPr lang="en-US" b="0">
                <a:latin typeface="Ariel"/>
                <a:cs typeface="Ariel"/>
              </a:endParaRPr>
            </a:p>
          </p:txBody>
        </p:sp>
        <p:sp>
          <p:nvSpPr>
            <p:cNvPr id="4117" name="Line 39"/>
            <p:cNvSpPr>
              <a:spLocks noChangeShapeType="1"/>
            </p:cNvSpPr>
            <p:nvPr/>
          </p:nvSpPr>
          <p:spPr bwMode="auto">
            <a:xfrm flipV="1">
              <a:off x="2400" y="3480"/>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478" tIns="44445" rIns="90478" bIns="44445" anchor="ctr"/>
            <a:lstStyle/>
            <a:p>
              <a:endParaRPr lang="en-US" b="0">
                <a:latin typeface="Ariel"/>
                <a:cs typeface="Ariel"/>
              </a:endParaRPr>
            </a:p>
          </p:txBody>
        </p:sp>
        <p:sp>
          <p:nvSpPr>
            <p:cNvPr id="4118" name="Rectangle 40"/>
            <p:cNvSpPr>
              <a:spLocks noChangeArrowheads="1"/>
            </p:cNvSpPr>
            <p:nvPr/>
          </p:nvSpPr>
          <p:spPr bwMode="auto">
            <a:xfrm>
              <a:off x="2784" y="3072"/>
              <a:ext cx="384" cy="816"/>
            </a:xfrm>
            <a:prstGeom prst="rect">
              <a:avLst/>
            </a:prstGeom>
            <a:solidFill>
              <a:srgbClr val="FFFF00"/>
            </a:solidFill>
            <a:ln w="38100">
              <a:solidFill>
                <a:schemeClr val="tx1"/>
              </a:solidFill>
              <a:miter lim="800000"/>
              <a:headEnd/>
              <a:tailEnd/>
            </a:ln>
          </p:spPr>
          <p:txBody>
            <a:bodyPr vert="eaVert" wrap="none" lIns="90478" tIns="44445" rIns="90478" bIns="44445" anchor="ctr"/>
            <a:lstStyle/>
            <a:p>
              <a:pPr marL="228600" indent="-228600">
                <a:spcBef>
                  <a:spcPct val="10000"/>
                </a:spcBef>
              </a:pPr>
              <a:r>
                <a:rPr lang="en-US" sz="2000" b="0">
                  <a:latin typeface="Ariel"/>
                  <a:cs typeface="Ariel"/>
                </a:rPr>
                <a:t>Hardware</a:t>
              </a:r>
            </a:p>
            <a:p>
              <a:pPr marL="228600" indent="-228600">
                <a:spcBef>
                  <a:spcPct val="10000"/>
                </a:spcBef>
              </a:pPr>
              <a:r>
                <a:rPr lang="en-US" sz="2000" b="0">
                  <a:latin typeface="Ariel"/>
                  <a:cs typeface="Ariel"/>
                </a:rPr>
                <a:t>Controller</a:t>
              </a:r>
            </a:p>
          </p:txBody>
        </p:sp>
        <p:sp>
          <p:nvSpPr>
            <p:cNvPr id="4119" name="Rectangle 41"/>
            <p:cNvSpPr>
              <a:spLocks noChangeArrowheads="1"/>
            </p:cNvSpPr>
            <p:nvPr/>
          </p:nvSpPr>
          <p:spPr bwMode="auto">
            <a:xfrm>
              <a:off x="3552" y="3072"/>
              <a:ext cx="1440" cy="816"/>
            </a:xfrm>
            <a:prstGeom prst="rect">
              <a:avLst/>
            </a:prstGeom>
            <a:solidFill>
              <a:srgbClr val="FFFF00"/>
            </a:solidFill>
            <a:ln w="38100">
              <a:solidFill>
                <a:schemeClr val="tx1"/>
              </a:solidFill>
              <a:miter lim="800000"/>
              <a:headEnd/>
              <a:tailEnd/>
            </a:ln>
          </p:spPr>
          <p:txBody>
            <a:bodyPr wrap="none" lIns="90478" tIns="44445" rIns="90478" bIns="44445" anchor="ctr"/>
            <a:lstStyle/>
            <a:p>
              <a:pPr marL="228600" indent="-228600"/>
              <a:r>
                <a:rPr lang="en-US" sz="2000" b="0">
                  <a:latin typeface="Ariel"/>
                  <a:cs typeface="Ariel"/>
                </a:rPr>
                <a:t> Media Time</a:t>
              </a:r>
            </a:p>
            <a:p>
              <a:pPr marL="228600" indent="-228600"/>
              <a:r>
                <a:rPr lang="en-US" sz="2000" b="0">
                  <a:latin typeface="Ariel"/>
                  <a:cs typeface="Ariel"/>
                </a:rPr>
                <a:t>(Seek+Rot+Xfer)</a:t>
              </a:r>
            </a:p>
          </p:txBody>
        </p:sp>
        <p:sp>
          <p:nvSpPr>
            <p:cNvPr id="4120" name="Line 42"/>
            <p:cNvSpPr>
              <a:spLocks noChangeShapeType="1"/>
            </p:cNvSpPr>
            <p:nvPr/>
          </p:nvSpPr>
          <p:spPr bwMode="auto">
            <a:xfrm flipV="1">
              <a:off x="3168" y="3480"/>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478" tIns="44445" rIns="90478" bIns="44445" anchor="ctr"/>
            <a:lstStyle/>
            <a:p>
              <a:endParaRPr lang="en-US" b="0">
                <a:latin typeface="Ariel"/>
                <a:cs typeface="Ariel"/>
              </a:endParaRPr>
            </a:p>
          </p:txBody>
        </p:sp>
        <p:sp>
          <p:nvSpPr>
            <p:cNvPr id="4121" name="Line 43"/>
            <p:cNvSpPr>
              <a:spLocks noChangeShapeType="1"/>
            </p:cNvSpPr>
            <p:nvPr/>
          </p:nvSpPr>
          <p:spPr bwMode="auto">
            <a:xfrm flipV="1">
              <a:off x="4992" y="3480"/>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478" tIns="44445" rIns="90478" bIns="44445" anchor="ctr"/>
            <a:lstStyle/>
            <a:p>
              <a:endParaRPr lang="en-US" b="0">
                <a:latin typeface="Ariel"/>
                <a:cs typeface="Ariel"/>
              </a:endParaRPr>
            </a:p>
          </p:txBody>
        </p:sp>
        <p:sp>
          <p:nvSpPr>
            <p:cNvPr id="4122" name="Text Box 44"/>
            <p:cNvSpPr txBox="1">
              <a:spLocks noChangeArrowheads="1"/>
            </p:cNvSpPr>
            <p:nvPr/>
          </p:nvSpPr>
          <p:spPr bwMode="auto">
            <a:xfrm rot="5400000">
              <a:off x="185" y="3344"/>
              <a:ext cx="815"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defRPr>
              </a:lvl1pPr>
              <a:lvl2pPr marL="742950" indent="-285750">
                <a:defRPr sz="2200" b="1">
                  <a:solidFill>
                    <a:schemeClr val="tx1"/>
                  </a:solidFill>
                  <a:latin typeface="Comic Sans MS" charset="0"/>
                  <a:ea typeface="ＭＳ Ｐゴシック" charset="0"/>
                </a:defRPr>
              </a:lvl2pPr>
              <a:lvl3pPr marL="1143000" indent="-228600">
                <a:defRPr sz="2200" b="1">
                  <a:solidFill>
                    <a:schemeClr val="tx1"/>
                  </a:solidFill>
                  <a:latin typeface="Comic Sans MS" charset="0"/>
                  <a:ea typeface="ＭＳ Ｐゴシック" charset="0"/>
                </a:defRPr>
              </a:lvl3pPr>
              <a:lvl4pPr marL="1600200" indent="-228600">
                <a:defRPr sz="2200" b="1">
                  <a:solidFill>
                    <a:schemeClr val="tx1"/>
                  </a:solidFill>
                  <a:latin typeface="Comic Sans MS" charset="0"/>
                  <a:ea typeface="ＭＳ Ｐゴシック" charset="0"/>
                </a:defRPr>
              </a:lvl4pPr>
              <a:lvl5pPr marL="2057400" indent="-228600">
                <a:defRPr sz="2200" b="1">
                  <a:solidFill>
                    <a:schemeClr val="tx1"/>
                  </a:solidFill>
                  <a:latin typeface="Comic Sans MS" charset="0"/>
                  <a:ea typeface="ＭＳ Ｐゴシック"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ＭＳ Ｐゴシック"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ＭＳ Ｐゴシック"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ＭＳ Ｐゴシック"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ＭＳ Ｐゴシック" charset="0"/>
                </a:defRPr>
              </a:lvl9pPr>
            </a:lstStyle>
            <a:p>
              <a:r>
                <a:rPr lang="en-US" b="0">
                  <a:latin typeface="Ariel"/>
                  <a:cs typeface="Ariel"/>
                </a:rPr>
                <a:t>Request</a:t>
              </a:r>
            </a:p>
          </p:txBody>
        </p:sp>
        <p:sp>
          <p:nvSpPr>
            <p:cNvPr id="4123" name="Text Box 45"/>
            <p:cNvSpPr txBox="1">
              <a:spLocks noChangeArrowheads="1"/>
            </p:cNvSpPr>
            <p:nvPr/>
          </p:nvSpPr>
          <p:spPr bwMode="auto">
            <a:xfrm rot="5400000">
              <a:off x="5163" y="3344"/>
              <a:ext cx="649"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defRPr>
              </a:lvl1pPr>
              <a:lvl2pPr marL="742950" indent="-285750">
                <a:defRPr sz="2200" b="1">
                  <a:solidFill>
                    <a:schemeClr val="tx1"/>
                  </a:solidFill>
                  <a:latin typeface="Comic Sans MS" charset="0"/>
                  <a:ea typeface="ＭＳ Ｐゴシック" charset="0"/>
                </a:defRPr>
              </a:lvl2pPr>
              <a:lvl3pPr marL="1143000" indent="-228600">
                <a:defRPr sz="2200" b="1">
                  <a:solidFill>
                    <a:schemeClr val="tx1"/>
                  </a:solidFill>
                  <a:latin typeface="Comic Sans MS" charset="0"/>
                  <a:ea typeface="ＭＳ Ｐゴシック" charset="0"/>
                </a:defRPr>
              </a:lvl3pPr>
              <a:lvl4pPr marL="1600200" indent="-228600">
                <a:defRPr sz="2200" b="1">
                  <a:solidFill>
                    <a:schemeClr val="tx1"/>
                  </a:solidFill>
                  <a:latin typeface="Comic Sans MS" charset="0"/>
                  <a:ea typeface="ＭＳ Ｐゴシック" charset="0"/>
                </a:defRPr>
              </a:lvl4pPr>
              <a:lvl5pPr marL="2057400" indent="-228600">
                <a:defRPr sz="2200" b="1">
                  <a:solidFill>
                    <a:schemeClr val="tx1"/>
                  </a:solidFill>
                  <a:latin typeface="Comic Sans MS" charset="0"/>
                  <a:ea typeface="ＭＳ Ｐゴシック"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ＭＳ Ｐゴシック"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ＭＳ Ｐゴシック"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ＭＳ Ｐゴシック"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ＭＳ Ｐゴシック" charset="0"/>
                </a:defRPr>
              </a:lvl9pPr>
            </a:lstStyle>
            <a:p>
              <a:r>
                <a:rPr lang="en-US" b="0">
                  <a:latin typeface="Ariel"/>
                  <a:cs typeface="Ariel"/>
                </a:rPr>
                <a:t>Result</a:t>
              </a:r>
            </a:p>
          </p:txBody>
        </p:sp>
      </p:grpSp>
    </p:spTree>
    <p:extLst>
      <p:ext uri="{BB962C8B-B14F-4D97-AF65-F5344CB8AC3E}">
        <p14:creationId xmlns:p14="http://schemas.microsoft.com/office/powerpoint/2010/main" val="794916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a:xfrm>
            <a:off x="990600" y="247650"/>
            <a:ext cx="7162800" cy="1143000"/>
          </a:xfrm>
          <a:noFill/>
        </p:spPr>
        <p:txBody>
          <a:bodyPr lIns="90488" tIns="44450" rIns="90488" bIns="44450"/>
          <a:lstStyle/>
          <a:p>
            <a:r>
              <a:rPr lang="en-US"/>
              <a:t>Historical Perspective</a:t>
            </a:r>
          </a:p>
        </p:txBody>
      </p:sp>
      <p:sp>
        <p:nvSpPr>
          <p:cNvPr id="34822" name="Rectangle 3"/>
          <p:cNvSpPr>
            <a:spLocks noGrp="1" noChangeArrowheads="1"/>
          </p:cNvSpPr>
          <p:nvPr>
            <p:ph type="body" idx="1"/>
          </p:nvPr>
        </p:nvSpPr>
        <p:spPr>
          <a:xfrm>
            <a:off x="381000" y="1880776"/>
            <a:ext cx="8553450" cy="4901024"/>
          </a:xfrm>
          <a:noFill/>
        </p:spPr>
        <p:txBody>
          <a:bodyPr lIns="90488" tIns="44450" rIns="90488" bIns="44450"/>
          <a:lstStyle/>
          <a:p>
            <a:pPr>
              <a:lnSpc>
                <a:spcPct val="70000"/>
              </a:lnSpc>
            </a:pPr>
            <a:r>
              <a:rPr lang="en-US" dirty="0"/>
              <a:t>1956 IBM </a:t>
            </a:r>
            <a:r>
              <a:rPr lang="en-US" dirty="0" err="1"/>
              <a:t>Ramac</a:t>
            </a:r>
            <a:r>
              <a:rPr lang="en-US" dirty="0"/>
              <a:t> — early 1970s Winchester</a:t>
            </a:r>
          </a:p>
          <a:p>
            <a:pPr lvl="1">
              <a:lnSpc>
                <a:spcPct val="70000"/>
              </a:lnSpc>
            </a:pPr>
            <a:r>
              <a:rPr lang="en-US" sz="2000" dirty="0"/>
              <a:t>Developed for mainframe computers, proprietary interfaces</a:t>
            </a:r>
          </a:p>
          <a:p>
            <a:pPr lvl="1">
              <a:lnSpc>
                <a:spcPct val="70000"/>
              </a:lnSpc>
            </a:pPr>
            <a:r>
              <a:rPr lang="en-US" sz="2000" dirty="0"/>
              <a:t>Steady shrink in form factor: 27 in. to 14 in.</a:t>
            </a:r>
          </a:p>
          <a:p>
            <a:pPr>
              <a:lnSpc>
                <a:spcPct val="70000"/>
              </a:lnSpc>
            </a:pPr>
            <a:endParaRPr lang="en-US" dirty="0"/>
          </a:p>
          <a:p>
            <a:pPr>
              <a:lnSpc>
                <a:spcPct val="70000"/>
              </a:lnSpc>
            </a:pPr>
            <a:r>
              <a:rPr lang="en-US" dirty="0"/>
              <a:t>Form factor and capacity drives market more than performance</a:t>
            </a:r>
          </a:p>
          <a:p>
            <a:pPr>
              <a:lnSpc>
                <a:spcPct val="70000"/>
              </a:lnSpc>
            </a:pPr>
            <a:endParaRPr lang="en-US" dirty="0"/>
          </a:p>
          <a:p>
            <a:pPr>
              <a:lnSpc>
                <a:spcPct val="70000"/>
              </a:lnSpc>
            </a:pPr>
            <a:r>
              <a:rPr lang="en-US" dirty="0"/>
              <a:t>1970s developments</a:t>
            </a:r>
          </a:p>
          <a:p>
            <a:pPr lvl="1">
              <a:lnSpc>
                <a:spcPct val="70000"/>
              </a:lnSpc>
            </a:pPr>
            <a:r>
              <a:rPr lang="en-US" sz="2000" dirty="0"/>
              <a:t>5.25 inch floppy disk form factor (microcode into mainframe)</a:t>
            </a:r>
          </a:p>
          <a:p>
            <a:pPr lvl="1">
              <a:lnSpc>
                <a:spcPct val="70000"/>
              </a:lnSpc>
            </a:pPr>
            <a:r>
              <a:rPr lang="en-US" sz="2000" dirty="0"/>
              <a:t>Emergence of industry standard disk interfaces</a:t>
            </a:r>
          </a:p>
          <a:p>
            <a:pPr>
              <a:lnSpc>
                <a:spcPct val="70000"/>
              </a:lnSpc>
            </a:pPr>
            <a:endParaRPr lang="en-US" dirty="0"/>
          </a:p>
          <a:p>
            <a:pPr>
              <a:lnSpc>
                <a:spcPct val="70000"/>
              </a:lnSpc>
            </a:pPr>
            <a:r>
              <a:rPr lang="en-US" dirty="0"/>
              <a:t>Early 1980s: PCs and first generation workstations</a:t>
            </a:r>
          </a:p>
        </p:txBody>
      </p:sp>
    </p:spTree>
    <p:extLst>
      <p:ext uri="{BB962C8B-B14F-4D97-AF65-F5344CB8AC3E}">
        <p14:creationId xmlns:p14="http://schemas.microsoft.com/office/powerpoint/2010/main" val="211599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70000"/>
              </a:lnSpc>
            </a:pPr>
            <a:r>
              <a:rPr lang="en-US" sz="2000" dirty="0"/>
              <a:t>Mid 1980s: Client/server computing </a:t>
            </a:r>
          </a:p>
          <a:p>
            <a:pPr lvl="1">
              <a:lnSpc>
                <a:spcPct val="70000"/>
              </a:lnSpc>
            </a:pPr>
            <a:r>
              <a:rPr lang="en-US" dirty="0"/>
              <a:t>Centralized storage on file server</a:t>
            </a:r>
          </a:p>
          <a:p>
            <a:pPr lvl="2">
              <a:lnSpc>
                <a:spcPct val="70000"/>
              </a:lnSpc>
            </a:pPr>
            <a:r>
              <a:rPr lang="en-US" sz="1600" dirty="0"/>
              <a:t>accelerates disk downsizing: 8 inch to 5.25</a:t>
            </a:r>
          </a:p>
          <a:p>
            <a:pPr lvl="1">
              <a:lnSpc>
                <a:spcPct val="70000"/>
              </a:lnSpc>
            </a:pPr>
            <a:r>
              <a:rPr lang="en-US" dirty="0"/>
              <a:t>Mass market disk drives become a reality</a:t>
            </a:r>
          </a:p>
          <a:p>
            <a:pPr lvl="2">
              <a:lnSpc>
                <a:spcPct val="70000"/>
              </a:lnSpc>
            </a:pPr>
            <a:r>
              <a:rPr lang="en-US" sz="1600" dirty="0"/>
              <a:t>industry standards: SCSI, IPI, IDE</a:t>
            </a:r>
          </a:p>
          <a:p>
            <a:pPr lvl="2">
              <a:lnSpc>
                <a:spcPct val="70000"/>
              </a:lnSpc>
            </a:pPr>
            <a:r>
              <a:rPr lang="en-US" sz="1600" dirty="0"/>
              <a:t>5.25 inch to 3.5 inch drives for PCs, End of proprietary interfaces</a:t>
            </a:r>
          </a:p>
          <a:p>
            <a:pPr>
              <a:lnSpc>
                <a:spcPct val="70000"/>
              </a:lnSpc>
            </a:pPr>
            <a:endParaRPr lang="en-US" sz="2000" dirty="0"/>
          </a:p>
          <a:p>
            <a:pPr>
              <a:lnSpc>
                <a:spcPct val="70000"/>
              </a:lnSpc>
            </a:pPr>
            <a:r>
              <a:rPr lang="en-US" sz="2000" dirty="0"/>
              <a:t>1990s: Laptops =&gt; 2.5 inch drives</a:t>
            </a:r>
          </a:p>
          <a:p>
            <a:pPr>
              <a:lnSpc>
                <a:spcPct val="70000"/>
              </a:lnSpc>
            </a:pPr>
            <a:endParaRPr lang="en-US" sz="2000" dirty="0"/>
          </a:p>
          <a:p>
            <a:pPr>
              <a:lnSpc>
                <a:spcPct val="70000"/>
              </a:lnSpc>
            </a:pPr>
            <a:r>
              <a:rPr lang="en-US" sz="2000" dirty="0"/>
              <a:t>2000s: Shift to perpendicular recording</a:t>
            </a:r>
          </a:p>
          <a:p>
            <a:pPr lvl="1">
              <a:lnSpc>
                <a:spcPct val="70000"/>
              </a:lnSpc>
            </a:pPr>
            <a:r>
              <a:rPr lang="en-US" dirty="0"/>
              <a:t>2007: Seagate introduces 1TB drive</a:t>
            </a:r>
          </a:p>
          <a:p>
            <a:pPr lvl="1">
              <a:lnSpc>
                <a:spcPct val="70000"/>
              </a:lnSpc>
            </a:pPr>
            <a:r>
              <a:rPr lang="en-US" dirty="0"/>
              <a:t>2009: Seagate/WD introduces 2TB drive</a:t>
            </a:r>
          </a:p>
          <a:p>
            <a:pPr>
              <a:lnSpc>
                <a:spcPct val="70000"/>
              </a:lnSpc>
            </a:pPr>
            <a:endParaRPr lang="en-US" sz="2000" dirty="0"/>
          </a:p>
          <a:p>
            <a:pPr>
              <a:lnSpc>
                <a:spcPct val="70000"/>
              </a:lnSpc>
            </a:pPr>
            <a:r>
              <a:rPr lang="en-US" sz="2000" dirty="0"/>
              <a:t>2014: Seagate announces 8TB drives; </a:t>
            </a:r>
          </a:p>
          <a:p>
            <a:pPr>
              <a:lnSpc>
                <a:spcPct val="70000"/>
              </a:lnSpc>
            </a:pPr>
            <a:r>
              <a:rPr lang="en-US" sz="2000" dirty="0"/>
              <a:t>60 TB by 2016 </a:t>
            </a:r>
            <a:r>
              <a:rPr lang="mr-IN" sz="2000" dirty="0"/>
              <a:t>–</a:t>
            </a:r>
            <a:r>
              <a:rPr lang="en-US" sz="2000" dirty="0"/>
              <a:t> market?</a:t>
            </a:r>
          </a:p>
          <a:p>
            <a:pPr>
              <a:lnSpc>
                <a:spcPct val="70000"/>
              </a:lnSpc>
            </a:pPr>
            <a:r>
              <a:rPr lang="en-US" sz="2000" dirty="0"/>
              <a:t>Other technologies </a:t>
            </a:r>
            <a:r>
              <a:rPr lang="mr-IN" sz="2000" dirty="0"/>
              <a:t>–</a:t>
            </a:r>
            <a:r>
              <a:rPr lang="en-US" sz="2000" dirty="0"/>
              <a:t> PCM, etc..</a:t>
            </a:r>
          </a:p>
          <a:p>
            <a:endParaRPr lang="en-US" dirty="0"/>
          </a:p>
        </p:txBody>
      </p:sp>
    </p:spTree>
    <p:extLst>
      <p:ext uri="{BB962C8B-B14F-4D97-AF65-F5344CB8AC3E}">
        <p14:creationId xmlns:p14="http://schemas.microsoft.com/office/powerpoint/2010/main" val="2359414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a:noFill/>
        </p:spPr>
        <p:txBody>
          <a:bodyPr lIns="90488" tIns="44450" rIns="90488" bIns="44450"/>
          <a:lstStyle/>
          <a:p>
            <a:r>
              <a:rPr lang="en-US"/>
              <a:t>Disk History</a:t>
            </a:r>
          </a:p>
        </p:txBody>
      </p:sp>
      <p:pic>
        <p:nvPicPr>
          <p:cNvPr id="35846" name="Picture 3"/>
          <p:cNvPicPr>
            <a:picLocks noGrp="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36700" y="1219200"/>
            <a:ext cx="7150100" cy="3173413"/>
          </a:xfrm>
          <a:noFill/>
        </p:spPr>
      </p:pic>
      <p:sp>
        <p:nvSpPr>
          <p:cNvPr id="35847" name="Rectangle 4"/>
          <p:cNvSpPr>
            <a:spLocks noChangeArrowheads="1"/>
          </p:cNvSpPr>
          <p:nvPr/>
        </p:nvSpPr>
        <p:spPr bwMode="auto">
          <a:xfrm>
            <a:off x="76200" y="1830388"/>
            <a:ext cx="1374775" cy="912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spcBef>
                <a:spcPct val="0"/>
              </a:spcBef>
            </a:pPr>
            <a:r>
              <a:rPr lang="en-US" sz="1800"/>
              <a:t>Data </a:t>
            </a:r>
          </a:p>
          <a:p>
            <a:pPr>
              <a:spcBef>
                <a:spcPct val="0"/>
              </a:spcBef>
            </a:pPr>
            <a:r>
              <a:rPr lang="en-US" sz="1800"/>
              <a:t>density</a:t>
            </a:r>
          </a:p>
          <a:p>
            <a:pPr>
              <a:spcBef>
                <a:spcPct val="0"/>
              </a:spcBef>
            </a:pPr>
            <a:r>
              <a:rPr lang="en-US" sz="1800"/>
              <a:t>Mbit/sq. in.</a:t>
            </a:r>
          </a:p>
        </p:txBody>
      </p:sp>
      <p:sp>
        <p:nvSpPr>
          <p:cNvPr id="35848" name="Rectangle 5"/>
          <p:cNvSpPr>
            <a:spLocks noChangeArrowheads="1"/>
          </p:cNvSpPr>
          <p:nvPr/>
        </p:nvSpPr>
        <p:spPr bwMode="auto">
          <a:xfrm>
            <a:off x="76200" y="2973388"/>
            <a:ext cx="1438275" cy="912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spcBef>
                <a:spcPct val="0"/>
              </a:spcBef>
            </a:pPr>
            <a:r>
              <a:rPr lang="en-US" sz="1800"/>
              <a:t>Capacity of</a:t>
            </a:r>
          </a:p>
          <a:p>
            <a:pPr>
              <a:spcBef>
                <a:spcPct val="0"/>
              </a:spcBef>
            </a:pPr>
            <a:r>
              <a:rPr lang="en-US" sz="1800"/>
              <a:t>Unit Shown</a:t>
            </a:r>
          </a:p>
          <a:p>
            <a:pPr>
              <a:spcBef>
                <a:spcPct val="0"/>
              </a:spcBef>
            </a:pPr>
            <a:r>
              <a:rPr lang="en-US" sz="1800"/>
              <a:t>Megabytes</a:t>
            </a:r>
          </a:p>
        </p:txBody>
      </p:sp>
      <p:sp>
        <p:nvSpPr>
          <p:cNvPr id="35849" name="Rectangle 6"/>
          <p:cNvSpPr>
            <a:spLocks noChangeArrowheads="1"/>
          </p:cNvSpPr>
          <p:nvPr/>
        </p:nvSpPr>
        <p:spPr bwMode="auto">
          <a:xfrm>
            <a:off x="1712913" y="4456113"/>
            <a:ext cx="2276475" cy="118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spcBef>
                <a:spcPct val="0"/>
              </a:spcBef>
            </a:pPr>
            <a:r>
              <a:rPr lang="en-US"/>
              <a:t>1973:</a:t>
            </a:r>
          </a:p>
          <a:p>
            <a:pPr>
              <a:spcBef>
                <a:spcPct val="0"/>
              </a:spcBef>
            </a:pPr>
            <a:r>
              <a:rPr lang="en-US"/>
              <a:t>1. 7 Mbit/sq. in</a:t>
            </a:r>
          </a:p>
          <a:p>
            <a:pPr>
              <a:spcBef>
                <a:spcPct val="0"/>
              </a:spcBef>
            </a:pPr>
            <a:r>
              <a:rPr lang="en-US"/>
              <a:t>140 MBytes</a:t>
            </a:r>
          </a:p>
        </p:txBody>
      </p:sp>
      <p:sp>
        <p:nvSpPr>
          <p:cNvPr id="35850" name="Rectangle 7"/>
          <p:cNvSpPr>
            <a:spLocks noChangeArrowheads="1"/>
          </p:cNvSpPr>
          <p:nvPr/>
        </p:nvSpPr>
        <p:spPr bwMode="auto">
          <a:xfrm>
            <a:off x="4970463" y="4456113"/>
            <a:ext cx="2276475" cy="118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spcBef>
                <a:spcPct val="0"/>
              </a:spcBef>
            </a:pPr>
            <a:r>
              <a:rPr lang="en-US"/>
              <a:t>1979:</a:t>
            </a:r>
          </a:p>
          <a:p>
            <a:pPr>
              <a:spcBef>
                <a:spcPct val="0"/>
              </a:spcBef>
            </a:pPr>
            <a:r>
              <a:rPr lang="en-US"/>
              <a:t>7. 7 Mbit/sq. in</a:t>
            </a:r>
          </a:p>
          <a:p>
            <a:pPr>
              <a:spcBef>
                <a:spcPct val="0"/>
              </a:spcBef>
            </a:pPr>
            <a:r>
              <a:rPr lang="en-US"/>
              <a:t>2,300 MBytes</a:t>
            </a:r>
          </a:p>
        </p:txBody>
      </p:sp>
      <p:sp>
        <p:nvSpPr>
          <p:cNvPr id="35851" name="Rectangle 8"/>
          <p:cNvSpPr>
            <a:spLocks noChangeArrowheads="1"/>
          </p:cNvSpPr>
          <p:nvPr/>
        </p:nvSpPr>
        <p:spPr bwMode="auto">
          <a:xfrm>
            <a:off x="619125" y="5867400"/>
            <a:ext cx="738187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spcBef>
                <a:spcPct val="0"/>
              </a:spcBef>
            </a:pPr>
            <a:r>
              <a:rPr lang="en-US" sz="1800" b="0" i="1"/>
              <a:t>source: New York Times, 2/23/98, page C3, </a:t>
            </a:r>
            <a:br>
              <a:rPr lang="en-US" sz="1800" b="0" i="1"/>
            </a:br>
            <a:r>
              <a:rPr lang="en-US" sz="1800" b="0" i="1"/>
              <a:t>“Makers of disk drives crowd even mroe data into even smaller spaces”</a:t>
            </a:r>
          </a:p>
        </p:txBody>
      </p:sp>
    </p:spTree>
    <p:extLst>
      <p:ext uri="{BB962C8B-B14F-4D97-AF65-F5344CB8AC3E}">
        <p14:creationId xmlns:p14="http://schemas.microsoft.com/office/powerpoint/2010/main" val="1505043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a:xfrm>
            <a:off x="762000" y="457200"/>
            <a:ext cx="7292975" cy="736600"/>
          </a:xfrm>
          <a:noFill/>
        </p:spPr>
        <p:txBody>
          <a:bodyPr lIns="90488" tIns="44450" rIns="90488" bIns="44450"/>
          <a:lstStyle/>
          <a:p>
            <a:r>
              <a:rPr lang="en-US"/>
              <a:t>Disk History</a:t>
            </a:r>
          </a:p>
        </p:txBody>
      </p:sp>
      <p:sp>
        <p:nvSpPr>
          <p:cNvPr id="36870" name="Rectangle 3"/>
          <p:cNvSpPr>
            <a:spLocks noChangeArrowheads="1"/>
          </p:cNvSpPr>
          <p:nvPr/>
        </p:nvSpPr>
        <p:spPr bwMode="auto">
          <a:xfrm>
            <a:off x="404813" y="3998913"/>
            <a:ext cx="2284412" cy="118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spcBef>
                <a:spcPct val="0"/>
              </a:spcBef>
            </a:pPr>
            <a:r>
              <a:rPr lang="en-US"/>
              <a:t>1989:</a:t>
            </a:r>
          </a:p>
          <a:p>
            <a:pPr>
              <a:spcBef>
                <a:spcPct val="0"/>
              </a:spcBef>
            </a:pPr>
            <a:r>
              <a:rPr lang="en-US"/>
              <a:t>63 Mbit/sq. in</a:t>
            </a:r>
          </a:p>
          <a:p>
            <a:pPr>
              <a:spcBef>
                <a:spcPct val="0"/>
              </a:spcBef>
            </a:pPr>
            <a:r>
              <a:rPr lang="en-US"/>
              <a:t>60,000 MBytes</a:t>
            </a:r>
          </a:p>
        </p:txBody>
      </p:sp>
      <p:sp>
        <p:nvSpPr>
          <p:cNvPr id="36871" name="Rectangle 4"/>
          <p:cNvSpPr>
            <a:spLocks noChangeArrowheads="1"/>
          </p:cNvSpPr>
          <p:nvPr/>
        </p:nvSpPr>
        <p:spPr bwMode="auto">
          <a:xfrm>
            <a:off x="3509963" y="4017963"/>
            <a:ext cx="2447925" cy="118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spcBef>
                <a:spcPct val="0"/>
              </a:spcBef>
            </a:pPr>
            <a:r>
              <a:rPr lang="en-US"/>
              <a:t>1997:</a:t>
            </a:r>
          </a:p>
          <a:p>
            <a:pPr>
              <a:spcBef>
                <a:spcPct val="0"/>
              </a:spcBef>
            </a:pPr>
            <a:r>
              <a:rPr lang="en-US"/>
              <a:t>1450 Mbit/sq. in</a:t>
            </a:r>
          </a:p>
          <a:p>
            <a:pPr>
              <a:spcBef>
                <a:spcPct val="0"/>
              </a:spcBef>
            </a:pPr>
            <a:r>
              <a:rPr lang="en-US"/>
              <a:t>2300 MBytes</a:t>
            </a:r>
          </a:p>
        </p:txBody>
      </p:sp>
      <p:sp>
        <p:nvSpPr>
          <p:cNvPr id="36872" name="Rectangle 5"/>
          <p:cNvSpPr>
            <a:spLocks noChangeArrowheads="1"/>
          </p:cNvSpPr>
          <p:nvPr/>
        </p:nvSpPr>
        <p:spPr bwMode="auto">
          <a:xfrm>
            <a:off x="685800" y="5715000"/>
            <a:ext cx="738187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spcBef>
                <a:spcPct val="0"/>
              </a:spcBef>
            </a:pPr>
            <a:r>
              <a:rPr lang="en-US" sz="1800" b="0" i="1"/>
              <a:t>source: New York Times, 2/23/98, page C3, </a:t>
            </a:r>
            <a:br>
              <a:rPr lang="en-US" sz="1800" b="0" i="1"/>
            </a:br>
            <a:r>
              <a:rPr lang="en-US" sz="1800" b="0" i="1"/>
              <a:t>“Makers of disk drives crowd even mroe data into even smaller spaces”</a:t>
            </a:r>
          </a:p>
        </p:txBody>
      </p:sp>
      <p:pic>
        <p:nvPicPr>
          <p:cNvPr id="36873"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371600"/>
            <a:ext cx="8731250" cy="256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6874" name="Rectangle 7"/>
          <p:cNvSpPr>
            <a:spLocks noChangeArrowheads="1"/>
          </p:cNvSpPr>
          <p:nvPr/>
        </p:nvSpPr>
        <p:spPr bwMode="auto">
          <a:xfrm>
            <a:off x="6557963" y="4017963"/>
            <a:ext cx="2447925" cy="118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spcBef>
                <a:spcPct val="0"/>
              </a:spcBef>
            </a:pPr>
            <a:r>
              <a:rPr lang="en-US"/>
              <a:t>1997:</a:t>
            </a:r>
          </a:p>
          <a:p>
            <a:pPr>
              <a:spcBef>
                <a:spcPct val="0"/>
              </a:spcBef>
            </a:pPr>
            <a:r>
              <a:rPr lang="en-US"/>
              <a:t>3090 Mbit/sq. in</a:t>
            </a:r>
          </a:p>
          <a:p>
            <a:pPr>
              <a:spcBef>
                <a:spcPct val="0"/>
              </a:spcBef>
            </a:pPr>
            <a:r>
              <a:rPr lang="en-US"/>
              <a:t>8100 MBytes</a:t>
            </a:r>
          </a:p>
        </p:txBody>
      </p:sp>
    </p:spTree>
    <p:extLst>
      <p:ext uri="{BB962C8B-B14F-4D97-AF65-F5344CB8AC3E}">
        <p14:creationId xmlns:p14="http://schemas.microsoft.com/office/powerpoint/2010/main" val="276649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dirty="0">
                <a:effectLst>
                  <a:outerShdw blurRad="38100" dist="38100" dir="2700000" algn="tl">
                    <a:srgbClr val="DDDDDD"/>
                  </a:outerShdw>
                </a:effectLst>
                <a:latin typeface="Arial Black" charset="0"/>
                <a:ea typeface="ＭＳ Ｐゴシック" charset="0"/>
                <a:cs typeface="ＭＳ Ｐゴシック" charset="0"/>
              </a:rPr>
              <a:t>Seagate Enterprise (2015) </a:t>
            </a:r>
          </a:p>
        </p:txBody>
      </p:sp>
      <p:sp>
        <p:nvSpPr>
          <p:cNvPr id="74754" name="Rectangle 3"/>
          <p:cNvSpPr>
            <a:spLocks noGrp="1" noChangeArrowheads="1"/>
          </p:cNvSpPr>
          <p:nvPr>
            <p:ph type="body" idx="1"/>
          </p:nvPr>
        </p:nvSpPr>
        <p:spPr>
          <a:xfrm>
            <a:off x="152400" y="1905000"/>
            <a:ext cx="4876800" cy="4343400"/>
          </a:xfrm>
        </p:spPr>
        <p:txBody>
          <a:bodyPr/>
          <a:lstStyle/>
          <a:p>
            <a:pPr>
              <a:spcAft>
                <a:spcPts val="1200"/>
              </a:spcAft>
            </a:pPr>
            <a:r>
              <a:rPr lang="en-US" dirty="0">
                <a:latin typeface="Arial" charset="0"/>
                <a:ea typeface="ＭＳ Ｐゴシック" charset="0"/>
                <a:cs typeface="ＭＳ Ｐゴシック" charset="0"/>
              </a:rPr>
              <a:t>10TB! 800 </a:t>
            </a:r>
            <a:r>
              <a:rPr lang="en-US" dirty="0" err="1">
                <a:latin typeface="Arial" charset="0"/>
                <a:ea typeface="ＭＳ Ｐゴシック" charset="0"/>
                <a:cs typeface="ＭＳ Ｐゴシック" charset="0"/>
              </a:rPr>
              <a:t>Gbits</a:t>
            </a:r>
            <a:r>
              <a:rPr lang="en-US" dirty="0">
                <a:latin typeface="Arial" charset="0"/>
                <a:ea typeface="ＭＳ Ｐゴシック" charset="0"/>
                <a:cs typeface="ＭＳ Ｐゴシック" charset="0"/>
              </a:rPr>
              <a:t>/inch</a:t>
            </a:r>
            <a:r>
              <a:rPr lang="en-US" baseline="30000" dirty="0">
                <a:latin typeface="Arial" charset="0"/>
                <a:ea typeface="ＭＳ Ｐゴシック" charset="0"/>
                <a:cs typeface="ＭＳ Ｐゴシック" charset="0"/>
              </a:rPr>
              <a:t>2</a:t>
            </a:r>
          </a:p>
          <a:p>
            <a:pPr>
              <a:spcAft>
                <a:spcPts val="1200"/>
              </a:spcAft>
            </a:pPr>
            <a:r>
              <a:rPr lang="en-US" dirty="0">
                <a:latin typeface="Arial" charset="0"/>
                <a:ea typeface="ＭＳ Ｐゴシック" charset="0"/>
                <a:cs typeface="ＭＳ Ｐゴシック" charset="0"/>
              </a:rPr>
              <a:t>7 (3.5”) platters, 2 heads each</a:t>
            </a:r>
          </a:p>
          <a:p>
            <a:pPr>
              <a:spcAft>
                <a:spcPts val="1200"/>
              </a:spcAft>
            </a:pPr>
            <a:r>
              <a:rPr lang="en-US" dirty="0">
                <a:latin typeface="Arial" charset="0"/>
                <a:ea typeface="ＭＳ Ｐゴシック" charset="0"/>
                <a:cs typeface="ＭＳ Ｐゴシック" charset="0"/>
              </a:rPr>
              <a:t>7200 RPM, 8ms seek latency</a:t>
            </a:r>
          </a:p>
          <a:p>
            <a:pPr>
              <a:spcAft>
                <a:spcPts val="1200"/>
              </a:spcAft>
            </a:pPr>
            <a:r>
              <a:rPr lang="en-US" dirty="0">
                <a:latin typeface="Arial" charset="0"/>
                <a:ea typeface="ＭＳ Ｐゴシック" charset="0"/>
                <a:cs typeface="ＭＳ Ｐゴシック" charset="0"/>
              </a:rPr>
              <a:t>249/225 MB/sec read/write transfer rates</a:t>
            </a:r>
          </a:p>
          <a:p>
            <a:pPr>
              <a:spcAft>
                <a:spcPts val="1200"/>
              </a:spcAft>
            </a:pPr>
            <a:r>
              <a:rPr lang="en-US" dirty="0">
                <a:latin typeface="Arial" charset="0"/>
                <a:ea typeface="ＭＳ Ｐゴシック" charset="0"/>
                <a:cs typeface="ＭＳ Ｐゴシック" charset="0"/>
              </a:rPr>
              <a:t>2.5million hours MTBF</a:t>
            </a:r>
          </a:p>
          <a:p>
            <a:pPr>
              <a:spcAft>
                <a:spcPts val="1200"/>
              </a:spcAft>
            </a:pPr>
            <a:r>
              <a:rPr lang="en-US" dirty="0">
                <a:latin typeface="Arial" charset="0"/>
                <a:ea typeface="ＭＳ Ｐゴシック" charset="0"/>
                <a:cs typeface="ＭＳ Ｐゴシック" charset="0"/>
              </a:rPr>
              <a:t>256MB cache</a:t>
            </a:r>
          </a:p>
          <a:p>
            <a:pPr>
              <a:spcAft>
                <a:spcPts val="1200"/>
              </a:spcAft>
            </a:pPr>
            <a:r>
              <a:rPr lang="en-US" dirty="0">
                <a:latin typeface="Arial" charset="0"/>
                <a:ea typeface="ＭＳ Ｐゴシック" charset="0"/>
                <a:cs typeface="ＭＳ Ｐゴシック" charset="0"/>
              </a:rPr>
              <a:t>$650</a:t>
            </a:r>
          </a:p>
          <a:p>
            <a:endParaRPr lang="en-US" dirty="0">
              <a:latin typeface="Arial" charset="0"/>
              <a:ea typeface="ＭＳ Ｐゴシック" charset="0"/>
              <a:cs typeface="ＭＳ Ｐゴシック" charset="0"/>
            </a:endParaRPr>
          </a:p>
        </p:txBody>
      </p:sp>
      <p:pic>
        <p:nvPicPr>
          <p:cNvPr id="7475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28800"/>
            <a:ext cx="3470275" cy="231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17175703"/>
      </p:ext>
    </p:extLst>
  </p:cSld>
  <p:clrMapOvr>
    <a:masterClrMapping/>
  </p:clrMapOvr>
  <p:transition spd="slow"/>
</p:sld>
</file>

<file path=ppt/theme/theme1.xml><?xml version="1.0" encoding="utf-8"?>
<a:theme xmlns:a="http://schemas.openxmlformats.org/drawingml/2006/main" name="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hlink"/>
            </a:solidFill>
            <a:effectLst/>
            <a:latin typeface="Arial" charset="0"/>
          </a:defRPr>
        </a:defPPr>
      </a:lstStyle>
    </a:ln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CS252-template</Template>
  <TotalTime>15441</TotalTime>
  <Pages>12</Pages>
  <Words>2965</Words>
  <Application>Microsoft Macintosh PowerPoint</Application>
  <PresentationFormat>Letter Paper (8.5x11 in)</PresentationFormat>
  <Paragraphs>422</Paragraphs>
  <Slides>37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 Black</vt:lpstr>
      <vt:lpstr>Ariel</vt:lpstr>
      <vt:lpstr>Calibri</vt:lpstr>
      <vt:lpstr>Comic Sans MS</vt:lpstr>
      <vt:lpstr>Helvetica</vt:lpstr>
      <vt:lpstr>Times New Roman</vt:lpstr>
      <vt:lpstr>ZapfDingbats</vt:lpstr>
      <vt:lpstr>CS252-template</vt:lpstr>
      <vt:lpstr> File systems/Persistence Introduction  CS202</vt:lpstr>
      <vt:lpstr>Study plan for next ~2-3 weeks</vt:lpstr>
      <vt:lpstr>OS Abstractions</vt:lpstr>
      <vt:lpstr>Review: Magnetic Disk Characteristic</vt:lpstr>
      <vt:lpstr>Historical Perspective</vt:lpstr>
      <vt:lpstr>PowerPoint Presentation</vt:lpstr>
      <vt:lpstr>Disk History</vt:lpstr>
      <vt:lpstr>Disk History</vt:lpstr>
      <vt:lpstr>Seagate Enterprise (2015) </vt:lpstr>
      <vt:lpstr>Disk vs. SSD</vt:lpstr>
      <vt:lpstr>Gap is closing</vt:lpstr>
      <vt:lpstr>60 TB SSD ($20,000)</vt:lpstr>
      <vt:lpstr>Storage Performance &amp; Price</vt:lpstr>
      <vt:lpstr>File system abstractions</vt:lpstr>
      <vt:lpstr>File system basics</vt:lpstr>
      <vt:lpstr>Disk Layout Strategies</vt:lpstr>
      <vt:lpstr>Zooming in on i-node</vt:lpstr>
      <vt:lpstr>Unix Inodes and Path Search</vt:lpstr>
      <vt:lpstr>File systems for SSDs?</vt:lpstr>
      <vt:lpstr>FFS – whats wrong with original unix FS?</vt:lpstr>
      <vt:lpstr>FFS Changes  -- Locality is important</vt:lpstr>
      <vt:lpstr>FFS Locality Techniques</vt:lpstr>
      <vt:lpstr>FFS Results</vt:lpstr>
      <vt:lpstr>FFS Summary</vt:lpstr>
      <vt:lpstr>File operations still expensive</vt:lpstr>
      <vt:lpstr>BREAK</vt:lpstr>
      <vt:lpstr>Log-Structured/Journaling File System</vt:lpstr>
      <vt:lpstr>LFS Basic Idea</vt:lpstr>
      <vt:lpstr>Basic idea</vt:lpstr>
      <vt:lpstr>Devil is in the details</vt:lpstr>
      <vt:lpstr>LFS vs. UFS</vt:lpstr>
      <vt:lpstr>i-node map</vt:lpstr>
      <vt:lpstr>Final piece to the solution</vt:lpstr>
      <vt:lpstr>What about directories?</vt:lpstr>
      <vt:lpstr>LFS Disk Wrap-Around/Garbage collection</vt:lpstr>
      <vt:lpstr>LFS Segment Cleaning</vt:lpstr>
      <vt:lpstr>Is this a good paper?</vt:lpstr>
    </vt:vector>
  </TitlesOfParts>
  <Company>UC Berkeley-EECS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252 Graduate Computer Architecture   Lec 01 - Introduction</dc:title>
  <dc:creator>kubitron</dc:creator>
  <cp:lastModifiedBy>Nael Abu-Ghazaleh</cp:lastModifiedBy>
  <cp:revision>290</cp:revision>
  <cp:lastPrinted>2012-01-18T16:41:33Z</cp:lastPrinted>
  <dcterms:created xsi:type="dcterms:W3CDTF">2005-01-12T15:15:41Z</dcterms:created>
  <dcterms:modified xsi:type="dcterms:W3CDTF">2021-05-10T15:58:44Z</dcterms:modified>
</cp:coreProperties>
</file>