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547" r:id="rId4"/>
    <p:sldId id="258" r:id="rId5"/>
    <p:sldId id="260" r:id="rId6"/>
    <p:sldId id="261" r:id="rId7"/>
    <p:sldId id="264" r:id="rId8"/>
    <p:sldId id="259" r:id="rId9"/>
    <p:sldId id="262" r:id="rId10"/>
    <p:sldId id="263" r:id="rId11"/>
    <p:sldId id="54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A8FAA-C909-874B-B254-0105DBF685AF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789F37-CBEE-1440-B38F-F74B24D5A42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06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94979E-C723-E242-BF9A-D1961620F34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471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534400" cy="1143000"/>
          </a:xfrm>
        </p:spPr>
        <p:txBody>
          <a:bodyPr/>
          <a:lstStyle/>
          <a:p>
            <a:pPr eaLnBrk="1" hangingPunct="1"/>
            <a:r>
              <a:rPr lang="en-US" sz="3900" dirty="0"/>
              <a:t>Advanced Operating Systems</a:t>
            </a:r>
            <a:br>
              <a:rPr lang="en-US" sz="3900" dirty="0"/>
            </a:br>
            <a:r>
              <a:rPr lang="en-US" sz="3900" dirty="0"/>
              <a:t>(CS 202)</a:t>
            </a:r>
            <a:br>
              <a:rPr lang="en-US" sz="3900" dirty="0"/>
            </a:br>
            <a:br>
              <a:rPr lang="en-US" sz="3900" dirty="0"/>
            </a:br>
            <a:r>
              <a:rPr lang="en-US" sz="3900" dirty="0"/>
              <a:t>Distributed OS– intro and discussion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9710C-19C4-4A4A-B340-F7BF9FAB7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110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Processes as dispatchers (similar to scheduler activations)</a:t>
            </a:r>
          </a:p>
          <a:p>
            <a:r>
              <a:rPr lang="en-US" dirty="0"/>
              <a:t>Capability based management of memory</a:t>
            </a:r>
          </a:p>
          <a:p>
            <a:pPr lvl="1"/>
            <a:r>
              <a:rPr lang="en-US" dirty="0"/>
              <a:t>Similar to </a:t>
            </a:r>
            <a:r>
              <a:rPr lang="en-US" dirty="0" err="1"/>
              <a:t>exo</a:t>
            </a:r>
            <a:r>
              <a:rPr lang="en-US" dirty="0"/>
              <a:t>-kernel</a:t>
            </a:r>
          </a:p>
          <a:p>
            <a:r>
              <a:rPr lang="en-US" dirty="0"/>
              <a:t>Supporting shared address space</a:t>
            </a:r>
          </a:p>
          <a:p>
            <a:pPr lvl="1"/>
            <a:r>
              <a:rPr lang="en-US" dirty="0"/>
              <a:t>Share hardware page tables? Or</a:t>
            </a:r>
          </a:p>
          <a:p>
            <a:pPr lvl="1"/>
            <a:r>
              <a:rPr lang="en-US" dirty="0"/>
              <a:t>Replicate and maintain consistency?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39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512E-FE4D-6648-A1B1-1F79357E0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What actually happened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724C3-A3D8-394C-BBEB-2F742809B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76800"/>
          </a:xfrm>
        </p:spPr>
        <p:txBody>
          <a:bodyPr/>
          <a:lstStyle/>
          <a:p>
            <a:r>
              <a:rPr lang="en-US" sz="2800" dirty="0"/>
              <a:t>Did not have exponential growth of cores</a:t>
            </a:r>
          </a:p>
          <a:p>
            <a:pPr lvl="1"/>
            <a:r>
              <a:rPr lang="en-US" sz="2400" dirty="0"/>
              <a:t>So, traditional OS’s continue to limp with some updates (see </a:t>
            </a:r>
            <a:r>
              <a:rPr lang="en-US" sz="2400" dirty="0" err="1"/>
              <a:t>linux</a:t>
            </a:r>
            <a:r>
              <a:rPr lang="en-US" sz="2400" dirty="0"/>
              <a:t> scalability paper)</a:t>
            </a:r>
          </a:p>
          <a:p>
            <a:pPr lvl="1"/>
            <a:r>
              <a:rPr lang="en-US" sz="2400" dirty="0"/>
              <a:t>Accelerators/GPUs second class citizens</a:t>
            </a:r>
          </a:p>
          <a:p>
            <a:r>
              <a:rPr lang="en-US" sz="2800" dirty="0" err="1"/>
              <a:t>Barrelfish</a:t>
            </a:r>
            <a:r>
              <a:rPr lang="en-US" sz="2800" dirty="0"/>
              <a:t> open source/downloadable</a:t>
            </a:r>
          </a:p>
          <a:p>
            <a:pPr lvl="1"/>
            <a:r>
              <a:rPr lang="en-US" sz="2400" dirty="0"/>
              <a:t>Backed by industry, actively developed</a:t>
            </a:r>
          </a:p>
          <a:p>
            <a:r>
              <a:rPr lang="en-US" sz="2800" dirty="0"/>
              <a:t>Big impact on OS research</a:t>
            </a:r>
          </a:p>
          <a:p>
            <a:pPr lvl="1"/>
            <a:r>
              <a:rPr lang="en-US" sz="2400" dirty="0"/>
              <a:t>Basis for </a:t>
            </a:r>
            <a:r>
              <a:rPr lang="en-US" sz="2400" dirty="0" err="1"/>
              <a:t>LegoOS</a:t>
            </a:r>
            <a:endParaRPr lang="en-US" sz="2400" dirty="0"/>
          </a:p>
          <a:p>
            <a:r>
              <a:rPr lang="en-US" sz="2800" dirty="0"/>
              <a:t>Inspired/was used in commercial products</a:t>
            </a:r>
          </a:p>
          <a:p>
            <a:pPr lvl="1"/>
            <a:r>
              <a:rPr lang="en-US" sz="2400" dirty="0"/>
              <a:t>Arrakis, </a:t>
            </a:r>
            <a:r>
              <a:rPr lang="en-US" sz="2400" dirty="0" err="1"/>
              <a:t>FlexiNet</a:t>
            </a:r>
            <a:r>
              <a:rPr lang="en-US" sz="2400" dirty="0"/>
              <a:t>, LXD, …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B212E-FC42-4E45-AA4E-798F665E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D7A43E-DFC4-7940-B5E5-8647775F323C}"/>
              </a:ext>
            </a:extLst>
          </p:cNvPr>
          <p:cNvSpPr txBox="1"/>
          <p:nvPr/>
        </p:nvSpPr>
        <p:spPr>
          <a:xfrm>
            <a:off x="424033" y="6408083"/>
            <a:ext cx="7930569" cy="297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https://</a:t>
            </a:r>
            <a:r>
              <a:rPr lang="en-US" sz="2000" dirty="0" err="1"/>
              <a:t>www.sigops.org</a:t>
            </a:r>
            <a:r>
              <a:rPr lang="en-US" sz="2000" dirty="0"/>
              <a:t>/2021/fish-in-a-barrel-an-insiders-retrospective-of-the-sosp09-multikernel-paper/</a:t>
            </a:r>
          </a:p>
        </p:txBody>
      </p:sp>
    </p:spTree>
    <p:extLst>
      <p:ext uri="{BB962C8B-B14F-4D97-AF65-F5344CB8AC3E}">
        <p14:creationId xmlns:p14="http://schemas.microsoft.com/office/powerpoint/2010/main" val="143842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is changing, so software must too</a:t>
            </a:r>
          </a:p>
          <a:p>
            <a:pPr lvl="1"/>
            <a:r>
              <a:rPr lang="en-US" dirty="0"/>
              <a:t>Multicores are here to stay</a:t>
            </a:r>
          </a:p>
          <a:p>
            <a:pPr lvl="1"/>
            <a:r>
              <a:rPr lang="en-US" dirty="0"/>
              <a:t>Architectures are heterogeneous</a:t>
            </a:r>
          </a:p>
          <a:p>
            <a:pPr lvl="1"/>
            <a:r>
              <a:rPr lang="en-US" dirty="0"/>
              <a:t>Applications are unpredictable unlike specialized systems</a:t>
            </a:r>
          </a:p>
          <a:p>
            <a:r>
              <a:rPr lang="en-US" dirty="0"/>
              <a:t>How do operating systems scale?</a:t>
            </a:r>
          </a:p>
          <a:p>
            <a:r>
              <a:rPr lang="en-US" dirty="0"/>
              <a:t>Do we need new OS architectures?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7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72546-8AB6-A147-81F2-FDBC3571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" y="353818"/>
            <a:ext cx="9144000" cy="1571105"/>
          </a:xfrm>
          <a:noFill/>
          <a:ln w="19050">
            <a:solidFill>
              <a:schemeClr val="bg1">
                <a:alpha val="0"/>
              </a:schemeClr>
            </a:solidFill>
          </a:ln>
        </p:spPr>
        <p:txBody>
          <a:bodyPr wrap="square">
            <a:noAutofit/>
          </a:bodyPr>
          <a:lstStyle/>
          <a:p>
            <a:r>
              <a:rPr lang="en-US" b="1" dirty="0">
                <a:ea typeface="ＭＳ Ｐゴシック" panose="020B0600070205080204" pitchFamily="34" charset="-128"/>
              </a:rPr>
              <a:t>Landscape at that time </a:t>
            </a:r>
            <a:endParaRPr 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E327-52B0-5D48-98C5-5D2BCACF1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50" y="2428354"/>
            <a:ext cx="3690849" cy="4048645"/>
          </a:xfrm>
        </p:spPr>
        <p:txBody>
          <a:bodyPr>
            <a:normAutofit/>
          </a:bodyPr>
          <a:lstStyle/>
          <a:p>
            <a:r>
              <a:rPr lang="en-US" sz="2000" dirty="0"/>
              <a:t>Moore’s law still here</a:t>
            </a:r>
          </a:p>
          <a:p>
            <a:pPr lvl="1"/>
            <a:r>
              <a:rPr lang="en-US" sz="1600" dirty="0"/>
              <a:t>barely (10nm-&gt;7nm-&gt;?)</a:t>
            </a:r>
          </a:p>
          <a:p>
            <a:r>
              <a:rPr lang="en-US" sz="2000" dirty="0"/>
              <a:t>Dennard’s scaling ended</a:t>
            </a:r>
          </a:p>
          <a:p>
            <a:pPr lvl="1"/>
            <a:r>
              <a:rPr lang="en-US" sz="1600" dirty="0"/>
              <a:t>Power wall</a:t>
            </a:r>
          </a:p>
          <a:p>
            <a:r>
              <a:rPr lang="en-US" sz="2000" dirty="0"/>
              <a:t>We have transistors, but can’t power them</a:t>
            </a:r>
          </a:p>
          <a:p>
            <a:pPr lvl="1"/>
            <a:r>
              <a:rPr lang="en-US" sz="1600" dirty="0"/>
              <a:t>Dark silicon</a:t>
            </a:r>
          </a:p>
          <a:p>
            <a:pPr lvl="1"/>
            <a:r>
              <a:rPr lang="en-US" sz="1600" dirty="0"/>
              <a:t>Can be used for important applications such as security</a:t>
            </a:r>
          </a:p>
          <a:p>
            <a:r>
              <a:rPr lang="en-US" sz="2000" dirty="0"/>
              <a:t>Doubling moves to number of cores?</a:t>
            </a:r>
          </a:p>
          <a:p>
            <a:pPr lvl="1"/>
            <a:r>
              <a:rPr lang="en-US" sz="1600" dirty="0"/>
              <a:t>Common wisdom at the time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25F966-9A7C-8640-BC80-F8E1F5FEE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7765" y="2428356"/>
            <a:ext cx="5216236" cy="339055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159FC-F092-FD4C-BD8C-38B00A57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5C29-7C7F-FE41-8ADE-C5F8972C719F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73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Landscape/motivation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114800"/>
          </a:xfrm>
        </p:spPr>
        <p:txBody>
          <a:bodyPr/>
          <a:lstStyle/>
          <a:p>
            <a:r>
              <a:rPr lang="en-US" sz="2800" dirty="0"/>
              <a:t>Systems are diverse</a:t>
            </a:r>
          </a:p>
          <a:p>
            <a:pPr lvl="1"/>
            <a:r>
              <a:rPr lang="en-US" sz="2400" dirty="0"/>
              <a:t>different implementations require different tradeoffs</a:t>
            </a:r>
          </a:p>
          <a:p>
            <a:pPr lvl="2"/>
            <a:r>
              <a:rPr lang="en-US" sz="2000" dirty="0"/>
              <a:t>Can we continue to optimize the OS to the hardware?</a:t>
            </a:r>
          </a:p>
          <a:p>
            <a:r>
              <a:rPr lang="en-US" sz="2800" dirty="0"/>
              <a:t>Cores are increasingly diverse</a:t>
            </a:r>
          </a:p>
          <a:p>
            <a:pPr lvl="1"/>
            <a:r>
              <a:rPr lang="en-US" sz="2400" dirty="0"/>
              <a:t>Different general purpose cores</a:t>
            </a:r>
          </a:p>
          <a:p>
            <a:pPr lvl="1"/>
            <a:r>
              <a:rPr lang="en-US" sz="2400" dirty="0"/>
              <a:t>Accelerators and specialized processors</a:t>
            </a:r>
          </a:p>
          <a:p>
            <a:pPr lvl="1"/>
            <a:r>
              <a:rPr lang="en-US" sz="2400" dirty="0"/>
              <a:t>Typically cannot share an OS with such differences</a:t>
            </a:r>
          </a:p>
          <a:p>
            <a:r>
              <a:rPr lang="en-US" sz="2800" dirty="0"/>
              <a:t>More cores—scalability?</a:t>
            </a:r>
          </a:p>
          <a:p>
            <a:pPr lvl="1"/>
            <a:r>
              <a:rPr lang="en-US" sz="2400" dirty="0"/>
              <a:t>Interconnects matter: within cores and across cores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4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gone on before?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/>
              <a:t>Early on, locks were not so expensive</a:t>
            </a:r>
          </a:p>
          <a:p>
            <a:pPr lvl="1"/>
            <a:r>
              <a:rPr lang="en-US" dirty="0"/>
              <a:t>Just use them</a:t>
            </a:r>
          </a:p>
          <a:p>
            <a:r>
              <a:rPr lang="en-US" dirty="0"/>
              <a:t>Hardware evolved, memory expensive</a:t>
            </a:r>
          </a:p>
          <a:p>
            <a:pPr lvl="1"/>
            <a:r>
              <a:rPr lang="en-US" dirty="0"/>
              <a:t>Large caches</a:t>
            </a:r>
          </a:p>
          <a:p>
            <a:pPr lvl="1"/>
            <a:r>
              <a:rPr lang="en-US" dirty="0"/>
              <a:t>Cache coherence</a:t>
            </a:r>
          </a:p>
          <a:p>
            <a:pPr lvl="1"/>
            <a:r>
              <a:rPr lang="en-US" dirty="0"/>
              <a:t>NUMA machines </a:t>
            </a:r>
          </a:p>
          <a:p>
            <a:pPr lvl="1"/>
            <a:r>
              <a:rPr lang="en-US" dirty="0"/>
              <a:t>Increasing gap between memory and processor</a:t>
            </a:r>
          </a:p>
          <a:p>
            <a:pPr lvl="1"/>
            <a:r>
              <a:rPr lang="en-US" dirty="0"/>
              <a:t>Shared memory expensive!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34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Older SMP OS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E.g., Tornado </a:t>
            </a:r>
          </a:p>
          <a:p>
            <a:r>
              <a:rPr lang="en-US" dirty="0"/>
              <a:t>Locality matters</a:t>
            </a:r>
          </a:p>
          <a:p>
            <a:r>
              <a:rPr lang="en-US" dirty="0"/>
              <a:t>Customize OS to underlying hardware</a:t>
            </a:r>
          </a:p>
          <a:p>
            <a:pPr lvl="1"/>
            <a:r>
              <a:rPr lang="en-US" dirty="0"/>
              <a:t>But now we have high diversity</a:t>
            </a:r>
          </a:p>
          <a:p>
            <a:pPr lvl="1"/>
            <a:r>
              <a:rPr lang="en-US" dirty="0"/>
              <a:t>Cannot have one size fit all</a:t>
            </a:r>
          </a:p>
          <a:p>
            <a:r>
              <a:rPr lang="en-US" dirty="0"/>
              <a:t>Use replication as an optimization</a:t>
            </a:r>
          </a:p>
          <a:p>
            <a:r>
              <a:rPr lang="en-US" dirty="0"/>
              <a:t>Still </a:t>
            </a:r>
            <a:r>
              <a:rPr lang="en-US"/>
              <a:t>good principles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04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Many argue that we need new models</a:t>
            </a:r>
          </a:p>
          <a:p>
            <a:pPr lvl="1"/>
            <a:r>
              <a:rPr lang="en-US" sz="2400" dirty="0"/>
              <a:t>Sharing is bad, try to have per core data structures</a:t>
            </a:r>
          </a:p>
          <a:p>
            <a:pPr lvl="1"/>
            <a:r>
              <a:rPr lang="en-US" sz="2400" dirty="0" err="1"/>
              <a:t>Multikernel</a:t>
            </a:r>
            <a:r>
              <a:rPr lang="en-US" sz="2400" dirty="0"/>
              <a:t>/</a:t>
            </a:r>
            <a:r>
              <a:rPr lang="en-US" sz="2400" dirty="0" err="1"/>
              <a:t>Barrelfish</a:t>
            </a:r>
            <a:r>
              <a:rPr lang="en-US" sz="2400" dirty="0"/>
              <a:t> paper as a representative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Linux scalability paper shows that maybe conventional OS model still 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will look at OS for extreme heterogeneity and resource disaggregation (</a:t>
            </a:r>
            <a:r>
              <a:rPr lang="en-US" sz="2800" dirty="0" err="1"/>
              <a:t>LegoOS</a:t>
            </a:r>
            <a:r>
              <a:rPr lang="en-US" sz="2800" dirty="0"/>
              <a:t>)</a:t>
            </a:r>
          </a:p>
          <a:p>
            <a:pPr marL="914400" lvl="1" indent="-514350"/>
            <a:r>
              <a:rPr lang="en-US" sz="2400" dirty="0"/>
              <a:t>Multi-kernel influenced ideas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Barrelfish</a:t>
            </a:r>
            <a:r>
              <a:rPr lang="en-US" dirty="0"/>
              <a:t>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Messages cost less than shared memory</a:t>
            </a:r>
          </a:p>
          <a:p>
            <a:pPr lvl="1"/>
            <a:r>
              <a:rPr lang="en-US" sz="2400" dirty="0"/>
              <a:t>Surprising?  Why?</a:t>
            </a:r>
          </a:p>
          <a:p>
            <a:pPr lvl="1"/>
            <a:r>
              <a:rPr lang="en-US" sz="2400" dirty="0"/>
              <a:t>Needham et al showed they are duals</a:t>
            </a:r>
          </a:p>
          <a:p>
            <a:pPr lvl="2"/>
            <a:r>
              <a:rPr lang="en-US" sz="2000" dirty="0"/>
              <a:t>But cost depends on system structure</a:t>
            </a:r>
          </a:p>
          <a:p>
            <a:pPr lvl="2"/>
            <a:r>
              <a:rPr lang="en-US" sz="2000" dirty="0"/>
              <a:t>As we scale up, messages more efficient than shared memory</a:t>
            </a:r>
          </a:p>
          <a:p>
            <a:r>
              <a:rPr lang="en-US" sz="2800" dirty="0"/>
              <a:t>May have to give up cache coherence</a:t>
            </a:r>
          </a:p>
          <a:p>
            <a:pPr lvl="1"/>
            <a:r>
              <a:rPr lang="en-US" sz="2400" dirty="0"/>
              <a:t>To scale!  Already seeing some</a:t>
            </a:r>
          </a:p>
          <a:p>
            <a:r>
              <a:rPr lang="en-US" sz="2800" dirty="0"/>
              <a:t>Messages getting easier (OS’s respond to interrupts/messages)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4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419600"/>
          </a:xfrm>
        </p:spPr>
        <p:txBody>
          <a:bodyPr/>
          <a:lstStyle/>
          <a:p>
            <a:r>
              <a:rPr lang="en-US" sz="2400" dirty="0"/>
              <a:t>Well written paper, with very nice motivation</a:t>
            </a:r>
          </a:p>
          <a:p>
            <a:pPr lvl="1"/>
            <a:r>
              <a:rPr lang="en-US" sz="2000" dirty="0"/>
              <a:t>But also deep and full of technical meat</a:t>
            </a:r>
          </a:p>
          <a:p>
            <a:pPr lvl="1"/>
            <a:r>
              <a:rPr lang="en-US" sz="2000" dirty="0"/>
              <a:t>Just won test of time award at SOSP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dirty="0" err="1"/>
              <a:t>Barrelfish</a:t>
            </a:r>
            <a:r>
              <a:rPr lang="en-US" sz="2400" dirty="0"/>
              <a:t> is a point in the </a:t>
            </a:r>
            <a:r>
              <a:rPr lang="en-US" sz="2400" dirty="0" err="1"/>
              <a:t>multikernel</a:t>
            </a:r>
            <a:r>
              <a:rPr lang="en-US" sz="2400" dirty="0"/>
              <a:t> </a:t>
            </a:r>
            <a:r>
              <a:rPr lang="en-US" sz="2400" dirty="0" err="1"/>
              <a:t>desgin</a:t>
            </a:r>
            <a:r>
              <a:rPr lang="en-US" sz="2400" dirty="0"/>
              <a:t> space” </a:t>
            </a:r>
          </a:p>
          <a:p>
            <a:pPr lvl="1"/>
            <a:r>
              <a:rPr lang="en-US" sz="2000" dirty="0"/>
              <a:t>– others possible</a:t>
            </a:r>
          </a:p>
          <a:p>
            <a:pPr lvl="1"/>
            <a:endParaRPr lang="en-US" sz="2000" dirty="0"/>
          </a:p>
          <a:p>
            <a:r>
              <a:rPr lang="en-US" sz="2400" dirty="0"/>
              <a:t>Heavy influence from earlier work</a:t>
            </a:r>
          </a:p>
          <a:p>
            <a:pPr lvl="1"/>
            <a:r>
              <a:rPr lang="en-US" sz="2000" dirty="0"/>
              <a:t>Isolating hardware specific primitives </a:t>
            </a:r>
          </a:p>
          <a:p>
            <a:pPr lvl="1"/>
            <a:r>
              <a:rPr lang="en-US" sz="2000" dirty="0"/>
              <a:t>Customizing implementation for them</a:t>
            </a:r>
          </a:p>
          <a:p>
            <a:pPr lvl="1"/>
            <a:r>
              <a:rPr lang="en-US" sz="2000" dirty="0"/>
              <a:t>Let OS manage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08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78249</TotalTime>
  <Words>528</Words>
  <Application>Microsoft Macintosh PowerPoint</Application>
  <PresentationFormat>On-screen Show (4:3)</PresentationFormat>
  <Paragraphs>104</Paragraphs>
  <Slides>11</Slides>
  <Notes>3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Chalkboard</vt:lpstr>
      <vt:lpstr>Times</vt:lpstr>
      <vt:lpstr>Blank Presentation</vt:lpstr>
      <vt:lpstr>Advanced Operating Systems (CS 202)  Distributed OS– intro and discussion</vt:lpstr>
      <vt:lpstr>Overview</vt:lpstr>
      <vt:lpstr>Landscape at that time </vt:lpstr>
      <vt:lpstr>Landscape/motivation</vt:lpstr>
      <vt:lpstr>What has gone on before?</vt:lpstr>
      <vt:lpstr>Older SMP OS projects</vt:lpstr>
      <vt:lpstr>What we will cover</vt:lpstr>
      <vt:lpstr>Barrelfish Motivation</vt:lpstr>
      <vt:lpstr>Discussion</vt:lpstr>
      <vt:lpstr>Discussion continued</vt:lpstr>
      <vt:lpstr>What actually happened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1522</cp:revision>
  <cp:lastPrinted>2010-02-22T17:58:41Z</cp:lastPrinted>
  <dcterms:created xsi:type="dcterms:W3CDTF">2012-09-26T18:54:20Z</dcterms:created>
  <dcterms:modified xsi:type="dcterms:W3CDTF">2021-05-05T15:40:01Z</dcterms:modified>
  <cp:category/>
</cp:coreProperties>
</file>