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79" r:id="rId2"/>
    <p:sldId id="350" r:id="rId3"/>
    <p:sldId id="351" r:id="rId4"/>
    <p:sldId id="317" r:id="rId5"/>
    <p:sldId id="381" r:id="rId6"/>
    <p:sldId id="395" r:id="rId7"/>
    <p:sldId id="396" r:id="rId8"/>
    <p:sldId id="397" r:id="rId9"/>
    <p:sldId id="352" r:id="rId10"/>
    <p:sldId id="404" r:id="rId11"/>
    <p:sldId id="353" r:id="rId12"/>
    <p:sldId id="354" r:id="rId13"/>
    <p:sldId id="355" r:id="rId14"/>
    <p:sldId id="357" r:id="rId15"/>
    <p:sldId id="400" r:id="rId16"/>
    <p:sldId id="359" r:id="rId17"/>
    <p:sldId id="360" r:id="rId18"/>
    <p:sldId id="364" r:id="rId19"/>
    <p:sldId id="365" r:id="rId20"/>
    <p:sldId id="398" r:id="rId21"/>
    <p:sldId id="392" r:id="rId22"/>
    <p:sldId id="366" r:id="rId23"/>
    <p:sldId id="367" r:id="rId24"/>
    <p:sldId id="401" r:id="rId25"/>
    <p:sldId id="368" r:id="rId26"/>
    <p:sldId id="369" r:id="rId27"/>
    <p:sldId id="370" r:id="rId28"/>
    <p:sldId id="371" r:id="rId29"/>
    <p:sldId id="387" r:id="rId30"/>
    <p:sldId id="388" r:id="rId31"/>
    <p:sldId id="402" r:id="rId32"/>
    <p:sldId id="393" r:id="rId33"/>
    <p:sldId id="394" r:id="rId34"/>
    <p:sldId id="405" r:id="rId35"/>
    <p:sldId id="403" r:id="rId36"/>
    <p:sldId id="386" r:id="rId37"/>
    <p:sldId id="372" r:id="rId38"/>
    <p:sldId id="373" r:id="rId39"/>
    <p:sldId id="374" r:id="rId40"/>
    <p:sldId id="375" r:id="rId41"/>
    <p:sldId id="376" r:id="rId42"/>
    <p:sldId id="377" r:id="rId43"/>
    <p:sldId id="378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hiddenSlides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87FFF9"/>
    <a:srgbClr val="F4B996"/>
    <a:srgbClr val="F4B1B7"/>
    <a:srgbClr val="FA3D3A"/>
    <a:srgbClr val="FF6600"/>
    <a:srgbClr val="9B9B9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5"/>
    <p:restoredTop sz="94607"/>
  </p:normalViewPr>
  <p:slideViewPr>
    <p:cSldViewPr>
      <p:cViewPr varScale="1">
        <p:scale>
          <a:sx n="124" d="100"/>
          <a:sy n="124" d="100"/>
        </p:scale>
        <p:origin x="6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fld id="{E08D624B-543D-8B4A-A84C-06B9FF9D7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453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fld id="{EE789F37-CBEE-1440-B38F-F74B24D5A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57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A8FAA-C909-874B-B254-0105DBF685AF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1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EB2FCB-53E1-C245-88C5-A7115CC49096}" type="slidenum">
              <a:rPr lang="en-US" altLang="zh-TW">
                <a:ea typeface="新細明體" charset="0"/>
              </a:rPr>
              <a:pPr eaLnBrk="1" hangingPunct="1"/>
              <a:t>2</a:t>
            </a:fld>
            <a:endParaRPr lang="en-US" altLang="zh-TW">
              <a:ea typeface="新細明體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TW">
              <a:latin typeface="Arial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0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789F37-CBEE-1440-B38F-F74B24D5A4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00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RCU a decade later paper, recommended reading on class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789F37-CBEE-1440-B38F-F74B24D5A4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79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89F37-CBEE-1440-B38F-F74B24D5A42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41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Rcu</a:t>
            </a:r>
            <a:r>
              <a:rPr lang="en-US" dirty="0"/>
              <a:t> poll better by far, especially under low number of clients/</a:t>
            </a:r>
            <a:r>
              <a:rPr lang="en-US" dirty="0" err="1"/>
              <a:t>rcu</a:t>
            </a:r>
            <a:r>
              <a:rPr lang="en-US" dirty="0"/>
              <a:t> calls.  The paper says that x-</a:t>
            </a:r>
            <a:r>
              <a:rPr lang="en-US" dirty="0" err="1"/>
              <a:t>rcu</a:t>
            </a:r>
            <a:r>
              <a:rPr lang="en-US" dirty="0"/>
              <a:t>/</a:t>
            </a:r>
            <a:r>
              <a:rPr lang="en-US" dirty="0" err="1"/>
              <a:t>rcu</a:t>
            </a:r>
            <a:r>
              <a:rPr lang="en-US" dirty="0"/>
              <a:t> are good for high number of calls because their performance does not suffer, but really that is true for </a:t>
            </a:r>
            <a:r>
              <a:rPr lang="en-US" dirty="0" err="1"/>
              <a:t>rcu</a:t>
            </a:r>
            <a:r>
              <a:rPr lang="en-US" dirty="0"/>
              <a:t> poll as well, so maybe it is just a dominant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789F37-CBEE-1440-B38F-F74B24D5A42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6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AC3D1-AFF1-DF4D-BD59-FF8FD6CAE7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E1FAF-409E-5845-B682-2006D642DF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E5AD1-324E-7A41-892C-18F203377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80F77-68FB-8F40-922D-04E03DF27F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5ED14-1037-8B4B-A4C0-53D82E1C0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329EC-83B4-8A42-B6D8-8C023A6677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B3E44-AABB-B944-A29C-BA60311571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A5A0E-E26F-2848-B554-D5E7F0C01C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624C-7FFE-1146-9456-F556B6104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379E-9CCD-F647-B17B-2840AE865F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E4F2-C219-5943-8F33-9B6D54E746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0D86C-65CC-5549-9F75-20424D4939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08E46-4E7D-DA47-80AE-2167A5A5E9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fld id="{DD70851E-8164-1A4B-9C5E-51502E9C64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Osaka" charset="-128"/>
          <a:cs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Osaka" charset="-128"/>
          <a:cs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Osaka" charset="-128"/>
          <a:cs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Font typeface="Times" charset="0"/>
        <a:buChar char="•"/>
        <a:defRPr sz="3200">
          <a:solidFill>
            <a:schemeClr val="tx1"/>
          </a:solidFill>
          <a:latin typeface="Chalkboard"/>
          <a:ea typeface="+mn-ea"/>
          <a:cs typeface="Chalkboar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Char char="–"/>
        <a:defRPr sz="2800">
          <a:solidFill>
            <a:schemeClr val="tx1"/>
          </a:solidFill>
          <a:latin typeface="Chalkboard"/>
          <a:ea typeface="+mn-ea"/>
          <a:cs typeface="Chalkboard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Times" charset="0"/>
        <a:buChar char="•"/>
        <a:defRPr sz="2400">
          <a:solidFill>
            <a:schemeClr val="tx1"/>
          </a:solidFill>
          <a:latin typeface="Chalkboard"/>
          <a:ea typeface="+mn-ea"/>
          <a:cs typeface="Chalkboard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halkboard"/>
          <a:ea typeface="+mn-ea"/>
          <a:cs typeface="Chalkboard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halkboard"/>
          <a:ea typeface="+mn-ea"/>
          <a:cs typeface="Chalkboard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0"/>
            <a:ext cx="8534400" cy="1143000"/>
          </a:xfrm>
        </p:spPr>
        <p:txBody>
          <a:bodyPr/>
          <a:lstStyle/>
          <a:p>
            <a:pPr eaLnBrk="1" hangingPunct="1"/>
            <a:r>
              <a:rPr lang="en-US" sz="3900" dirty="0"/>
              <a:t>Advanced Operating Systems</a:t>
            </a:r>
            <a:br>
              <a:rPr lang="en-US" sz="3900" dirty="0"/>
            </a:br>
            <a:r>
              <a:rPr lang="en-US" sz="3900" dirty="0"/>
              <a:t>(CS 202)</a:t>
            </a:r>
            <a:br>
              <a:rPr lang="en-US" sz="3900" dirty="0"/>
            </a:br>
            <a:br>
              <a:rPr lang="en-US" sz="3900" dirty="0"/>
            </a:br>
            <a:r>
              <a:rPr lang="en-US" sz="3900" dirty="0"/>
              <a:t>Read Copy Update (RCU)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8991600" cy="1752600"/>
          </a:xfrm>
        </p:spPr>
        <p:txBody>
          <a:bodyPr/>
          <a:lstStyle/>
          <a:p>
            <a:pPr eaLnBrk="1" hangingPunct="1"/>
            <a:endParaRPr lang="en-US" sz="2800" dirty="0">
              <a:solidFill>
                <a:srgbClr val="87FFF9"/>
              </a:solidFill>
              <a:latin typeface="Chalkboard" charset="0"/>
            </a:endParaRPr>
          </a:p>
          <a:p>
            <a:pPr eaLnBrk="1" hangingPunct="1"/>
            <a:r>
              <a:rPr lang="en-US" sz="2800" i="1" dirty="0">
                <a:solidFill>
                  <a:srgbClr val="FACD76"/>
                </a:solidFill>
                <a:latin typeface="Chalkboard" charset="0"/>
              </a:rPr>
              <a:t>(some slides from Dan Porter)</a:t>
            </a:r>
            <a:endParaRPr lang="en-US" sz="2800" dirty="0">
              <a:latin typeface="Chalkboard" charset="0"/>
            </a:endParaRPr>
          </a:p>
          <a:p>
            <a:pPr eaLnBrk="1" hangingPunct="1"/>
            <a:endParaRPr lang="en-US" sz="2800" dirty="0">
              <a:solidFill>
                <a:srgbClr val="F4B996"/>
              </a:solidFill>
              <a:latin typeface="Chalkboard" charset="0"/>
            </a:endParaRPr>
          </a:p>
          <a:p>
            <a:pPr eaLnBrk="1" hangingPunct="1"/>
            <a:endParaRPr lang="en-US" sz="2800" dirty="0">
              <a:latin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325325"/>
      </p:ext>
    </p:extLst>
  </p:cSld>
  <p:clrMapOvr>
    <a:masterClrMapping/>
  </p:clrMapOvr>
  <p:transition advTm="110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47EC-41DE-584B-9FFF-061F4447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RCU?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F9F3AAE-3291-FB47-AA13-2BC91F8F7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6576" y="1835051"/>
            <a:ext cx="5061424" cy="48970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C8709-9035-D040-ABA2-A4E2582E6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2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7EF2-37FA-C546-9834-08B55A3FC89E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400" dirty="0"/>
              <a:t>Race Between Teardown and Use of Service</a:t>
            </a:r>
            <a:br>
              <a:rPr lang="en-US" altLang="zh-TW" sz="3400" dirty="0"/>
            </a:br>
            <a:endParaRPr lang="en-US" altLang="zh-TW" sz="3400" dirty="0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6664325" cy="4964996"/>
          </a:xfrm>
          <a:ln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934200" y="3200400"/>
            <a:ext cx="1981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rgbClr val="FFFFFF"/>
                </a:solidFill>
                <a:latin typeface="Comic Sans MS" charset="0"/>
              </a:rPr>
              <a:t>Can fix with locking, but we have to use the lock every operation</a:t>
            </a:r>
            <a:endParaRPr lang="en-US" altLang="zh-TW" dirty="0">
              <a:latin typeface="Comic Sans MS" charset="0"/>
            </a:endParaRP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4716463" y="3789363"/>
            <a:ext cx="1584325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56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9A59-2483-E04A-9E96-1D62607E25D2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400"/>
              <a:t>Read-Copy Update Handling Race</a:t>
            </a:r>
            <a:br>
              <a:rPr lang="en-US" altLang="zh-TW" sz="3400"/>
            </a:br>
            <a:endParaRPr lang="en-US" altLang="zh-TW" sz="3400"/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313" y="1801813"/>
            <a:ext cx="6288087" cy="4202112"/>
          </a:xfrm>
          <a:ln/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657600" y="5105400"/>
            <a:ext cx="2951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chemeClr val="accent2"/>
                </a:solidFill>
                <a:latin typeface="Comic Sans MS" charset="0"/>
              </a:rPr>
              <a:t>quiescent state</a:t>
            </a: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4140200" y="4941888"/>
            <a:ext cx="4318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H="1" flipV="1">
            <a:off x="6516688" y="3068638"/>
            <a:ext cx="71437" cy="504825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6084888" y="2636838"/>
            <a:ext cx="93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chemeClr val="accent2"/>
                </a:solidFill>
                <a:latin typeface="Comic Sans MS" charset="0"/>
              </a:rPr>
              <a:t>When</a:t>
            </a:r>
            <a:r>
              <a:rPr lang="en-US" altLang="zh-TW">
                <a:solidFill>
                  <a:schemeClr val="tx2"/>
                </a:solidFill>
                <a:latin typeface="Comic Sans MS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91399" y="3429000"/>
            <a:ext cx="1752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Cannot be context switched inside RCU</a:t>
            </a:r>
          </a:p>
        </p:txBody>
      </p:sp>
    </p:spTree>
    <p:extLst>
      <p:ext uri="{BB962C8B-B14F-4D97-AF65-F5344CB8AC3E}">
        <p14:creationId xmlns:p14="http://schemas.microsoft.com/office/powerpoint/2010/main" val="3430304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797F-C6BF-D041-A55D-21CFEE353D91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Read-copy update works when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/>
              <a:t>divide an update into two phases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proceed on stale data for common-case operations (e.g. continuing     to handle operations by a module being unloaded) </a:t>
            </a:r>
          </a:p>
          <a:p>
            <a:pPr>
              <a:lnSpc>
                <a:spcPct val="90000"/>
              </a:lnSpc>
            </a:pPr>
            <a:r>
              <a:rPr lang="en-US" altLang="zh-TW" dirty="0"/>
              <a:t>destructive updates are very infrequent.</a:t>
            </a:r>
          </a:p>
          <a:p>
            <a:pPr>
              <a:lnSpc>
                <a:spcPct val="80000"/>
              </a:lnSpc>
            </a:pPr>
            <a:r>
              <a:rPr lang="en-US" altLang="zh-TW" sz="2800" dirty="0">
                <a:solidFill>
                  <a:srgbClr val="FFFFFF"/>
                </a:solidFill>
              </a:rPr>
              <a:t>Often used to update linked lists</a:t>
            </a:r>
          </a:p>
          <a:p>
            <a:pPr lvl="1">
              <a:lnSpc>
                <a:spcPct val="80000"/>
              </a:lnSpc>
            </a:pPr>
            <a:r>
              <a:rPr lang="en-US" altLang="zh-TW" sz="2400" dirty="0">
                <a:solidFill>
                  <a:srgbClr val="FFFFFF"/>
                </a:solidFill>
              </a:rPr>
              <a:t>Which are used all over kernels</a:t>
            </a:r>
          </a:p>
          <a:p>
            <a:pPr>
              <a:lnSpc>
                <a:spcPct val="90000"/>
              </a:lnSpc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51869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28E6-C169-F24B-B647-E061C5BFDFA7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Typical RCU update sequence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zh-TW" sz="2600" dirty="0"/>
              <a:t>Replace pointers to a data structure with pointers to a new version</a:t>
            </a:r>
          </a:p>
          <a:p>
            <a:pPr marL="1009650" lvl="1" indent="-609600"/>
            <a:r>
              <a:rPr lang="en-US" altLang="zh-TW" sz="2200" dirty="0"/>
              <a:t>Is this replacement atomic?</a:t>
            </a:r>
          </a:p>
          <a:p>
            <a:pPr marL="609600" indent="-609600"/>
            <a:r>
              <a:rPr lang="en-US" altLang="zh-TW" sz="2600" dirty="0"/>
              <a:t>Wait for all previous reader to complete their RCU read-side critical sections.</a:t>
            </a:r>
          </a:p>
          <a:p>
            <a:pPr marL="609600" indent="-609600"/>
            <a:r>
              <a:rPr lang="en-US" altLang="zh-TW" sz="2600" dirty="0"/>
              <a:t>at this point, there cannot be any readers who hold reference to the old data structure, so it now may safely be reclaimed. </a:t>
            </a:r>
          </a:p>
        </p:txBody>
      </p:sp>
    </p:spTree>
    <p:extLst>
      <p:ext uri="{BB962C8B-B14F-4D97-AF65-F5344CB8AC3E}">
        <p14:creationId xmlns:p14="http://schemas.microsoft.com/office/powerpoint/2010/main" val="2763714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5B450-487F-7649-AD91-4264DDDCA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16" y="339692"/>
            <a:ext cx="7772400" cy="1143000"/>
          </a:xfrm>
        </p:spPr>
        <p:txBody>
          <a:bodyPr/>
          <a:lstStyle/>
          <a:p>
            <a:r>
              <a:rPr lang="en-US" dirty="0"/>
              <a:t>Delete implementation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168BDE-3A42-0545-B2D4-C38DB57C5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768" y="1981200"/>
            <a:ext cx="5266464" cy="4114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45C61-88D1-A94A-AE8A-450AB27A9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C36E0-B41B-9243-9A35-0839A7A6A7A9}"/>
              </a:ext>
            </a:extLst>
          </p:cNvPr>
          <p:cNvSpPr txBox="1"/>
          <p:nvPr/>
        </p:nvSpPr>
        <p:spPr>
          <a:xfrm>
            <a:off x="7880279" y="2393879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AE166F-C705-074D-BA59-4BB204094287}"/>
              </a:ext>
            </a:extLst>
          </p:cNvPr>
          <p:cNvCxnSpPr/>
          <p:nvPr/>
        </p:nvCxnSpPr>
        <p:spPr bwMode="auto">
          <a:xfrm flipH="1">
            <a:off x="6172200" y="2732433"/>
            <a:ext cx="1708079" cy="467967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5AEE981-1D98-0B46-A82D-3777E053294A}"/>
              </a:ext>
            </a:extLst>
          </p:cNvPr>
          <p:cNvCxnSpPr/>
          <p:nvPr/>
        </p:nvCxnSpPr>
        <p:spPr bwMode="auto">
          <a:xfrm flipH="1" flipV="1">
            <a:off x="5791200" y="4038600"/>
            <a:ext cx="1828800" cy="609600"/>
          </a:xfrm>
          <a:prstGeom prst="straightConnector1">
            <a:avLst/>
          </a:prstGeom>
          <a:noFill/>
          <a:ln w="3175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FCD74F2-5176-DD48-9A67-E1F97E00A75C}"/>
              </a:ext>
            </a:extLst>
          </p:cNvPr>
          <p:cNvSpPr txBox="1"/>
          <p:nvPr/>
        </p:nvSpPr>
        <p:spPr>
          <a:xfrm>
            <a:off x="7162800" y="4787324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Schedule phase 2 </a:t>
            </a:r>
          </a:p>
          <a:p>
            <a:r>
              <a:rPr lang="en-US" dirty="0"/>
              <a:t>after quiescence</a:t>
            </a:r>
          </a:p>
        </p:txBody>
      </p:sp>
    </p:spTree>
    <p:extLst>
      <p:ext uri="{BB962C8B-B14F-4D97-AF65-F5344CB8AC3E}">
        <p14:creationId xmlns:p14="http://schemas.microsoft.com/office/powerpoint/2010/main" val="95070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42EC-057C-6946-97B1-8326FE7155A2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Read-Copy Deletion  (delete B)</a:t>
            </a:r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7130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36FF-6EDB-BC46-9AB5-9A6D2791CE21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the first phase of the update</a:t>
            </a:r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7108" name="Line 4">
            <a:hlinkClick r:id="rId3" action="ppaction://hlinksldjump"/>
          </p:cNvPr>
          <p:cNvSpPr>
            <a:spLocks noChangeShapeType="1"/>
          </p:cNvSpPr>
          <p:nvPr/>
        </p:nvSpPr>
        <p:spPr bwMode="auto">
          <a:xfrm>
            <a:off x="8532813" y="6381750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8712200" y="6308725"/>
            <a:ext cx="431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800" b="1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290874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136F-863B-E44C-A4E8-5D969697CDE8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Read-Copy Deletion</a:t>
            </a:r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3276600" y="3357563"/>
            <a:ext cx="2374900" cy="1366837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940425" y="4868863"/>
            <a:ext cx="108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chemeClr val="accent2"/>
                </a:solidFill>
              </a:rPr>
              <a:t>When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 flipV="1">
            <a:off x="5364163" y="4581525"/>
            <a:ext cx="503237" cy="287338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C402D1-147F-C44B-97F8-4F25917F95E0}"/>
              </a:ext>
            </a:extLst>
          </p:cNvPr>
          <p:cNvSpPr txBox="1"/>
          <p:nvPr/>
        </p:nvSpPr>
        <p:spPr>
          <a:xfrm>
            <a:off x="2971800" y="6324600"/>
            <a:ext cx="3368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Implemented through the </a:t>
            </a:r>
            <a:r>
              <a:rPr lang="en-US" dirty="0" err="1"/>
              <a:t>call_rcu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482026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3180-9B2F-DB4A-864F-94F275BE8B1D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Read-Copy Deletion</a:t>
            </a:r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0642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Book Antiqua" charset="0"/>
                <a:ea typeface="新細明體" charset="0"/>
                <a:cs typeface="新細明體" charset="0"/>
              </a:rPr>
              <a:t>Linux Synch. Primitives</a:t>
            </a:r>
          </a:p>
        </p:txBody>
      </p:sp>
      <p:graphicFrame>
        <p:nvGraphicFramePr>
          <p:cNvPr id="108618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101751"/>
              </p:ext>
            </p:extLst>
          </p:nvPr>
        </p:nvGraphicFramePr>
        <p:xfrm>
          <a:off x="990600" y="1447800"/>
          <a:ext cx="6934200" cy="5029196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Technique </a:t>
                      </a:r>
                    </a:p>
                  </a:txBody>
                  <a:tcPr marT="43355" marB="4335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Description</a:t>
                      </a:r>
                    </a:p>
                  </a:txBody>
                  <a:tcPr marT="43355" marB="433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Scope</a:t>
                      </a:r>
                    </a:p>
                  </a:txBody>
                  <a:tcPr marT="43355" marB="433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Per-CPU variables</a:t>
                      </a:r>
                    </a:p>
                  </a:txBody>
                  <a:tcPr marT="43355" marB="4335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Duplicate a data structure among CPUs</a:t>
                      </a:r>
                    </a:p>
                  </a:txBody>
                  <a:tcPr marT="43355" marB="433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All CPUs</a:t>
                      </a:r>
                    </a:p>
                  </a:txBody>
                  <a:tcPr marT="43355" marB="433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Atomic operation</a:t>
                      </a:r>
                    </a:p>
                  </a:txBody>
                  <a:tcPr marT="43355" marB="4335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Atomic read-modify-write instruction</a:t>
                      </a:r>
                    </a:p>
                  </a:txBody>
                  <a:tcPr marT="43355" marB="433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All</a:t>
                      </a:r>
                    </a:p>
                  </a:txBody>
                  <a:tcPr marT="43355" marB="433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Memory barrier</a:t>
                      </a:r>
                    </a:p>
                  </a:txBody>
                  <a:tcPr marT="43355" marB="4335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Avoid instruction re-ordering</a:t>
                      </a:r>
                    </a:p>
                  </a:txBody>
                  <a:tcPr marT="43355" marB="433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Local CPU</a:t>
                      </a:r>
                    </a:p>
                  </a:txBody>
                  <a:tcPr marT="43355" marB="433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Spin lock</a:t>
                      </a:r>
                    </a:p>
                  </a:txBody>
                  <a:tcPr marT="43355" marB="4335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Lock with busy wait</a:t>
                      </a:r>
                    </a:p>
                  </a:txBody>
                  <a:tcPr marT="43355" marB="433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All</a:t>
                      </a:r>
                    </a:p>
                  </a:txBody>
                  <a:tcPr marT="43355" marB="433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Semaphore </a:t>
                      </a:r>
                    </a:p>
                  </a:txBody>
                  <a:tcPr marT="43355" marB="4335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Lock with blocking wait (sleep)</a:t>
                      </a:r>
                    </a:p>
                  </a:txBody>
                  <a:tcPr marT="43355" marB="433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All </a:t>
                      </a:r>
                    </a:p>
                  </a:txBody>
                  <a:tcPr marT="43355" marB="433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Seqlocks</a:t>
                      </a:r>
                      <a:r>
                        <a:rPr kumimoji="0" lang="en-US" altLang="zh-TW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marT="43355" marB="4335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Lock based on access counter</a:t>
                      </a:r>
                    </a:p>
                  </a:txBody>
                  <a:tcPr marT="43355" marB="433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All </a:t>
                      </a:r>
                    </a:p>
                  </a:txBody>
                  <a:tcPr marT="43355" marB="433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6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Local interrupt disabling</a:t>
                      </a:r>
                    </a:p>
                  </a:txBody>
                  <a:tcPr marT="43355" marB="4335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Forbid interrupt on a single CPU</a:t>
                      </a:r>
                    </a:p>
                  </a:txBody>
                  <a:tcPr marT="43355" marB="433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Local </a:t>
                      </a:r>
                    </a:p>
                  </a:txBody>
                  <a:tcPr marT="43355" marB="433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6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Local softirq disabling</a:t>
                      </a:r>
                    </a:p>
                  </a:txBody>
                  <a:tcPr marT="43355" marB="4335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Forbid deferrable function on a single CPU</a:t>
                      </a:r>
                    </a:p>
                  </a:txBody>
                  <a:tcPr marT="43355" marB="433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Local </a:t>
                      </a:r>
                    </a:p>
                  </a:txBody>
                  <a:tcPr marT="43355" marB="433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6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Read-copy-update (RCU)</a:t>
                      </a:r>
                    </a:p>
                  </a:txBody>
                  <a:tcPr marT="43355" marB="4335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Lock-free access to shared data through pointers</a:t>
                      </a:r>
                    </a:p>
                  </a:txBody>
                  <a:tcPr marT="43355" marB="433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All</a:t>
                      </a:r>
                    </a:p>
                  </a:txBody>
                  <a:tcPr marT="43355" marB="433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B1ACB8B-5222-0641-BA48-9143A5F0C113}"/>
              </a:ext>
            </a:extLst>
          </p:cNvPr>
          <p:cNvSpPr txBox="1"/>
          <p:nvPr/>
        </p:nvSpPr>
        <p:spPr>
          <a:xfrm>
            <a:off x="1676400" y="6476996"/>
            <a:ext cx="2154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Read-write locks</a:t>
            </a:r>
          </a:p>
        </p:txBody>
      </p:sp>
    </p:spTree>
    <p:extLst>
      <p:ext uri="{BB962C8B-B14F-4D97-AF65-F5344CB8AC3E}">
        <p14:creationId xmlns:p14="http://schemas.microsoft.com/office/powerpoint/2010/main" val="863423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91CCF-9F1E-DF49-993D-42FB6998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Applied to </a:t>
            </a:r>
            <a:r>
              <a:rPr lang="en-US" dirty="0" err="1"/>
              <a:t>linux</a:t>
            </a:r>
            <a:r>
              <a:rPr lang="en-US" dirty="0"/>
              <a:t> route cache update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2CE904-0DFB-284D-B3D8-874A24899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920617"/>
            <a:ext cx="3211911" cy="33454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7C4D8-9032-0544-A7DE-1CCD976C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A741F-97D5-B646-8A8B-FA03FC7B0C09}"/>
              </a:ext>
            </a:extLst>
          </p:cNvPr>
          <p:cNvSpPr txBox="1"/>
          <p:nvPr/>
        </p:nvSpPr>
        <p:spPr>
          <a:xfrm>
            <a:off x="93049" y="5430385"/>
            <a:ext cx="895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Specific workload; overall speedup not that high; up to 30% speedup for other kernel functions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A9DD89-F08B-2C42-B26C-B3C172E5E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630" y="1859764"/>
            <a:ext cx="3211911" cy="341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03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7-02-03 at 1.19.5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86" r="-19986"/>
          <a:stretch>
            <a:fillRect/>
          </a:stretch>
        </p:blipFill>
        <p:spPr>
          <a:xfrm>
            <a:off x="4038600" y="1981200"/>
            <a:ext cx="5864255" cy="3505200"/>
          </a:xfr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6200-5DA3-DE49-AEAD-3DC4442CA345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Read-Copy Search</a:t>
            </a:r>
          </a:p>
        </p:txBody>
      </p:sp>
      <p:pic>
        <p:nvPicPr>
          <p:cNvPr id="4" name="Picture 3" descr="Screen Shot 2017-02-03 at 1.25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6400"/>
            <a:ext cx="4497887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10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A97E-14DF-9D47-895F-69CECED09823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Assumptions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Read intensive</a:t>
            </a:r>
          </a:p>
          <a:p>
            <a:pPr lvl="1"/>
            <a:r>
              <a:rPr lang="en-US" altLang="zh-TW"/>
              <a:t>the update fraction f &lt; 1/ |CPU|</a:t>
            </a:r>
          </a:p>
          <a:p>
            <a:r>
              <a:rPr lang="en-US" altLang="zh-TW"/>
              <a:t>Grace period</a:t>
            </a:r>
          </a:p>
          <a:p>
            <a:pPr lvl="1"/>
            <a:r>
              <a:rPr lang="en-US" altLang="zh-TW"/>
              <a:t>reading tasks can see stale data</a:t>
            </a:r>
          </a:p>
          <a:p>
            <a:r>
              <a:rPr lang="en-US" altLang="zh-TW"/>
              <a:t>requires that the modification be compatible with lock-free access</a:t>
            </a:r>
          </a:p>
          <a:p>
            <a:pPr lvl="1"/>
            <a:r>
              <a:rPr lang="en-US" altLang="zh-TW"/>
              <a:t>linked-list insertion, deletion, and replacement are compatible</a:t>
            </a:r>
          </a:p>
          <a:p>
            <a:pPr lvl="1">
              <a:buFont typeface="Wingdings" charset="0"/>
              <a:buNone/>
            </a:pPr>
            <a:endParaRPr lang="en-US" altLang="zh-TW"/>
          </a:p>
          <a:p>
            <a:endParaRPr lang="en-US" altLang="zh-TW"/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4753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6862-BE86-9949-9F55-B18BF5C0384F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Simple I</a:t>
            </a:r>
            <a:r>
              <a:rPr lang="en-US"/>
              <a:t>mplementation</a:t>
            </a:r>
            <a:endParaRPr lang="en-US" altLang="zh-TW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Wait_for_rcu()</a:t>
            </a:r>
          </a:p>
          <a:p>
            <a:pPr lvl="1"/>
            <a:r>
              <a:rPr lang="en-US" altLang="zh-TW"/>
              <a:t>waits for a grace period to expire</a:t>
            </a:r>
          </a:p>
          <a:p>
            <a:pPr lvl="1"/>
            <a:endParaRPr lang="en-US" altLang="zh-TW"/>
          </a:p>
          <a:p>
            <a:r>
              <a:rPr lang="en-US" altLang="zh-TW"/>
              <a:t>Kfree_rcu()</a:t>
            </a:r>
          </a:p>
          <a:p>
            <a:pPr lvl="1"/>
            <a:r>
              <a:rPr lang="en-US" altLang="zh-TW"/>
              <a:t>waits for a grace period before freeing a specified block of memory.</a:t>
            </a:r>
          </a:p>
          <a:p>
            <a:pPr lvl="1"/>
            <a:endParaRPr lang="en-US" altLang="zh-TW"/>
          </a:p>
          <a:p>
            <a:pPr>
              <a:buFont typeface="Wingdings" charset="0"/>
              <a:buNone/>
            </a:pPr>
            <a:r>
              <a:rPr lang="en-US" altLang="zh-TW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27712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1B567-30BD-2643-923D-3AD786C80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detect quiescence?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7E489-D54F-304A-A6C9-7632372B9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Idea of grace periods</a:t>
            </a:r>
          </a:p>
          <a:p>
            <a:pPr lvl="1"/>
            <a:r>
              <a:rPr lang="en-US" sz="2400" dirty="0"/>
              <a:t>Readers of old information will eventually leave</a:t>
            </a:r>
          </a:p>
          <a:p>
            <a:pPr lvl="1"/>
            <a:r>
              <a:rPr lang="en-US" sz="2400" dirty="0"/>
              <a:t>Exploit context switches</a:t>
            </a:r>
          </a:p>
          <a:p>
            <a:pPr lvl="2"/>
            <a:r>
              <a:rPr lang="en-US" sz="2000" dirty="0"/>
              <a:t>Threads do not hold OS locks across context switches</a:t>
            </a:r>
          </a:p>
          <a:p>
            <a:r>
              <a:rPr lang="en-US" sz="2800" dirty="0"/>
              <a:t>How do we identify?</a:t>
            </a:r>
          </a:p>
          <a:p>
            <a:pPr lvl="1"/>
            <a:r>
              <a:rPr lang="en-US" sz="2400" dirty="0"/>
              <a:t>Paper goes into many alternatives and evaluates them (polling; counters; …)</a:t>
            </a:r>
          </a:p>
          <a:p>
            <a:pPr lvl="1"/>
            <a:r>
              <a:rPr lang="en-US" sz="2400" dirty="0"/>
              <a:t>Batching to reduce cost</a:t>
            </a:r>
          </a:p>
          <a:p>
            <a:pPr lvl="1"/>
            <a:r>
              <a:rPr lang="en-US" sz="2400" dirty="0"/>
              <a:t>Force context switch?</a:t>
            </a:r>
          </a:p>
          <a:p>
            <a:pPr lvl="2"/>
            <a:r>
              <a:rPr lang="en-US" sz="2000" dirty="0"/>
              <a:t>Expensive and some tasks are not preemptible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8A842-8DC9-C748-A529-4B4248A7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2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05C8-0190-CA44-A854-0A28536CF25E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Read-Copy Update Grace Period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  <a:ln/>
          <a:extLst>
            <a:ext uri="{91240B29-F687-4f45-9708-019B960494DF}">
              <a14:hiddenLine xmlns="" xmlns:a14="http://schemas.microsoft.com/office/drawing/2010/main" w="28575" cap="flat">
                <a:solidFill>
                  <a:schemeClr val="accent2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200400" y="4953000"/>
            <a:ext cx="1439863" cy="504825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611188" y="5445125"/>
            <a:ext cx="216058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chemeClr val="accent2"/>
                </a:solidFill>
              </a:rPr>
              <a:t>non-preemptible kernel execution</a:t>
            </a:r>
          </a:p>
          <a:p>
            <a:pPr>
              <a:spcBef>
                <a:spcPct val="50000"/>
              </a:spcBef>
            </a:pPr>
            <a:endParaRPr lang="en-US" altLang="zh-TW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 flipH="1">
            <a:off x="2700338" y="5229225"/>
            <a:ext cx="503237" cy="360363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5940425" y="4724400"/>
            <a:ext cx="0" cy="8636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6300788" y="4724400"/>
            <a:ext cx="0" cy="8636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>
            <a:off x="5940425" y="5157788"/>
            <a:ext cx="36036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2716" name="AutoShape 12"/>
          <p:cNvCxnSpPr>
            <a:cxnSpLocks noChangeShapeType="1"/>
            <a:stCxn id="72707" idx="0"/>
            <a:endCxn id="72707" idx="0"/>
          </p:cNvCxnSpPr>
          <p:nvPr/>
        </p:nvCxnSpPr>
        <p:spPr bwMode="auto">
          <a:xfrm rot="5400000" flipV="1">
            <a:off x="4567238" y="1752600"/>
            <a:ext cx="1588" cy="1587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2720" name="Line 16"/>
          <p:cNvSpPr>
            <a:spLocks noChangeShapeType="1"/>
          </p:cNvSpPr>
          <p:nvPr/>
        </p:nvSpPr>
        <p:spPr bwMode="auto">
          <a:xfrm>
            <a:off x="6084888" y="5157788"/>
            <a:ext cx="142875" cy="576262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4859338" y="5734050"/>
            <a:ext cx="33131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chemeClr val="accent2"/>
                </a:solidFill>
              </a:rPr>
              <a:t>Quiescent state execution</a:t>
            </a:r>
          </a:p>
          <a:p>
            <a:pPr>
              <a:spcBef>
                <a:spcPct val="50000"/>
              </a:spcBef>
            </a:pP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72722" name="Line 18">
            <a:hlinkClick r:id="rId3" action="ppaction://hlinksldjump"/>
          </p:cNvPr>
          <p:cNvSpPr>
            <a:spLocks noChangeShapeType="1"/>
          </p:cNvSpPr>
          <p:nvPr/>
        </p:nvSpPr>
        <p:spPr bwMode="auto">
          <a:xfrm>
            <a:off x="3492500" y="2349500"/>
            <a:ext cx="0" cy="33845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3" name="Line 19">
            <a:hlinkClick r:id="rId4" action="ppaction://hlinksldjump"/>
          </p:cNvPr>
          <p:cNvSpPr>
            <a:spLocks noChangeShapeType="1"/>
          </p:cNvSpPr>
          <p:nvPr/>
        </p:nvSpPr>
        <p:spPr bwMode="auto">
          <a:xfrm>
            <a:off x="4643438" y="2349500"/>
            <a:ext cx="0" cy="3384550"/>
          </a:xfrm>
          <a:prstGeom prst="line">
            <a:avLst/>
          </a:prstGeom>
          <a:noFill/>
          <a:ln w="28575">
            <a:solidFill>
              <a:srgbClr val="009A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DF174-88F7-DD44-8C63-332F1051A76B}"/>
              </a:ext>
            </a:extLst>
          </p:cNvPr>
          <p:cNvSpPr txBox="1"/>
          <p:nvPr/>
        </p:nvSpPr>
        <p:spPr>
          <a:xfrm>
            <a:off x="2053276" y="6292503"/>
            <a:ext cx="425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it important to detect grace period quickly?</a:t>
            </a:r>
          </a:p>
        </p:txBody>
      </p:sp>
    </p:spTree>
    <p:extLst>
      <p:ext uri="{BB962C8B-B14F-4D97-AF65-F5344CB8AC3E}">
        <p14:creationId xmlns:p14="http://schemas.microsoft.com/office/powerpoint/2010/main" val="113404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D3F8-61F7-E248-8CE4-531E2E1E01E0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Simple Grace-Period Detection</a:t>
            </a:r>
          </a:p>
        </p:txBody>
      </p:sp>
      <p:pic>
        <p:nvPicPr>
          <p:cNvPr id="737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779838" y="2565400"/>
            <a:ext cx="360362" cy="576263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4572000" y="3284538"/>
            <a:ext cx="360363" cy="576262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5076825" y="4149725"/>
            <a:ext cx="287338" cy="50323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6011863" y="4868863"/>
            <a:ext cx="288925" cy="576262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38565-38E4-0F47-8B00-6791F82CB4DE}"/>
              </a:ext>
            </a:extLst>
          </p:cNvPr>
          <p:cNvSpPr txBox="1"/>
          <p:nvPr/>
        </p:nvSpPr>
        <p:spPr>
          <a:xfrm>
            <a:off x="1676400" y="6341646"/>
            <a:ext cx="5131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Schedule a thread on each CPU to ensure </a:t>
            </a:r>
            <a:r>
              <a:rPr lang="en-US" dirty="0" err="1"/>
              <a:t>quiescense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13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5C55-A494-7E4C-A135-6ECFCDBC0ADE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wait_for_rcu</a:t>
            </a:r>
            <a:r>
              <a:rPr lang="en-US" altLang="zh-TW" dirty="0"/>
              <a:t>()  I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7273925" cy="433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5782" name="AutoShape 6"/>
          <p:cNvSpPr>
            <a:spLocks/>
          </p:cNvSpPr>
          <p:nvPr/>
        </p:nvSpPr>
        <p:spPr bwMode="auto">
          <a:xfrm>
            <a:off x="611188" y="3284538"/>
            <a:ext cx="288925" cy="1657350"/>
          </a:xfrm>
          <a:prstGeom prst="leftBrace">
            <a:avLst>
              <a:gd name="adj1" fmla="val 47802"/>
              <a:gd name="adj2" fmla="val 50000"/>
            </a:avLst>
          </a:prstGeom>
          <a:noFill/>
          <a:ln w="349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AutoShape 7"/>
          <p:cNvSpPr>
            <a:spLocks/>
          </p:cNvSpPr>
          <p:nvPr/>
        </p:nvSpPr>
        <p:spPr bwMode="auto">
          <a:xfrm>
            <a:off x="755650" y="5445125"/>
            <a:ext cx="71438" cy="288925"/>
          </a:xfrm>
          <a:prstGeom prst="leftBrace">
            <a:avLst>
              <a:gd name="adj1" fmla="val 33703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1763713" y="2924175"/>
            <a:ext cx="4032250" cy="2889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AutoShape 9"/>
          <p:cNvSpPr>
            <a:spLocks noChangeArrowheads="1"/>
          </p:cNvSpPr>
          <p:nvPr/>
        </p:nvSpPr>
        <p:spPr bwMode="auto">
          <a:xfrm>
            <a:off x="1692275" y="5013325"/>
            <a:ext cx="6192838" cy="28733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4536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9CE8-DC7D-4B43-8104-F4FE481A44B4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400"/>
              <a:t>wait_for_rcu</a:t>
            </a:r>
            <a:r>
              <a:rPr lang="en-US" altLang="zh-TW" sz="3400" dirty="0"/>
              <a:t>() II</a:t>
            </a:r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6804" name="AutoShape 4"/>
          <p:cNvSpPr>
            <a:spLocks/>
          </p:cNvSpPr>
          <p:nvPr/>
        </p:nvSpPr>
        <p:spPr bwMode="auto">
          <a:xfrm>
            <a:off x="468313" y="2349500"/>
            <a:ext cx="287337" cy="1223963"/>
          </a:xfrm>
          <a:prstGeom prst="leftBrace">
            <a:avLst>
              <a:gd name="adj1" fmla="val 3549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AutoShape 5"/>
          <p:cNvSpPr>
            <a:spLocks/>
          </p:cNvSpPr>
          <p:nvPr/>
        </p:nvSpPr>
        <p:spPr bwMode="auto">
          <a:xfrm>
            <a:off x="395288" y="4221163"/>
            <a:ext cx="288925" cy="936625"/>
          </a:xfrm>
          <a:prstGeom prst="leftBrace">
            <a:avLst>
              <a:gd name="adj1" fmla="val 27015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1600200" y="1981200"/>
            <a:ext cx="6697663" cy="360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1547813" y="3789363"/>
            <a:ext cx="3960812" cy="4318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9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E855-B08E-FF4E-B266-A16C68E78875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Implementations</a:t>
            </a:r>
            <a:r>
              <a:rPr lang="en-US" altLang="zh-TW"/>
              <a:t> of</a:t>
            </a:r>
            <a:br>
              <a:rPr lang="en-US"/>
            </a:br>
            <a:r>
              <a:rPr lang="en-US" altLang="zh-TW"/>
              <a:t>Quiescent State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TW" sz="2600" dirty="0">
                <a:solidFill>
                  <a:srgbClr val="FFFFFF"/>
                </a:solidFill>
              </a:rPr>
              <a:t>simply execute onto each CPU in turn.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en-US" altLang="zh-TW" sz="2600" dirty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TW" sz="2600" dirty="0"/>
              <a:t>use context switch, execution in the idle loop, execution in user mode, system call entry, trap from user mode as the quiescent states.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en-US" altLang="zh-TW" sz="2600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>
                <a:solidFill>
                  <a:srgbClr val="FFFFFF"/>
                </a:solidFill>
              </a:rPr>
              <a:t>voluntary context switch as the sole quiescent state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2800" dirty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>
                <a:solidFill>
                  <a:srgbClr val="FFFFFF"/>
                </a:solidFill>
              </a:rPr>
              <a:t>tracks beginnings and ends of operations</a:t>
            </a:r>
          </a:p>
          <a:p>
            <a:pPr marL="400050" lvl="1" indent="0">
              <a:buNone/>
            </a:pPr>
            <a:endParaRPr lang="en-US" altLang="zh-TW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en-US" altLang="zh-TW" sz="2600" dirty="0"/>
          </a:p>
        </p:txBody>
      </p:sp>
    </p:spTree>
    <p:extLst>
      <p:ext uri="{BB962C8B-B14F-4D97-AF65-F5344CB8AC3E}">
        <p14:creationId xmlns:p14="http://schemas.microsoft.com/office/powerpoint/2010/main" val="140961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Why are we reading this paper?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600200"/>
            <a:ext cx="8458200" cy="4114800"/>
          </a:xfrm>
        </p:spPr>
        <p:txBody>
          <a:bodyPr/>
          <a:lstStyle/>
          <a:p>
            <a:r>
              <a:rPr lang="en-US" sz="2800" dirty="0"/>
              <a:t>Example of a synchronization primitive that is:</a:t>
            </a:r>
          </a:p>
          <a:p>
            <a:pPr lvl="1"/>
            <a:r>
              <a:rPr lang="en-US" sz="2400" dirty="0"/>
              <a:t>Lock free (mostly/for reads)</a:t>
            </a:r>
          </a:p>
          <a:p>
            <a:pPr lvl="1"/>
            <a:r>
              <a:rPr lang="en-US" sz="2400" dirty="0"/>
              <a:t>Tuned to a common access pattern</a:t>
            </a:r>
          </a:p>
          <a:p>
            <a:pPr lvl="1"/>
            <a:r>
              <a:rPr lang="en-US" sz="2400" dirty="0"/>
              <a:t>Making the common case fast</a:t>
            </a:r>
          </a:p>
          <a:p>
            <a:r>
              <a:rPr lang="en-US" sz="2800" dirty="0"/>
              <a:t>What is this common pattern?</a:t>
            </a:r>
          </a:p>
          <a:p>
            <a:pPr lvl="1"/>
            <a:r>
              <a:rPr lang="en-US" sz="2400" dirty="0"/>
              <a:t>A lot of reads</a:t>
            </a:r>
          </a:p>
          <a:p>
            <a:pPr lvl="1"/>
            <a:r>
              <a:rPr lang="en-US" sz="2400" dirty="0"/>
              <a:t>Writes are rare</a:t>
            </a:r>
          </a:p>
          <a:p>
            <a:pPr lvl="2"/>
            <a:r>
              <a:rPr lang="en-US" sz="2000" dirty="0"/>
              <a:t>Prioritize writes</a:t>
            </a:r>
          </a:p>
          <a:p>
            <a:pPr lvl="1"/>
            <a:r>
              <a:rPr lang="en-US" sz="2400" dirty="0"/>
              <a:t>Stale copies are short lived – time heals all wounds</a:t>
            </a:r>
          </a:p>
          <a:p>
            <a:pPr lvl="1"/>
            <a:r>
              <a:rPr lang="en-US" sz="2400" dirty="0"/>
              <a:t>Ok to read a slightly stale copy</a:t>
            </a:r>
          </a:p>
          <a:p>
            <a:pPr lvl="2"/>
            <a:r>
              <a:rPr lang="en-US" sz="2000" dirty="0"/>
              <a:t>But that can be fixed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B3E44-AABB-B944-A29C-BA603115717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8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Implementation (polling/counter)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Poll to figure out when safe to delete</a:t>
            </a:r>
          </a:p>
          <a:p>
            <a:r>
              <a:rPr lang="en-US" dirty="0"/>
              <a:t>Generation counter for each RCU region</a:t>
            </a:r>
          </a:p>
          <a:p>
            <a:pPr lvl="1"/>
            <a:r>
              <a:rPr lang="en-US" dirty="0"/>
              <a:t>Generation updated on write</a:t>
            </a:r>
          </a:p>
          <a:p>
            <a:r>
              <a:rPr lang="en-US" dirty="0"/>
              <a:t>Track readers of each generation</a:t>
            </a:r>
          </a:p>
          <a:p>
            <a:pPr lvl="1"/>
            <a:r>
              <a:rPr lang="en-US" dirty="0"/>
              <a:t>Every read increments generation counter going in</a:t>
            </a:r>
          </a:p>
          <a:p>
            <a:pPr lvl="2"/>
            <a:r>
              <a:rPr lang="en-US" dirty="0"/>
              <a:t>And decrements it going out</a:t>
            </a:r>
          </a:p>
          <a:p>
            <a:pPr lvl="1"/>
            <a:r>
              <a:rPr lang="en-US" dirty="0"/>
              <a:t>Quiescence = counter is zero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12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B6EB7-931B-2E49-AF48-B8E255E5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call_rcu</a:t>
            </a:r>
            <a:r>
              <a:rPr lang="en-US" dirty="0"/>
              <a:t>() latency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9B6C4B-D192-EC4F-82F4-AA77B800F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5177" y="1775995"/>
            <a:ext cx="4440010" cy="49398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9B18D-C351-8F41-8E78-A885BD97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48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RCU usage in Linux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6324600"/>
            <a:ext cx="624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http://</a:t>
            </a:r>
            <a:r>
              <a:rPr lang="en-US" dirty="0" err="1"/>
              <a:t>www.rdrop.com</a:t>
            </a:r>
            <a:r>
              <a:rPr lang="en-US" dirty="0"/>
              <a:t>/users/</a:t>
            </a:r>
            <a:r>
              <a:rPr lang="en-US" dirty="0" err="1"/>
              <a:t>paulmck</a:t>
            </a:r>
            <a:r>
              <a:rPr lang="en-US" dirty="0"/>
              <a:t>/RCU/</a:t>
            </a:r>
            <a:r>
              <a:rPr lang="en-US" dirty="0" err="1"/>
              <a:t>linuxusage.html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8F7AB6-6E0E-A747-B0D3-164B336D8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06194"/>
            <a:ext cx="6240683" cy="497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45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RCU as percentage of all locking in </a:t>
            </a:r>
            <a:r>
              <a:rPr lang="en-US" dirty="0" err="1"/>
              <a:t>linux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666B85-0631-BE40-BE72-2300A6D87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805040"/>
            <a:ext cx="5259826" cy="43718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6324600"/>
            <a:ext cx="624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http://</a:t>
            </a:r>
            <a:r>
              <a:rPr lang="en-US" dirty="0" err="1"/>
              <a:t>www.rdrop.com</a:t>
            </a:r>
            <a:r>
              <a:rPr lang="en-US" dirty="0"/>
              <a:t>/users/</a:t>
            </a:r>
            <a:r>
              <a:rPr lang="en-US" dirty="0" err="1"/>
              <a:t>paulmck</a:t>
            </a:r>
            <a:r>
              <a:rPr lang="en-US" dirty="0"/>
              <a:t>/RCU/</a:t>
            </a:r>
            <a:r>
              <a:rPr lang="en-US" dirty="0" err="1"/>
              <a:t>linuxusage.html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21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B0220-FD72-EB44-801E-85A4C3117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RCU Usage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08E396D-D5EE-F943-9ABF-FE6F0E8C3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09800"/>
            <a:ext cx="4424822" cy="304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5E17F-7056-C04B-A01E-97AB3F91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1E2302-A3BA-2E44-A72A-00D7D9F2F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548" y="1926012"/>
            <a:ext cx="3751852" cy="415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6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8DCB5-5BF0-9B4C-9C08-849C24AD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9F42D-64A2-A149-8C4C-34DF24995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Really challenging paper to read</a:t>
            </a:r>
          </a:p>
          <a:p>
            <a:pPr lvl="1"/>
            <a:r>
              <a:rPr lang="en-US" dirty="0"/>
              <a:t>Written by OS hackers (good thing!)</a:t>
            </a:r>
          </a:p>
          <a:p>
            <a:pPr lvl="1"/>
            <a:r>
              <a:rPr lang="en-US" dirty="0"/>
              <a:t>Mixes fundamentals and implementations</a:t>
            </a:r>
          </a:p>
          <a:p>
            <a:pPr lvl="2"/>
            <a:r>
              <a:rPr lang="en-US" dirty="0"/>
              <a:t>We have to try to step back and identify them</a:t>
            </a:r>
          </a:p>
          <a:p>
            <a:pPr lvl="1"/>
            <a:r>
              <a:rPr lang="en-US" dirty="0"/>
              <a:t>Too many ideas/alternatives</a:t>
            </a:r>
          </a:p>
          <a:p>
            <a:pPr lvl="2"/>
            <a:r>
              <a:rPr lang="en-US" dirty="0"/>
              <a:t>Better just to focus on one or two?</a:t>
            </a:r>
          </a:p>
          <a:p>
            <a:pPr lvl="1"/>
            <a:r>
              <a:rPr lang="en-US" dirty="0"/>
              <a:t>Back end of the paper is a survey</a:t>
            </a:r>
          </a:p>
          <a:p>
            <a:r>
              <a:rPr lang="en-US" dirty="0"/>
              <a:t>What are your thoughts?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5EA77-4A1F-8B4D-BC80-AD40CDAA6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27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SeqLock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dirty="0"/>
              <a:t>Another special synchronization primitive</a:t>
            </a:r>
          </a:p>
          <a:p>
            <a:r>
              <a:rPr lang="en-US" dirty="0"/>
              <a:t>Goal is to avoid writer starvation in reader writer locks</a:t>
            </a:r>
          </a:p>
          <a:p>
            <a:r>
              <a:rPr lang="en-US" dirty="0"/>
              <a:t>Has a lock and a sequence number</a:t>
            </a:r>
          </a:p>
          <a:p>
            <a:pPr lvl="1"/>
            <a:r>
              <a:rPr lang="en-US" dirty="0"/>
              <a:t>Lock for writers only</a:t>
            </a:r>
          </a:p>
          <a:p>
            <a:pPr lvl="1"/>
            <a:r>
              <a:rPr lang="en-US" dirty="0"/>
              <a:t>Writer increments sequence number after acquiring lock and before releasing lock</a:t>
            </a:r>
          </a:p>
          <a:p>
            <a:r>
              <a:rPr lang="en-US" dirty="0"/>
              <a:t>Readers do not block</a:t>
            </a:r>
          </a:p>
          <a:p>
            <a:pPr lvl="2"/>
            <a:r>
              <a:rPr lang="en-US" dirty="0"/>
              <a:t>But can check sequence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73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6F17-4F9D-0143-978E-3CFE3B55C357}" type="slidenum">
              <a:rPr lang="en-US" altLang="zh-TW"/>
              <a:pPr/>
              <a:t>37</a:t>
            </a:fld>
            <a:endParaRPr lang="en-US" altLang="zh-TW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Shortcomings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Does not work in a </a:t>
            </a:r>
            <a:r>
              <a:rPr lang="en-US" altLang="zh-TW" dirty="0" err="1">
                <a:solidFill>
                  <a:schemeClr val="accent2"/>
                </a:solidFill>
              </a:rPr>
              <a:t>preemptible</a:t>
            </a:r>
            <a:r>
              <a:rPr lang="en-US" altLang="zh-TW" dirty="0">
                <a:solidFill>
                  <a:schemeClr val="accent2"/>
                </a:solidFill>
              </a:rPr>
              <a:t> kernel</a:t>
            </a:r>
            <a:r>
              <a:rPr lang="en-US" altLang="zh-TW" dirty="0"/>
              <a:t> unless preemption is suppressed in all read-side critical sections</a:t>
            </a:r>
          </a:p>
          <a:p>
            <a:r>
              <a:rPr lang="en-US" altLang="zh-TW" dirty="0">
                <a:solidFill>
                  <a:schemeClr val="accent2"/>
                </a:solidFill>
              </a:rPr>
              <a:t>Cannot</a:t>
            </a:r>
            <a:r>
              <a:rPr lang="en-US" altLang="zh-TW" dirty="0"/>
              <a:t> be called from an </a:t>
            </a:r>
            <a:r>
              <a:rPr lang="en-US" altLang="zh-TW" dirty="0">
                <a:solidFill>
                  <a:schemeClr val="accent2"/>
                </a:solidFill>
              </a:rPr>
              <a:t>interrupt handler</a:t>
            </a:r>
          </a:p>
          <a:p>
            <a:r>
              <a:rPr lang="en-US" altLang="zh-TW" dirty="0"/>
              <a:t>Should not be called while holding a spinlock or with interrupts disabled</a:t>
            </a:r>
            <a:endParaRPr lang="en-US" altLang="zh-TW" dirty="0">
              <a:solidFill>
                <a:schemeClr val="accent2"/>
              </a:solidFill>
            </a:endParaRPr>
          </a:p>
          <a:p>
            <a:r>
              <a:rPr lang="en-US" altLang="zh-TW" dirty="0"/>
              <a:t>Relatively </a:t>
            </a:r>
            <a:r>
              <a:rPr lang="en-US" altLang="zh-TW" dirty="0">
                <a:solidFill>
                  <a:schemeClr val="accent2"/>
                </a:solidFill>
              </a:rPr>
              <a:t>slow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51402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EDD8-58A0-6A4A-9BA1-40FF33DB201B}" type="slidenum">
              <a:rPr lang="en-US" altLang="zh-TW"/>
              <a:pPr/>
              <a:t>38</a:t>
            </a:fld>
            <a:endParaRPr lang="en-US" altLang="zh-TW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Addressing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108950" cy="4267200"/>
          </a:xfrm>
        </p:spPr>
        <p:txBody>
          <a:bodyPr/>
          <a:lstStyle/>
          <a:p>
            <a:r>
              <a:rPr lang="en-US" altLang="zh-TW"/>
              <a:t>The K42 and Tornado implementations of RCU are such that read-side critical sections can block as well as being preempted</a:t>
            </a:r>
            <a:r>
              <a:rPr lang="en-US" altLang="zh-TW">
                <a:latin typeface="Arial"/>
              </a:rPr>
              <a:t>—</a:t>
            </a:r>
            <a:r>
              <a:rPr lang="en-US" altLang="zh-TW"/>
              <a:t>solve 1</a:t>
            </a:r>
          </a:p>
          <a:p>
            <a:r>
              <a:rPr lang="en-US" altLang="zh-TW"/>
              <a:t>Call_rcu()  --solve 2</a:t>
            </a:r>
            <a:r>
              <a:rPr lang="zh-TW" altLang="en-US"/>
              <a:t>、</a:t>
            </a:r>
            <a:r>
              <a:rPr lang="en-US" altLang="zh-TW"/>
              <a:t>3</a:t>
            </a:r>
          </a:p>
          <a:p>
            <a:r>
              <a:rPr lang="en-US" altLang="zh-TW"/>
              <a:t>Kfree_rcu() --solve 2</a:t>
            </a:r>
            <a:r>
              <a:rPr lang="zh-TW" altLang="en-US"/>
              <a:t>、</a:t>
            </a:r>
            <a:r>
              <a:rPr lang="en-US" altLang="zh-TW"/>
              <a:t>3</a:t>
            </a:r>
          </a:p>
          <a:p>
            <a:r>
              <a:rPr lang="en-US" altLang="zh-TW"/>
              <a:t>High-Performance Design for RCU </a:t>
            </a:r>
            <a:r>
              <a:rPr lang="en-US" altLang="zh-TW">
                <a:latin typeface="Arial"/>
              </a:rPr>
              <a:t>–</a:t>
            </a:r>
            <a:r>
              <a:rPr lang="en-US" altLang="zh-TW"/>
              <a:t>solve 2</a:t>
            </a:r>
            <a:r>
              <a:rPr lang="zh-TW" altLang="en-US"/>
              <a:t>、</a:t>
            </a:r>
            <a:r>
              <a:rPr lang="en-US" altLang="zh-TW"/>
              <a:t>3</a:t>
            </a:r>
            <a:r>
              <a:rPr lang="zh-TW" altLang="en-US"/>
              <a:t>、</a:t>
            </a:r>
            <a:r>
              <a:rPr lang="en-US" altLang="zh-TW"/>
              <a:t>4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</p:txBody>
      </p:sp>
      <p:sp>
        <p:nvSpPr>
          <p:cNvPr id="8499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6013" y="3716338"/>
            <a:ext cx="2303462" cy="5048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8027988" y="6237288"/>
            <a:ext cx="79216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26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AC0-D638-BF42-805E-A9F5BD9D2505}" type="slidenum">
              <a:rPr lang="en-US" altLang="zh-TW"/>
              <a:pPr/>
              <a:t>39</a:t>
            </a:fld>
            <a:endParaRPr lang="en-US" altLang="zh-TW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400"/>
              <a:t>K42 and Tornado implementations of RCU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maintain two generation counters</a:t>
            </a:r>
          </a:p>
          <a:p>
            <a:pPr lvl="1"/>
            <a:r>
              <a:rPr lang="en-US" altLang="zh-TW"/>
              <a:t>current generation</a:t>
            </a:r>
          </a:p>
          <a:p>
            <a:pPr lvl="1"/>
            <a:r>
              <a:rPr lang="en-US" altLang="zh-TW"/>
              <a:t>non-current generation</a:t>
            </a:r>
          </a:p>
          <a:p>
            <a:r>
              <a:rPr lang="en-US" altLang="zh-TW"/>
              <a:t>Operations (next page)</a:t>
            </a:r>
          </a:p>
        </p:txBody>
      </p:sp>
    </p:spTree>
    <p:extLst>
      <p:ext uri="{BB962C8B-B14F-4D97-AF65-F5344CB8AC3E}">
        <p14:creationId xmlns:p14="http://schemas.microsoft.com/office/powerpoint/2010/main" val="370834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D011CD54-8473-B247-AB8C-BA6D83B9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95210E-9725-4B44-8BC5-109816286151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874A5E12-4455-2946-B116-D6430EEE7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05000"/>
            <a:ext cx="3886200" cy="378565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// number of readers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int </a:t>
            </a:r>
            <a:r>
              <a:rPr lang="en-US" altLang="en-US" dirty="0" err="1">
                <a:solidFill>
                  <a:schemeClr val="tx2"/>
                </a:solidFill>
              </a:rPr>
              <a:t>readcount</a:t>
            </a:r>
            <a:r>
              <a:rPr lang="en-US" altLang="en-US" dirty="0">
                <a:solidFill>
                  <a:schemeClr val="tx2"/>
                </a:solidFill>
              </a:rPr>
              <a:t> = 0;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// mutual exclusion to </a:t>
            </a:r>
            <a:r>
              <a:rPr lang="en-US" altLang="en-US" dirty="0" err="1">
                <a:solidFill>
                  <a:schemeClr val="tx2"/>
                </a:solidFill>
              </a:rPr>
              <a:t>readcount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Semaphore mutex = 1;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// exclusive writer or reader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Semaphore </a:t>
            </a:r>
            <a:r>
              <a:rPr lang="en-US" altLang="en-US" dirty="0" err="1">
                <a:solidFill>
                  <a:schemeClr val="tx2"/>
                </a:solidFill>
              </a:rPr>
              <a:t>w_or_r</a:t>
            </a:r>
            <a:r>
              <a:rPr lang="en-US" altLang="en-US" dirty="0">
                <a:solidFill>
                  <a:schemeClr val="tx2"/>
                </a:solidFill>
              </a:rPr>
              <a:t> = 1;</a:t>
            </a:r>
          </a:p>
          <a:p>
            <a:pPr>
              <a:buFont typeface="Monotype Sorts" pitchFamily="2" charset="2"/>
              <a:buNone/>
            </a:pPr>
            <a:endParaRPr lang="en-US" altLang="en-US" dirty="0">
              <a:solidFill>
                <a:schemeClr val="tx2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writer {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    wait(</a:t>
            </a:r>
            <a:r>
              <a:rPr lang="en-US" altLang="en-US" dirty="0" err="1">
                <a:solidFill>
                  <a:schemeClr val="tx2"/>
                </a:solidFill>
              </a:rPr>
              <a:t>w_or_r</a:t>
            </a:r>
            <a:r>
              <a:rPr lang="en-US" altLang="en-US" dirty="0">
                <a:solidFill>
                  <a:schemeClr val="tx2"/>
                </a:solidFill>
              </a:rPr>
              <a:t>); // lock out readers</a:t>
            </a:r>
          </a:p>
          <a:p>
            <a:pPr>
              <a:buFont typeface="Monotype Sorts" pitchFamily="2" charset="2"/>
              <a:buNone/>
            </a:pPr>
            <a:r>
              <a:rPr lang="en-US" altLang="en-US" i="1" dirty="0">
                <a:solidFill>
                  <a:schemeClr val="tx2"/>
                </a:solidFill>
              </a:rPr>
              <a:t>    Write;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    signal(</a:t>
            </a:r>
            <a:r>
              <a:rPr lang="en-US" altLang="en-US" dirty="0" err="1">
                <a:solidFill>
                  <a:schemeClr val="tx2"/>
                </a:solidFill>
              </a:rPr>
              <a:t>w_or_r</a:t>
            </a:r>
            <a:r>
              <a:rPr lang="en-US" altLang="en-US" dirty="0">
                <a:solidFill>
                  <a:schemeClr val="tx2"/>
                </a:solidFill>
              </a:rPr>
              <a:t>); // up for grabs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}</a:t>
            </a:r>
          </a:p>
          <a:p>
            <a:pPr>
              <a:buFont typeface="Monotype Sorts" pitchFamily="2" charset="2"/>
              <a:buNone/>
            </a:pPr>
            <a:endParaRPr lang="en-US" altLang="en-US" sz="1600" dirty="0"/>
          </a:p>
        </p:txBody>
      </p:sp>
      <p:sp>
        <p:nvSpPr>
          <p:cNvPr id="381955" name="Rectangle 3">
            <a:extLst>
              <a:ext uri="{FF2B5EF4-FFF2-40B4-BE49-F238E27FC236}">
                <a16:creationId xmlns:a16="http://schemas.microsoft.com/office/drawing/2014/main" id="{A70DD7EA-09F9-9C4F-9F28-6A2905693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Readers/Writers (review)</a:t>
            </a:r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33E40240-D653-804F-A208-3AD64C9C8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905000"/>
            <a:ext cx="3886200" cy="388414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reader {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    wait(mutex);       // lock </a:t>
            </a:r>
            <a:r>
              <a:rPr lang="en-US" altLang="en-US" dirty="0" err="1">
                <a:solidFill>
                  <a:schemeClr val="tx2"/>
                </a:solidFill>
              </a:rPr>
              <a:t>readcount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    </a:t>
            </a:r>
            <a:r>
              <a:rPr lang="en-US" altLang="en-US" dirty="0" err="1">
                <a:solidFill>
                  <a:schemeClr val="tx2"/>
                </a:solidFill>
              </a:rPr>
              <a:t>readcount</a:t>
            </a:r>
            <a:r>
              <a:rPr lang="en-US" altLang="en-US" dirty="0">
                <a:solidFill>
                  <a:schemeClr val="tx2"/>
                </a:solidFill>
              </a:rPr>
              <a:t> += 1; // one more reader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    if (</a:t>
            </a:r>
            <a:r>
              <a:rPr lang="en-US" altLang="en-US" dirty="0" err="1">
                <a:solidFill>
                  <a:schemeClr val="tx2"/>
                </a:solidFill>
              </a:rPr>
              <a:t>readcount</a:t>
            </a:r>
            <a:r>
              <a:rPr lang="en-US" altLang="en-US" dirty="0">
                <a:solidFill>
                  <a:schemeClr val="tx2"/>
                </a:solidFill>
              </a:rPr>
              <a:t> == 1)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        wait(</a:t>
            </a:r>
            <a:r>
              <a:rPr lang="en-US" altLang="en-US" dirty="0" err="1">
                <a:solidFill>
                  <a:schemeClr val="tx2"/>
                </a:solidFill>
              </a:rPr>
              <a:t>w_or_r</a:t>
            </a:r>
            <a:r>
              <a:rPr lang="en-US" altLang="en-US" dirty="0">
                <a:solidFill>
                  <a:schemeClr val="tx2"/>
                </a:solidFill>
              </a:rPr>
              <a:t>); // synch w/ writers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    signal(mutex);   // unlock </a:t>
            </a:r>
            <a:r>
              <a:rPr lang="en-US" altLang="en-US" dirty="0" err="1">
                <a:solidFill>
                  <a:schemeClr val="tx2"/>
                </a:solidFill>
              </a:rPr>
              <a:t>readcount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    </a:t>
            </a:r>
            <a:r>
              <a:rPr lang="en-US" altLang="en-US" i="1" dirty="0">
                <a:solidFill>
                  <a:schemeClr val="tx2"/>
                </a:solidFill>
              </a:rPr>
              <a:t>Read;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    wait(mutex);      // lock </a:t>
            </a:r>
            <a:r>
              <a:rPr lang="en-US" altLang="en-US" dirty="0" err="1">
                <a:solidFill>
                  <a:schemeClr val="tx2"/>
                </a:solidFill>
              </a:rPr>
              <a:t>readcount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    </a:t>
            </a:r>
            <a:r>
              <a:rPr lang="en-US" altLang="en-US" dirty="0" err="1">
                <a:solidFill>
                  <a:schemeClr val="tx2"/>
                </a:solidFill>
              </a:rPr>
              <a:t>readcount</a:t>
            </a:r>
            <a:r>
              <a:rPr lang="en-US" altLang="en-US" dirty="0">
                <a:solidFill>
                  <a:schemeClr val="tx2"/>
                </a:solidFill>
              </a:rPr>
              <a:t> -= 1; // one less reader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    if (</a:t>
            </a:r>
            <a:r>
              <a:rPr lang="en-US" altLang="en-US" dirty="0" err="1">
                <a:solidFill>
                  <a:schemeClr val="tx2"/>
                </a:solidFill>
              </a:rPr>
              <a:t>readcount</a:t>
            </a:r>
            <a:r>
              <a:rPr lang="en-US" altLang="en-US" dirty="0">
                <a:solidFill>
                  <a:schemeClr val="tx2"/>
                </a:solidFill>
              </a:rPr>
              <a:t> == 0)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        signal(</a:t>
            </a:r>
            <a:r>
              <a:rPr lang="en-US" altLang="en-US" dirty="0" err="1">
                <a:solidFill>
                  <a:schemeClr val="tx2"/>
                </a:solidFill>
              </a:rPr>
              <a:t>w_or_r</a:t>
            </a:r>
            <a:r>
              <a:rPr lang="en-US" altLang="en-US" dirty="0">
                <a:solidFill>
                  <a:schemeClr val="tx2"/>
                </a:solidFill>
              </a:rPr>
              <a:t>); // up for grabs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    signal(mutex);   // unlock </a:t>
            </a:r>
            <a:r>
              <a:rPr lang="en-US" altLang="en-US" dirty="0" err="1">
                <a:solidFill>
                  <a:schemeClr val="tx2"/>
                </a:solidFill>
              </a:rPr>
              <a:t>readcount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51169D-773D-5D42-A713-5A80DE0BA7D3}"/>
              </a:ext>
            </a:extLst>
          </p:cNvPr>
          <p:cNvSpPr txBox="1"/>
          <p:nvPr/>
        </p:nvSpPr>
        <p:spPr>
          <a:xfrm>
            <a:off x="990600" y="6138446"/>
            <a:ext cx="6205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Naïve implementation – can be done using just atomic instructions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3AD3-CBE6-2E4D-AEC0-558938899569}" type="slidenum">
              <a:rPr lang="en-US" altLang="zh-TW"/>
              <a:pPr/>
              <a:t>40</a:t>
            </a:fld>
            <a:endParaRPr lang="en-US" altLang="zh-TW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Operation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52600"/>
            <a:ext cx="7956550" cy="42672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altLang="zh-TW" sz="2200" dirty="0"/>
              <a:t>An Operation begins </a:t>
            </a:r>
          </a:p>
          <a:p>
            <a:pPr lvl="2">
              <a:lnSpc>
                <a:spcPct val="80000"/>
              </a:lnSpc>
            </a:pPr>
            <a:r>
              <a:rPr lang="en-US" altLang="zh-TW" sz="2100" dirty="0"/>
              <a:t>increment the current counter  </a:t>
            </a:r>
          </a:p>
          <a:p>
            <a:pPr lvl="2">
              <a:lnSpc>
                <a:spcPct val="80000"/>
              </a:lnSpc>
            </a:pPr>
            <a:r>
              <a:rPr lang="en-US" altLang="zh-TW" sz="2100" dirty="0"/>
              <a:t>store a pointer to that counter in the task</a:t>
            </a:r>
          </a:p>
          <a:p>
            <a:pPr lvl="1">
              <a:lnSpc>
                <a:spcPct val="80000"/>
              </a:lnSpc>
            </a:pPr>
            <a:r>
              <a:rPr lang="en-US" altLang="zh-TW" sz="2200" dirty="0"/>
              <a:t>the operation ends</a:t>
            </a:r>
          </a:p>
          <a:p>
            <a:pPr lvl="2">
              <a:lnSpc>
                <a:spcPct val="80000"/>
              </a:lnSpc>
            </a:pPr>
            <a:r>
              <a:rPr lang="en-US" altLang="zh-TW" sz="2100" dirty="0"/>
              <a:t>Decrement generation counter</a:t>
            </a:r>
          </a:p>
          <a:p>
            <a:pPr lvl="1">
              <a:lnSpc>
                <a:spcPct val="80000"/>
              </a:lnSpc>
            </a:pPr>
            <a:r>
              <a:rPr lang="en-US" altLang="zh-TW" sz="2200" dirty="0"/>
              <a:t>Periodically, non-current generation</a:t>
            </a:r>
            <a:r>
              <a:rPr lang="en-US" sz="2200" dirty="0"/>
              <a:t> is checked to see if it is zero</a:t>
            </a:r>
            <a:r>
              <a:rPr lang="en-US" altLang="zh-TW" sz="22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zh-TW" sz="2200" dirty="0"/>
              <a:t>Reverse current and non-current generations </a:t>
            </a:r>
          </a:p>
          <a:p>
            <a:pPr lvl="1">
              <a:lnSpc>
                <a:spcPct val="80000"/>
              </a:lnSpc>
            </a:pPr>
            <a:r>
              <a:rPr lang="en-US" altLang="zh-TW" sz="2200" dirty="0"/>
              <a:t>A token is handed from one CPU to next</a:t>
            </a:r>
          </a:p>
          <a:p>
            <a:pPr lvl="1">
              <a:lnSpc>
                <a:spcPct val="80000"/>
              </a:lnSpc>
            </a:pPr>
            <a:r>
              <a:rPr lang="en-US" altLang="zh-TW" sz="2200" dirty="0"/>
              <a:t>The token returns to a given CPU</a:t>
            </a:r>
          </a:p>
          <a:p>
            <a:pPr lvl="2">
              <a:lnSpc>
                <a:spcPct val="80000"/>
              </a:lnSpc>
            </a:pPr>
            <a:r>
              <a:rPr lang="en-US" altLang="zh-TW" sz="2100" dirty="0"/>
              <a:t>All operations across the entire system have terminated.</a:t>
            </a:r>
          </a:p>
          <a:p>
            <a:pPr lvl="2">
              <a:lnSpc>
                <a:spcPct val="80000"/>
              </a:lnSpc>
              <a:buFont typeface="Wingdings" charset="0"/>
              <a:buNone/>
            </a:pPr>
            <a:r>
              <a:rPr lang="en-US" altLang="zh-TW" sz="2100" dirty="0"/>
              <a:t> </a:t>
            </a:r>
          </a:p>
          <a:p>
            <a:pPr lvl="1">
              <a:lnSpc>
                <a:spcPct val="80000"/>
              </a:lnSpc>
            </a:pPr>
            <a:endParaRPr lang="en-US" altLang="zh-TW" sz="2200" dirty="0"/>
          </a:p>
          <a:p>
            <a:pPr lvl="1">
              <a:lnSpc>
                <a:spcPct val="80000"/>
              </a:lnSpc>
            </a:pPr>
            <a:endParaRPr lang="en-US" altLang="zh-TW" sz="2200" dirty="0"/>
          </a:p>
          <a:p>
            <a:pPr lvl="1">
              <a:lnSpc>
                <a:spcPct val="80000"/>
              </a:lnSpc>
            </a:pPr>
            <a:endParaRPr lang="en-US" altLang="zh-TW" sz="2200" dirty="0"/>
          </a:p>
          <a:p>
            <a:pPr lvl="1">
              <a:lnSpc>
                <a:spcPct val="80000"/>
              </a:lnSpc>
            </a:pPr>
            <a:endParaRPr lang="en-US" altLang="zh-TW" sz="2200" dirty="0"/>
          </a:p>
          <a:p>
            <a:pPr lvl="1">
              <a:lnSpc>
                <a:spcPct val="80000"/>
              </a:lnSpc>
            </a:pPr>
            <a:endParaRPr lang="en-US" altLang="zh-TW" sz="2200" dirty="0"/>
          </a:p>
          <a:p>
            <a:pPr lvl="1">
              <a:lnSpc>
                <a:spcPct val="80000"/>
              </a:lnSpc>
            </a:pPr>
            <a:endParaRPr lang="en-US" altLang="zh-TW" sz="2200" dirty="0"/>
          </a:p>
          <a:p>
            <a:pPr lvl="1">
              <a:lnSpc>
                <a:spcPct val="80000"/>
              </a:lnSpc>
            </a:pPr>
            <a:endParaRPr lang="en-US" altLang="zh-TW" sz="2200" dirty="0"/>
          </a:p>
          <a:p>
            <a:pPr lvl="1">
              <a:lnSpc>
                <a:spcPct val="80000"/>
              </a:lnSpc>
            </a:pPr>
            <a:endParaRPr lang="en-US" altLang="zh-TW" sz="2200" dirty="0"/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altLang="zh-TW" sz="2200" dirty="0"/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altLang="zh-TW" sz="2200" dirty="0"/>
          </a:p>
          <a:p>
            <a:pPr lvl="1">
              <a:lnSpc>
                <a:spcPct val="80000"/>
              </a:lnSpc>
            </a:pPr>
            <a:endParaRPr lang="en-US" altLang="zh-TW" sz="2200" dirty="0"/>
          </a:p>
          <a:p>
            <a:pPr>
              <a:lnSpc>
                <a:spcPct val="80000"/>
              </a:lnSpc>
            </a:pPr>
            <a:endParaRPr lang="en-US" altLang="zh-TW" sz="2600" dirty="0"/>
          </a:p>
        </p:txBody>
      </p:sp>
    </p:spTree>
    <p:extLst>
      <p:ext uri="{BB962C8B-B14F-4D97-AF65-F5344CB8AC3E}">
        <p14:creationId xmlns:p14="http://schemas.microsoft.com/office/powerpoint/2010/main" val="38110598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9BEA-0FB3-1A44-B884-7B646A96408B}" type="slidenum">
              <a:rPr lang="en-US" altLang="zh-TW"/>
              <a:pPr/>
              <a:t>41</a:t>
            </a:fld>
            <a:endParaRPr lang="en-US" altLang="zh-TW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400"/>
              <a:t>Non-Blocking Grace-Period Detection</a:t>
            </a:r>
          </a:p>
        </p:txBody>
      </p:sp>
      <p:pic>
        <p:nvPicPr>
          <p:cNvPr id="901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844675"/>
            <a:ext cx="4824413" cy="4135438"/>
          </a:xfrm>
        </p:spPr>
      </p:pic>
      <p:sp>
        <p:nvSpPr>
          <p:cNvPr id="90116" name="AutoShape 4"/>
          <p:cNvSpPr>
            <a:spLocks/>
          </p:cNvSpPr>
          <p:nvPr/>
        </p:nvSpPr>
        <p:spPr bwMode="auto">
          <a:xfrm>
            <a:off x="1187450" y="1916113"/>
            <a:ext cx="288925" cy="1296987"/>
          </a:xfrm>
          <a:prstGeom prst="leftBrace">
            <a:avLst>
              <a:gd name="adj1" fmla="val 37408"/>
              <a:gd name="adj2" fmla="val 50000"/>
            </a:avLst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1989138"/>
            <a:ext cx="15478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solidFill>
                  <a:schemeClr val="accent2"/>
                </a:solidFill>
              </a:rPr>
              <a:t>Queues callbacks onto a</a:t>
            </a:r>
          </a:p>
          <a:p>
            <a:r>
              <a:rPr lang="en-US" altLang="zh-TW">
                <a:solidFill>
                  <a:schemeClr val="accent2"/>
                </a:solidFill>
              </a:rPr>
              <a:t>list</a:t>
            </a:r>
          </a:p>
          <a:p>
            <a:pPr>
              <a:spcBef>
                <a:spcPct val="50000"/>
              </a:spcBef>
            </a:pPr>
            <a:endParaRPr lang="en-US" altLang="zh-TW">
              <a:solidFill>
                <a:schemeClr val="accent2"/>
              </a:solidFill>
            </a:endParaRPr>
          </a:p>
        </p:txBody>
      </p:sp>
      <p:sp>
        <p:nvSpPr>
          <p:cNvPr id="90118" name="AutoShape 6"/>
          <p:cNvSpPr>
            <a:spLocks/>
          </p:cNvSpPr>
          <p:nvPr/>
        </p:nvSpPr>
        <p:spPr bwMode="auto">
          <a:xfrm>
            <a:off x="1187450" y="3500438"/>
            <a:ext cx="215900" cy="2376487"/>
          </a:xfrm>
          <a:prstGeom prst="leftBrace">
            <a:avLst>
              <a:gd name="adj1" fmla="val 91728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0" y="3789363"/>
            <a:ext cx="1258888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solidFill>
                  <a:schemeClr val="accent2"/>
                </a:solidFill>
              </a:rPr>
              <a:t>invoke all the pending callbacks after forcing</a:t>
            </a:r>
          </a:p>
          <a:p>
            <a:r>
              <a:rPr lang="en-US" altLang="zh-TW">
                <a:solidFill>
                  <a:schemeClr val="accent2"/>
                </a:solidFill>
              </a:rPr>
              <a:t>a grace period</a:t>
            </a:r>
          </a:p>
          <a:p>
            <a:pPr>
              <a:spcBef>
                <a:spcPct val="50000"/>
              </a:spcBef>
            </a:pPr>
            <a:endParaRPr lang="en-US" altLang="zh-TW">
              <a:solidFill>
                <a:schemeClr val="accent2"/>
              </a:solidFill>
            </a:endParaRPr>
          </a:p>
        </p:txBody>
      </p:sp>
      <p:sp>
        <p:nvSpPr>
          <p:cNvPr id="90120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027988" y="6092825"/>
            <a:ext cx="7207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95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3146-B68D-C14D-9324-3D164BFCC4FA}" type="slidenum">
              <a:rPr lang="en-US" altLang="zh-TW"/>
              <a:pPr/>
              <a:t>42</a:t>
            </a:fld>
            <a:endParaRPr lang="en-US" altLang="zh-TW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High-Performance Design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/>
              <a:t>defer frees of kmem_cache_alloc() memory</a:t>
            </a:r>
          </a:p>
          <a:p>
            <a:pPr>
              <a:lnSpc>
                <a:spcPct val="90000"/>
              </a:lnSpc>
            </a:pPr>
            <a:r>
              <a:rPr lang="en-US" altLang="zh-TW"/>
              <a:t>detects and identifies overly long lock-hold durations</a:t>
            </a:r>
          </a:p>
          <a:p>
            <a:pPr>
              <a:lnSpc>
                <a:spcPct val="90000"/>
              </a:lnSpc>
            </a:pPr>
            <a:r>
              <a:rPr lang="zh-TW" altLang="en-US">
                <a:latin typeface="Arial"/>
              </a:rPr>
              <a:t>“</a:t>
            </a:r>
            <a:r>
              <a:rPr lang="en-US" altLang="zh-TW"/>
              <a:t>Batching" grace-period-measurement requests</a:t>
            </a:r>
          </a:p>
          <a:p>
            <a:pPr>
              <a:lnSpc>
                <a:spcPct val="90000"/>
              </a:lnSpc>
            </a:pPr>
            <a:r>
              <a:rPr lang="en-US" altLang="zh-TW"/>
              <a:t>Maintaining per-CPU request lists</a:t>
            </a:r>
          </a:p>
          <a:p>
            <a:pPr>
              <a:lnSpc>
                <a:spcPct val="90000"/>
              </a:lnSpc>
            </a:pPr>
            <a:r>
              <a:rPr lang="en-US" altLang="zh-TW"/>
              <a:t>Providing a less-costly algorithm for measuring grace-period duration.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altLang="zh-TW"/>
          </a:p>
          <a:p>
            <a:pPr>
              <a:lnSpc>
                <a:spcPct val="90000"/>
              </a:lnSpc>
            </a:pPr>
            <a:endParaRPr lang="en-US" altLang="zh-TW"/>
          </a:p>
          <a:p>
            <a:pPr>
              <a:lnSpc>
                <a:spcPct val="90000"/>
              </a:lnSpc>
            </a:pPr>
            <a:endParaRPr lang="en-US" altLang="zh-TW"/>
          </a:p>
          <a:p>
            <a:pPr>
              <a:lnSpc>
                <a:spcPct val="90000"/>
              </a:lnSpc>
            </a:pPr>
            <a:endParaRPr lang="en-US" altLang="zh-TW"/>
          </a:p>
          <a:p>
            <a:pPr>
              <a:lnSpc>
                <a:spcPct val="90000"/>
              </a:lnSpc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40593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D688-48DA-F741-A4F5-194A93D53732}" type="slidenum">
              <a:rPr lang="en-US" altLang="zh-TW"/>
              <a:pPr/>
              <a:t>43</a:t>
            </a:fld>
            <a:endParaRPr lang="en-US" altLang="zh-TW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Simple Deferred Free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a simple implementation of a deferred-free function named kfree_rcu()</a:t>
            </a:r>
          </a:p>
          <a:p>
            <a:r>
              <a:rPr lang="en-US" altLang="zh-TW"/>
              <a:t>low performance</a:t>
            </a:r>
          </a:p>
          <a:p>
            <a:pPr lvl="1"/>
            <a:r>
              <a:rPr lang="en-US" altLang="zh-TW"/>
              <a:t>kfree_rcu()→wait for rcu()</a:t>
            </a:r>
          </a:p>
          <a:p>
            <a:endParaRPr lang="en-US" altLang="zh-TW"/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212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free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dirty="0"/>
              <a:t>Do not require locks</a:t>
            </a:r>
          </a:p>
          <a:p>
            <a:r>
              <a:rPr lang="en-US" dirty="0"/>
              <a:t>Good if contention is rare</a:t>
            </a:r>
          </a:p>
          <a:p>
            <a:r>
              <a:rPr lang="en-US" dirty="0"/>
              <a:t>But difficult to create and error prone</a:t>
            </a:r>
          </a:p>
          <a:p>
            <a:r>
              <a:rPr lang="en-US" dirty="0"/>
              <a:t>RCU is a mixture</a:t>
            </a:r>
          </a:p>
          <a:p>
            <a:pPr lvl="1"/>
            <a:r>
              <a:rPr lang="en-US" dirty="0"/>
              <a:t>Concurrent changes to pointers a challenge for lock-free</a:t>
            </a:r>
          </a:p>
          <a:p>
            <a:pPr lvl="1"/>
            <a:r>
              <a:rPr lang="en-US" dirty="0"/>
              <a:t>RCU serializes writers using locks</a:t>
            </a:r>
          </a:p>
          <a:p>
            <a:pPr lvl="1"/>
            <a:r>
              <a:rPr lang="en-US" dirty="0"/>
              <a:t>Win if most of our accesses are reads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0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57DA-6DB9-E94E-9924-76D580E8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lock free synchronization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A2C749-16CB-014B-8C51-D1E68D885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3097" y="2007723"/>
            <a:ext cx="7918208" cy="40403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5D31C-CFE3-AC41-8A00-37426030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B4D4AF-4EBD-6D4F-BEC4-691EC10825BA}"/>
              </a:ext>
            </a:extLst>
          </p:cNvPr>
          <p:cNvSpPr txBox="1"/>
          <p:nvPr/>
        </p:nvSpPr>
        <p:spPr>
          <a:xfrm>
            <a:off x="838200" y="6425992"/>
            <a:ext cx="4349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https://yizhang82.dev/lock-free-</a:t>
            </a:r>
            <a:r>
              <a:rPr lang="en-US" dirty="0" err="1"/>
              <a:t>rw</a:t>
            </a:r>
            <a:r>
              <a:rPr lang="en-US" dirty="0"/>
              <a:t>-lock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0EBA21-F86F-6D42-8049-99A10921ECA0}"/>
              </a:ext>
            </a:extLst>
          </p:cNvPr>
          <p:cNvSpPr txBox="1"/>
          <p:nvPr/>
        </p:nvSpPr>
        <p:spPr>
          <a:xfrm>
            <a:off x="4191000" y="3657600"/>
            <a:ext cx="39292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Compare _readers with </a:t>
            </a:r>
            <a:r>
              <a:rPr lang="en-US" dirty="0" err="1">
                <a:solidFill>
                  <a:schemeClr val="bg1"/>
                </a:solidFill>
              </a:rPr>
              <a:t>prev_readers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if equal swap with </a:t>
            </a:r>
            <a:r>
              <a:rPr lang="en-US" dirty="0" err="1">
                <a:solidFill>
                  <a:schemeClr val="bg1"/>
                </a:solidFill>
              </a:rPr>
              <a:t>new_readers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Return 1 if swap successful, 0 if not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All Atomic</a:t>
            </a:r>
          </a:p>
        </p:txBody>
      </p:sp>
    </p:spTree>
    <p:extLst>
      <p:ext uri="{BB962C8B-B14F-4D97-AF65-F5344CB8AC3E}">
        <p14:creationId xmlns:p14="http://schemas.microsoft.com/office/powerpoint/2010/main" val="69707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89A8-1BEC-3D42-9680-70C09D80A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access of linked list (without synchronization)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6ABF3D-9F32-C746-8485-4CE9B5020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3810" y="1981200"/>
            <a:ext cx="5296379" cy="41148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3CE1EE-7AD4-CA4E-B13D-D1A87A7489DF}"/>
              </a:ext>
            </a:extLst>
          </p:cNvPr>
          <p:cNvSpPr txBox="1"/>
          <p:nvPr/>
        </p:nvSpPr>
        <p:spPr>
          <a:xfrm>
            <a:off x="1060941" y="6331943"/>
            <a:ext cx="7022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Lock free linked lists using compare and swap, J. Valois, ACM PODC, 1995</a:t>
            </a:r>
          </a:p>
        </p:txBody>
      </p:sp>
    </p:spTree>
    <p:extLst>
      <p:ext uri="{BB962C8B-B14F-4D97-AF65-F5344CB8AC3E}">
        <p14:creationId xmlns:p14="http://schemas.microsoft.com/office/powerpoint/2010/main" val="210806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FFA3A-7C79-1A41-842C-111891E0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72A0F2-C9E4-1847-AD65-A443B1C07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3493143"/>
            <a:ext cx="5219700" cy="2501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E696A-2BBE-E04B-8C35-92236CB8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329EC-83B4-8A42-B6D8-8C023A66771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2F386F-B80D-8141-B54D-1E012F94D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87004"/>
            <a:ext cx="5676900" cy="314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D74449-3EC1-A946-9F34-565AB31C5E73}"/>
              </a:ext>
            </a:extLst>
          </p:cNvPr>
          <p:cNvSpPr txBox="1"/>
          <p:nvPr/>
        </p:nvSpPr>
        <p:spPr>
          <a:xfrm>
            <a:off x="762000" y="6248400"/>
            <a:ext cx="7087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Delete is more complicated, but doable; can do other data structures as well</a:t>
            </a:r>
          </a:p>
        </p:txBody>
      </p:sp>
    </p:spTree>
    <p:extLst>
      <p:ext uri="{BB962C8B-B14F-4D97-AF65-F5344CB8AC3E}">
        <p14:creationId xmlns:p14="http://schemas.microsoft.com/office/powerpoint/2010/main" val="87102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996C-AB13-4A4E-91E6-B7602FAB9BC0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Traditional OS locking designs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7300"/>
            <a:ext cx="8610600" cy="5600700"/>
          </a:xfrm>
        </p:spPr>
        <p:txBody>
          <a:bodyPr/>
          <a:lstStyle/>
          <a:p>
            <a:pPr marL="0" indent="0">
              <a:buNone/>
            </a:pPr>
            <a:endParaRPr lang="en-US" altLang="zh-TW" sz="4000" dirty="0"/>
          </a:p>
          <a:p>
            <a:r>
              <a:rPr lang="en-US" altLang="zh-TW" sz="2800" dirty="0"/>
              <a:t>poor concurrency</a:t>
            </a:r>
          </a:p>
          <a:p>
            <a:pPr lvl="1"/>
            <a:r>
              <a:rPr lang="en-US" altLang="zh-TW" sz="2400" dirty="0"/>
              <a:t>Especially if mostly reads</a:t>
            </a:r>
          </a:p>
          <a:p>
            <a:pPr lvl="1"/>
            <a:endParaRPr lang="en-US" altLang="zh-TW" sz="2400" dirty="0"/>
          </a:p>
          <a:p>
            <a:r>
              <a:rPr lang="en-US" altLang="zh-TW" sz="2800" dirty="0"/>
              <a:t>Fail to take advantage of event-driven nature of operating systems</a:t>
            </a:r>
          </a:p>
          <a:p>
            <a:endParaRPr lang="en-US" sz="2800" dirty="0"/>
          </a:p>
          <a:p>
            <a:r>
              <a:rPr lang="en-US" sz="2800" dirty="0"/>
              <a:t>Locks have acquire and release cost</a:t>
            </a:r>
          </a:p>
          <a:p>
            <a:pPr lvl="1"/>
            <a:r>
              <a:rPr lang="en-US" sz="2400" dirty="0"/>
              <a:t>Use atomic operations which are expensive</a:t>
            </a:r>
          </a:p>
          <a:p>
            <a:pPr lvl="1"/>
            <a:r>
              <a:rPr lang="en-US" sz="2400" dirty="0"/>
              <a:t>Can dominate cost for short critical regions</a:t>
            </a:r>
          </a:p>
          <a:p>
            <a:pPr lvl="1"/>
            <a:r>
              <a:rPr lang="en-US" sz="2400" dirty="0"/>
              <a:t>Locks become the bottleneck</a:t>
            </a:r>
          </a:p>
          <a:p>
            <a:pPr marL="0" indent="0">
              <a:buNone/>
            </a:pP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159444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44450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31750" cap="flat" cmpd="sng" algn="ctr">
          <a:solidFill>
            <a:srgbClr val="00FF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83281</TotalTime>
  <Words>1552</Words>
  <Application>Microsoft Macintosh PowerPoint</Application>
  <PresentationFormat>On-screen Show (4:3)</PresentationFormat>
  <Paragraphs>314</Paragraphs>
  <Slides>43</Slides>
  <Notes>6</Notes>
  <HiddenSlides>12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Book Antiqua</vt:lpstr>
      <vt:lpstr>Chalkboard</vt:lpstr>
      <vt:lpstr>Comic Sans MS</vt:lpstr>
      <vt:lpstr>Monotype Sorts</vt:lpstr>
      <vt:lpstr>Times</vt:lpstr>
      <vt:lpstr>Wingdings</vt:lpstr>
      <vt:lpstr>Blank Presentation</vt:lpstr>
      <vt:lpstr>Advanced Operating Systems (CS 202)  Read Copy Update (RCU)</vt:lpstr>
      <vt:lpstr>Linux Synch. Primitives</vt:lpstr>
      <vt:lpstr>Why are we reading this paper?</vt:lpstr>
      <vt:lpstr>Readers/Writers (review)</vt:lpstr>
      <vt:lpstr>Lock free data structures</vt:lpstr>
      <vt:lpstr>Example of lock free synchronization</vt:lpstr>
      <vt:lpstr>Concurrent access of linked list (without synchronization)</vt:lpstr>
      <vt:lpstr>PowerPoint Presentation</vt:lpstr>
      <vt:lpstr>Traditional OS locking designs</vt:lpstr>
      <vt:lpstr>Why RCU?</vt:lpstr>
      <vt:lpstr>Race Between Teardown and Use of Service </vt:lpstr>
      <vt:lpstr>Read-Copy Update Handling Race </vt:lpstr>
      <vt:lpstr>Read-copy update works when </vt:lpstr>
      <vt:lpstr>Typical RCU update sequence </vt:lpstr>
      <vt:lpstr>Delete implementation</vt:lpstr>
      <vt:lpstr>Read-Copy Deletion  (delete B)</vt:lpstr>
      <vt:lpstr>the first phase of the update</vt:lpstr>
      <vt:lpstr>Read-Copy Deletion</vt:lpstr>
      <vt:lpstr>Read-Copy Deletion</vt:lpstr>
      <vt:lpstr>Applied to linux route cache update</vt:lpstr>
      <vt:lpstr>Read-Copy Search</vt:lpstr>
      <vt:lpstr>Assumptions</vt:lpstr>
      <vt:lpstr>Simple Implementation</vt:lpstr>
      <vt:lpstr>How to detect quiescence?</vt:lpstr>
      <vt:lpstr>Read-Copy Update Grace Period</vt:lpstr>
      <vt:lpstr>Simple Grace-Period Detection</vt:lpstr>
      <vt:lpstr>wait_for_rcu()  I</vt:lpstr>
      <vt:lpstr>wait_for_rcu() II</vt:lpstr>
      <vt:lpstr>Implementations of Quiescent State</vt:lpstr>
      <vt:lpstr>Implementation (polling/counter)</vt:lpstr>
      <vt:lpstr>call_rcu() latency</vt:lpstr>
      <vt:lpstr>RCU usage in Linux </vt:lpstr>
      <vt:lpstr>RCU as percentage of all locking in linux</vt:lpstr>
      <vt:lpstr>RCU Usage</vt:lpstr>
      <vt:lpstr>Discussion of paper</vt:lpstr>
      <vt:lpstr>SeqLock</vt:lpstr>
      <vt:lpstr>Shortcomings</vt:lpstr>
      <vt:lpstr>Addressing</vt:lpstr>
      <vt:lpstr>K42 and Tornado implementations of RCU</vt:lpstr>
      <vt:lpstr>Operation</vt:lpstr>
      <vt:lpstr>Non-Blocking Grace-Period Detection</vt:lpstr>
      <vt:lpstr>High-Performance Design</vt:lpstr>
      <vt:lpstr>Simple Deferred Free</vt:lpstr>
    </vt:vector>
  </TitlesOfParts>
  <Manager/>
  <Company>Harsha V. Madhyastha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Operating Systems</dc:title>
  <dc:subject/>
  <dc:creator/>
  <cp:keywords/>
  <dc:description/>
  <cp:lastModifiedBy>Nael Abu-Ghazaleh</cp:lastModifiedBy>
  <cp:revision>1535</cp:revision>
  <cp:lastPrinted>2010-02-22T17:58:41Z</cp:lastPrinted>
  <dcterms:created xsi:type="dcterms:W3CDTF">2012-09-26T18:54:20Z</dcterms:created>
  <dcterms:modified xsi:type="dcterms:W3CDTF">2021-05-03T15:36:33Z</dcterms:modified>
  <cp:category/>
</cp:coreProperties>
</file>