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65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7" r:id="rId10"/>
    <p:sldId id="338" r:id="rId11"/>
    <p:sldId id="339" r:id="rId12"/>
    <p:sldId id="340" r:id="rId13"/>
    <p:sldId id="341" r:id="rId14"/>
    <p:sldId id="342" r:id="rId15"/>
    <p:sldId id="343" r:id="rId16"/>
    <p:sldId id="344" r:id="rId17"/>
    <p:sldId id="345" r:id="rId18"/>
    <p:sldId id="366" r:id="rId19"/>
    <p:sldId id="374" r:id="rId20"/>
    <p:sldId id="373" r:id="rId21"/>
    <p:sldId id="367" r:id="rId22"/>
    <p:sldId id="368" r:id="rId23"/>
    <p:sldId id="369" r:id="rId24"/>
    <p:sldId id="370" r:id="rId25"/>
    <p:sldId id="371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hiddenSlides="1" frameSlides="1"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87FFF9"/>
    <a:srgbClr val="F4B996"/>
    <a:srgbClr val="F4B1B7"/>
    <a:srgbClr val="FA3D3A"/>
    <a:srgbClr val="FF6600"/>
    <a:srgbClr val="9B9B9B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0"/>
    <p:restoredTop sz="74168" autoAdjust="0"/>
  </p:normalViewPr>
  <p:slideViewPr>
    <p:cSldViewPr>
      <p:cViewPr varScale="1">
        <p:scale>
          <a:sx n="95" d="100"/>
          <a:sy n="95" d="100"/>
        </p:scale>
        <p:origin x="266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3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pPr>
              <a:defRPr/>
            </a:pPr>
            <a:fld id="{E08D624B-543D-8B4A-A84C-06B9FF9D7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1453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pPr>
              <a:defRPr/>
            </a:pPr>
            <a:fld id="{EE789F37-CBEE-1440-B38F-F74B24D5A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574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CA8FAA-C909-874B-B254-0105DBF685AF}" type="slidenum">
              <a:rPr lang="en-US"/>
              <a:pPr/>
              <a:t>1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616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 modern </a:t>
            </a:r>
            <a:r>
              <a:rPr lang="en-US" dirty="0" err="1"/>
              <a:t>prorcessors</a:t>
            </a:r>
            <a:r>
              <a:rPr lang="en-US" dirty="0"/>
              <a:t>,</a:t>
            </a:r>
            <a:r>
              <a:rPr lang="en-US" baseline="0" dirty="0"/>
              <a:t> counter based performs best.  Source code for benchmark and the graph from: </a:t>
            </a:r>
          </a:p>
          <a:p>
            <a:endParaRPr lang="en-US"/>
          </a:p>
          <a:p>
            <a:r>
              <a:rPr lang="en-US"/>
              <a:t>https://6xq.net/barrier-intro/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789F37-CBEE-1440-B38F-F74B24D5A42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72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5A18122-4B02-D44F-BD47-7F20194D7F49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A76F2EF-A462-DC42-83B2-9682A87317B7}" type="slidenum">
              <a:rPr lang="en-US"/>
              <a:pPr eaLnBrk="1" hangingPunct="1"/>
              <a:t>4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B2C408C-259E-EA41-806A-5A312E111AB0}" type="slidenum">
              <a:rPr lang="en-US"/>
              <a:pPr eaLnBrk="1" hangingPunct="1"/>
              <a:t>5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B05E7F9-7018-0546-936F-85FEA6549C86}" type="slidenum">
              <a:rPr lang="en-US"/>
              <a:pPr eaLnBrk="1" hangingPunct="1"/>
              <a:t>6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789F37-CBEE-1440-B38F-F74B24D5A42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381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789F37-CBEE-1440-B38F-F74B24D5A42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753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Figures from </a:t>
            </a:r>
            <a:r>
              <a:rPr lang="en-US" baseline="0" dirty="0"/>
              <a:t>https://6xq.net/barrier-intro/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789F37-CBEE-1440-B38F-F74B24D5A42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771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789F37-CBEE-1440-B38F-F74B24D5A42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44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AC3D1-AFF1-DF4D-BD59-FF8FD6CAE7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E1FAF-409E-5845-B682-2006D642DF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E5AD1-324E-7A41-892C-18F203377F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80F77-68FB-8F40-922D-04E03DF27F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5ED14-1037-8B4B-A4C0-53D82E1C03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329EC-83B4-8A42-B6D8-8C023A6677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B3E44-AABB-B944-A29C-BA60311571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A5A0E-E26F-2848-B554-D5E7F0C01C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9624C-7FFE-1146-9456-F556B6104C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F379E-9CCD-F647-B17B-2840AE865F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DE4F2-C219-5943-8F33-9B6D54E746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0D86C-65CC-5549-9F75-20424D493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08E46-4E7D-DA47-80AE-2167A5A5E9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4B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>
                <a:ea typeface="Osaka" charset="-128"/>
                <a:cs typeface="Osaka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>
                <a:ea typeface="Osaka" charset="-128"/>
                <a:cs typeface="Osaka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>
                <a:ea typeface="Osaka" charset="-128"/>
                <a:cs typeface="Osaka" charset="-128"/>
              </a:defRPr>
            </a:lvl1pPr>
          </a:lstStyle>
          <a:p>
            <a:pPr>
              <a:defRPr/>
            </a:pPr>
            <a:fld id="{DD70851E-8164-1A4B-9C5E-51502E9C64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Font typeface="Times" charset="0"/>
        <a:buChar char="•"/>
        <a:defRPr sz="3200">
          <a:solidFill>
            <a:schemeClr val="tx1"/>
          </a:solidFill>
          <a:latin typeface="Chalkboard"/>
          <a:ea typeface="+mn-ea"/>
          <a:cs typeface="Chalkboard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Char char="–"/>
        <a:defRPr sz="2800">
          <a:solidFill>
            <a:schemeClr val="tx1"/>
          </a:solidFill>
          <a:latin typeface="Chalkboard"/>
          <a:ea typeface="+mn-ea"/>
          <a:cs typeface="Chalkboard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Times" charset="0"/>
        <a:buChar char="•"/>
        <a:defRPr sz="2400">
          <a:solidFill>
            <a:schemeClr val="tx1"/>
          </a:solidFill>
          <a:latin typeface="Chalkboard"/>
          <a:ea typeface="+mn-ea"/>
          <a:cs typeface="Chalkboard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halkboard"/>
          <a:ea typeface="+mn-ea"/>
          <a:cs typeface="Chalkboard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halkboard"/>
          <a:ea typeface="+mn-ea"/>
          <a:cs typeface="Chalkboard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524000"/>
            <a:ext cx="8534400" cy="1143000"/>
          </a:xfrm>
        </p:spPr>
        <p:txBody>
          <a:bodyPr/>
          <a:lstStyle/>
          <a:p>
            <a:pPr eaLnBrk="1" hangingPunct="1"/>
            <a:r>
              <a:rPr lang="en-US" sz="3900" dirty="0"/>
              <a:t>Advanced Operating Systems</a:t>
            </a:r>
            <a:br>
              <a:rPr lang="en-US" sz="3900" dirty="0"/>
            </a:br>
            <a:r>
              <a:rPr lang="en-US" sz="3900" dirty="0"/>
              <a:t>(CS 202)</a:t>
            </a:r>
            <a:br>
              <a:rPr lang="en-US" sz="3900" dirty="0"/>
            </a:br>
            <a:br>
              <a:rPr lang="en-US" sz="3900" dirty="0"/>
            </a:br>
            <a:r>
              <a:rPr lang="en-US" sz="3600" dirty="0"/>
              <a:t>Synchronization (Part II)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D3943E-A100-B241-9088-74E22BD5CB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704127"/>
      </p:ext>
    </p:extLst>
  </p:cSld>
  <p:clrMapOvr>
    <a:masterClrMapping/>
  </p:clrMapOvr>
  <p:transition advTm="1106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naïve?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153400" cy="4495800"/>
          </a:xfrm>
        </p:spPr>
        <p:txBody>
          <a:bodyPr/>
          <a:lstStyle/>
          <a:p>
            <a:r>
              <a:rPr lang="en-US" sz="2800" dirty="0"/>
              <a:t>Works?   Yes, but not used in practice</a:t>
            </a:r>
          </a:p>
          <a:p>
            <a:r>
              <a:rPr lang="en-US" sz="2800" dirty="0"/>
              <a:t>Contention</a:t>
            </a:r>
          </a:p>
          <a:p>
            <a:pPr lvl="1"/>
            <a:r>
              <a:rPr lang="en-US" sz="2400" dirty="0"/>
              <a:t>Think about the cache coherence protocol</a:t>
            </a:r>
          </a:p>
          <a:p>
            <a:pPr lvl="1"/>
            <a:r>
              <a:rPr lang="en-US" sz="2400" dirty="0"/>
              <a:t>Set in test and set is a write operation</a:t>
            </a:r>
          </a:p>
          <a:p>
            <a:pPr lvl="2"/>
            <a:r>
              <a:rPr lang="en-US" sz="2000" dirty="0"/>
              <a:t>Has to go to memory</a:t>
            </a:r>
          </a:p>
          <a:p>
            <a:pPr lvl="2"/>
            <a:r>
              <a:rPr lang="en-US" sz="2000" dirty="0"/>
              <a:t>A lot of cache coherence traffic</a:t>
            </a:r>
          </a:p>
          <a:p>
            <a:pPr lvl="2"/>
            <a:r>
              <a:rPr lang="en-US" sz="2000" dirty="0"/>
              <a:t>Unnecessary unless the lock has been released </a:t>
            </a:r>
          </a:p>
          <a:p>
            <a:pPr lvl="2"/>
            <a:r>
              <a:rPr lang="en-US" sz="2000" dirty="0"/>
              <a:t>Imagine if many threads are waiting to get the lock</a:t>
            </a:r>
          </a:p>
          <a:p>
            <a:r>
              <a:rPr lang="en-US" sz="2800" dirty="0"/>
              <a:t>Fairness/starvation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861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Better implementation</a:t>
            </a:r>
            <a:br>
              <a:rPr lang="en-US" dirty="0"/>
            </a:br>
            <a:r>
              <a:rPr lang="en-US" dirty="0"/>
              <a:t>Spin on read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Assumption: We have cache coherence</a:t>
            </a:r>
          </a:p>
          <a:p>
            <a:pPr lvl="1"/>
            <a:r>
              <a:rPr lang="en-US" sz="2400" dirty="0"/>
              <a:t>Not all are: e.g., Intel SCC</a:t>
            </a:r>
          </a:p>
          <a:p>
            <a:r>
              <a:rPr lang="en-US" sz="2800" dirty="0">
                <a:solidFill>
                  <a:srgbClr val="87C28B"/>
                </a:solidFill>
              </a:rPr>
              <a:t>Lock(L):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87C28B"/>
                </a:solidFill>
              </a:rPr>
              <a:t>   while(L==locked); //wait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87C28B"/>
                </a:solidFill>
              </a:rPr>
              <a:t>if(</a:t>
            </a:r>
            <a:r>
              <a:rPr lang="en-US" sz="2400" dirty="0" err="1">
                <a:solidFill>
                  <a:srgbClr val="87C28B"/>
                </a:solidFill>
              </a:rPr>
              <a:t>test_and_set</a:t>
            </a:r>
            <a:r>
              <a:rPr lang="en-US" sz="2400" dirty="0">
                <a:solidFill>
                  <a:srgbClr val="87C28B"/>
                </a:solidFill>
              </a:rPr>
              <a:t>(L)==locked) go back;</a:t>
            </a:r>
          </a:p>
          <a:p>
            <a:pPr marL="514350" indent="-457200"/>
            <a:endParaRPr lang="en-US" sz="2800" dirty="0"/>
          </a:p>
          <a:p>
            <a:pPr marL="514350" indent="-457200"/>
            <a:r>
              <a:rPr lang="en-US" sz="2800" dirty="0"/>
              <a:t>Still a lot of chattering when there is an unlock</a:t>
            </a:r>
          </a:p>
          <a:p>
            <a:pPr marL="914400" lvl="1" indent="-457200"/>
            <a:r>
              <a:rPr lang="en-US" sz="2400" dirty="0"/>
              <a:t>Spin lock with </a:t>
            </a:r>
            <a:r>
              <a:rPr lang="en-US" sz="2400" dirty="0" err="1"/>
              <a:t>backoff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26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Bakery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>
                <a:solidFill>
                  <a:srgbClr val="87C28B"/>
                </a:solidFill>
              </a:rPr>
              <a:t>struct</a:t>
            </a:r>
            <a:r>
              <a:rPr lang="en-US" sz="2000" dirty="0">
                <a:solidFill>
                  <a:srgbClr val="87C28B"/>
                </a:solidFill>
              </a:rPr>
              <a:t> lock {</a:t>
            </a:r>
          </a:p>
          <a:p>
            <a:pPr marL="457200" lvl="1" indent="0">
              <a:buNone/>
            </a:pPr>
            <a:r>
              <a:rPr lang="en-US" sz="2000" dirty="0" err="1">
                <a:solidFill>
                  <a:srgbClr val="87C28B"/>
                </a:solidFill>
              </a:rPr>
              <a:t>int</a:t>
            </a:r>
            <a:r>
              <a:rPr lang="en-US" sz="2000" dirty="0">
                <a:solidFill>
                  <a:srgbClr val="87C28B"/>
                </a:solidFill>
              </a:rPr>
              <a:t> </a:t>
            </a:r>
            <a:r>
              <a:rPr lang="en-US" sz="2000" dirty="0" err="1">
                <a:solidFill>
                  <a:srgbClr val="87C28B"/>
                </a:solidFill>
              </a:rPr>
              <a:t>next_ticket</a:t>
            </a:r>
            <a:r>
              <a:rPr lang="en-US" sz="2000" dirty="0">
                <a:solidFill>
                  <a:srgbClr val="87C28B"/>
                </a:solidFill>
              </a:rPr>
              <a:t>;</a:t>
            </a:r>
          </a:p>
          <a:p>
            <a:pPr marL="457200" lvl="1" indent="0">
              <a:buNone/>
            </a:pPr>
            <a:r>
              <a:rPr lang="en-US" sz="2000" dirty="0" err="1">
                <a:solidFill>
                  <a:srgbClr val="87C28B"/>
                </a:solidFill>
              </a:rPr>
              <a:t>int</a:t>
            </a:r>
            <a:r>
              <a:rPr lang="en-US" sz="2000" dirty="0">
                <a:solidFill>
                  <a:srgbClr val="87C28B"/>
                </a:solidFill>
              </a:rPr>
              <a:t> </a:t>
            </a:r>
            <a:r>
              <a:rPr lang="en-US" sz="2000" dirty="0" err="1">
                <a:solidFill>
                  <a:srgbClr val="87C28B"/>
                </a:solidFill>
              </a:rPr>
              <a:t>now_serving</a:t>
            </a:r>
            <a:r>
              <a:rPr lang="en-US" sz="2000" dirty="0">
                <a:solidFill>
                  <a:srgbClr val="87C28B"/>
                </a:solidFill>
              </a:rPr>
              <a:t>; }</a:t>
            </a:r>
          </a:p>
          <a:p>
            <a:r>
              <a:rPr lang="en-US" sz="2400" dirty="0" err="1"/>
              <a:t>Acquire_lock</a:t>
            </a:r>
            <a:r>
              <a:rPr lang="en-US" sz="2400" dirty="0"/>
              <a:t>:</a:t>
            </a:r>
          </a:p>
          <a:p>
            <a:pPr marL="457200" lvl="1" indent="0">
              <a:buNone/>
            </a:pPr>
            <a:r>
              <a:rPr lang="en-US" sz="2000" dirty="0" err="1">
                <a:solidFill>
                  <a:srgbClr val="87C28B"/>
                </a:solidFill>
              </a:rPr>
              <a:t>int</a:t>
            </a:r>
            <a:r>
              <a:rPr lang="en-US" sz="2000" dirty="0">
                <a:solidFill>
                  <a:srgbClr val="87C28B"/>
                </a:solidFill>
              </a:rPr>
              <a:t> </a:t>
            </a:r>
            <a:r>
              <a:rPr lang="en-US" sz="2000" dirty="0" err="1">
                <a:solidFill>
                  <a:srgbClr val="87C28B"/>
                </a:solidFill>
              </a:rPr>
              <a:t>my_ticket</a:t>
            </a:r>
            <a:r>
              <a:rPr lang="en-US" sz="2000" dirty="0">
                <a:solidFill>
                  <a:srgbClr val="87C28B"/>
                </a:solidFill>
              </a:rPr>
              <a:t> = </a:t>
            </a:r>
            <a:r>
              <a:rPr lang="en-US" sz="2000" dirty="0" err="1">
                <a:solidFill>
                  <a:srgbClr val="87C28B"/>
                </a:solidFill>
              </a:rPr>
              <a:t>fetch_and_inc</a:t>
            </a:r>
            <a:r>
              <a:rPr lang="en-US" sz="2000" dirty="0">
                <a:solidFill>
                  <a:srgbClr val="87C28B"/>
                </a:solidFill>
              </a:rPr>
              <a:t>(L-&gt;</a:t>
            </a:r>
            <a:r>
              <a:rPr lang="en-US" sz="2000" dirty="0" err="1">
                <a:solidFill>
                  <a:srgbClr val="87C28B"/>
                </a:solidFill>
              </a:rPr>
              <a:t>next_ticket</a:t>
            </a:r>
            <a:r>
              <a:rPr lang="en-US" sz="2000" dirty="0">
                <a:solidFill>
                  <a:srgbClr val="87C28B"/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87C28B"/>
                </a:solidFill>
              </a:rPr>
              <a:t>while(L-&gt;</a:t>
            </a:r>
            <a:r>
              <a:rPr lang="en-US" sz="2000" dirty="0" err="1">
                <a:solidFill>
                  <a:srgbClr val="87C28B"/>
                </a:solidFill>
              </a:rPr>
              <a:t>new_serving</a:t>
            </a:r>
            <a:r>
              <a:rPr lang="en-US" sz="2000" dirty="0">
                <a:solidFill>
                  <a:srgbClr val="87C28B"/>
                </a:solidFill>
              </a:rPr>
              <a:t>!=</a:t>
            </a:r>
            <a:r>
              <a:rPr lang="en-US" sz="2000" dirty="0" err="1">
                <a:solidFill>
                  <a:srgbClr val="87C28B"/>
                </a:solidFill>
              </a:rPr>
              <a:t>my_ticket</a:t>
            </a:r>
            <a:r>
              <a:rPr lang="en-US" sz="2000" dirty="0">
                <a:solidFill>
                  <a:srgbClr val="87C28B"/>
                </a:solidFill>
              </a:rPr>
              <a:t>); //wait</a:t>
            </a:r>
          </a:p>
          <a:p>
            <a:pPr marL="457200" lvl="1" indent="0">
              <a:buNone/>
            </a:pPr>
            <a:r>
              <a:rPr lang="en-US" sz="1600" dirty="0">
                <a:solidFill>
                  <a:srgbClr val="87C28B"/>
                </a:solidFill>
              </a:rPr>
              <a:t>//Eat, Dance and me merry!</a:t>
            </a:r>
          </a:p>
          <a:p>
            <a:r>
              <a:rPr lang="en-US" sz="2400" dirty="0" err="1"/>
              <a:t>Release_lock</a:t>
            </a:r>
            <a:r>
              <a:rPr lang="en-US" sz="2400" dirty="0"/>
              <a:t>: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87C28B"/>
                </a:solidFill>
              </a:rPr>
              <a:t>L-&gt;</a:t>
            </a:r>
            <a:r>
              <a:rPr lang="en-US" sz="2000" dirty="0" err="1">
                <a:solidFill>
                  <a:srgbClr val="87C28B"/>
                </a:solidFill>
              </a:rPr>
              <a:t>now_serving</a:t>
            </a:r>
            <a:r>
              <a:rPr lang="en-US" sz="2000" dirty="0">
                <a:solidFill>
                  <a:srgbClr val="87C28B"/>
                </a:solidFill>
              </a:rPr>
              <a:t>++;</a:t>
            </a:r>
          </a:p>
          <a:p>
            <a:pPr lvl="2"/>
            <a:endParaRPr lang="en-US" sz="1600" dirty="0"/>
          </a:p>
          <a:p>
            <a:pPr marL="0" indent="0">
              <a:buNone/>
            </a:pPr>
            <a:r>
              <a:rPr lang="en-US" sz="2400" dirty="0"/>
              <a:t>Comments?  Fairness? Efficiency/cache coherence?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05600" y="3352800"/>
            <a:ext cx="21005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Still too much chatter</a:t>
            </a:r>
          </a:p>
        </p:txBody>
      </p:sp>
    </p:spTree>
    <p:extLst>
      <p:ext uri="{BB962C8B-B14F-4D97-AF65-F5344CB8AC3E}">
        <p14:creationId xmlns:p14="http://schemas.microsoft.com/office/powerpoint/2010/main" val="289693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Anderson Lock (Array lock)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 with bakery algorithm:</a:t>
            </a:r>
          </a:p>
          <a:p>
            <a:pPr lvl="1"/>
            <a:r>
              <a:rPr lang="en-US" dirty="0"/>
              <a:t>All threads listening to </a:t>
            </a:r>
            <a:r>
              <a:rPr lang="en-US" dirty="0" err="1"/>
              <a:t>next_serving</a:t>
            </a:r>
            <a:endParaRPr lang="en-US" dirty="0"/>
          </a:p>
          <a:p>
            <a:pPr lvl="2"/>
            <a:r>
              <a:rPr lang="en-US" dirty="0"/>
              <a:t>A lot of cache coherence chatter</a:t>
            </a:r>
          </a:p>
          <a:p>
            <a:pPr lvl="1"/>
            <a:r>
              <a:rPr lang="en-US" dirty="0"/>
              <a:t>But only one will actually acquire the lock</a:t>
            </a:r>
          </a:p>
          <a:p>
            <a:pPr lvl="1"/>
            <a:r>
              <a:rPr lang="en-US" dirty="0"/>
              <a:t>Can we have each thread wait on a different variable to reduce chatter?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744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Anderson’s 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sz="2400" dirty="0"/>
              <a:t>We have an array (actually circular queue) of variables</a:t>
            </a:r>
          </a:p>
          <a:p>
            <a:pPr lvl="1"/>
            <a:r>
              <a:rPr lang="en-US" sz="2000" dirty="0"/>
              <a:t>Each variable can indicate either lock available or waiting for lock</a:t>
            </a:r>
          </a:p>
          <a:p>
            <a:pPr lvl="2"/>
            <a:r>
              <a:rPr lang="en-US" sz="1800" dirty="0"/>
              <a:t>Only one location has lock available</a:t>
            </a:r>
            <a:endParaRPr lang="en-US" dirty="0"/>
          </a:p>
          <a:p>
            <a:pPr marL="0" indent="0">
              <a:buNone/>
            </a:pPr>
            <a:r>
              <a:rPr lang="en-US" sz="2400" dirty="0">
                <a:solidFill>
                  <a:srgbClr val="87C28B"/>
                </a:solidFill>
              </a:rPr>
              <a:t>Lock(L):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87C28B"/>
                </a:solidFill>
              </a:rPr>
              <a:t>    </a:t>
            </a:r>
            <a:r>
              <a:rPr lang="en-US" sz="2400" dirty="0" err="1">
                <a:solidFill>
                  <a:srgbClr val="87C28B"/>
                </a:solidFill>
              </a:rPr>
              <a:t>my_place</a:t>
            </a:r>
            <a:r>
              <a:rPr lang="en-US" sz="2400" dirty="0">
                <a:solidFill>
                  <a:srgbClr val="87C28B"/>
                </a:solidFill>
              </a:rPr>
              <a:t> = </a:t>
            </a:r>
            <a:r>
              <a:rPr lang="en-US" sz="2400" dirty="0" err="1">
                <a:solidFill>
                  <a:srgbClr val="87C28B"/>
                </a:solidFill>
              </a:rPr>
              <a:t>fetch_and_inc</a:t>
            </a:r>
            <a:r>
              <a:rPr lang="en-US" sz="2400" dirty="0">
                <a:solidFill>
                  <a:srgbClr val="87C28B"/>
                </a:solidFill>
              </a:rPr>
              <a:t> (</a:t>
            </a:r>
            <a:r>
              <a:rPr lang="en-US" sz="2400" dirty="0" err="1">
                <a:solidFill>
                  <a:srgbClr val="87C28B"/>
                </a:solidFill>
              </a:rPr>
              <a:t>queuelast</a:t>
            </a:r>
            <a:r>
              <a:rPr lang="en-US" sz="2400" dirty="0">
                <a:solidFill>
                  <a:srgbClr val="87C28B"/>
                </a:solidFill>
              </a:rPr>
              <a:t>);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87C28B"/>
                </a:solidFill>
              </a:rPr>
              <a:t>    while (flags[</a:t>
            </a:r>
            <a:r>
              <a:rPr lang="en-US" sz="2400" dirty="0" err="1">
                <a:solidFill>
                  <a:srgbClr val="87C28B"/>
                </a:solidFill>
              </a:rPr>
              <a:t>myplace</a:t>
            </a:r>
            <a:r>
              <a:rPr lang="en-US" sz="2400" dirty="0">
                <a:solidFill>
                  <a:srgbClr val="87C28B"/>
                </a:solidFill>
              </a:rPr>
              <a:t> mod N] == </a:t>
            </a:r>
            <a:r>
              <a:rPr lang="en-US" sz="2400" dirty="0" err="1">
                <a:solidFill>
                  <a:srgbClr val="87C28B"/>
                </a:solidFill>
              </a:rPr>
              <a:t>must_wait</a:t>
            </a:r>
            <a:r>
              <a:rPr lang="en-US" sz="2400" dirty="0">
                <a:solidFill>
                  <a:srgbClr val="87C28B"/>
                </a:solidFill>
              </a:rPr>
              <a:t>);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87C28B"/>
                </a:solidFill>
              </a:rPr>
              <a:t>Unlock(L)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87C28B"/>
                </a:solidFill>
              </a:rPr>
              <a:t>    flags[</a:t>
            </a:r>
            <a:r>
              <a:rPr lang="en-US" sz="2400" dirty="0" err="1">
                <a:solidFill>
                  <a:srgbClr val="87C28B"/>
                </a:solidFill>
              </a:rPr>
              <a:t>myplace</a:t>
            </a:r>
            <a:r>
              <a:rPr lang="en-US" sz="2400" dirty="0">
                <a:solidFill>
                  <a:srgbClr val="87C28B"/>
                </a:solidFill>
              </a:rPr>
              <a:t> mod N] = </a:t>
            </a:r>
            <a:r>
              <a:rPr lang="en-US" sz="2400" dirty="0" err="1">
                <a:solidFill>
                  <a:srgbClr val="87C28B"/>
                </a:solidFill>
              </a:rPr>
              <a:t>must_wait</a:t>
            </a:r>
            <a:r>
              <a:rPr lang="en-US" sz="2400" dirty="0">
                <a:solidFill>
                  <a:srgbClr val="87C28B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87C28B"/>
                </a:solidFill>
              </a:rPr>
              <a:t>    flags[mypalce+1 mod N] = available;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6019800"/>
            <a:ext cx="625223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Fair and not noisy – compare to spin-on-read and bakery algorithm</a:t>
            </a:r>
          </a:p>
          <a:p>
            <a:r>
              <a:rPr lang="en-US" dirty="0"/>
              <a:t>Any negative side effects?</a:t>
            </a:r>
          </a:p>
        </p:txBody>
      </p:sp>
    </p:spTree>
    <p:extLst>
      <p:ext uri="{BB962C8B-B14F-4D97-AF65-F5344CB8AC3E}">
        <p14:creationId xmlns:p14="http://schemas.microsoft.com/office/powerpoint/2010/main" val="381959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MCS Lock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381000" y="1981200"/>
            <a:ext cx="7772400" cy="4114800"/>
          </a:xfrm>
        </p:spPr>
        <p:txBody>
          <a:bodyPr/>
          <a:lstStyle/>
          <a:p>
            <a:r>
              <a:rPr lang="en-US" dirty="0"/>
              <a:t>Each node has:</a:t>
            </a:r>
          </a:p>
          <a:p>
            <a:pPr marL="0" indent="0">
              <a:buNone/>
            </a:pPr>
            <a:r>
              <a:rPr lang="en-US" sz="2400" dirty="0" err="1">
                <a:solidFill>
                  <a:srgbClr val="87C28B"/>
                </a:solidFill>
              </a:rPr>
              <a:t>struct</a:t>
            </a:r>
            <a:r>
              <a:rPr lang="en-US" sz="2400" dirty="0">
                <a:solidFill>
                  <a:srgbClr val="87C28B"/>
                </a:solidFill>
              </a:rPr>
              <a:t> node {</a:t>
            </a:r>
          </a:p>
          <a:p>
            <a:pPr marL="0" indent="0">
              <a:buNone/>
            </a:pPr>
            <a:r>
              <a:rPr lang="en-US" sz="2400" dirty="0" err="1">
                <a:solidFill>
                  <a:srgbClr val="87C28B"/>
                </a:solidFill>
              </a:rPr>
              <a:t>bool</a:t>
            </a:r>
            <a:r>
              <a:rPr lang="en-US" sz="2400" dirty="0">
                <a:solidFill>
                  <a:srgbClr val="87C28B"/>
                </a:solidFill>
              </a:rPr>
              <a:t> </a:t>
            </a:r>
            <a:r>
              <a:rPr lang="en-US" sz="2400" dirty="0" err="1">
                <a:solidFill>
                  <a:srgbClr val="87C28B"/>
                </a:solidFill>
              </a:rPr>
              <a:t>got_it</a:t>
            </a:r>
            <a:r>
              <a:rPr lang="en-US" sz="2400" dirty="0">
                <a:solidFill>
                  <a:srgbClr val="87C28B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87C28B"/>
                </a:solidFill>
              </a:rPr>
              <a:t>Next; //successor}</a:t>
            </a:r>
          </a:p>
          <a:p>
            <a:pPr marL="0" indent="0">
              <a:buNone/>
            </a:pPr>
            <a:endParaRPr lang="en-US" sz="2400" dirty="0">
              <a:solidFill>
                <a:srgbClr val="87C28B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87C28B"/>
                </a:solidFill>
              </a:rPr>
              <a:t>Lock(L, me)                            Unlock(</a:t>
            </a:r>
            <a:r>
              <a:rPr lang="en-US" sz="2400" dirty="0" err="1">
                <a:solidFill>
                  <a:srgbClr val="87C28B"/>
                </a:solidFill>
              </a:rPr>
              <a:t>L,me</a:t>
            </a:r>
            <a:r>
              <a:rPr lang="en-US" sz="2400" dirty="0">
                <a:solidFill>
                  <a:srgbClr val="87C28B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87C28B"/>
                </a:solidFill>
              </a:rPr>
              <a:t>join(L); //use fetch-n-store         remove me from L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87C28B"/>
                </a:solidFill>
              </a:rPr>
              <a:t>while(</a:t>
            </a:r>
            <a:r>
              <a:rPr lang="en-US" sz="2400" dirty="0" err="1">
                <a:solidFill>
                  <a:srgbClr val="87C28B"/>
                </a:solidFill>
              </a:rPr>
              <a:t>got_it</a:t>
            </a:r>
            <a:r>
              <a:rPr lang="en-US" sz="2400" dirty="0">
                <a:solidFill>
                  <a:srgbClr val="87C28B"/>
                </a:solidFill>
              </a:rPr>
              <a:t> == 0);                    signal successor            					  (setting got it to 0)</a:t>
            </a:r>
          </a:p>
        </p:txBody>
      </p:sp>
      <p:pic>
        <p:nvPicPr>
          <p:cNvPr id="11" name="Content Placeholder 8" descr="MCS-lock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9" b="1569"/>
          <a:stretch>
            <a:fillRect/>
          </a:stretch>
        </p:blipFill>
        <p:spPr bwMode="auto">
          <a:xfrm>
            <a:off x="4301066" y="1676400"/>
            <a:ext cx="4461934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67181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-304800"/>
            <a:ext cx="7772400" cy="1143000"/>
          </a:xfrm>
        </p:spPr>
        <p:txBody>
          <a:bodyPr/>
          <a:lstStyle/>
          <a:p>
            <a:r>
              <a:rPr lang="en-US" dirty="0"/>
              <a:t>Race condition!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791200"/>
            <a:ext cx="7848600" cy="609600"/>
          </a:xfrm>
        </p:spPr>
        <p:txBody>
          <a:bodyPr/>
          <a:lstStyle/>
          <a:p>
            <a:r>
              <a:rPr lang="en-US" sz="2800" dirty="0"/>
              <a:t>What if there is a new joiner when the last element is removing itself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5" name="Picture 4" descr="Screen Shot 2016-01-25 at 1.20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09600"/>
            <a:ext cx="6197600" cy="513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7816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5" name="Picture 4" descr="Screen Shot 2016-01-25 at 1.22.4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300" y="0"/>
            <a:ext cx="61094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902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impact</a:t>
            </a:r>
          </a:p>
        </p:txBody>
      </p:sp>
      <p:pic>
        <p:nvPicPr>
          <p:cNvPr id="5" name="Content Placeholder 4" descr="Screen Shot 2017-01-30 at 1.10.13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532" b="-21532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0736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2D315-6C35-5B4B-867D-9B9152EAB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0393519-D2C2-F949-A59A-B83836BB6E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1557" y="304800"/>
            <a:ext cx="8920886" cy="566046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E47C40-77BF-D84C-A4D4-174E45073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6B2CA4-F5E6-6D4B-9452-0297C18E17EC}"/>
              </a:ext>
            </a:extLst>
          </p:cNvPr>
          <p:cNvSpPr txBox="1"/>
          <p:nvPr/>
        </p:nvSpPr>
        <p:spPr>
          <a:xfrm>
            <a:off x="1368491" y="6138446"/>
            <a:ext cx="67424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From the Boyd-</a:t>
            </a:r>
            <a:r>
              <a:rPr lang="en-US" dirty="0" err="1"/>
              <a:t>Wickizer</a:t>
            </a:r>
            <a:r>
              <a:rPr lang="en-US" dirty="0"/>
              <a:t> et al paper, “Non-scalable locks are dangerous”</a:t>
            </a:r>
          </a:p>
          <a:p>
            <a:r>
              <a:rPr lang="en-US" dirty="0"/>
              <a:t>CLH and K42 are MCS variants</a:t>
            </a:r>
          </a:p>
        </p:txBody>
      </p:sp>
    </p:spTree>
    <p:extLst>
      <p:ext uri="{BB962C8B-B14F-4D97-AF65-F5344CB8AC3E}">
        <p14:creationId xmlns:p14="http://schemas.microsoft.com/office/powerpoint/2010/main" val="3707264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sources of concurrency?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Multiple user-space processes</a:t>
            </a:r>
          </a:p>
          <a:p>
            <a:pPr lvl="1" eaLnBrk="1" hangingPunct="1"/>
            <a:r>
              <a:rPr lang="en-US" dirty="0">
                <a:latin typeface="Arial" charset="0"/>
              </a:rPr>
              <a:t>On multiple CPUs</a:t>
            </a:r>
          </a:p>
          <a:p>
            <a:pPr eaLnBrk="1" hangingPunct="1"/>
            <a:r>
              <a:rPr lang="en-US" dirty="0">
                <a:latin typeface="Arial" charset="0"/>
              </a:rPr>
              <a:t>Device interrupts</a:t>
            </a:r>
          </a:p>
          <a:p>
            <a:pPr eaLnBrk="1" hangingPunct="1"/>
            <a:r>
              <a:rPr lang="en-US" dirty="0" err="1">
                <a:latin typeface="Arial" charset="0"/>
              </a:rPr>
              <a:t>Workqueues</a:t>
            </a:r>
            <a:endParaRPr lang="en-US" dirty="0">
              <a:latin typeface="Arial" charset="0"/>
            </a:endParaRPr>
          </a:p>
          <a:p>
            <a:pPr eaLnBrk="1" hangingPunct="1"/>
            <a:r>
              <a:rPr lang="en-US" dirty="0" err="1">
                <a:latin typeface="Arial" charset="0"/>
              </a:rPr>
              <a:t>Tasklets</a:t>
            </a:r>
            <a:endParaRPr lang="en-US" dirty="0">
              <a:latin typeface="Arial" charset="0"/>
            </a:endParaRPr>
          </a:p>
          <a:p>
            <a:pPr eaLnBrk="1" hangingPunct="1"/>
            <a:r>
              <a:rPr lang="en-US" dirty="0">
                <a:latin typeface="Arial" charset="0"/>
              </a:rPr>
              <a:t>Timers</a:t>
            </a:r>
          </a:p>
          <a:p>
            <a:pPr marL="0" indent="0" eaLnBrk="1" hangingPunct="1">
              <a:buNone/>
            </a:pPr>
            <a:endParaRPr lang="en-US" dirty="0">
              <a:latin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273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68CD8-E344-C74B-B5E8-8F5820384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Barriers/FYI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6A10C7-0935-194A-8359-33A62A78A3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9C6917-9DBC-1D4B-9195-9519B3063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2B3E44-AABB-B944-A29C-BA603115717C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8233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rcRect t="12737" b="12737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241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barriers</a:t>
            </a:r>
          </a:p>
        </p:txBody>
      </p:sp>
      <p:pic>
        <p:nvPicPr>
          <p:cNvPr id="5" name="Content Placeholder 4" descr="counter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684" b="-10684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4287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barrier (MCS paper)</a:t>
            </a:r>
          </a:p>
        </p:txBody>
      </p:sp>
      <p:pic>
        <p:nvPicPr>
          <p:cNvPr id="5" name="Content Placeholder 4" descr="mcs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291" r="-9291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7735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Dissemination Barrier (</a:t>
            </a:r>
            <a:r>
              <a:rPr lang="en-US" dirty="0" err="1"/>
              <a:t>Hensgen</a:t>
            </a:r>
            <a:r>
              <a:rPr lang="en-US" dirty="0"/>
              <a:t>/</a:t>
            </a:r>
            <a:r>
              <a:rPr lang="en-US" dirty="0" err="1"/>
              <a:t>Finkel</a:t>
            </a:r>
            <a:r>
              <a:rPr lang="en-US" dirty="0"/>
              <a:t>)</a:t>
            </a:r>
          </a:p>
        </p:txBody>
      </p:sp>
      <p:pic>
        <p:nvPicPr>
          <p:cNvPr id="5" name="Content Placeholder 4" descr="dissemination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995" r="-10995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8256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Counter based performs best!</a:t>
            </a:r>
          </a:p>
        </p:txBody>
      </p:sp>
      <p:pic>
        <p:nvPicPr>
          <p:cNvPr id="5" name="Content Placeholder 4" descr="time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963" r="-12963"/>
          <a:stretch>
            <a:fillRect/>
          </a:stretch>
        </p:blipFill>
        <p:spPr>
          <a:xfrm>
            <a:off x="-685800" y="1436914"/>
            <a:ext cx="10219267" cy="54102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236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Pitfalls in </a:t>
            </a:r>
            <a:r>
              <a:rPr lang="en-US" b="1">
                <a:latin typeface="Courier New" charset="0"/>
              </a:rPr>
              <a:t>scull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772400" cy="4114800"/>
          </a:xfrm>
        </p:spPr>
        <p:txBody>
          <a:bodyPr/>
          <a:lstStyle/>
          <a:p>
            <a:pPr eaLnBrk="1" hangingPunct="1"/>
            <a:r>
              <a:rPr lang="en-US" i="1" dirty="0">
                <a:solidFill>
                  <a:srgbClr val="6666FF"/>
                </a:solidFill>
                <a:latin typeface="Arial" charset="0"/>
              </a:rPr>
              <a:t>Race condition</a:t>
            </a:r>
            <a:r>
              <a:rPr lang="en-US" dirty="0">
                <a:latin typeface="Arial" charset="0"/>
              </a:rPr>
              <a:t>:  result of uncontrolled access to shared data</a:t>
            </a:r>
          </a:p>
          <a:p>
            <a:pPr eaLnBrk="1" hangingPunct="1">
              <a:buFont typeface="Wingdings" charset="0"/>
              <a:buNone/>
            </a:pPr>
            <a:r>
              <a:rPr lang="en-US" sz="1600" b="1" dirty="0">
                <a:latin typeface="Courier New" charset="0"/>
              </a:rPr>
              <a:t>if (!</a:t>
            </a:r>
            <a:r>
              <a:rPr lang="en-US" sz="1600" b="1" dirty="0" err="1">
                <a:latin typeface="Courier New" charset="0"/>
              </a:rPr>
              <a:t>dptr</a:t>
            </a:r>
            <a:r>
              <a:rPr lang="en-US" sz="1600" b="1" dirty="0">
                <a:latin typeface="Courier New" charset="0"/>
              </a:rPr>
              <a:t>-&gt;data[</a:t>
            </a:r>
            <a:r>
              <a:rPr lang="en-US" sz="1600" b="1" dirty="0" err="1">
                <a:latin typeface="Courier New" charset="0"/>
              </a:rPr>
              <a:t>s_pos</a:t>
            </a:r>
            <a:r>
              <a:rPr lang="en-US" sz="1600" b="1" dirty="0">
                <a:latin typeface="Courier New" charset="0"/>
              </a:rPr>
              <a:t>]) {</a:t>
            </a:r>
          </a:p>
          <a:p>
            <a:pPr eaLnBrk="1" hangingPunct="1">
              <a:buFont typeface="Wingdings" charset="0"/>
              <a:buNone/>
            </a:pPr>
            <a:r>
              <a:rPr lang="en-US" sz="1600" b="1" dirty="0">
                <a:latin typeface="Courier New" charset="0"/>
              </a:rPr>
              <a:t>  </a:t>
            </a:r>
            <a:r>
              <a:rPr lang="en-US" sz="1600" b="1" dirty="0" err="1">
                <a:latin typeface="Courier New" charset="0"/>
              </a:rPr>
              <a:t>dptr</a:t>
            </a:r>
            <a:r>
              <a:rPr lang="en-US" sz="1600" b="1" dirty="0">
                <a:latin typeface="Courier New" charset="0"/>
              </a:rPr>
              <a:t>-&gt;data[</a:t>
            </a:r>
            <a:r>
              <a:rPr lang="en-US" sz="1600" b="1" dirty="0" err="1">
                <a:latin typeface="Courier New" charset="0"/>
              </a:rPr>
              <a:t>s_pos</a:t>
            </a:r>
            <a:r>
              <a:rPr lang="en-US" sz="1600" b="1" dirty="0">
                <a:latin typeface="Courier New" charset="0"/>
              </a:rPr>
              <a:t>] = </a:t>
            </a:r>
            <a:r>
              <a:rPr lang="en-US" sz="1600" b="1" dirty="0" err="1">
                <a:latin typeface="Courier New" charset="0"/>
              </a:rPr>
              <a:t>kmalloc</a:t>
            </a:r>
            <a:r>
              <a:rPr lang="en-US" sz="1600" b="1" dirty="0">
                <a:latin typeface="Courier New" charset="0"/>
              </a:rPr>
              <a:t>(quantum, GFP_KERNEL);</a:t>
            </a:r>
          </a:p>
          <a:p>
            <a:pPr eaLnBrk="1" hangingPunct="1">
              <a:buFont typeface="Wingdings" charset="0"/>
              <a:buNone/>
            </a:pPr>
            <a:r>
              <a:rPr lang="en-US" sz="1600" b="1" dirty="0">
                <a:latin typeface="Courier New" charset="0"/>
              </a:rPr>
              <a:t>  if (!</a:t>
            </a:r>
            <a:r>
              <a:rPr lang="en-US" sz="1600" b="1" dirty="0" err="1">
                <a:latin typeface="Courier New" charset="0"/>
              </a:rPr>
              <a:t>dptr</a:t>
            </a:r>
            <a:r>
              <a:rPr lang="en-US" sz="1600" b="1" dirty="0">
                <a:latin typeface="Courier New" charset="0"/>
              </a:rPr>
              <a:t>-&gt;data[</a:t>
            </a:r>
            <a:r>
              <a:rPr lang="en-US" sz="1600" b="1" dirty="0" err="1">
                <a:latin typeface="Courier New" charset="0"/>
              </a:rPr>
              <a:t>s_pos</a:t>
            </a:r>
            <a:r>
              <a:rPr lang="en-US" sz="1600" b="1" dirty="0">
                <a:latin typeface="Courier New" charset="0"/>
              </a:rPr>
              <a:t>]) {</a:t>
            </a:r>
          </a:p>
          <a:p>
            <a:pPr eaLnBrk="1" hangingPunct="1">
              <a:buFont typeface="Wingdings" charset="0"/>
              <a:buNone/>
            </a:pPr>
            <a:r>
              <a:rPr lang="en-US" sz="1600" b="1" dirty="0">
                <a:latin typeface="Courier New" charset="0"/>
              </a:rPr>
              <a:t>    </a:t>
            </a:r>
            <a:r>
              <a:rPr lang="en-US" sz="1600" b="1" dirty="0" err="1">
                <a:latin typeface="Courier New" charset="0"/>
              </a:rPr>
              <a:t>goto</a:t>
            </a:r>
            <a:r>
              <a:rPr lang="en-US" sz="1600" b="1" dirty="0">
                <a:latin typeface="Courier New" charset="0"/>
              </a:rPr>
              <a:t> out;</a:t>
            </a:r>
          </a:p>
          <a:p>
            <a:pPr eaLnBrk="1" hangingPunct="1">
              <a:buFont typeface="Wingdings" charset="0"/>
              <a:buNone/>
            </a:pPr>
            <a:r>
              <a:rPr lang="en-US" sz="1600" b="1" dirty="0">
                <a:latin typeface="Courier New" charset="0"/>
              </a:rPr>
              <a:t>  }</a:t>
            </a:r>
          </a:p>
          <a:p>
            <a:pPr eaLnBrk="1" hangingPunct="1">
              <a:buFont typeface="Wingdings" charset="0"/>
              <a:buNone/>
            </a:pPr>
            <a:r>
              <a:rPr lang="en-US" sz="1600" b="1" dirty="0">
                <a:latin typeface="Courier New" charset="0"/>
              </a:rPr>
              <a:t>}</a:t>
            </a:r>
          </a:p>
          <a:p>
            <a:pPr eaLnBrk="1" hangingPunct="1">
              <a:buFont typeface="Wingdings" charset="0"/>
              <a:buNone/>
            </a:pPr>
            <a:endParaRPr lang="en-US" sz="1600" b="1" dirty="0">
              <a:latin typeface="+mj-lt"/>
            </a:endParaRPr>
          </a:p>
          <a:p>
            <a:pPr algn="just" eaLnBrk="1" hangingPunct="1">
              <a:buFont typeface="Wingdings" charset="0"/>
              <a:buNone/>
            </a:pPr>
            <a:r>
              <a:rPr lang="en-US" sz="1600" dirty="0">
                <a:latin typeface="+mj-lt"/>
              </a:rPr>
              <a:t>Scull is the Simple Character Utility for Locality Loading (an example device driver from the Linux Device Driver book)</a:t>
            </a:r>
          </a:p>
          <a:p>
            <a:pPr eaLnBrk="1" hangingPunct="1">
              <a:buFont typeface="Wingdings" charset="0"/>
              <a:buNone/>
            </a:pPr>
            <a:endParaRPr lang="en-US" sz="1600" b="1" dirty="0">
              <a:latin typeface="Courier New" charset="0"/>
            </a:endParaRP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609600" y="3200400"/>
            <a:ext cx="304800" cy="0"/>
          </a:xfrm>
          <a:prstGeom prst="line">
            <a:avLst/>
          </a:prstGeom>
          <a:noFill/>
          <a:ln w="28575">
            <a:solidFill>
              <a:srgbClr val="9999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964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Pitfalls in </a:t>
            </a:r>
            <a:r>
              <a:rPr lang="en-US" b="1" dirty="0">
                <a:latin typeface="Courier New" charset="0"/>
              </a:rPr>
              <a:t>scull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i="1" dirty="0">
                <a:solidFill>
                  <a:srgbClr val="6666FF"/>
                </a:solidFill>
                <a:latin typeface="Arial" charset="0"/>
              </a:rPr>
              <a:t>Race condition</a:t>
            </a:r>
            <a:r>
              <a:rPr lang="en-US" dirty="0">
                <a:latin typeface="Arial" charset="0"/>
              </a:rPr>
              <a:t>:  result of uncontrolled access to shared data</a:t>
            </a:r>
          </a:p>
          <a:p>
            <a:pPr marL="0" indent="0" eaLnBrk="1" hangingPunct="1">
              <a:buNone/>
            </a:pPr>
            <a:endParaRPr lang="en-US" dirty="0">
              <a:latin typeface="Arial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1600" b="1" dirty="0">
                <a:latin typeface="Courier New" charset="0"/>
              </a:rPr>
              <a:t>if (!</a:t>
            </a:r>
            <a:r>
              <a:rPr lang="en-US" sz="1600" b="1" dirty="0" err="1">
                <a:latin typeface="Courier New" charset="0"/>
              </a:rPr>
              <a:t>dptr</a:t>
            </a:r>
            <a:r>
              <a:rPr lang="en-US" sz="1600" b="1" dirty="0">
                <a:latin typeface="Courier New" charset="0"/>
              </a:rPr>
              <a:t>-&gt;data[</a:t>
            </a:r>
            <a:r>
              <a:rPr lang="en-US" sz="1600" b="1" dirty="0" err="1">
                <a:latin typeface="Courier New" charset="0"/>
              </a:rPr>
              <a:t>s_pos</a:t>
            </a:r>
            <a:r>
              <a:rPr lang="en-US" sz="1600" b="1" dirty="0">
                <a:latin typeface="Courier New" charset="0"/>
              </a:rPr>
              <a:t>]) {</a:t>
            </a:r>
          </a:p>
          <a:p>
            <a:pPr eaLnBrk="1" hangingPunct="1">
              <a:buFont typeface="Wingdings" charset="0"/>
              <a:buNone/>
            </a:pPr>
            <a:r>
              <a:rPr lang="en-US" sz="1600" b="1" dirty="0">
                <a:latin typeface="Courier New" charset="0"/>
              </a:rPr>
              <a:t>  </a:t>
            </a:r>
            <a:r>
              <a:rPr lang="en-US" sz="1600" b="1" dirty="0" err="1">
                <a:latin typeface="Courier New" charset="0"/>
              </a:rPr>
              <a:t>dptr</a:t>
            </a:r>
            <a:r>
              <a:rPr lang="en-US" sz="1600" b="1" dirty="0">
                <a:latin typeface="Courier New" charset="0"/>
              </a:rPr>
              <a:t>-&gt;data[</a:t>
            </a:r>
            <a:r>
              <a:rPr lang="en-US" sz="1600" b="1" dirty="0" err="1">
                <a:latin typeface="Courier New" charset="0"/>
              </a:rPr>
              <a:t>s_pos</a:t>
            </a:r>
            <a:r>
              <a:rPr lang="en-US" sz="1600" b="1" dirty="0">
                <a:latin typeface="Courier New" charset="0"/>
              </a:rPr>
              <a:t>] = </a:t>
            </a:r>
            <a:r>
              <a:rPr lang="en-US" sz="1600" b="1" dirty="0" err="1">
                <a:latin typeface="Courier New" charset="0"/>
              </a:rPr>
              <a:t>kmalloc</a:t>
            </a:r>
            <a:r>
              <a:rPr lang="en-US" sz="1600" b="1" dirty="0">
                <a:latin typeface="Courier New" charset="0"/>
              </a:rPr>
              <a:t>(quantum, GFP_KERNEL);</a:t>
            </a:r>
          </a:p>
          <a:p>
            <a:pPr eaLnBrk="1" hangingPunct="1">
              <a:buFont typeface="Wingdings" charset="0"/>
              <a:buNone/>
            </a:pPr>
            <a:r>
              <a:rPr lang="en-US" sz="1600" b="1" dirty="0">
                <a:latin typeface="Courier New" charset="0"/>
              </a:rPr>
              <a:t>  if (!</a:t>
            </a:r>
            <a:r>
              <a:rPr lang="en-US" sz="1600" b="1" dirty="0" err="1">
                <a:latin typeface="Courier New" charset="0"/>
              </a:rPr>
              <a:t>dptr</a:t>
            </a:r>
            <a:r>
              <a:rPr lang="en-US" sz="1600" b="1" dirty="0">
                <a:latin typeface="Courier New" charset="0"/>
              </a:rPr>
              <a:t>-&gt;data[</a:t>
            </a:r>
            <a:r>
              <a:rPr lang="en-US" sz="1600" b="1" dirty="0" err="1">
                <a:latin typeface="Courier New" charset="0"/>
              </a:rPr>
              <a:t>s_pos</a:t>
            </a:r>
            <a:r>
              <a:rPr lang="en-US" sz="1600" b="1" dirty="0">
                <a:latin typeface="Courier New" charset="0"/>
              </a:rPr>
              <a:t>]) {</a:t>
            </a:r>
          </a:p>
          <a:p>
            <a:pPr eaLnBrk="1" hangingPunct="1">
              <a:buFont typeface="Wingdings" charset="0"/>
              <a:buNone/>
            </a:pPr>
            <a:r>
              <a:rPr lang="en-US" sz="1600" b="1" dirty="0">
                <a:latin typeface="Courier New" charset="0"/>
              </a:rPr>
              <a:t>    </a:t>
            </a:r>
            <a:r>
              <a:rPr lang="en-US" sz="1600" b="1" dirty="0" err="1">
                <a:latin typeface="Courier New" charset="0"/>
              </a:rPr>
              <a:t>goto</a:t>
            </a:r>
            <a:r>
              <a:rPr lang="en-US" sz="1600" b="1" dirty="0">
                <a:latin typeface="Courier New" charset="0"/>
              </a:rPr>
              <a:t> out;</a:t>
            </a:r>
          </a:p>
          <a:p>
            <a:pPr eaLnBrk="1" hangingPunct="1">
              <a:buFont typeface="Wingdings" charset="0"/>
              <a:buNone/>
            </a:pPr>
            <a:r>
              <a:rPr lang="en-US" sz="1600" b="1" dirty="0">
                <a:latin typeface="Courier New" charset="0"/>
              </a:rPr>
              <a:t>  }</a:t>
            </a:r>
          </a:p>
          <a:p>
            <a:pPr eaLnBrk="1" hangingPunct="1">
              <a:buFont typeface="Wingdings" charset="0"/>
              <a:buNone/>
            </a:pPr>
            <a:r>
              <a:rPr lang="en-US" sz="1600" b="1" dirty="0">
                <a:latin typeface="Courier New" charset="0"/>
              </a:rPr>
              <a:t>}</a:t>
            </a:r>
          </a:p>
          <a:p>
            <a:pPr eaLnBrk="1" hangingPunct="1">
              <a:buFont typeface="Wingdings" charset="0"/>
              <a:buNone/>
            </a:pPr>
            <a:endParaRPr lang="en-US" sz="1600" b="1" dirty="0">
              <a:latin typeface="Courier New" charset="0"/>
            </a:endParaRP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609600" y="3581400"/>
            <a:ext cx="304800" cy="0"/>
          </a:xfrm>
          <a:prstGeom prst="line">
            <a:avLst/>
          </a:prstGeom>
          <a:noFill/>
          <a:ln w="28575">
            <a:solidFill>
              <a:srgbClr val="9999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609600" y="3505200"/>
            <a:ext cx="304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55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Pitfalls in </a:t>
            </a:r>
            <a:r>
              <a:rPr lang="en-US" b="1">
                <a:latin typeface="Courier New" charset="0"/>
              </a:rPr>
              <a:t>scull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i="1">
                <a:solidFill>
                  <a:srgbClr val="6666FF"/>
                </a:solidFill>
                <a:latin typeface="Arial" charset="0"/>
              </a:rPr>
              <a:t>Race condition</a:t>
            </a:r>
            <a:r>
              <a:rPr lang="en-US">
                <a:latin typeface="Arial" charset="0"/>
              </a:rPr>
              <a:t>:  result of uncontrolled access to shared data</a:t>
            </a:r>
          </a:p>
          <a:p>
            <a:pPr eaLnBrk="1" hangingPunct="1">
              <a:buFont typeface="Wingdings" charset="0"/>
              <a:buNone/>
            </a:pPr>
            <a:endParaRPr lang="en-US">
              <a:latin typeface="Arial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1600" b="1">
                <a:latin typeface="Courier New" charset="0"/>
              </a:rPr>
              <a:t>if (!dptr-&gt;data[s_pos]) {</a:t>
            </a:r>
          </a:p>
          <a:p>
            <a:pPr eaLnBrk="1" hangingPunct="1">
              <a:buFont typeface="Wingdings" charset="0"/>
              <a:buNone/>
            </a:pPr>
            <a:r>
              <a:rPr lang="en-US" sz="1600" b="1">
                <a:latin typeface="Courier New" charset="0"/>
              </a:rPr>
              <a:t>  dptr-&gt;data[s_pos] = kmalloc(quantum, GFP_KERNEL);</a:t>
            </a:r>
          </a:p>
          <a:p>
            <a:pPr eaLnBrk="1" hangingPunct="1">
              <a:buFont typeface="Wingdings" charset="0"/>
              <a:buNone/>
            </a:pPr>
            <a:r>
              <a:rPr lang="en-US" sz="1600" b="1">
                <a:latin typeface="Courier New" charset="0"/>
              </a:rPr>
              <a:t>  if (!dptr-&gt;data[s_pos]) {</a:t>
            </a:r>
          </a:p>
          <a:p>
            <a:pPr eaLnBrk="1" hangingPunct="1">
              <a:buFont typeface="Wingdings" charset="0"/>
              <a:buNone/>
            </a:pPr>
            <a:r>
              <a:rPr lang="en-US" sz="1600" b="1">
                <a:latin typeface="Courier New" charset="0"/>
              </a:rPr>
              <a:t>    goto out;</a:t>
            </a:r>
          </a:p>
          <a:p>
            <a:pPr eaLnBrk="1" hangingPunct="1">
              <a:buFont typeface="Wingdings" charset="0"/>
              <a:buNone/>
            </a:pPr>
            <a:r>
              <a:rPr lang="en-US" sz="1600" b="1">
                <a:latin typeface="Courier New" charset="0"/>
              </a:rPr>
              <a:t>  }</a:t>
            </a:r>
          </a:p>
          <a:p>
            <a:pPr eaLnBrk="1" hangingPunct="1">
              <a:buFont typeface="Wingdings" charset="0"/>
              <a:buNone/>
            </a:pPr>
            <a:r>
              <a:rPr lang="en-US" sz="1600" b="1">
                <a:latin typeface="Courier New" charset="0"/>
              </a:rPr>
              <a:t>}</a:t>
            </a:r>
          </a:p>
          <a:p>
            <a:pPr eaLnBrk="1" hangingPunct="1">
              <a:buFont typeface="Wingdings" charset="0"/>
              <a:buNone/>
            </a:pPr>
            <a:endParaRPr lang="en-US" sz="1600" b="1">
              <a:latin typeface="Courier New" charset="0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304800" y="4114800"/>
            <a:ext cx="304800" cy="0"/>
          </a:xfrm>
          <a:prstGeom prst="line">
            <a:avLst/>
          </a:prstGeom>
          <a:noFill/>
          <a:ln w="28575">
            <a:solidFill>
              <a:srgbClr val="9999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304800" y="3733800"/>
            <a:ext cx="304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484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Pitfalls in </a:t>
            </a:r>
            <a:r>
              <a:rPr lang="en-US" b="1">
                <a:latin typeface="Courier New" charset="0"/>
              </a:rPr>
              <a:t>scull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i="1" dirty="0">
                <a:solidFill>
                  <a:srgbClr val="6666FF"/>
                </a:solidFill>
                <a:latin typeface="Arial" charset="0"/>
              </a:rPr>
              <a:t>Race condition</a:t>
            </a:r>
            <a:r>
              <a:rPr lang="en-US" dirty="0">
                <a:latin typeface="Arial" charset="0"/>
              </a:rPr>
              <a:t>:  result of uncontrolled access to shared data</a:t>
            </a:r>
          </a:p>
          <a:p>
            <a:pPr eaLnBrk="1" hangingPunct="1">
              <a:buFont typeface="Wingdings" charset="0"/>
              <a:buNone/>
            </a:pPr>
            <a:endParaRPr lang="en-US" dirty="0">
              <a:latin typeface="Arial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1600" b="1" dirty="0">
                <a:latin typeface="Courier New" charset="0"/>
              </a:rPr>
              <a:t>if (!</a:t>
            </a:r>
            <a:r>
              <a:rPr lang="en-US" sz="1600" b="1" dirty="0" err="1">
                <a:latin typeface="Courier New" charset="0"/>
              </a:rPr>
              <a:t>dptr</a:t>
            </a:r>
            <a:r>
              <a:rPr lang="en-US" sz="1600" b="1" dirty="0">
                <a:latin typeface="Courier New" charset="0"/>
              </a:rPr>
              <a:t>-&gt;data[</a:t>
            </a:r>
            <a:r>
              <a:rPr lang="en-US" sz="1600" b="1" dirty="0" err="1">
                <a:latin typeface="Courier New" charset="0"/>
              </a:rPr>
              <a:t>s_pos</a:t>
            </a:r>
            <a:r>
              <a:rPr lang="en-US" sz="1600" b="1" dirty="0">
                <a:latin typeface="Courier New" charset="0"/>
              </a:rPr>
              <a:t>]) {</a:t>
            </a:r>
          </a:p>
          <a:p>
            <a:pPr eaLnBrk="1" hangingPunct="1">
              <a:buFont typeface="Wingdings" charset="0"/>
              <a:buNone/>
            </a:pPr>
            <a:r>
              <a:rPr lang="en-US" sz="1600" b="1" dirty="0">
                <a:latin typeface="Courier New" charset="0"/>
              </a:rPr>
              <a:t>  </a:t>
            </a:r>
            <a:r>
              <a:rPr lang="en-US" sz="1600" b="1" dirty="0" err="1">
                <a:latin typeface="Courier New" charset="0"/>
              </a:rPr>
              <a:t>dptr</a:t>
            </a:r>
            <a:r>
              <a:rPr lang="en-US" sz="1600" b="1" dirty="0">
                <a:latin typeface="Courier New" charset="0"/>
              </a:rPr>
              <a:t>-&gt;data[</a:t>
            </a:r>
            <a:r>
              <a:rPr lang="en-US" sz="1600" b="1" dirty="0" err="1">
                <a:latin typeface="Courier New" charset="0"/>
              </a:rPr>
              <a:t>s_pos</a:t>
            </a:r>
            <a:r>
              <a:rPr lang="en-US" sz="1600" b="1" dirty="0">
                <a:latin typeface="Courier New" charset="0"/>
              </a:rPr>
              <a:t>] = </a:t>
            </a:r>
            <a:r>
              <a:rPr lang="en-US" sz="1600" b="1" dirty="0" err="1">
                <a:latin typeface="Courier New" charset="0"/>
              </a:rPr>
              <a:t>kmalloc</a:t>
            </a:r>
            <a:r>
              <a:rPr lang="en-US" sz="1600" b="1" dirty="0">
                <a:latin typeface="Courier New" charset="0"/>
              </a:rPr>
              <a:t>(quantum, GFP_KERNEL);</a:t>
            </a:r>
          </a:p>
          <a:p>
            <a:pPr eaLnBrk="1" hangingPunct="1">
              <a:buFont typeface="Wingdings" charset="0"/>
              <a:buNone/>
            </a:pPr>
            <a:r>
              <a:rPr lang="en-US" sz="1600" b="1" dirty="0">
                <a:latin typeface="Courier New" charset="0"/>
              </a:rPr>
              <a:t>  if (!</a:t>
            </a:r>
            <a:r>
              <a:rPr lang="en-US" sz="1600" b="1" dirty="0" err="1">
                <a:latin typeface="Courier New" charset="0"/>
              </a:rPr>
              <a:t>dptr</a:t>
            </a:r>
            <a:r>
              <a:rPr lang="en-US" sz="1600" b="1" dirty="0">
                <a:latin typeface="Courier New" charset="0"/>
              </a:rPr>
              <a:t>-&gt;data[</a:t>
            </a:r>
            <a:r>
              <a:rPr lang="en-US" sz="1600" b="1" dirty="0" err="1">
                <a:latin typeface="Courier New" charset="0"/>
              </a:rPr>
              <a:t>s_pos</a:t>
            </a:r>
            <a:r>
              <a:rPr lang="en-US" sz="1600" b="1" dirty="0">
                <a:latin typeface="Courier New" charset="0"/>
              </a:rPr>
              <a:t>]) {</a:t>
            </a:r>
          </a:p>
          <a:p>
            <a:pPr eaLnBrk="1" hangingPunct="1">
              <a:buFont typeface="Wingdings" charset="0"/>
              <a:buNone/>
            </a:pPr>
            <a:r>
              <a:rPr lang="en-US" sz="1600" b="1" dirty="0">
                <a:latin typeface="Courier New" charset="0"/>
              </a:rPr>
              <a:t>    </a:t>
            </a:r>
            <a:r>
              <a:rPr lang="en-US" sz="1600" b="1" dirty="0" err="1">
                <a:latin typeface="Courier New" charset="0"/>
              </a:rPr>
              <a:t>goto</a:t>
            </a:r>
            <a:r>
              <a:rPr lang="en-US" sz="1600" b="1" dirty="0">
                <a:latin typeface="Courier New" charset="0"/>
              </a:rPr>
              <a:t> out;</a:t>
            </a:r>
          </a:p>
          <a:p>
            <a:pPr eaLnBrk="1" hangingPunct="1">
              <a:buFont typeface="Wingdings" charset="0"/>
              <a:buNone/>
            </a:pPr>
            <a:r>
              <a:rPr lang="en-US" sz="1600" b="1" dirty="0">
                <a:latin typeface="Courier New" charset="0"/>
              </a:rPr>
              <a:t>  }</a:t>
            </a:r>
          </a:p>
          <a:p>
            <a:pPr eaLnBrk="1" hangingPunct="1">
              <a:buFont typeface="Wingdings" charset="0"/>
              <a:buNone/>
            </a:pPr>
            <a:r>
              <a:rPr lang="en-US" sz="1600" b="1" dirty="0">
                <a:latin typeface="Courier New" charset="0"/>
              </a:rPr>
              <a:t>}</a:t>
            </a:r>
          </a:p>
          <a:p>
            <a:pPr eaLnBrk="1" hangingPunct="1">
              <a:buFont typeface="Wingdings" charset="0"/>
              <a:buNone/>
            </a:pPr>
            <a:endParaRPr lang="en-US" dirty="0">
              <a:latin typeface="Arial" charset="0"/>
            </a:endParaRPr>
          </a:p>
          <a:p>
            <a:pPr eaLnBrk="1" hangingPunct="1"/>
            <a:endParaRPr lang="en-US" sz="1600" b="1" dirty="0"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endParaRPr lang="en-US" sz="1600" b="1" dirty="0">
              <a:latin typeface="Courier New" charset="0"/>
            </a:endParaRP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457200" y="4114800"/>
            <a:ext cx="304800" cy="0"/>
          </a:xfrm>
          <a:prstGeom prst="line">
            <a:avLst/>
          </a:prstGeom>
          <a:noFill/>
          <a:ln w="28575">
            <a:solidFill>
              <a:srgbClr val="9999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457200" y="4038600"/>
            <a:ext cx="304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6477000" y="3276600"/>
            <a:ext cx="2667000" cy="1600200"/>
          </a:xfrm>
          <a:prstGeom prst="irregularSeal2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Memory leak</a:t>
            </a:r>
          </a:p>
        </p:txBody>
      </p:sp>
    </p:spTree>
    <p:extLst>
      <p:ext uri="{BB962C8B-B14F-4D97-AF65-F5344CB8AC3E}">
        <p14:creationId xmlns:p14="http://schemas.microsoft.com/office/powerpoint/2010/main" val="4201577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Synchronization primitives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dirty="0"/>
              <a:t>Lock/</a:t>
            </a:r>
            <a:r>
              <a:rPr lang="en-US" dirty="0" err="1"/>
              <a:t>Mutex</a:t>
            </a:r>
            <a:endParaRPr lang="en-US" dirty="0"/>
          </a:p>
          <a:p>
            <a:pPr lvl="1"/>
            <a:r>
              <a:rPr lang="en-US" dirty="0"/>
              <a:t>To protect a shared variable, surround it with a lock (critical region)</a:t>
            </a:r>
          </a:p>
          <a:p>
            <a:pPr lvl="1"/>
            <a:r>
              <a:rPr lang="en-US" dirty="0"/>
              <a:t>Only one thread can get the lock at a time</a:t>
            </a:r>
          </a:p>
          <a:p>
            <a:pPr lvl="1"/>
            <a:r>
              <a:rPr lang="en-US" dirty="0"/>
              <a:t>Provides mutual exclusion</a:t>
            </a:r>
          </a:p>
          <a:p>
            <a:r>
              <a:rPr lang="en-US" dirty="0"/>
              <a:t>Shared locks</a:t>
            </a:r>
          </a:p>
          <a:p>
            <a:pPr lvl="1"/>
            <a:r>
              <a:rPr lang="en-US" dirty="0"/>
              <a:t>More than one thread allowed (hmm</a:t>
            </a:r>
            <a:r>
              <a:rPr lang="is-IS" dirty="0"/>
              <a:t>…)</a:t>
            </a:r>
            <a:endParaRPr lang="en-US" dirty="0"/>
          </a:p>
          <a:p>
            <a:r>
              <a:rPr lang="en-US" dirty="0"/>
              <a:t>Others?  Yes, including Barriers (discussed in the paper)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414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Synchronization primitives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Lock based</a:t>
            </a:r>
          </a:p>
          <a:p>
            <a:pPr lvl="1"/>
            <a:r>
              <a:rPr lang="en-US" sz="2400" dirty="0"/>
              <a:t>Blocking (e.g., semaphores, </a:t>
            </a:r>
            <a:r>
              <a:rPr lang="en-US" sz="2400" dirty="0" err="1"/>
              <a:t>futexes</a:t>
            </a:r>
            <a:r>
              <a:rPr lang="en-US" sz="2400" dirty="0"/>
              <a:t>, completions)</a:t>
            </a:r>
          </a:p>
          <a:p>
            <a:pPr lvl="1"/>
            <a:r>
              <a:rPr lang="en-US" sz="2400" dirty="0"/>
              <a:t>Non-blocking (e.g., spin-lock, </a:t>
            </a:r>
            <a:r>
              <a:rPr lang="is-IS" sz="2400" dirty="0"/>
              <a:t>…)</a:t>
            </a:r>
          </a:p>
          <a:p>
            <a:pPr lvl="2"/>
            <a:r>
              <a:rPr lang="is-IS" sz="2000" dirty="0"/>
              <a:t>Sometimes we have to use spinlocks</a:t>
            </a:r>
          </a:p>
          <a:p>
            <a:r>
              <a:rPr lang="is-IS" sz="2800"/>
              <a:t>Lock free (or partially lock free </a:t>
            </a:r>
            <a:r>
              <a:rPr lang="is-IS" sz="2800">
                <a:sym typeface="Wingdings"/>
              </a:rPr>
              <a:t>)</a:t>
            </a:r>
            <a:endParaRPr lang="is-IS" sz="2800" dirty="0"/>
          </a:p>
          <a:p>
            <a:pPr lvl="1"/>
            <a:r>
              <a:rPr lang="en-US" sz="2400" dirty="0"/>
              <a:t>A</a:t>
            </a:r>
            <a:r>
              <a:rPr lang="is-IS" sz="2400" dirty="0"/>
              <a:t>tomic instructions</a:t>
            </a:r>
          </a:p>
          <a:p>
            <a:pPr lvl="1"/>
            <a:r>
              <a:rPr lang="is-IS" sz="2400" dirty="0"/>
              <a:t>seqLocks</a:t>
            </a:r>
          </a:p>
          <a:p>
            <a:pPr lvl="1"/>
            <a:r>
              <a:rPr lang="is-IS" sz="2400" dirty="0"/>
              <a:t>RCU</a:t>
            </a:r>
          </a:p>
          <a:p>
            <a:pPr lvl="1"/>
            <a:r>
              <a:rPr lang="is-IS" sz="2400" dirty="0"/>
              <a:t>Transactions (next time)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76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Naïve implementation of spinlock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Lock(L):</a:t>
            </a:r>
          </a:p>
          <a:p>
            <a:pPr marL="400050" lvl="1" indent="0">
              <a:buNone/>
            </a:pPr>
            <a:r>
              <a:rPr lang="en-US" dirty="0">
                <a:solidFill>
                  <a:srgbClr val="87C28B"/>
                </a:solidFill>
              </a:rPr>
              <a:t>While(</a:t>
            </a:r>
            <a:r>
              <a:rPr lang="en-US" dirty="0" err="1">
                <a:solidFill>
                  <a:srgbClr val="87C28B"/>
                </a:solidFill>
              </a:rPr>
              <a:t>test_and_set</a:t>
            </a:r>
            <a:r>
              <a:rPr lang="en-US" dirty="0">
                <a:solidFill>
                  <a:srgbClr val="87C28B"/>
                </a:solidFill>
              </a:rPr>
              <a:t>(L));</a:t>
            </a:r>
          </a:p>
          <a:p>
            <a:pPr marL="400050" lvl="1" indent="0">
              <a:buNone/>
            </a:pPr>
            <a:r>
              <a:rPr lang="en-US" dirty="0">
                <a:solidFill>
                  <a:srgbClr val="87C28B"/>
                </a:solidFill>
              </a:rPr>
              <a:t>//we have the lock!</a:t>
            </a:r>
          </a:p>
          <a:p>
            <a:pPr marL="400050" lvl="1" indent="0">
              <a:buNone/>
            </a:pPr>
            <a:r>
              <a:rPr lang="en-US" dirty="0">
                <a:solidFill>
                  <a:srgbClr val="87C28B"/>
                </a:solidFill>
              </a:rPr>
              <a:t>//eat, dance and be merry</a:t>
            </a:r>
          </a:p>
          <a:p>
            <a:endParaRPr lang="en-US" dirty="0"/>
          </a:p>
          <a:p>
            <a:r>
              <a:rPr lang="en-US" dirty="0"/>
              <a:t>Unlock(L)</a:t>
            </a:r>
            <a:br>
              <a:rPr lang="en-US" dirty="0"/>
            </a:br>
            <a:r>
              <a:rPr lang="en-US" dirty="0">
                <a:solidFill>
                  <a:srgbClr val="87C28B"/>
                </a:solidFill>
              </a:rPr>
              <a:t>L=0;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18125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Blank Presentation">
      <a:majorFont>
        <a:latin typeface="Arial"/>
        <a:ea typeface="Osaka"/>
        <a:cs typeface="Osaka"/>
      </a:majorFont>
      <a:minorFont>
        <a:latin typeface="Arial"/>
        <a:ea typeface="Osaka"/>
        <a:cs typeface="Osak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44450" cap="flat" cmpd="sng" algn="ctr">
          <a:solidFill>
            <a:srgbClr val="FF6600"/>
          </a:solidFill>
          <a:prstDash val="solid"/>
          <a:round/>
          <a:headEnd type="none" w="med" len="med"/>
          <a:tailEnd type="triangl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31750" cap="flat" cmpd="sng" algn="ctr">
          <a:solidFill>
            <a:srgbClr val="00FF00"/>
          </a:solidFill>
          <a:prstDash val="solid"/>
          <a:round/>
          <a:headEnd type="none" w="med" len="med"/>
          <a:tailEnd type="triangle" w="lg" len="lg"/>
        </a:ln>
        <a:effectLst/>
      </a:spPr>
      <a:bodyPr/>
      <a:lstStyle/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89316</TotalTime>
  <Words>997</Words>
  <Application>Microsoft Macintosh PowerPoint</Application>
  <PresentationFormat>On-screen Show (4:3)</PresentationFormat>
  <Paragraphs>176</Paragraphs>
  <Slides>25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Chalkboard</vt:lpstr>
      <vt:lpstr>Courier New</vt:lpstr>
      <vt:lpstr>Times</vt:lpstr>
      <vt:lpstr>Times New Roman</vt:lpstr>
      <vt:lpstr>Wingdings</vt:lpstr>
      <vt:lpstr>Blank Presentation</vt:lpstr>
      <vt:lpstr>Advanced Operating Systems (CS 202)  Synchronization (Part II)</vt:lpstr>
      <vt:lpstr>What are the sources of concurrency?</vt:lpstr>
      <vt:lpstr>Pitfalls in scull</vt:lpstr>
      <vt:lpstr>Pitfalls in scull</vt:lpstr>
      <vt:lpstr>Pitfalls in scull</vt:lpstr>
      <vt:lpstr>Pitfalls in scull</vt:lpstr>
      <vt:lpstr>Synchronization primitives</vt:lpstr>
      <vt:lpstr>Synchronization primitives (cont’d)</vt:lpstr>
      <vt:lpstr>Naïve implementation of spinlock</vt:lpstr>
      <vt:lpstr>Why naïve?</vt:lpstr>
      <vt:lpstr>Better implementation Spin on read</vt:lpstr>
      <vt:lpstr>Bakery Algorithm</vt:lpstr>
      <vt:lpstr>Anderson Lock (Array lock)</vt:lpstr>
      <vt:lpstr>Anderson’s Lock</vt:lpstr>
      <vt:lpstr>MCS Lock</vt:lpstr>
      <vt:lpstr>Race condition!</vt:lpstr>
      <vt:lpstr>PowerPoint Presentation</vt:lpstr>
      <vt:lpstr>Performance impact</vt:lpstr>
      <vt:lpstr>PowerPoint Presentation</vt:lpstr>
      <vt:lpstr>Barriers/FYI</vt:lpstr>
      <vt:lpstr>Barriers</vt:lpstr>
      <vt:lpstr>Linear barriers</vt:lpstr>
      <vt:lpstr>Tree barrier (MCS paper)</vt:lpstr>
      <vt:lpstr>Dissemination Barrier (Hensgen/Finkel)</vt:lpstr>
      <vt:lpstr>Counter based performs best!</vt:lpstr>
    </vt:vector>
  </TitlesOfParts>
  <Manager/>
  <Company>Harsha V. Madhyastha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Operating Systems</dc:title>
  <dc:subject/>
  <dc:creator/>
  <cp:keywords/>
  <dc:description/>
  <cp:lastModifiedBy>Nael Abu-Ghazaleh</cp:lastModifiedBy>
  <cp:revision>1537</cp:revision>
  <cp:lastPrinted>2010-02-22T17:58:41Z</cp:lastPrinted>
  <dcterms:created xsi:type="dcterms:W3CDTF">2012-09-26T18:54:20Z</dcterms:created>
  <dcterms:modified xsi:type="dcterms:W3CDTF">2021-04-26T15:50:16Z</dcterms:modified>
  <cp:category/>
</cp:coreProperties>
</file>