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14" r:id="rId3"/>
    <p:sldId id="316" r:id="rId4"/>
    <p:sldId id="319" r:id="rId5"/>
    <p:sldId id="320" r:id="rId6"/>
    <p:sldId id="321" r:id="rId7"/>
    <p:sldId id="323" r:id="rId8"/>
    <p:sldId id="324" r:id="rId9"/>
    <p:sldId id="322" r:id="rId10"/>
    <p:sldId id="257" r:id="rId11"/>
    <p:sldId id="291" r:id="rId12"/>
    <p:sldId id="289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6" r:id="rId21"/>
    <p:sldId id="267" r:id="rId22"/>
    <p:sldId id="283" r:id="rId23"/>
    <p:sldId id="284" r:id="rId24"/>
    <p:sldId id="325" r:id="rId25"/>
    <p:sldId id="285" r:id="rId26"/>
    <p:sldId id="296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hiddenSlides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87FFF9"/>
    <a:srgbClr val="F4B996"/>
    <a:srgbClr val="F4B1B7"/>
    <a:srgbClr val="FA3D3A"/>
    <a:srgbClr val="FF6600"/>
    <a:srgbClr val="9B9B9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4607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08D624B-543D-8B4A-A84C-06B9FF9D7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453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E789F37-CBEE-1440-B38F-F74B24D5A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57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A8FAA-C909-874B-B254-0105DBF685AF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1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BCC48-018A-714A-AE3E-A0935C5F1FCE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498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DF504E-6A4E-6E47-BB1A-DB534CD6A9DD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194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B38A6-A03D-F049-95D3-E00844EDD8B8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645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8F25A4-1DC5-8A49-9680-5EA434B9BAF7}" type="slidenum">
              <a:rPr lang="en-GB" altLang="en-US"/>
              <a:pPr/>
              <a:t>19</a:t>
            </a:fld>
            <a:endParaRPr lang="en-GB" alt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7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AADCE-FC55-7648-BA61-9200D0DE990C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679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7B316-885E-9945-A03B-33BF47192033}" type="slidenum">
              <a:rPr lang="en-GB" altLang="en-US"/>
              <a:pPr/>
              <a:t>21</a:t>
            </a:fld>
            <a:endParaRPr lang="en-GB" alt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5149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4A2A8-445C-4A46-9A66-701DB3A481D1}" type="slidenum">
              <a:rPr lang="en-GB" altLang="en-US"/>
              <a:pPr/>
              <a:t>22</a:t>
            </a:fld>
            <a:endParaRPr lang="en-GB" alt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279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11871-72E6-D24F-832C-C0AA8BC1AD5F}" type="slidenum">
              <a:rPr lang="en-GB" altLang="en-US"/>
              <a:pPr/>
              <a:t>23</a:t>
            </a:fld>
            <a:endParaRPr lang="en-GB" alt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8576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from Wiki page on</a:t>
            </a:r>
            <a:r>
              <a:rPr lang="en-US" baseline="0" dirty="0"/>
              <a:t> MESI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789F37-CBEE-1440-B38F-F74B24D5A42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627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E4F07-4044-A744-ABDF-486506249FFB}" type="slidenum">
              <a:rPr lang="en-GB" altLang="en-US"/>
              <a:pPr/>
              <a:t>25</a:t>
            </a:fld>
            <a:endParaRPr lang="en-GB" alt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555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Is the bank happy with our implementation?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/>
            <a:r>
              <a:rPr lang="en-US">
                <a:solidFill>
                  <a:srgbClr val="D60093"/>
                </a:solidFill>
                <a:ea typeface="ＭＳ Ｐゴシック" charset="0"/>
              </a:rPr>
              <a:t>What happens when blue tries to acquire the lock?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21C59-BDE3-1B49-B27D-8E67DD73522F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64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7A4A8-9AA6-8C47-B1D3-4C702B212774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28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AC3D1-AFF1-DF4D-BD59-FF8FD6CAE7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1FAF-409E-5845-B682-2006D642D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E5AD1-324E-7A41-892C-18F203377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80F77-68FB-8F40-922D-04E03DF27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5ED14-1037-8B4B-A4C0-53D82E1C0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329EC-83B4-8A42-B6D8-8C023A6677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B3E44-AABB-B944-A29C-BA6031157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5A0E-E26F-2848-B554-D5E7F0C01C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9624C-7FFE-1146-9456-F556B6104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379E-9CCD-F647-B17B-2840AE865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DE4F2-C219-5943-8F33-9B6D54E746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0D86C-65CC-5549-9F75-20424D493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08E46-4E7D-DA47-80AE-2167A5A5E9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4B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fld id="{DD70851E-8164-1A4B-9C5E-51502E9C6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Times" charset="0"/>
        <a:buChar char="•"/>
        <a:defRPr sz="3200">
          <a:solidFill>
            <a:schemeClr val="tx1"/>
          </a:solidFill>
          <a:latin typeface="Chalkboard"/>
          <a:ea typeface="+mn-ea"/>
          <a:cs typeface="Chalkboar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800">
          <a:solidFill>
            <a:schemeClr val="tx1"/>
          </a:solidFill>
          <a:latin typeface="Chalkboard"/>
          <a:ea typeface="+mn-ea"/>
          <a:cs typeface="Chalkboard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Times" charset="0"/>
        <a:buChar char="•"/>
        <a:defRPr sz="2400">
          <a:solidFill>
            <a:schemeClr val="tx1"/>
          </a:solidFill>
          <a:latin typeface="Chalkboard"/>
          <a:ea typeface="+mn-ea"/>
          <a:cs typeface="Chalkboard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halkboard"/>
          <a:ea typeface="+mn-ea"/>
          <a:cs typeface="Chalkboard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halkboard"/>
          <a:ea typeface="+mn-ea"/>
          <a:cs typeface="Chalkboard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0"/>
            <a:ext cx="8534400" cy="1143000"/>
          </a:xfrm>
        </p:spPr>
        <p:txBody>
          <a:bodyPr/>
          <a:lstStyle/>
          <a:p>
            <a:pPr eaLnBrk="1" hangingPunct="1"/>
            <a:r>
              <a:rPr lang="en-US" sz="3900" dirty="0"/>
              <a:t>Advanced Operating Systems</a:t>
            </a:r>
            <a:br>
              <a:rPr lang="en-US" sz="3900" dirty="0"/>
            </a:br>
            <a:r>
              <a:rPr lang="en-US" sz="3900" dirty="0"/>
              <a:t>(CS 202)</a:t>
            </a:r>
            <a:br>
              <a:rPr lang="en-US" sz="3900" dirty="0"/>
            </a:br>
            <a:br>
              <a:rPr lang="en-US" sz="3900" dirty="0"/>
            </a:br>
            <a:r>
              <a:rPr lang="en-US" sz="3900" dirty="0"/>
              <a:t>Synchronization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8991600" cy="1752600"/>
          </a:xfrm>
        </p:spPr>
        <p:txBody>
          <a:bodyPr/>
          <a:lstStyle/>
          <a:p>
            <a:pPr eaLnBrk="1" hangingPunct="1"/>
            <a:endParaRPr lang="en-US" sz="2800" dirty="0">
              <a:solidFill>
                <a:srgbClr val="87FFF9"/>
              </a:solidFill>
              <a:latin typeface="Chalkboard" charset="0"/>
            </a:endParaRPr>
          </a:p>
          <a:p>
            <a:pPr eaLnBrk="1" hangingPunct="1"/>
            <a:r>
              <a:rPr lang="en-US" sz="2800" i="1" dirty="0">
                <a:solidFill>
                  <a:srgbClr val="FACD76"/>
                </a:solidFill>
                <a:latin typeface="Chalkboard" charset="0"/>
              </a:rPr>
              <a:t>(some cache coherence slides adapted from Ian Watson)</a:t>
            </a:r>
            <a:endParaRPr lang="en-US" sz="2800" dirty="0">
              <a:latin typeface="Chalkboard" charset="0"/>
            </a:endParaRPr>
          </a:p>
          <a:p>
            <a:pPr eaLnBrk="1" hangingPunct="1"/>
            <a:endParaRPr lang="en-US" sz="2800" dirty="0">
              <a:solidFill>
                <a:srgbClr val="F4B996"/>
              </a:solidFill>
              <a:latin typeface="Chalkboard" charset="0"/>
            </a:endParaRPr>
          </a:p>
          <a:p>
            <a:pPr eaLnBrk="1" hangingPunct="1"/>
            <a:endParaRPr lang="en-US" sz="2800" dirty="0">
              <a:latin typeface="Chalkboard" charset="0"/>
            </a:endParaRPr>
          </a:p>
        </p:txBody>
      </p:sp>
    </p:spTree>
  </p:cSld>
  <p:clrMapOvr>
    <a:masterClrMapping/>
  </p:clrMapOvr>
  <p:transition advTm="110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89AD9D-8CAC-BA49-8838-B9FF1D37EA7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Before we talk deeply about synchronization</a:t>
            </a:r>
          </a:p>
          <a:p>
            <a:pPr lvl="1"/>
            <a:r>
              <a:rPr lang="en-US" altLang="en-US" sz="2000" dirty="0"/>
              <a:t>Need to get an idea about the memory model in shared memory systems</a:t>
            </a:r>
          </a:p>
          <a:p>
            <a:pPr lvl="1"/>
            <a:r>
              <a:rPr lang="en-US" altLang="en-US" sz="2000" dirty="0"/>
              <a:t>Is synchronization only an issue in multi-processor systems?</a:t>
            </a:r>
          </a:p>
          <a:p>
            <a:r>
              <a:rPr lang="en-US" altLang="en-US" sz="2400" dirty="0"/>
              <a:t>What is a shared memory processor (SMP)?</a:t>
            </a:r>
          </a:p>
          <a:p>
            <a:r>
              <a:rPr lang="en-US" altLang="en-US" sz="2400" dirty="0"/>
              <a:t>Shared memory processors </a:t>
            </a:r>
          </a:p>
          <a:p>
            <a:pPr lvl="1"/>
            <a:r>
              <a:rPr lang="en-US" altLang="en-US" sz="2000" dirty="0"/>
              <a:t>Two primary architectures:</a:t>
            </a:r>
          </a:p>
          <a:p>
            <a:pPr lvl="2"/>
            <a:r>
              <a:rPr lang="en-US" altLang="en-US" sz="1800" dirty="0"/>
              <a:t>Bus-based/local network shared-memory machines (small-scale)</a:t>
            </a:r>
          </a:p>
          <a:p>
            <a:pPr lvl="2"/>
            <a:r>
              <a:rPr lang="en-US" altLang="en-US" sz="1800" dirty="0"/>
              <a:t>Directory-based shared-memory machines (large-scale)</a:t>
            </a:r>
          </a:p>
        </p:txBody>
      </p:sp>
    </p:spTree>
    <p:extLst>
      <p:ext uri="{BB962C8B-B14F-4D97-AF65-F5344CB8AC3E}">
        <p14:creationId xmlns:p14="http://schemas.microsoft.com/office/powerpoint/2010/main" val="2251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</a:t>
            </a:r>
            <a:r>
              <a:rPr lang="is-IS" dirty="0"/>
              <a:t>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Introduce and discuss cache coherence</a:t>
            </a:r>
          </a:p>
          <a:p>
            <a:r>
              <a:rPr lang="en-US" dirty="0"/>
              <a:t>Discuss basic synchronization, up to MCS locks (from the paper we are reading)</a:t>
            </a:r>
          </a:p>
          <a:p>
            <a:r>
              <a:rPr lang="en-US" dirty="0"/>
              <a:t>Introduce memory consistency and implications</a:t>
            </a:r>
          </a:p>
          <a:p>
            <a:r>
              <a:rPr lang="en-US" dirty="0"/>
              <a:t>Is this an architecture class???</a:t>
            </a:r>
          </a:p>
          <a:p>
            <a:pPr lvl="1"/>
            <a:r>
              <a:rPr lang="en-US" dirty="0"/>
              <a:t>The same issues manifest in large scale distributed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on cache coherence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535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41D0DD-F78F-B340-B5AC-61517D5C5646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Bus-based Shared Memory Organization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/>
              <a:t>Basic picture is simple :-</a:t>
            </a:r>
          </a:p>
        </p:txBody>
      </p:sp>
      <p:grpSp>
        <p:nvGrpSpPr>
          <p:cNvPr id="96278" name="Group 22"/>
          <p:cNvGrpSpPr>
            <a:grpSpLocks/>
          </p:cNvGrpSpPr>
          <p:nvPr/>
        </p:nvGrpSpPr>
        <p:grpSpPr bwMode="auto">
          <a:xfrm>
            <a:off x="914400" y="2667000"/>
            <a:ext cx="7543800" cy="3241675"/>
            <a:chOff x="576" y="1680"/>
            <a:chExt cx="4752" cy="2042"/>
          </a:xfrm>
        </p:grpSpPr>
        <p:sp>
          <p:nvSpPr>
            <p:cNvPr id="96260" name="Rectangle 4"/>
            <p:cNvSpPr>
              <a:spLocks noChangeArrowheads="1"/>
            </p:cNvSpPr>
            <p:nvPr/>
          </p:nvSpPr>
          <p:spPr bwMode="auto">
            <a:xfrm>
              <a:off x="576" y="2208"/>
              <a:ext cx="91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/>
                <a:t>CPU</a:t>
              </a:r>
            </a:p>
            <a:p>
              <a:endParaRPr lang="en-GB" altLang="en-US"/>
            </a:p>
          </p:txBody>
        </p:sp>
        <p:sp>
          <p:nvSpPr>
            <p:cNvPr id="96261" name="Rectangle 5"/>
            <p:cNvSpPr>
              <a:spLocks noChangeArrowheads="1"/>
            </p:cNvSpPr>
            <p:nvPr/>
          </p:nvSpPr>
          <p:spPr bwMode="auto">
            <a:xfrm>
              <a:off x="1008" y="2592"/>
              <a:ext cx="48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/>
                <a:t>Cache</a:t>
              </a:r>
            </a:p>
          </p:txBody>
        </p:sp>
        <p:sp>
          <p:nvSpPr>
            <p:cNvPr id="96265" name="Rectangle 9"/>
            <p:cNvSpPr>
              <a:spLocks noChangeArrowheads="1"/>
            </p:cNvSpPr>
            <p:nvPr/>
          </p:nvSpPr>
          <p:spPr bwMode="auto">
            <a:xfrm>
              <a:off x="1872" y="2208"/>
              <a:ext cx="91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/>
                <a:t>CPU</a:t>
              </a:r>
            </a:p>
            <a:p>
              <a:endParaRPr lang="en-GB" altLang="en-US"/>
            </a:p>
          </p:txBody>
        </p:sp>
        <p:sp>
          <p:nvSpPr>
            <p:cNvPr id="96266" name="Rectangle 10"/>
            <p:cNvSpPr>
              <a:spLocks noChangeArrowheads="1"/>
            </p:cNvSpPr>
            <p:nvPr/>
          </p:nvSpPr>
          <p:spPr bwMode="auto">
            <a:xfrm>
              <a:off x="2304" y="2592"/>
              <a:ext cx="48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/>
                <a:t>Cache</a:t>
              </a:r>
            </a:p>
          </p:txBody>
        </p:sp>
        <p:sp>
          <p:nvSpPr>
            <p:cNvPr id="96267" name="Rectangle 11"/>
            <p:cNvSpPr>
              <a:spLocks noChangeArrowheads="1"/>
            </p:cNvSpPr>
            <p:nvPr/>
          </p:nvSpPr>
          <p:spPr bwMode="auto">
            <a:xfrm>
              <a:off x="3168" y="2208"/>
              <a:ext cx="91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/>
                <a:t>CPU</a:t>
              </a:r>
            </a:p>
            <a:p>
              <a:endParaRPr lang="en-GB" altLang="en-US"/>
            </a:p>
          </p:txBody>
        </p:sp>
        <p:sp>
          <p:nvSpPr>
            <p:cNvPr id="96268" name="Rectangle 12"/>
            <p:cNvSpPr>
              <a:spLocks noChangeArrowheads="1"/>
            </p:cNvSpPr>
            <p:nvPr/>
          </p:nvSpPr>
          <p:spPr bwMode="auto">
            <a:xfrm>
              <a:off x="3600" y="2592"/>
              <a:ext cx="48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/>
                <a:t>Cache</a:t>
              </a:r>
            </a:p>
          </p:txBody>
        </p:sp>
        <p:sp>
          <p:nvSpPr>
            <p:cNvPr id="96270" name="Line 14"/>
            <p:cNvSpPr>
              <a:spLocks noChangeShapeType="1"/>
            </p:cNvSpPr>
            <p:nvPr/>
          </p:nvSpPr>
          <p:spPr bwMode="auto">
            <a:xfrm>
              <a:off x="960" y="3360"/>
              <a:ext cx="39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1" name="Line 15"/>
            <p:cNvSpPr>
              <a:spLocks noChangeShapeType="1"/>
            </p:cNvSpPr>
            <p:nvPr/>
          </p:nvSpPr>
          <p:spPr bwMode="auto">
            <a:xfrm>
              <a:off x="960" y="2880"/>
              <a:ext cx="0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2" name="Line 16"/>
            <p:cNvSpPr>
              <a:spLocks noChangeShapeType="1"/>
            </p:cNvSpPr>
            <p:nvPr/>
          </p:nvSpPr>
          <p:spPr bwMode="auto">
            <a:xfrm>
              <a:off x="2304" y="2880"/>
              <a:ext cx="0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3" name="Line 17"/>
            <p:cNvSpPr>
              <a:spLocks noChangeShapeType="1"/>
            </p:cNvSpPr>
            <p:nvPr/>
          </p:nvSpPr>
          <p:spPr bwMode="auto">
            <a:xfrm>
              <a:off x="3600" y="2880"/>
              <a:ext cx="0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4" name="Text Box 18"/>
            <p:cNvSpPr txBox="1">
              <a:spLocks noChangeArrowheads="1"/>
            </p:cNvSpPr>
            <p:nvPr/>
          </p:nvSpPr>
          <p:spPr bwMode="auto">
            <a:xfrm>
              <a:off x="1824" y="3434"/>
              <a:ext cx="9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/>
                <a:t>Shared Bus</a:t>
              </a:r>
            </a:p>
          </p:txBody>
        </p:sp>
        <p:sp>
          <p:nvSpPr>
            <p:cNvPr id="96275" name="Rectangle 19"/>
            <p:cNvSpPr>
              <a:spLocks noChangeArrowheads="1"/>
            </p:cNvSpPr>
            <p:nvPr/>
          </p:nvSpPr>
          <p:spPr bwMode="auto">
            <a:xfrm>
              <a:off x="4320" y="1680"/>
              <a:ext cx="1008" cy="1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/>
                <a:t>Shared</a:t>
              </a:r>
            </a:p>
            <a:p>
              <a:pPr algn="ctr"/>
              <a:r>
                <a:rPr lang="en-GB" altLang="en-US"/>
                <a:t>Memory</a:t>
              </a:r>
            </a:p>
          </p:txBody>
        </p:sp>
        <p:sp>
          <p:nvSpPr>
            <p:cNvPr id="96277" name="Line 21"/>
            <p:cNvSpPr>
              <a:spLocks noChangeShapeType="1"/>
            </p:cNvSpPr>
            <p:nvPr/>
          </p:nvSpPr>
          <p:spPr bwMode="auto">
            <a:xfrm>
              <a:off x="4896" y="2880"/>
              <a:ext cx="0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940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A71C6-F83E-AE4E-9E08-C32EF8861F5D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Organization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876800"/>
          </a:xfrm>
        </p:spPr>
        <p:txBody>
          <a:bodyPr/>
          <a:lstStyle/>
          <a:p>
            <a:r>
              <a:rPr lang="en-GB" altLang="en-US" dirty="0"/>
              <a:t>Bus is usually simple physical connection (wires)</a:t>
            </a:r>
          </a:p>
          <a:p>
            <a:r>
              <a:rPr lang="en-GB" altLang="en-US" dirty="0"/>
              <a:t>Bus bandwidth limits no. of CPUs</a:t>
            </a:r>
          </a:p>
          <a:p>
            <a:r>
              <a:rPr lang="en-GB" altLang="en-US" dirty="0"/>
              <a:t>Could be multiple memory elements</a:t>
            </a:r>
          </a:p>
          <a:p>
            <a:r>
              <a:rPr lang="en-GB" altLang="en-US" dirty="0"/>
              <a:t>For now, assume that each CPU has only a single level of cache</a:t>
            </a:r>
          </a:p>
          <a:p>
            <a:r>
              <a:rPr lang="en-GB" altLang="en-US" dirty="0"/>
              <a:t>Other organizations (e.g., with a network) have NUMA issues</a:t>
            </a:r>
          </a:p>
        </p:txBody>
      </p:sp>
    </p:spTree>
    <p:extLst>
      <p:ext uri="{BB962C8B-B14F-4D97-AF65-F5344CB8AC3E}">
        <p14:creationId xmlns:p14="http://schemas.microsoft.com/office/powerpoint/2010/main" val="456942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3D3B8E-8661-854A-BBC5-AACDCC0CA951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Problem of Memory Coherence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648200"/>
          </a:xfrm>
        </p:spPr>
        <p:txBody>
          <a:bodyPr/>
          <a:lstStyle/>
          <a:p>
            <a:r>
              <a:rPr lang="en-GB" altLang="en-US" sz="2800" dirty="0"/>
              <a:t>Assume just single level caches and main memory</a:t>
            </a:r>
          </a:p>
          <a:p>
            <a:r>
              <a:rPr lang="en-GB" altLang="en-US" sz="2800" dirty="0"/>
              <a:t>Processor writes to location in its cache</a:t>
            </a:r>
          </a:p>
          <a:p>
            <a:r>
              <a:rPr lang="en-GB" altLang="en-US" sz="2800" dirty="0"/>
              <a:t>Other caches may hold shared copies - these will be out of date</a:t>
            </a:r>
          </a:p>
          <a:p>
            <a:r>
              <a:rPr lang="en-GB" altLang="en-US" sz="2800" dirty="0"/>
              <a:t>Updating main memory alone is not enough</a:t>
            </a:r>
          </a:p>
          <a:p>
            <a:r>
              <a:rPr lang="en-GB" altLang="en-US" sz="2800" dirty="0"/>
              <a:t>What happens if two updates happen at (nearly) the same time?</a:t>
            </a:r>
          </a:p>
          <a:p>
            <a:pPr lvl="1"/>
            <a:r>
              <a:rPr lang="en-GB" altLang="en-US" sz="2400" dirty="0"/>
              <a:t>Can two different processors see them out of order?</a:t>
            </a:r>
          </a:p>
        </p:txBody>
      </p:sp>
    </p:spTree>
    <p:extLst>
      <p:ext uri="{BB962C8B-B14F-4D97-AF65-F5344CB8AC3E}">
        <p14:creationId xmlns:p14="http://schemas.microsoft.com/office/powerpoint/2010/main" val="1863812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E77164-A244-F342-AE41-88F4C851FC76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grpSp>
        <p:nvGrpSpPr>
          <p:cNvPr id="150533" name="Group 5"/>
          <p:cNvGrpSpPr>
            <a:grpSpLocks/>
          </p:cNvGrpSpPr>
          <p:nvPr/>
        </p:nvGrpSpPr>
        <p:grpSpPr bwMode="auto">
          <a:xfrm>
            <a:off x="914400" y="1125538"/>
            <a:ext cx="6826250" cy="2597150"/>
            <a:chOff x="576" y="1680"/>
            <a:chExt cx="4752" cy="2129"/>
          </a:xfrm>
        </p:grpSpPr>
        <p:sp>
          <p:nvSpPr>
            <p:cNvPr id="150534" name="Rectangle 6"/>
            <p:cNvSpPr>
              <a:spLocks noChangeArrowheads="1"/>
            </p:cNvSpPr>
            <p:nvPr/>
          </p:nvSpPr>
          <p:spPr bwMode="auto">
            <a:xfrm>
              <a:off x="576" y="2208"/>
              <a:ext cx="91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/>
                <a:t>CPU</a:t>
              </a:r>
            </a:p>
            <a:p>
              <a:endParaRPr lang="en-GB" altLang="en-US"/>
            </a:p>
          </p:txBody>
        </p:sp>
        <p:sp>
          <p:nvSpPr>
            <p:cNvPr id="150535" name="Rectangle 7"/>
            <p:cNvSpPr>
              <a:spLocks noChangeArrowheads="1"/>
            </p:cNvSpPr>
            <p:nvPr/>
          </p:nvSpPr>
          <p:spPr bwMode="auto">
            <a:xfrm>
              <a:off x="1008" y="2592"/>
              <a:ext cx="48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/>
                <a:t>Cache</a:t>
              </a:r>
            </a:p>
          </p:txBody>
        </p:sp>
        <p:sp>
          <p:nvSpPr>
            <p:cNvPr id="150536" name="Rectangle 8"/>
            <p:cNvSpPr>
              <a:spLocks noChangeArrowheads="1"/>
            </p:cNvSpPr>
            <p:nvPr/>
          </p:nvSpPr>
          <p:spPr bwMode="auto">
            <a:xfrm>
              <a:off x="1872" y="2208"/>
              <a:ext cx="91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/>
                <a:t>CPU</a:t>
              </a:r>
            </a:p>
            <a:p>
              <a:endParaRPr lang="en-GB" altLang="en-US"/>
            </a:p>
          </p:txBody>
        </p:sp>
        <p:sp>
          <p:nvSpPr>
            <p:cNvPr id="150537" name="Rectangle 9"/>
            <p:cNvSpPr>
              <a:spLocks noChangeArrowheads="1"/>
            </p:cNvSpPr>
            <p:nvPr/>
          </p:nvSpPr>
          <p:spPr bwMode="auto">
            <a:xfrm>
              <a:off x="2304" y="2592"/>
              <a:ext cx="48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/>
                <a:t>Cache</a:t>
              </a:r>
            </a:p>
          </p:txBody>
        </p:sp>
        <p:sp>
          <p:nvSpPr>
            <p:cNvPr id="150538" name="Rectangle 10"/>
            <p:cNvSpPr>
              <a:spLocks noChangeArrowheads="1"/>
            </p:cNvSpPr>
            <p:nvPr/>
          </p:nvSpPr>
          <p:spPr bwMode="auto">
            <a:xfrm>
              <a:off x="3168" y="2208"/>
              <a:ext cx="912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/>
                <a:t>CPU</a:t>
              </a:r>
            </a:p>
            <a:p>
              <a:endParaRPr lang="en-GB" altLang="en-US"/>
            </a:p>
          </p:txBody>
        </p:sp>
        <p:sp>
          <p:nvSpPr>
            <p:cNvPr id="150539" name="Rectangle 11"/>
            <p:cNvSpPr>
              <a:spLocks noChangeArrowheads="1"/>
            </p:cNvSpPr>
            <p:nvPr/>
          </p:nvSpPr>
          <p:spPr bwMode="auto">
            <a:xfrm>
              <a:off x="3600" y="2592"/>
              <a:ext cx="48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/>
                <a:t>Cache</a:t>
              </a:r>
            </a:p>
          </p:txBody>
        </p:sp>
        <p:sp>
          <p:nvSpPr>
            <p:cNvPr id="150540" name="Line 12"/>
            <p:cNvSpPr>
              <a:spLocks noChangeShapeType="1"/>
            </p:cNvSpPr>
            <p:nvPr/>
          </p:nvSpPr>
          <p:spPr bwMode="auto">
            <a:xfrm>
              <a:off x="960" y="3360"/>
              <a:ext cx="39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41" name="Line 13"/>
            <p:cNvSpPr>
              <a:spLocks noChangeShapeType="1"/>
            </p:cNvSpPr>
            <p:nvPr/>
          </p:nvSpPr>
          <p:spPr bwMode="auto">
            <a:xfrm>
              <a:off x="960" y="2880"/>
              <a:ext cx="0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42" name="Line 14"/>
            <p:cNvSpPr>
              <a:spLocks noChangeShapeType="1"/>
            </p:cNvSpPr>
            <p:nvPr/>
          </p:nvSpPr>
          <p:spPr bwMode="auto">
            <a:xfrm>
              <a:off x="2304" y="2880"/>
              <a:ext cx="0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43" name="Line 15"/>
            <p:cNvSpPr>
              <a:spLocks noChangeShapeType="1"/>
            </p:cNvSpPr>
            <p:nvPr/>
          </p:nvSpPr>
          <p:spPr bwMode="auto">
            <a:xfrm>
              <a:off x="3600" y="2880"/>
              <a:ext cx="0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44" name="Text Box 16"/>
            <p:cNvSpPr txBox="1">
              <a:spLocks noChangeArrowheads="1"/>
            </p:cNvSpPr>
            <p:nvPr/>
          </p:nvSpPr>
          <p:spPr bwMode="auto">
            <a:xfrm>
              <a:off x="1824" y="3434"/>
              <a:ext cx="1100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/>
                <a:t>Shared Bus</a:t>
              </a:r>
            </a:p>
          </p:txBody>
        </p:sp>
        <p:sp>
          <p:nvSpPr>
            <p:cNvPr id="150545" name="Rectangle 17"/>
            <p:cNvSpPr>
              <a:spLocks noChangeArrowheads="1"/>
            </p:cNvSpPr>
            <p:nvPr/>
          </p:nvSpPr>
          <p:spPr bwMode="auto">
            <a:xfrm>
              <a:off x="4320" y="1680"/>
              <a:ext cx="1008" cy="1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/>
                <a:t>Shared</a:t>
              </a:r>
            </a:p>
            <a:p>
              <a:pPr algn="ctr"/>
              <a:r>
                <a:rPr lang="en-GB" altLang="en-US"/>
                <a:t>Memory</a:t>
              </a:r>
            </a:p>
          </p:txBody>
        </p:sp>
        <p:sp>
          <p:nvSpPr>
            <p:cNvPr id="150546" name="Line 18"/>
            <p:cNvSpPr>
              <a:spLocks noChangeShapeType="1"/>
            </p:cNvSpPr>
            <p:nvPr/>
          </p:nvSpPr>
          <p:spPr bwMode="auto">
            <a:xfrm>
              <a:off x="4896" y="2880"/>
              <a:ext cx="0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0547" name="Text Box 19"/>
          <p:cNvSpPr txBox="1">
            <a:spLocks noChangeArrowheads="1"/>
          </p:cNvSpPr>
          <p:nvPr/>
        </p:nvSpPr>
        <p:spPr bwMode="auto">
          <a:xfrm>
            <a:off x="7726363" y="1433513"/>
            <a:ext cx="1031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 X:  24</a:t>
            </a:r>
          </a:p>
        </p:txBody>
      </p:sp>
      <p:sp>
        <p:nvSpPr>
          <p:cNvPr id="150555" name="Text Box 27"/>
          <p:cNvSpPr txBox="1">
            <a:spLocks noChangeArrowheads="1"/>
          </p:cNvSpPr>
          <p:nvPr/>
        </p:nvSpPr>
        <p:spPr bwMode="auto">
          <a:xfrm>
            <a:off x="1023938" y="3800475"/>
            <a:ext cx="7669212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Processor 1 reads X: obtains 24 from memory and caches it</a:t>
            </a:r>
          </a:p>
          <a:p>
            <a:r>
              <a:rPr lang="en-US" altLang="en-US"/>
              <a:t>Processor 2 reads X: obtains 24 from memory and caches it</a:t>
            </a:r>
          </a:p>
          <a:p>
            <a:r>
              <a:rPr lang="en-US" altLang="en-US"/>
              <a:t>Processor 1 writes 32 to X: its locally cached copy is updated</a:t>
            </a:r>
          </a:p>
          <a:p>
            <a:r>
              <a:rPr lang="en-US" altLang="en-US"/>
              <a:t>Processor 3 reads X: what value should it get?  </a:t>
            </a:r>
          </a:p>
          <a:p>
            <a:r>
              <a:rPr lang="en-US" altLang="en-US"/>
              <a:t>                                  Memory and processor 2 think it is 24</a:t>
            </a:r>
          </a:p>
          <a:p>
            <a:r>
              <a:rPr lang="en-US" altLang="en-US"/>
              <a:t>                                  Processor 1 thinks it is 32</a:t>
            </a:r>
          </a:p>
          <a:p>
            <a:endParaRPr lang="en-US" altLang="en-US"/>
          </a:p>
          <a:p>
            <a:r>
              <a:rPr lang="en-US" altLang="en-US"/>
              <a:t>Notice that having write-through caches is not good enough</a:t>
            </a:r>
          </a:p>
        </p:txBody>
      </p:sp>
      <p:sp>
        <p:nvSpPr>
          <p:cNvPr id="150556" name="Text Box 28"/>
          <p:cNvSpPr txBox="1">
            <a:spLocks noChangeArrowheads="1"/>
          </p:cNvSpPr>
          <p:nvPr/>
        </p:nvSpPr>
        <p:spPr bwMode="auto">
          <a:xfrm>
            <a:off x="808038" y="13604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</a:t>
            </a:r>
          </a:p>
        </p:txBody>
      </p:sp>
      <p:sp>
        <p:nvSpPr>
          <p:cNvPr id="150557" name="Text Box 29"/>
          <p:cNvSpPr txBox="1">
            <a:spLocks noChangeArrowheads="1"/>
          </p:cNvSpPr>
          <p:nvPr/>
        </p:nvSpPr>
        <p:spPr bwMode="auto">
          <a:xfrm>
            <a:off x="2751138" y="13604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2</a:t>
            </a:r>
          </a:p>
        </p:txBody>
      </p:sp>
      <p:sp>
        <p:nvSpPr>
          <p:cNvPr id="150558" name="Text Box 30"/>
          <p:cNvSpPr txBox="1">
            <a:spLocks noChangeArrowheads="1"/>
          </p:cNvSpPr>
          <p:nvPr/>
        </p:nvSpPr>
        <p:spPr bwMode="auto">
          <a:xfrm>
            <a:off x="4551363" y="1387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5883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C28755-8B14-CC41-87F8-71CF132EB752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Cache Coherence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79011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Try to make the system behave as if there are no caches!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How?  Idea: </a:t>
            </a:r>
            <a:r>
              <a:rPr lang="en-GB" altLang="en-US" sz="2400" dirty="0"/>
              <a:t>Try to make every CPU know who has a copy of its cached data?</a:t>
            </a:r>
          </a:p>
          <a:p>
            <a:pPr lvl="2">
              <a:lnSpc>
                <a:spcPct val="90000"/>
              </a:lnSpc>
            </a:pPr>
            <a:r>
              <a:rPr lang="en-GB" altLang="en-US" sz="1800" dirty="0"/>
              <a:t>too complex!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More practical: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Snoopy caches</a:t>
            </a:r>
          </a:p>
          <a:p>
            <a:pPr lvl="2">
              <a:lnSpc>
                <a:spcPct val="90000"/>
              </a:lnSpc>
            </a:pPr>
            <a:r>
              <a:rPr lang="en-GB" altLang="en-US" sz="1800" dirty="0"/>
              <a:t>Each CPU snoops memory bus </a:t>
            </a:r>
          </a:p>
          <a:p>
            <a:pPr lvl="2">
              <a:lnSpc>
                <a:spcPct val="90000"/>
              </a:lnSpc>
            </a:pPr>
            <a:r>
              <a:rPr lang="en-GB" altLang="en-US" sz="1800" dirty="0"/>
              <a:t>Looks for read/write activity concerned with data addresses which it has cached.</a:t>
            </a:r>
          </a:p>
          <a:p>
            <a:pPr lvl="3">
              <a:lnSpc>
                <a:spcPct val="90000"/>
              </a:lnSpc>
            </a:pPr>
            <a:r>
              <a:rPr lang="en-GB" altLang="en-US" sz="1400" dirty="0"/>
              <a:t>What does it do with them?	</a:t>
            </a:r>
          </a:p>
          <a:p>
            <a:pPr lvl="2">
              <a:lnSpc>
                <a:spcPct val="90000"/>
              </a:lnSpc>
            </a:pPr>
            <a:r>
              <a:rPr lang="en-GB" altLang="en-US" sz="1800" dirty="0"/>
              <a:t>This assumes a bus structure where all communication can be seen by all.</a:t>
            </a:r>
          </a:p>
          <a:p>
            <a:pPr>
              <a:lnSpc>
                <a:spcPct val="90000"/>
              </a:lnSpc>
            </a:pPr>
            <a:r>
              <a:rPr lang="en-GB" altLang="en-US" sz="2400" dirty="0"/>
              <a:t>More scalable solution: ‘directory based’ coherence schemes</a:t>
            </a:r>
          </a:p>
        </p:txBody>
      </p:sp>
    </p:spTree>
    <p:extLst>
      <p:ext uri="{BB962C8B-B14F-4D97-AF65-F5344CB8AC3E}">
        <p14:creationId xmlns:p14="http://schemas.microsoft.com/office/powerpoint/2010/main" val="36511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AFF716-364B-8848-B95B-7872CC2BD415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Snooping Protocols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/>
              <a:t>Write Invalidate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CPU with write operation sends invalidate message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Snooping caches invalidate their copy 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CPU writes to its cached copy</a:t>
            </a:r>
          </a:p>
          <a:p>
            <a:pPr lvl="2">
              <a:lnSpc>
                <a:spcPct val="90000"/>
              </a:lnSpc>
            </a:pPr>
            <a:r>
              <a:rPr lang="en-GB" altLang="en-US" dirty="0"/>
              <a:t>Write through or write back? 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Any shared read in other CPUs will now miss in cache and re-fetch new data.</a:t>
            </a:r>
          </a:p>
        </p:txBody>
      </p:sp>
    </p:spTree>
    <p:extLst>
      <p:ext uri="{BB962C8B-B14F-4D97-AF65-F5344CB8AC3E}">
        <p14:creationId xmlns:p14="http://schemas.microsoft.com/office/powerpoint/2010/main" val="2006212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B3D611-24E4-1744-ADC0-8047F81FC915}" type="slidenum">
              <a:rPr lang="en-GB" altLang="en-US"/>
              <a:pPr/>
              <a:t>19</a:t>
            </a:fld>
            <a:endParaRPr lang="en-GB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Snooping Protocols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Write Update</a:t>
            </a:r>
          </a:p>
          <a:p>
            <a:pPr lvl="1"/>
            <a:r>
              <a:rPr lang="en-GB" altLang="en-US" dirty="0"/>
              <a:t>CPU with write updates its own copy</a:t>
            </a:r>
          </a:p>
          <a:p>
            <a:pPr lvl="1"/>
            <a:r>
              <a:rPr lang="en-GB" altLang="en-US" dirty="0"/>
              <a:t>All snooping caches update their copy</a:t>
            </a:r>
          </a:p>
          <a:p>
            <a:r>
              <a:rPr lang="en-GB" altLang="en-US" dirty="0"/>
              <a:t>Note that in both schemes, problem of simultaneous writes is taken care of by bus arbitration - only one CPU can use the bus at any one time.</a:t>
            </a:r>
          </a:p>
          <a:p>
            <a:r>
              <a:rPr lang="en-GB" altLang="en-US" dirty="0"/>
              <a:t>Harder problem for arbitrary networks</a:t>
            </a:r>
          </a:p>
        </p:txBody>
      </p:sp>
    </p:spTree>
    <p:extLst>
      <p:ext uri="{BB962C8B-B14F-4D97-AF65-F5344CB8AC3E}">
        <p14:creationId xmlns:p14="http://schemas.microsoft.com/office/powerpoint/2010/main" val="75795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FB6BB9-64A0-FD4A-90E0-9B2D44638762}" type="slidenum">
              <a:rPr lang="en-US" sz="1000"/>
              <a:pPr/>
              <a:t>2</a:t>
            </a:fld>
            <a:endParaRPr lang="en-US" sz="1000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Classic Example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Suppose we have to implement a function to handle withdrawals from a bank account:</a:t>
            </a:r>
          </a:p>
          <a:p>
            <a:pPr lvl="1">
              <a:buFont typeface="ZapfDingbats" charset="0"/>
              <a:buNone/>
            </a:pPr>
            <a:r>
              <a:rPr lang="en-US" sz="1400" dirty="0">
                <a:latin typeface="Arial" charset="0"/>
                <a:ea typeface="ＭＳ Ｐゴシック" charset="0"/>
              </a:rPr>
              <a:t>withdraw (account, amount) {</a:t>
            </a:r>
          </a:p>
          <a:p>
            <a:pPr lvl="2">
              <a:buFontTx/>
              <a:buNone/>
            </a:pPr>
            <a:r>
              <a:rPr lang="en-US" sz="1400" dirty="0">
                <a:latin typeface="Arial" charset="0"/>
                <a:ea typeface="ＭＳ Ｐゴシック" charset="0"/>
              </a:rPr>
              <a:t>balance = </a:t>
            </a:r>
            <a:r>
              <a:rPr lang="en-US" sz="1400" dirty="0" err="1">
                <a:latin typeface="Arial" charset="0"/>
                <a:ea typeface="ＭＳ Ｐゴシック" charset="0"/>
              </a:rPr>
              <a:t>get_balance</a:t>
            </a:r>
            <a:r>
              <a:rPr lang="en-US" sz="1400" dirty="0">
                <a:latin typeface="Arial" charset="0"/>
                <a:ea typeface="ＭＳ Ｐゴシック" charset="0"/>
              </a:rPr>
              <a:t>(account);</a:t>
            </a:r>
          </a:p>
          <a:p>
            <a:pPr lvl="2">
              <a:buFontTx/>
              <a:buNone/>
            </a:pPr>
            <a:r>
              <a:rPr lang="en-US" sz="1400" dirty="0">
                <a:latin typeface="Arial" charset="0"/>
                <a:ea typeface="ＭＳ Ｐゴシック" charset="0"/>
              </a:rPr>
              <a:t>balance = balance – amount;</a:t>
            </a:r>
          </a:p>
          <a:p>
            <a:pPr lvl="2">
              <a:buFontTx/>
              <a:buNone/>
            </a:pPr>
            <a:r>
              <a:rPr lang="en-US" sz="1400" dirty="0" err="1">
                <a:latin typeface="Arial" charset="0"/>
                <a:ea typeface="ＭＳ Ｐゴシック" charset="0"/>
              </a:rPr>
              <a:t>put_balance</a:t>
            </a:r>
            <a:r>
              <a:rPr lang="en-US" sz="1400" dirty="0">
                <a:latin typeface="Arial" charset="0"/>
                <a:ea typeface="ＭＳ Ｐゴシック" charset="0"/>
              </a:rPr>
              <a:t>(account, balance);</a:t>
            </a:r>
          </a:p>
          <a:p>
            <a:pPr lvl="2">
              <a:buFontTx/>
              <a:buNone/>
            </a:pPr>
            <a:r>
              <a:rPr lang="en-US" sz="1400" dirty="0">
                <a:latin typeface="Arial" charset="0"/>
                <a:ea typeface="ＭＳ Ｐゴシック" charset="0"/>
              </a:rPr>
              <a:t>return balance;</a:t>
            </a:r>
          </a:p>
          <a:p>
            <a:pPr lvl="1">
              <a:buFont typeface="ZapfDingbats" charset="0"/>
              <a:buNone/>
            </a:pPr>
            <a:r>
              <a:rPr lang="en-US" sz="1400" dirty="0">
                <a:latin typeface="Arial" charset="0"/>
                <a:ea typeface="ＭＳ Ｐゴシック" charset="0"/>
              </a:rPr>
              <a:t>}</a:t>
            </a: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Now suppose that you and your father share a bank account with a balance of $1000</a:t>
            </a: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Then you each go to separate ATM machines and simultaneously withdraw $100 from the account</a:t>
            </a:r>
          </a:p>
        </p:txBody>
      </p:sp>
    </p:spTree>
    <p:extLst>
      <p:ext uri="{BB962C8B-B14F-4D97-AF65-F5344CB8AC3E}">
        <p14:creationId xmlns:p14="http://schemas.microsoft.com/office/powerpoint/2010/main" val="243825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A76951-376E-5749-9FA1-6D4A5E4A4B34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Update or Invalidate?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/>
              <a:t>Which should we use?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Bus bandwidth is a precious commodity in shared memory multi-processors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Contention/cache interrogation can lead to 10x or more drop in performance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(also important to minimize false sharing)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Therefore, invalidate protocols used in most commercial SMPs</a:t>
            </a:r>
          </a:p>
        </p:txBody>
      </p:sp>
    </p:spTree>
    <p:extLst>
      <p:ext uri="{BB962C8B-B14F-4D97-AF65-F5344CB8AC3E}">
        <p14:creationId xmlns:p14="http://schemas.microsoft.com/office/powerpoint/2010/main" val="496811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368C8-DCF4-CC47-85B8-F2FEA5FC1F1D}" type="slidenum">
              <a:rPr lang="en-GB" altLang="en-US"/>
              <a:pPr/>
              <a:t>21</a:t>
            </a:fld>
            <a:endParaRPr lang="en-GB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Implementation Issues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/>
              <a:t>In both schemes, knowing if a cached value is not shared (copy in another cache) can avoid sending any messages.</a:t>
            </a:r>
          </a:p>
          <a:p>
            <a:r>
              <a:rPr lang="en-GB" altLang="en-US" sz="2800"/>
              <a:t>Invalidate description assumed that a cache value update was written through to memory. If we used a ‘copy back’ scheme other processors could re-fetch old value on a cache miss.</a:t>
            </a:r>
          </a:p>
          <a:p>
            <a:r>
              <a:rPr lang="en-GB" altLang="en-US" sz="2800"/>
              <a:t>We need a protocol to handle all this.</a:t>
            </a:r>
          </a:p>
        </p:txBody>
      </p:sp>
    </p:spTree>
    <p:extLst>
      <p:ext uri="{BB962C8B-B14F-4D97-AF65-F5344CB8AC3E}">
        <p14:creationId xmlns:p14="http://schemas.microsoft.com/office/powerpoint/2010/main" val="2001653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7AB98-DD4E-0649-A138-B31D639A567B}" type="slidenum">
              <a:rPr lang="en-GB" altLang="en-US"/>
              <a:pPr/>
              <a:t>22</a:t>
            </a:fld>
            <a:endParaRPr lang="en-GB" alt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MESI – locally initiated accesses</a:t>
            </a:r>
          </a:p>
        </p:txBody>
      </p:sp>
      <p:sp>
        <p:nvSpPr>
          <p:cNvPr id="154627" name="Oval 3"/>
          <p:cNvSpPr>
            <a:spLocks noChangeArrowheads="1"/>
          </p:cNvSpPr>
          <p:nvPr/>
        </p:nvSpPr>
        <p:spPr bwMode="auto">
          <a:xfrm>
            <a:off x="1752600" y="1981200"/>
            <a:ext cx="990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/>
              <a:t>Invalid</a:t>
            </a:r>
          </a:p>
        </p:txBody>
      </p:sp>
      <p:sp>
        <p:nvSpPr>
          <p:cNvPr id="154628" name="Oval 4"/>
          <p:cNvSpPr>
            <a:spLocks noChangeArrowheads="1"/>
          </p:cNvSpPr>
          <p:nvPr/>
        </p:nvSpPr>
        <p:spPr bwMode="auto">
          <a:xfrm>
            <a:off x="1752600" y="4648200"/>
            <a:ext cx="990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/>
              <a:t>Modified</a:t>
            </a:r>
          </a:p>
        </p:txBody>
      </p:sp>
      <p:sp>
        <p:nvSpPr>
          <p:cNvPr id="154629" name="Oval 5"/>
          <p:cNvSpPr>
            <a:spLocks noChangeArrowheads="1"/>
          </p:cNvSpPr>
          <p:nvPr/>
        </p:nvSpPr>
        <p:spPr bwMode="auto">
          <a:xfrm>
            <a:off x="6248400" y="4648200"/>
            <a:ext cx="990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/>
              <a:t>Exclusive</a:t>
            </a:r>
          </a:p>
        </p:txBody>
      </p:sp>
      <p:sp>
        <p:nvSpPr>
          <p:cNvPr id="154630" name="Oval 6"/>
          <p:cNvSpPr>
            <a:spLocks noChangeArrowheads="1"/>
          </p:cNvSpPr>
          <p:nvPr/>
        </p:nvSpPr>
        <p:spPr bwMode="auto">
          <a:xfrm>
            <a:off x="6248400" y="1981200"/>
            <a:ext cx="990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/>
              <a:t>Shared</a:t>
            </a:r>
          </a:p>
        </p:txBody>
      </p:sp>
      <p:sp>
        <p:nvSpPr>
          <p:cNvPr id="154631" name="Line 7"/>
          <p:cNvSpPr>
            <a:spLocks noChangeShapeType="1"/>
          </p:cNvSpPr>
          <p:nvPr/>
        </p:nvSpPr>
        <p:spPr bwMode="auto">
          <a:xfrm>
            <a:off x="2743200" y="2514600"/>
            <a:ext cx="3505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2" name="Line 8"/>
          <p:cNvSpPr>
            <a:spLocks noChangeShapeType="1"/>
          </p:cNvSpPr>
          <p:nvPr/>
        </p:nvSpPr>
        <p:spPr bwMode="auto">
          <a:xfrm>
            <a:off x="2286000" y="2971800"/>
            <a:ext cx="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3" name="Line 9"/>
          <p:cNvSpPr>
            <a:spLocks noChangeShapeType="1"/>
          </p:cNvSpPr>
          <p:nvPr/>
        </p:nvSpPr>
        <p:spPr bwMode="auto">
          <a:xfrm flipH="1">
            <a:off x="2743200" y="5181600"/>
            <a:ext cx="3505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4" name="Line 10"/>
          <p:cNvSpPr>
            <a:spLocks noChangeShapeType="1"/>
          </p:cNvSpPr>
          <p:nvPr/>
        </p:nvSpPr>
        <p:spPr bwMode="auto">
          <a:xfrm>
            <a:off x="2667000" y="2819400"/>
            <a:ext cx="3657600" cy="2057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5" name="Line 11"/>
          <p:cNvSpPr>
            <a:spLocks noChangeShapeType="1"/>
          </p:cNvSpPr>
          <p:nvPr/>
        </p:nvSpPr>
        <p:spPr bwMode="auto">
          <a:xfrm flipH="1">
            <a:off x="2667000" y="2819400"/>
            <a:ext cx="3657600" cy="2057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36" name="AutoShape 12"/>
          <p:cNvSpPr>
            <a:spLocks noChangeArrowheads="1"/>
          </p:cNvSpPr>
          <p:nvPr/>
        </p:nvSpPr>
        <p:spPr bwMode="auto">
          <a:xfrm>
            <a:off x="7239000" y="2209800"/>
            <a:ext cx="304800" cy="533400"/>
          </a:xfrm>
          <a:prstGeom prst="curvedLeftArrow">
            <a:avLst>
              <a:gd name="adj1" fmla="val 35000"/>
              <a:gd name="adj2" fmla="val 7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7" name="AutoShape 13"/>
          <p:cNvSpPr>
            <a:spLocks noChangeArrowheads="1"/>
          </p:cNvSpPr>
          <p:nvPr/>
        </p:nvSpPr>
        <p:spPr bwMode="auto">
          <a:xfrm>
            <a:off x="7239000" y="4876800"/>
            <a:ext cx="304800" cy="533400"/>
          </a:xfrm>
          <a:prstGeom prst="curvedLeftArrow">
            <a:avLst>
              <a:gd name="adj1" fmla="val 35000"/>
              <a:gd name="adj2" fmla="val 7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8" name="AutoShape 14"/>
          <p:cNvSpPr>
            <a:spLocks noChangeArrowheads="1"/>
          </p:cNvSpPr>
          <p:nvPr/>
        </p:nvSpPr>
        <p:spPr bwMode="auto">
          <a:xfrm>
            <a:off x="1447800" y="4953000"/>
            <a:ext cx="304800" cy="457200"/>
          </a:xfrm>
          <a:prstGeom prst="curvedRightArrow">
            <a:avLst>
              <a:gd name="adj1" fmla="val 30000"/>
              <a:gd name="adj2" fmla="val 6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9" name="AutoShape 15"/>
          <p:cNvSpPr>
            <a:spLocks noChangeArrowheads="1"/>
          </p:cNvSpPr>
          <p:nvPr/>
        </p:nvSpPr>
        <p:spPr bwMode="auto">
          <a:xfrm>
            <a:off x="2057400" y="5638800"/>
            <a:ext cx="457200" cy="304800"/>
          </a:xfrm>
          <a:prstGeom prst="curvedUpArrow">
            <a:avLst>
              <a:gd name="adj1" fmla="val 30000"/>
              <a:gd name="adj2" fmla="val 6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0" name="Text Box 16"/>
          <p:cNvSpPr txBox="1">
            <a:spLocks noChangeArrowheads="1"/>
          </p:cNvSpPr>
          <p:nvPr/>
        </p:nvSpPr>
        <p:spPr bwMode="auto">
          <a:xfrm>
            <a:off x="7543800" y="2095500"/>
            <a:ext cx="654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Read</a:t>
            </a:r>
          </a:p>
          <a:p>
            <a:r>
              <a:rPr lang="en-GB" altLang="en-US" sz="1800"/>
              <a:t>Hit</a:t>
            </a:r>
          </a:p>
        </p:txBody>
      </p:sp>
      <p:sp>
        <p:nvSpPr>
          <p:cNvPr id="154641" name="Text Box 17"/>
          <p:cNvSpPr txBox="1">
            <a:spLocks noChangeArrowheads="1"/>
          </p:cNvSpPr>
          <p:nvPr/>
        </p:nvSpPr>
        <p:spPr bwMode="auto">
          <a:xfrm>
            <a:off x="7543800" y="4768850"/>
            <a:ext cx="654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800"/>
              <a:t>Read</a:t>
            </a:r>
          </a:p>
          <a:p>
            <a:r>
              <a:rPr lang="en-GB" altLang="en-US" sz="1800"/>
              <a:t>Hit</a:t>
            </a:r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793750" y="4845050"/>
            <a:ext cx="654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Read</a:t>
            </a:r>
          </a:p>
          <a:p>
            <a:r>
              <a:rPr lang="en-GB" altLang="en-US" sz="1800"/>
              <a:t>Hit</a:t>
            </a:r>
          </a:p>
        </p:txBody>
      </p:sp>
      <p:sp>
        <p:nvSpPr>
          <p:cNvPr id="154643" name="Text Box 19"/>
          <p:cNvSpPr txBox="1">
            <a:spLocks noChangeArrowheads="1"/>
          </p:cNvSpPr>
          <p:nvPr/>
        </p:nvSpPr>
        <p:spPr bwMode="auto">
          <a:xfrm>
            <a:off x="4098925" y="1828800"/>
            <a:ext cx="984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Read</a:t>
            </a:r>
          </a:p>
          <a:p>
            <a:r>
              <a:rPr lang="en-GB" altLang="en-US" sz="1800"/>
              <a:t>Miss(sh)</a:t>
            </a:r>
          </a:p>
        </p:txBody>
      </p:sp>
      <p:sp>
        <p:nvSpPr>
          <p:cNvPr id="154644" name="Text Box 20"/>
          <p:cNvSpPr txBox="1">
            <a:spLocks noChangeArrowheads="1"/>
          </p:cNvSpPr>
          <p:nvPr/>
        </p:nvSpPr>
        <p:spPr bwMode="auto">
          <a:xfrm>
            <a:off x="3765550" y="2895600"/>
            <a:ext cx="99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Read</a:t>
            </a:r>
          </a:p>
          <a:p>
            <a:r>
              <a:rPr lang="en-GB" altLang="en-US" sz="1800"/>
              <a:t>Miss(ex)</a:t>
            </a:r>
          </a:p>
        </p:txBody>
      </p:sp>
      <p:sp>
        <p:nvSpPr>
          <p:cNvPr id="154645" name="Text Box 21"/>
          <p:cNvSpPr txBox="1">
            <a:spLocks noChangeArrowheads="1"/>
          </p:cNvSpPr>
          <p:nvPr/>
        </p:nvSpPr>
        <p:spPr bwMode="auto">
          <a:xfrm>
            <a:off x="1965325" y="5911850"/>
            <a:ext cx="70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Write</a:t>
            </a:r>
          </a:p>
          <a:p>
            <a:r>
              <a:rPr lang="en-GB" altLang="en-US" sz="1800"/>
              <a:t>Hit</a:t>
            </a:r>
          </a:p>
        </p:txBody>
      </p:sp>
      <p:sp>
        <p:nvSpPr>
          <p:cNvPr id="154646" name="Text Box 22"/>
          <p:cNvSpPr txBox="1">
            <a:spLocks noChangeArrowheads="1"/>
          </p:cNvSpPr>
          <p:nvPr/>
        </p:nvSpPr>
        <p:spPr bwMode="auto">
          <a:xfrm>
            <a:off x="4095750" y="5181600"/>
            <a:ext cx="70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Write</a:t>
            </a:r>
          </a:p>
          <a:p>
            <a:r>
              <a:rPr lang="en-GB" altLang="en-US" sz="1800"/>
              <a:t>Hit</a:t>
            </a:r>
          </a:p>
        </p:txBody>
      </p:sp>
      <p:sp>
        <p:nvSpPr>
          <p:cNvPr id="154647" name="Text Box 23"/>
          <p:cNvSpPr txBox="1">
            <a:spLocks noChangeArrowheads="1"/>
          </p:cNvSpPr>
          <p:nvPr/>
        </p:nvSpPr>
        <p:spPr bwMode="auto">
          <a:xfrm>
            <a:off x="5543550" y="3200400"/>
            <a:ext cx="70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Write</a:t>
            </a:r>
          </a:p>
          <a:p>
            <a:r>
              <a:rPr lang="en-GB" altLang="en-US" sz="1800"/>
              <a:t>Hit</a:t>
            </a:r>
          </a:p>
        </p:txBody>
      </p:sp>
      <p:sp>
        <p:nvSpPr>
          <p:cNvPr id="154648" name="Text Box 24"/>
          <p:cNvSpPr txBox="1">
            <a:spLocks noChangeArrowheads="1"/>
          </p:cNvSpPr>
          <p:nvPr/>
        </p:nvSpPr>
        <p:spPr bwMode="auto">
          <a:xfrm>
            <a:off x="1581150" y="3397250"/>
            <a:ext cx="70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Write</a:t>
            </a:r>
          </a:p>
          <a:p>
            <a:r>
              <a:rPr lang="en-GB" altLang="en-US" sz="1800"/>
              <a:t>Miss</a:t>
            </a:r>
          </a:p>
        </p:txBody>
      </p:sp>
      <p:sp>
        <p:nvSpPr>
          <p:cNvPr id="154649" name="Rectangle 25"/>
          <p:cNvSpPr>
            <a:spLocks noChangeArrowheads="1"/>
          </p:cNvSpPr>
          <p:nvPr/>
        </p:nvSpPr>
        <p:spPr bwMode="auto">
          <a:xfrm>
            <a:off x="1905000" y="31242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RWITM</a:t>
            </a:r>
          </a:p>
        </p:txBody>
      </p:sp>
      <p:sp>
        <p:nvSpPr>
          <p:cNvPr id="154650" name="Rectangle 26"/>
          <p:cNvSpPr>
            <a:spLocks noChangeArrowheads="1"/>
          </p:cNvSpPr>
          <p:nvPr/>
        </p:nvSpPr>
        <p:spPr bwMode="auto">
          <a:xfrm>
            <a:off x="5410200" y="28956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Invalidate</a:t>
            </a:r>
          </a:p>
        </p:txBody>
      </p:sp>
      <p:sp>
        <p:nvSpPr>
          <p:cNvPr id="154651" name="Rectangle 27"/>
          <p:cNvSpPr>
            <a:spLocks noChangeArrowheads="1"/>
          </p:cNvSpPr>
          <p:nvPr/>
        </p:nvSpPr>
        <p:spPr bwMode="auto">
          <a:xfrm>
            <a:off x="3124200" y="23622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Mem Read</a:t>
            </a:r>
          </a:p>
        </p:txBody>
      </p:sp>
      <p:sp>
        <p:nvSpPr>
          <p:cNvPr id="154652" name="Rectangle 28"/>
          <p:cNvSpPr>
            <a:spLocks noChangeArrowheads="1"/>
          </p:cNvSpPr>
          <p:nvPr/>
        </p:nvSpPr>
        <p:spPr bwMode="auto">
          <a:xfrm>
            <a:off x="2971800" y="30480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Mem Read</a:t>
            </a:r>
          </a:p>
        </p:txBody>
      </p:sp>
      <p:sp>
        <p:nvSpPr>
          <p:cNvPr id="154653" name="Rectangle 29"/>
          <p:cNvSpPr>
            <a:spLocks noChangeArrowheads="1"/>
          </p:cNvSpPr>
          <p:nvPr/>
        </p:nvSpPr>
        <p:spPr bwMode="auto">
          <a:xfrm>
            <a:off x="5638800" y="59436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400"/>
          </a:p>
        </p:txBody>
      </p:sp>
      <p:sp>
        <p:nvSpPr>
          <p:cNvPr id="154654" name="Text Box 30"/>
          <p:cNvSpPr txBox="1">
            <a:spLocks noChangeArrowheads="1"/>
          </p:cNvSpPr>
          <p:nvPr/>
        </p:nvSpPr>
        <p:spPr bwMode="auto">
          <a:xfrm>
            <a:off x="6405563" y="5867400"/>
            <a:ext cx="1747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= bus transaction</a:t>
            </a:r>
          </a:p>
        </p:txBody>
      </p:sp>
    </p:spTree>
    <p:extLst>
      <p:ext uri="{BB962C8B-B14F-4D97-AF65-F5344CB8AC3E}">
        <p14:creationId xmlns:p14="http://schemas.microsoft.com/office/powerpoint/2010/main" val="2031628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C562C-5D49-6E4F-8B85-91BA30B6240E}" type="slidenum">
              <a:rPr lang="en-GB" altLang="en-US"/>
              <a:pPr/>
              <a:t>23</a:t>
            </a:fld>
            <a:endParaRPr lang="en-GB" alt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MESI – remotely initiated accesses</a:t>
            </a:r>
          </a:p>
        </p:txBody>
      </p:sp>
      <p:sp>
        <p:nvSpPr>
          <p:cNvPr id="156675" name="Oval 3"/>
          <p:cNvSpPr>
            <a:spLocks noChangeArrowheads="1"/>
          </p:cNvSpPr>
          <p:nvPr/>
        </p:nvSpPr>
        <p:spPr bwMode="auto">
          <a:xfrm>
            <a:off x="1828800" y="1981200"/>
            <a:ext cx="990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/>
              <a:t>Invalid</a:t>
            </a:r>
          </a:p>
        </p:txBody>
      </p:sp>
      <p:sp>
        <p:nvSpPr>
          <p:cNvPr id="156676" name="Oval 4"/>
          <p:cNvSpPr>
            <a:spLocks noChangeArrowheads="1"/>
          </p:cNvSpPr>
          <p:nvPr/>
        </p:nvSpPr>
        <p:spPr bwMode="auto">
          <a:xfrm>
            <a:off x="1828800" y="4648200"/>
            <a:ext cx="990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/>
              <a:t>Modified</a:t>
            </a:r>
          </a:p>
        </p:txBody>
      </p:sp>
      <p:sp>
        <p:nvSpPr>
          <p:cNvPr id="156677" name="Oval 5"/>
          <p:cNvSpPr>
            <a:spLocks noChangeArrowheads="1"/>
          </p:cNvSpPr>
          <p:nvPr/>
        </p:nvSpPr>
        <p:spPr bwMode="auto">
          <a:xfrm>
            <a:off x="6248400" y="4648200"/>
            <a:ext cx="990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/>
              <a:t>Exclusive</a:t>
            </a:r>
          </a:p>
        </p:txBody>
      </p:sp>
      <p:sp>
        <p:nvSpPr>
          <p:cNvPr id="156678" name="Oval 6"/>
          <p:cNvSpPr>
            <a:spLocks noChangeArrowheads="1"/>
          </p:cNvSpPr>
          <p:nvPr/>
        </p:nvSpPr>
        <p:spPr bwMode="auto">
          <a:xfrm>
            <a:off x="6248400" y="1981200"/>
            <a:ext cx="990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/>
              <a:t>Shared</a:t>
            </a:r>
          </a:p>
        </p:txBody>
      </p:sp>
      <p:sp>
        <p:nvSpPr>
          <p:cNvPr id="156679" name="Line 7"/>
          <p:cNvSpPr>
            <a:spLocks noChangeShapeType="1"/>
          </p:cNvSpPr>
          <p:nvPr/>
        </p:nvSpPr>
        <p:spPr bwMode="auto">
          <a:xfrm flipV="1">
            <a:off x="2286000" y="2971800"/>
            <a:ext cx="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 flipH="1">
            <a:off x="2819400" y="24384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1" name="Line 9"/>
          <p:cNvSpPr>
            <a:spLocks noChangeShapeType="1"/>
          </p:cNvSpPr>
          <p:nvPr/>
        </p:nvSpPr>
        <p:spPr bwMode="auto">
          <a:xfrm flipV="1">
            <a:off x="6705600" y="2971800"/>
            <a:ext cx="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2" name="Line 10"/>
          <p:cNvSpPr>
            <a:spLocks noChangeShapeType="1"/>
          </p:cNvSpPr>
          <p:nvPr/>
        </p:nvSpPr>
        <p:spPr bwMode="auto">
          <a:xfrm flipV="1">
            <a:off x="2819400" y="2743200"/>
            <a:ext cx="3505200" cy="2209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 flipH="1" flipV="1">
            <a:off x="2667000" y="2743200"/>
            <a:ext cx="3581400" cy="213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4" name="AutoShape 12"/>
          <p:cNvSpPr>
            <a:spLocks noChangeArrowheads="1"/>
          </p:cNvSpPr>
          <p:nvPr/>
        </p:nvSpPr>
        <p:spPr bwMode="auto">
          <a:xfrm>
            <a:off x="6477000" y="1752600"/>
            <a:ext cx="533400" cy="228600"/>
          </a:xfrm>
          <a:prstGeom prst="curvedDownArrow">
            <a:avLst>
              <a:gd name="adj1" fmla="val 46667"/>
              <a:gd name="adj2" fmla="val 93333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5" name="Rectangle 13"/>
          <p:cNvSpPr>
            <a:spLocks noChangeArrowheads="1"/>
          </p:cNvSpPr>
          <p:nvPr/>
        </p:nvSpPr>
        <p:spPr bwMode="auto">
          <a:xfrm>
            <a:off x="7086600" y="16002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Mem Read</a:t>
            </a:r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6858000" y="36576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Mem Read</a:t>
            </a:r>
          </a:p>
        </p:txBody>
      </p:sp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3048000" y="38862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Mem Read</a:t>
            </a:r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4114800" y="19812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Invalidate</a:t>
            </a:r>
          </a:p>
        </p:txBody>
      </p:sp>
      <p:sp>
        <p:nvSpPr>
          <p:cNvPr id="156689" name="Rectangle 17"/>
          <p:cNvSpPr>
            <a:spLocks noChangeArrowheads="1"/>
          </p:cNvSpPr>
          <p:nvPr/>
        </p:nvSpPr>
        <p:spPr bwMode="auto">
          <a:xfrm>
            <a:off x="5334000" y="39624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RWITM</a:t>
            </a:r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1371600" y="38862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400"/>
              <a:t>RWITM</a:t>
            </a:r>
          </a:p>
        </p:txBody>
      </p:sp>
      <p:sp>
        <p:nvSpPr>
          <p:cNvPr id="156691" name="Oval 19"/>
          <p:cNvSpPr>
            <a:spLocks noChangeArrowheads="1"/>
          </p:cNvSpPr>
          <p:nvPr/>
        </p:nvSpPr>
        <p:spPr bwMode="auto">
          <a:xfrm>
            <a:off x="2133600" y="33528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2" name="Oval 20"/>
          <p:cNvSpPr>
            <a:spLocks noChangeArrowheads="1"/>
          </p:cNvSpPr>
          <p:nvPr/>
        </p:nvSpPr>
        <p:spPr bwMode="auto">
          <a:xfrm>
            <a:off x="5105400" y="3276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3" name="Oval 21"/>
          <p:cNvSpPr>
            <a:spLocks noChangeArrowheads="1"/>
          </p:cNvSpPr>
          <p:nvPr/>
        </p:nvSpPr>
        <p:spPr bwMode="auto">
          <a:xfrm>
            <a:off x="5867400" y="5943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4" name="Text Box 22"/>
          <p:cNvSpPr txBox="1">
            <a:spLocks noChangeArrowheads="1"/>
          </p:cNvSpPr>
          <p:nvPr/>
        </p:nvSpPr>
        <p:spPr bwMode="auto">
          <a:xfrm>
            <a:off x="6172200" y="5905500"/>
            <a:ext cx="1303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/>
              <a:t>= copy back</a:t>
            </a:r>
          </a:p>
        </p:txBody>
      </p:sp>
    </p:spTree>
    <p:extLst>
      <p:ext uri="{BB962C8B-B14F-4D97-AF65-F5344CB8AC3E}">
        <p14:creationId xmlns:p14="http://schemas.microsoft.com/office/powerpoint/2010/main" val="854197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38200" y="3048000"/>
            <a:ext cx="5486400" cy="1143000"/>
          </a:xfrm>
        </p:spPr>
        <p:txBody>
          <a:bodyPr/>
          <a:lstStyle/>
          <a:p>
            <a:r>
              <a:rPr lang="en-US" dirty="0"/>
              <a:t>Both together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F379E-9CCD-F647-B17B-2840AE865FE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0" y="685800"/>
            <a:ext cx="4762500" cy="58806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6304002"/>
            <a:ext cx="77238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Image credit: Wiki page on MESI</a:t>
            </a:r>
          </a:p>
          <a:p>
            <a:r>
              <a:rPr lang="en-US" sz="1400" baseline="0" dirty="0"/>
              <a:t>By Jugones55 - Own work, GFDL, https://</a:t>
            </a:r>
            <a:r>
              <a:rPr lang="en-US" sz="1400" baseline="0" dirty="0" err="1"/>
              <a:t>commons.wikimedia.org</a:t>
            </a:r>
            <a:r>
              <a:rPr lang="en-US" sz="1400" baseline="0" dirty="0"/>
              <a:t>/w/</a:t>
            </a:r>
            <a:r>
              <a:rPr lang="en-US" sz="1400" baseline="0" dirty="0" err="1"/>
              <a:t>index.php?curid</a:t>
            </a:r>
            <a:r>
              <a:rPr lang="en-US" sz="1400" baseline="0" dirty="0"/>
              <a:t>=7136764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59165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355946-8915-4C47-971D-AB7E6C0B0D61}" type="slidenum">
              <a:rPr lang="en-GB" altLang="en-US"/>
              <a:pPr/>
              <a:t>25</a:t>
            </a:fld>
            <a:endParaRPr lang="en-GB" alt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MESI notes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458200" cy="4462462"/>
          </a:xfrm>
        </p:spPr>
        <p:txBody>
          <a:bodyPr/>
          <a:lstStyle/>
          <a:p>
            <a:r>
              <a:rPr lang="en-GB" altLang="en-US" sz="2800" dirty="0"/>
              <a:t>There are other protocols and minor variations (particularly to do with write miss)</a:t>
            </a:r>
          </a:p>
          <a:p>
            <a:r>
              <a:rPr lang="en-GB" altLang="en-US" sz="2800" dirty="0"/>
              <a:t>Normal ‘write back’ when cache line is evicted is done if line state is M</a:t>
            </a:r>
          </a:p>
          <a:p>
            <a:r>
              <a:rPr lang="en-GB" altLang="en-US" sz="2800" dirty="0"/>
              <a:t>Multi-level caches</a:t>
            </a:r>
          </a:p>
          <a:p>
            <a:pPr lvl="1"/>
            <a:r>
              <a:rPr lang="en-GB" altLang="en-US" sz="2400" dirty="0"/>
              <a:t>If caches are inclusive, only the lowest level cache needs to snoop on the bus</a:t>
            </a:r>
          </a:p>
          <a:p>
            <a:pPr lvl="2"/>
            <a:r>
              <a:rPr lang="en-GB" altLang="en-US" sz="2000" dirty="0"/>
              <a:t>Most modern CPUs have inclusive caches</a:t>
            </a:r>
          </a:p>
          <a:p>
            <a:pPr lvl="2"/>
            <a:r>
              <a:rPr lang="en-GB" altLang="en-US" sz="2000" dirty="0"/>
              <a:t>But they don</a:t>
            </a:r>
            <a:r>
              <a:rPr lang="uk-UA" altLang="en-US" sz="2000" dirty="0"/>
              <a:t>’</a:t>
            </a:r>
            <a:r>
              <a:rPr lang="en-GB" altLang="en-US" sz="2000" dirty="0"/>
              <a:t>t perform as well as non-inclusive caches</a:t>
            </a:r>
          </a:p>
        </p:txBody>
      </p:sp>
    </p:spTree>
    <p:extLst>
      <p:ext uri="{BB962C8B-B14F-4D97-AF65-F5344CB8AC3E}">
        <p14:creationId xmlns:p14="http://schemas.microsoft.com/office/powerpoint/2010/main" val="205816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Coherence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Reads and writes are atomic</a:t>
            </a:r>
          </a:p>
          <a:p>
            <a:pPr lvl="1"/>
            <a:r>
              <a:rPr lang="en-US" dirty="0"/>
              <a:t>What does atomic mean?</a:t>
            </a:r>
          </a:p>
          <a:p>
            <a:pPr lvl="2"/>
            <a:r>
              <a:rPr lang="en-US" dirty="0"/>
              <a:t>As if there is no cache</a:t>
            </a:r>
          </a:p>
          <a:p>
            <a:endParaRPr lang="en-US" dirty="0"/>
          </a:p>
          <a:p>
            <a:r>
              <a:rPr lang="en-US" dirty="0"/>
              <a:t>Some magic to make things work</a:t>
            </a:r>
          </a:p>
          <a:p>
            <a:pPr lvl="1"/>
            <a:r>
              <a:rPr lang="en-US" dirty="0"/>
              <a:t>Have performance implications</a:t>
            </a:r>
          </a:p>
          <a:p>
            <a:pPr lvl="1"/>
            <a:r>
              <a:rPr lang="is-IS" dirty="0"/>
              <a:t>…and therefore, have implications on performance of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03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8DC36F-5828-8349-9386-639D658AA94A}" type="slidenum">
              <a:rPr lang="en-GB" altLang="en-US"/>
              <a:pPr/>
              <a:t>27</a:t>
            </a:fld>
            <a:endParaRPr lang="en-GB" alt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87600" y="504825"/>
            <a:ext cx="4392613" cy="72072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 anchor="t">
            <a:spAutoFit/>
          </a:bodyPr>
          <a:lstStyle/>
          <a:p>
            <a:r>
              <a:rPr lang="en-US" altLang="en-US"/>
              <a:t>Directory Schemes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1484313"/>
            <a:ext cx="8270875" cy="432117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223838" indent="-223838" defTabSz="895350">
              <a:lnSpc>
                <a:spcPct val="90000"/>
              </a:lnSpc>
            </a:pPr>
            <a:endParaRPr lang="en-US" altLang="en-US" sz="2800"/>
          </a:p>
          <a:p>
            <a:pPr marL="223838" indent="-223838" defTabSz="895350">
              <a:lnSpc>
                <a:spcPct val="90000"/>
              </a:lnSpc>
            </a:pPr>
            <a:r>
              <a:rPr lang="en-US" altLang="en-US" sz="2800"/>
              <a:t>Snoopy schemes do not scale because they rely on broadcast</a:t>
            </a:r>
          </a:p>
          <a:p>
            <a:pPr marL="223838" indent="-223838" defTabSz="895350">
              <a:lnSpc>
                <a:spcPct val="90000"/>
              </a:lnSpc>
            </a:pPr>
            <a:endParaRPr lang="en-US" altLang="en-US" sz="2800"/>
          </a:p>
          <a:p>
            <a:pPr marL="223838" indent="-223838" defTabSz="895350">
              <a:lnSpc>
                <a:spcPct val="90000"/>
              </a:lnSpc>
            </a:pPr>
            <a:r>
              <a:rPr lang="en-US" altLang="en-US" sz="2800"/>
              <a:t>Directory-based schemes allow scaling.</a:t>
            </a:r>
          </a:p>
          <a:p>
            <a:pPr marL="560388" lvl="1" indent="-222250" defTabSz="895350">
              <a:lnSpc>
                <a:spcPct val="90000"/>
              </a:lnSpc>
            </a:pPr>
            <a:r>
              <a:rPr lang="en-US" altLang="en-US" sz="2400"/>
              <a:t>avoid broadcasts by keeping track of all PEs caching a  memory block, and then using point-to-point messages to maintain coherence</a:t>
            </a:r>
          </a:p>
          <a:p>
            <a:pPr marL="560388" lvl="1" indent="-222250" defTabSz="895350">
              <a:lnSpc>
                <a:spcPct val="90000"/>
              </a:lnSpc>
            </a:pPr>
            <a:r>
              <a:rPr lang="en-US" altLang="en-US" sz="2400"/>
              <a:t>they allow the flexibility to use any scalable point-to-point network </a:t>
            </a:r>
          </a:p>
        </p:txBody>
      </p:sp>
    </p:spTree>
    <p:extLst>
      <p:ext uri="{BB962C8B-B14F-4D97-AF65-F5344CB8AC3E}">
        <p14:creationId xmlns:p14="http://schemas.microsoft.com/office/powerpoint/2010/main" val="45728220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3FECA8-A8ED-C447-B53F-C7F80D60F40F}" type="slidenum">
              <a:rPr lang="en-GB" altLang="en-US"/>
              <a:pPr/>
              <a:t>28</a:t>
            </a:fld>
            <a:endParaRPr lang="en-GB" alt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6113" y="504825"/>
            <a:ext cx="7877175" cy="573088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 anchor="t">
            <a:spAutoFit/>
          </a:bodyPr>
          <a:lstStyle/>
          <a:p>
            <a:r>
              <a:rPr lang="en-US" altLang="en-US"/>
              <a:t>Basic Scheme (Censier &amp; Feautrier)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4737100" y="1917700"/>
            <a:ext cx="4203700" cy="145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86000"/>
              </a:lnSpc>
              <a:spcBef>
                <a:spcPct val="41000"/>
              </a:spcBef>
            </a:pPr>
            <a:r>
              <a:rPr lang="en-US" altLang="en-US" sz="1800" b="1">
                <a:latin typeface="Arial" charset="0"/>
              </a:rPr>
              <a:t>• Assume "k" processors.  </a:t>
            </a:r>
          </a:p>
          <a:p>
            <a:pPr>
              <a:lnSpc>
                <a:spcPct val="86000"/>
              </a:lnSpc>
              <a:spcBef>
                <a:spcPct val="41000"/>
              </a:spcBef>
            </a:pPr>
            <a:r>
              <a:rPr lang="en-US" altLang="en-US" sz="1800" b="1">
                <a:latin typeface="Arial" charset="0"/>
              </a:rPr>
              <a:t>• With each cache-block in memory: k  presence-bits, and 1 dirty-bit</a:t>
            </a:r>
          </a:p>
          <a:p>
            <a:pPr>
              <a:lnSpc>
                <a:spcPct val="86000"/>
              </a:lnSpc>
              <a:spcBef>
                <a:spcPct val="41000"/>
              </a:spcBef>
            </a:pPr>
            <a:r>
              <a:rPr lang="en-US" altLang="en-US" sz="1800" b="1">
                <a:latin typeface="Arial" charset="0"/>
              </a:rPr>
              <a:t>• With each cache-block in cache:   1valid bit, and 1 dirty (owner) bit</a:t>
            </a:r>
          </a:p>
        </p:txBody>
      </p:sp>
      <p:pic>
        <p:nvPicPr>
          <p:cNvPr id="16077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371600"/>
            <a:ext cx="43307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60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313" y="3956050"/>
            <a:ext cx="8423275" cy="273685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60388" lvl="1" indent="-222250" defTabSz="895350">
              <a:lnSpc>
                <a:spcPct val="80000"/>
              </a:lnSpc>
            </a:pPr>
            <a:r>
              <a:rPr lang="en-US" altLang="en-US" sz="2400"/>
              <a:t>Read from main memory by PE-i:</a:t>
            </a:r>
          </a:p>
          <a:p>
            <a:pPr marL="839788" lvl="2" indent="-165100" defTabSz="895350">
              <a:lnSpc>
                <a:spcPct val="80000"/>
              </a:lnSpc>
            </a:pPr>
            <a:r>
              <a:rPr lang="en-US" altLang="en-US" sz="2000"/>
              <a:t>If dirty-bit is OFF then { read from main memory; turn p[i] ON; }</a:t>
            </a:r>
          </a:p>
          <a:p>
            <a:pPr marL="839788" lvl="2" indent="-165100" defTabSz="895350">
              <a:lnSpc>
                <a:spcPct val="80000"/>
              </a:lnSpc>
            </a:pPr>
            <a:r>
              <a:rPr lang="en-US" altLang="en-US" sz="2000"/>
              <a:t>if dirty-bit is ON   then { recall line from dirty PE (cache state to shared); update memory; turn dirty-bit OFF; turn p[i] ON; supply recalled data to PE-i; }</a:t>
            </a:r>
          </a:p>
          <a:p>
            <a:pPr marL="560388" lvl="1" indent="-222250" defTabSz="895350">
              <a:lnSpc>
                <a:spcPct val="80000"/>
              </a:lnSpc>
            </a:pPr>
            <a:r>
              <a:rPr lang="en-US" altLang="en-US" sz="2400"/>
              <a:t>Write to main memory:</a:t>
            </a:r>
          </a:p>
          <a:p>
            <a:pPr marL="839788" lvl="2" indent="-165100" defTabSz="895350">
              <a:lnSpc>
                <a:spcPct val="80000"/>
              </a:lnSpc>
            </a:pPr>
            <a:r>
              <a:rPr lang="en-US" altLang="en-US" sz="2000"/>
              <a:t>If dirty-bit OFF then { send invalidations to all PEs caching that block; turn dirty-bit ON; turn P[i] ON; ... }</a:t>
            </a:r>
          </a:p>
          <a:p>
            <a:pPr marL="839788" lvl="2" indent="-165100" defTabSz="895350">
              <a:lnSpc>
                <a:spcPct val="80000"/>
              </a:lnSpc>
            </a:pPr>
            <a:r>
              <a:rPr lang="en-US" altLang="en-US" sz="200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84554727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400" y="504825"/>
            <a:ext cx="2516188" cy="573088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 anchor="t">
            <a:spAutoFit/>
          </a:bodyPr>
          <a:lstStyle/>
          <a:p>
            <a:r>
              <a:rPr lang="en-US" altLang="en-US"/>
              <a:t>Key Issues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670050"/>
            <a:ext cx="8586787" cy="442277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223838" indent="-223838" defTabSz="895350"/>
            <a:r>
              <a:rPr lang="en-US" altLang="en-US" sz="2800" dirty="0"/>
              <a:t>Scaling of memory and directory bandwidth</a:t>
            </a:r>
          </a:p>
          <a:p>
            <a:pPr marL="560388" lvl="1" indent="-222250" defTabSz="895350"/>
            <a:r>
              <a:rPr lang="en-US" altLang="en-US" sz="2400" dirty="0"/>
              <a:t>Can not have main memory or directory memory centralized</a:t>
            </a:r>
          </a:p>
          <a:p>
            <a:pPr marL="560388" lvl="1" indent="-222250" defTabSz="895350"/>
            <a:r>
              <a:rPr lang="en-US" altLang="en-US" sz="2400" dirty="0"/>
              <a:t>Need a distributed memory and directory structure</a:t>
            </a:r>
          </a:p>
          <a:p>
            <a:pPr marL="223838" indent="-223838" defTabSz="895350"/>
            <a:r>
              <a:rPr lang="en-US" altLang="en-US" sz="2800" dirty="0"/>
              <a:t>Directory memory requirements do not scale well</a:t>
            </a:r>
          </a:p>
          <a:p>
            <a:pPr marL="560388" lvl="1" indent="-222250" defTabSz="895350"/>
            <a:r>
              <a:rPr lang="en-US" altLang="en-US" sz="2400" dirty="0"/>
              <a:t>Number of presence bits grows with number of PEs</a:t>
            </a:r>
          </a:p>
          <a:p>
            <a:pPr marL="560388" lvl="1" indent="-222250" defTabSz="895350"/>
            <a:r>
              <a:rPr lang="en-US" altLang="en-US" sz="2400" dirty="0"/>
              <a:t>Many ways to get around this problem</a:t>
            </a:r>
          </a:p>
          <a:p>
            <a:pPr marL="839788" lvl="2" indent="-165100" defTabSz="895350"/>
            <a:r>
              <a:rPr lang="en-US" altLang="en-US" sz="2000" dirty="0"/>
              <a:t>limited pointer schemes of many flavors</a:t>
            </a:r>
          </a:p>
          <a:p>
            <a:pPr marL="223838" indent="-223838" defTabSz="895350"/>
            <a:r>
              <a:rPr lang="en-US" altLang="en-US" sz="2800" dirty="0"/>
              <a:t>Industry standard</a:t>
            </a:r>
          </a:p>
          <a:p>
            <a:pPr marL="560388" lvl="1" indent="-222250" defTabSz="895350"/>
            <a:r>
              <a:rPr lang="en-US" altLang="en-US" sz="2400" dirty="0"/>
              <a:t>SCI: Scalable Coherent Interface</a:t>
            </a:r>
          </a:p>
        </p:txBody>
      </p:sp>
    </p:spTree>
    <p:extLst>
      <p:ext uri="{BB962C8B-B14F-4D97-AF65-F5344CB8AC3E}">
        <p14:creationId xmlns:p14="http://schemas.microsoft.com/office/powerpoint/2010/main" val="200675411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B857AE3-42F4-5D41-8E62-D3BB6531CDC2}" type="slidenum">
              <a:rPr lang="en-US" sz="1000"/>
              <a:pPr/>
              <a:t>3</a:t>
            </a:fld>
            <a:endParaRPr lang="en-US" sz="1000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Interleaved Schedules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458200" cy="41148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problem is that the execution of the two threads can be interleaved: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solidFill>
                  <a:srgbClr val="87FFF9"/>
                </a:solidFill>
                <a:latin typeface="Arial" charset="0"/>
                <a:ea typeface="ＭＳ Ｐゴシック" charset="0"/>
                <a:cs typeface="ＭＳ Ｐゴシック" charset="0"/>
              </a:rPr>
              <a:t>What is the balance of the account now?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2819400" y="3048000"/>
            <a:ext cx="3200400" cy="639763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balance = get_balance(account);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balance = balance – amount;</a:t>
            </a:r>
            <a:endParaRPr lang="en-US" sz="1000"/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2819400" y="3733800"/>
            <a:ext cx="3200400" cy="933450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balance = get_balance(account);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balance = balance – amount;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put_balance(account, balance);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819400" y="4724400"/>
            <a:ext cx="3200400" cy="3460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accent2"/>
                </a:solidFill>
              </a:rPr>
              <a:t>put_balance(account, balance);</a:t>
            </a:r>
          </a:p>
        </p:txBody>
      </p:sp>
      <p:sp>
        <p:nvSpPr>
          <p:cNvPr id="29704" name="Line 7"/>
          <p:cNvSpPr>
            <a:spLocks noChangeShapeType="1"/>
          </p:cNvSpPr>
          <p:nvPr/>
        </p:nvSpPr>
        <p:spPr bwMode="auto">
          <a:xfrm>
            <a:off x="2514600" y="3048000"/>
            <a:ext cx="0" cy="1981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990600" y="3581400"/>
            <a:ext cx="1524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Execution sequence seen by CPU</a:t>
            </a: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 flipV="1">
            <a:off x="6096000" y="3733800"/>
            <a:ext cx="838200" cy="45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6096000" y="4191000"/>
            <a:ext cx="838200" cy="45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6934200" y="40386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Context switch</a:t>
            </a:r>
          </a:p>
        </p:txBody>
      </p:sp>
    </p:spTree>
    <p:extLst>
      <p:ext uri="{BB962C8B-B14F-4D97-AF65-F5344CB8AC3E}">
        <p14:creationId xmlns:p14="http://schemas.microsoft.com/office/powerpoint/2010/main" val="133723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D69B2A6-A2D6-594F-A9BD-C6825B5D12C2}" type="slidenum">
              <a:rPr lang="en-US" sz="1000"/>
              <a:pPr/>
              <a:t>4</a:t>
            </a:fld>
            <a:endParaRPr lang="en-US" sz="1000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How Interleaved Can It Get?</a:t>
            </a:r>
          </a:p>
        </p:txBody>
      </p:sp>
      <p:grpSp>
        <p:nvGrpSpPr>
          <p:cNvPr id="35844" name="Group 15"/>
          <p:cNvGrpSpPr>
            <a:grpSpLocks/>
          </p:cNvGrpSpPr>
          <p:nvPr/>
        </p:nvGrpSpPr>
        <p:grpSpPr bwMode="auto">
          <a:xfrm>
            <a:off x="5638800" y="3505200"/>
            <a:ext cx="3200400" cy="2632075"/>
            <a:chOff x="2880" y="1776"/>
            <a:chExt cx="2016" cy="1658"/>
          </a:xfrm>
        </p:grpSpPr>
        <p:sp>
          <p:nvSpPr>
            <p:cNvPr id="35846" name="Text Box 4"/>
            <p:cNvSpPr txBox="1">
              <a:spLocks noChangeArrowheads="1"/>
            </p:cNvSpPr>
            <p:nvPr/>
          </p:nvSpPr>
          <p:spPr bwMode="auto">
            <a:xfrm>
              <a:off x="2880" y="1776"/>
              <a:ext cx="2016" cy="2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charset="0"/>
                <a:buNone/>
              </a:pPr>
              <a:r>
                <a:rPr lang="en-US" b="0">
                  <a:solidFill>
                    <a:schemeClr val="accent2"/>
                  </a:solidFill>
                </a:rPr>
                <a:t>............... get_balance(account);</a:t>
              </a:r>
            </a:p>
          </p:txBody>
        </p:sp>
        <p:sp>
          <p:nvSpPr>
            <p:cNvPr id="35847" name="Text Box 5"/>
            <p:cNvSpPr txBox="1">
              <a:spLocks noChangeArrowheads="1"/>
            </p:cNvSpPr>
            <p:nvPr/>
          </p:nvSpPr>
          <p:spPr bwMode="auto">
            <a:xfrm>
              <a:off x="2880" y="2976"/>
              <a:ext cx="2016" cy="21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charset="0"/>
                <a:buNone/>
              </a:pPr>
              <a:r>
                <a:rPr lang="en-US" b="0">
                  <a:solidFill>
                    <a:schemeClr val="accent2"/>
                  </a:solidFill>
                </a:rPr>
                <a:t>put_balance(account, balance);</a:t>
              </a:r>
            </a:p>
          </p:txBody>
        </p:sp>
        <p:sp>
          <p:nvSpPr>
            <p:cNvPr id="35848" name="Text Box 6"/>
            <p:cNvSpPr txBox="1">
              <a:spLocks noChangeArrowheads="1"/>
            </p:cNvSpPr>
            <p:nvPr/>
          </p:nvSpPr>
          <p:spPr bwMode="auto">
            <a:xfrm>
              <a:off x="2880" y="3216"/>
              <a:ext cx="2016" cy="2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>
                  <a:solidFill>
                    <a:schemeClr val="accent2"/>
                  </a:solidFill>
                </a:rPr>
                <a:t>put_balance(account, balance);</a:t>
              </a:r>
            </a:p>
          </p:txBody>
        </p:sp>
        <p:sp>
          <p:nvSpPr>
            <p:cNvPr id="35849" name="Text Box 7"/>
            <p:cNvSpPr txBox="1">
              <a:spLocks noChangeArrowheads="1"/>
            </p:cNvSpPr>
            <p:nvPr/>
          </p:nvSpPr>
          <p:spPr bwMode="auto">
            <a:xfrm>
              <a:off x="2880" y="2736"/>
              <a:ext cx="2016" cy="2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charset="0"/>
                <a:buNone/>
              </a:pPr>
              <a:r>
                <a:rPr lang="en-US" b="0">
                  <a:solidFill>
                    <a:schemeClr val="accent2"/>
                  </a:solidFill>
                </a:rPr>
                <a:t>balance = balance – amount;</a:t>
              </a:r>
              <a:endParaRPr lang="en-US" sz="1000"/>
            </a:p>
          </p:txBody>
        </p:sp>
        <p:sp>
          <p:nvSpPr>
            <p:cNvPr id="35850" name="Text Box 8"/>
            <p:cNvSpPr txBox="1">
              <a:spLocks noChangeArrowheads="1"/>
            </p:cNvSpPr>
            <p:nvPr/>
          </p:nvSpPr>
          <p:spPr bwMode="auto">
            <a:xfrm>
              <a:off x="2880" y="2496"/>
              <a:ext cx="2016" cy="21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charset="0"/>
                <a:buNone/>
              </a:pPr>
              <a:r>
                <a:rPr lang="en-US" b="0">
                  <a:solidFill>
                    <a:schemeClr val="accent2"/>
                  </a:solidFill>
                </a:rPr>
                <a:t>balance = balance – amount;</a:t>
              </a:r>
              <a:endParaRPr lang="en-US" sz="1000"/>
            </a:p>
          </p:txBody>
        </p:sp>
        <p:sp>
          <p:nvSpPr>
            <p:cNvPr id="35851" name="Text Box 9"/>
            <p:cNvSpPr txBox="1">
              <a:spLocks noChangeArrowheads="1"/>
            </p:cNvSpPr>
            <p:nvPr/>
          </p:nvSpPr>
          <p:spPr bwMode="auto">
            <a:xfrm>
              <a:off x="2880" y="2016"/>
              <a:ext cx="2016" cy="21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charset="0"/>
                <a:buNone/>
              </a:pPr>
              <a:r>
                <a:rPr lang="en-US" b="0">
                  <a:solidFill>
                    <a:schemeClr val="accent2"/>
                  </a:solidFill>
                </a:rPr>
                <a:t>balance = get_balance(account);</a:t>
              </a:r>
            </a:p>
          </p:txBody>
        </p:sp>
        <p:sp>
          <p:nvSpPr>
            <p:cNvPr id="35852" name="Text Box 11"/>
            <p:cNvSpPr txBox="1">
              <a:spLocks noChangeArrowheads="1"/>
            </p:cNvSpPr>
            <p:nvPr/>
          </p:nvSpPr>
          <p:spPr bwMode="auto">
            <a:xfrm>
              <a:off x="2880" y="2256"/>
              <a:ext cx="2016" cy="2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charset="0"/>
                <a:buNone/>
              </a:pPr>
              <a:r>
                <a:rPr lang="en-US" b="0">
                  <a:solidFill>
                    <a:schemeClr val="accent2"/>
                  </a:solidFill>
                </a:rPr>
                <a:t>balance = ...................................</a:t>
              </a:r>
            </a:p>
          </p:txBody>
        </p:sp>
      </p:grpSp>
      <p:sp>
        <p:nvSpPr>
          <p:cNvPr id="3584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077200" cy="44196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How contorted can the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interleavings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be?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We'll assume that the only atomic operations are reads and writes of individual memory locations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Some architectures don't even give you that!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We'll assume that a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context</a:t>
            </a:r>
            <a:b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switch can occur at any time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We'll assume that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you can</a:t>
            </a:r>
            <a:b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delay a thread as long as you</a:t>
            </a:r>
            <a:b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like as long as it's not delayed</a:t>
            </a:r>
            <a:b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forever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05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75556AD-0BB2-4846-B6E3-DCFB3E856D2F}" type="slidenum">
              <a:rPr lang="en-US" sz="1000"/>
              <a:pPr/>
              <a:t>5</a:t>
            </a:fld>
            <a:endParaRPr lang="en-US" sz="1000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Mutual Exclusion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3300"/>
                </a:solidFill>
                <a:latin typeface="Arial" charset="0"/>
                <a:ea typeface="ＭＳ Ｐゴシック" charset="0"/>
                <a:cs typeface="ＭＳ Ｐゴシック" charset="0"/>
              </a:rPr>
              <a:t>Mutual exclusion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to synchronize access to shared resources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This allows us to have larger atomic blocks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What does atomic mean?</a:t>
            </a:r>
          </a:p>
          <a:p>
            <a:pPr lvl="1">
              <a:lnSpc>
                <a:spcPct val="90000"/>
              </a:lnSpc>
              <a:buFont typeface="ZapfDingbats" charset="0"/>
              <a:buNone/>
            </a:pPr>
            <a:endParaRPr lang="en-US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Code that uses mutual called a </a:t>
            </a:r>
            <a:r>
              <a:rPr lang="en-US" sz="2400" dirty="0">
                <a:solidFill>
                  <a:srgbClr val="FF3300"/>
                </a:solidFill>
                <a:latin typeface="Arial" charset="0"/>
                <a:ea typeface="ＭＳ Ｐゴシック" charset="0"/>
                <a:cs typeface="ＭＳ Ｐゴシック" charset="0"/>
              </a:rPr>
              <a:t>critical section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Only one thread at a time can execute in the critical section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All other threads are forced to wait on entry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When a thread leaves a critical section, another can enter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Example: sharing an ATM with others</a:t>
            </a:r>
          </a:p>
          <a:p>
            <a:pPr lvl="1">
              <a:lnSpc>
                <a:spcPct val="90000"/>
              </a:lnSpc>
              <a:buFont typeface="ZapfDingbats" charset="0"/>
              <a:buNone/>
            </a:pPr>
            <a:endParaRPr lang="en-US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87FFF9"/>
                </a:solidFill>
                <a:latin typeface="Arial" charset="0"/>
                <a:ea typeface="ＭＳ Ｐゴシック" charset="0"/>
                <a:cs typeface="ＭＳ Ｐゴシック" charset="0"/>
              </a:rPr>
              <a:t>What requirements would you place on a critical section?</a:t>
            </a:r>
          </a:p>
        </p:txBody>
      </p:sp>
    </p:spTree>
    <p:extLst>
      <p:ext uri="{BB962C8B-B14F-4D97-AF65-F5344CB8AC3E}">
        <p14:creationId xmlns:p14="http://schemas.microsoft.com/office/powerpoint/2010/main" val="200615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D51190-29CB-D845-8F6D-6C679B13DBCE}" type="slidenum">
              <a:rPr lang="en-US" sz="1000"/>
              <a:pPr/>
              <a:t>6</a:t>
            </a:fld>
            <a:endParaRPr lang="en-US" sz="1000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Using Locks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87FFF9"/>
                </a:solidFill>
                <a:latin typeface="Arial" charset="0"/>
                <a:ea typeface="ＭＳ Ｐゴシック" charset="0"/>
              </a:rPr>
              <a:t>Why is the </a:t>
            </a:r>
            <a:r>
              <a:rPr lang="ja-JP" altLang="en-US" sz="2000" dirty="0">
                <a:solidFill>
                  <a:srgbClr val="87FFF9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altLang="ja-JP" sz="2000" dirty="0">
                <a:solidFill>
                  <a:srgbClr val="87FFF9"/>
                </a:solidFill>
                <a:latin typeface="Arial" charset="0"/>
                <a:ea typeface="ＭＳ Ｐゴシック" charset="0"/>
              </a:rPr>
              <a:t>return</a:t>
            </a:r>
            <a:r>
              <a:rPr lang="ja-JP" altLang="en-US" sz="2000" dirty="0">
                <a:solidFill>
                  <a:srgbClr val="87FFF9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altLang="ja-JP" sz="2000" dirty="0">
                <a:solidFill>
                  <a:srgbClr val="87FFF9"/>
                </a:solidFill>
                <a:latin typeface="Arial" charset="0"/>
                <a:ea typeface="ＭＳ Ｐゴシック" charset="0"/>
              </a:rPr>
              <a:t> outside the critical section? Is this ok?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87FFF9"/>
                </a:solidFill>
                <a:latin typeface="Arial" charset="0"/>
                <a:ea typeface="ＭＳ Ｐゴシック" charset="0"/>
              </a:rPr>
              <a:t>What happens when a third thread calls acquire?</a:t>
            </a:r>
          </a:p>
        </p:txBody>
      </p:sp>
      <p:sp>
        <p:nvSpPr>
          <p:cNvPr id="56325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3429000" cy="2401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withdraw (account, amount) {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    </a:t>
            </a:r>
            <a:r>
              <a:rPr lang="en-US">
                <a:solidFill>
                  <a:schemeClr val="accent2"/>
                </a:solidFill>
              </a:rPr>
              <a:t>acquire(lock);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    </a:t>
            </a:r>
            <a:r>
              <a:rPr lang="en-US" b="0">
                <a:solidFill>
                  <a:srgbClr val="FF3300"/>
                </a:solidFill>
              </a:rPr>
              <a:t>balance = get_balance(account);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rgbClr val="FF3300"/>
                </a:solidFill>
              </a:rPr>
              <a:t>    balance = balance – amount;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rgbClr val="FF3300"/>
                </a:solidFill>
              </a:rPr>
              <a:t>    put_balance(account, balance);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    </a:t>
            </a:r>
            <a:r>
              <a:rPr lang="en-US">
                <a:solidFill>
                  <a:schemeClr val="accent2"/>
                </a:solidFill>
              </a:rPr>
              <a:t>release(lock);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    return balance;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}</a:t>
            </a:r>
            <a:endParaRPr lang="en-US" sz="1000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334000" y="1600200"/>
            <a:ext cx="3200400" cy="93345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>
                <a:solidFill>
                  <a:schemeClr val="accent2"/>
                </a:solidFill>
              </a:rPr>
              <a:t>acquire(lock);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balance = get_balance(account);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balance = balance – amount;</a:t>
            </a:r>
            <a:endParaRPr lang="en-US" sz="1000"/>
          </a:p>
        </p:txBody>
      </p:sp>
      <p:sp>
        <p:nvSpPr>
          <p:cNvPr id="56327" name="Text Box 6"/>
          <p:cNvSpPr txBox="1">
            <a:spLocks noChangeArrowheads="1"/>
          </p:cNvSpPr>
          <p:nvPr/>
        </p:nvSpPr>
        <p:spPr bwMode="auto">
          <a:xfrm>
            <a:off x="5334000" y="3886200"/>
            <a:ext cx="3200400" cy="1227138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balance = get_balance(account);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balance = balance – amount;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put_balance(account, balance);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>
                <a:solidFill>
                  <a:schemeClr val="accent2"/>
                </a:solidFill>
              </a:rPr>
              <a:t>release(lock);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334000" y="2667000"/>
            <a:ext cx="3200400" cy="346075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>
                <a:solidFill>
                  <a:schemeClr val="accent2"/>
                </a:solidFill>
              </a:rPr>
              <a:t>acquire(lock);</a:t>
            </a:r>
          </a:p>
        </p:txBody>
      </p:sp>
      <p:sp>
        <p:nvSpPr>
          <p:cNvPr id="56329" name="Text Box 10"/>
          <p:cNvSpPr txBox="1">
            <a:spLocks noChangeArrowheads="1"/>
          </p:cNvSpPr>
          <p:nvPr/>
        </p:nvSpPr>
        <p:spPr bwMode="auto">
          <a:xfrm>
            <a:off x="5334000" y="3124200"/>
            <a:ext cx="3200400" cy="639763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b="0">
                <a:solidFill>
                  <a:schemeClr val="accent2"/>
                </a:solidFill>
              </a:rPr>
              <a:t>put_balance(account, balance);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>
                <a:solidFill>
                  <a:schemeClr val="accent2"/>
                </a:solidFill>
              </a:rPr>
              <a:t>release(lock);</a:t>
            </a:r>
          </a:p>
        </p:txBody>
      </p:sp>
      <p:sp>
        <p:nvSpPr>
          <p:cNvPr id="56330" name="Line 11"/>
          <p:cNvSpPr>
            <a:spLocks noChangeShapeType="1"/>
          </p:cNvSpPr>
          <p:nvPr/>
        </p:nvSpPr>
        <p:spPr bwMode="auto">
          <a:xfrm>
            <a:off x="5105400" y="1600200"/>
            <a:ext cx="0" cy="3505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Text Box 12"/>
          <p:cNvSpPr txBox="1">
            <a:spLocks noChangeArrowheads="1"/>
          </p:cNvSpPr>
          <p:nvPr/>
        </p:nvSpPr>
        <p:spPr bwMode="auto">
          <a:xfrm>
            <a:off x="3886200" y="2895600"/>
            <a:ext cx="990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Critical Section</a:t>
            </a:r>
          </a:p>
        </p:txBody>
      </p:sp>
      <p:sp>
        <p:nvSpPr>
          <p:cNvPr id="56332" name="AutoShape 14"/>
          <p:cNvSpPr>
            <a:spLocks/>
          </p:cNvSpPr>
          <p:nvPr/>
        </p:nvSpPr>
        <p:spPr bwMode="auto">
          <a:xfrm>
            <a:off x="3810000" y="26670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Stepping 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610600" cy="4114800"/>
          </a:xfrm>
        </p:spPr>
        <p:txBody>
          <a:bodyPr/>
          <a:lstStyle/>
          <a:p>
            <a:r>
              <a:rPr lang="en-US" dirty="0"/>
              <a:t>What does the OS need to support?</a:t>
            </a:r>
          </a:p>
          <a:p>
            <a:pPr lvl="1"/>
            <a:r>
              <a:rPr lang="en-US" dirty="0"/>
              <a:t>And why?  </a:t>
            </a:r>
            <a:r>
              <a:rPr lang="en-US" dirty="0" err="1"/>
              <a:t>Isnt</a:t>
            </a:r>
            <a:r>
              <a:rPr lang="en-US" dirty="0"/>
              <a:t> this an application/programming problem?</a:t>
            </a:r>
          </a:p>
          <a:p>
            <a:r>
              <a:rPr lang="en-US" dirty="0"/>
              <a:t>Synchronization is hard </a:t>
            </a:r>
            <a:r>
              <a:rPr lang="mr-IN" dirty="0"/>
              <a:t>–</a:t>
            </a:r>
            <a:r>
              <a:rPr lang="en-US" dirty="0"/>
              <a:t> why?</a:t>
            </a:r>
          </a:p>
          <a:p>
            <a:r>
              <a:rPr lang="en-US" dirty="0"/>
              <a:t>Synchronization can be a performance problem </a:t>
            </a:r>
            <a:r>
              <a:rPr lang="mr-IN" dirty="0"/>
              <a:t>–</a:t>
            </a:r>
            <a:r>
              <a:rPr lang="en-US" dirty="0"/>
              <a:t> why?</a:t>
            </a:r>
          </a:p>
          <a:p>
            <a:r>
              <a:rPr lang="en-US" dirty="0"/>
              <a:t>Other semantics than mutual exclusion possible.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91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implementations possible</a:t>
            </a:r>
          </a:p>
          <a:p>
            <a:pPr lvl="1"/>
            <a:r>
              <a:rPr lang="en-US" dirty="0"/>
              <a:t>You should have seen Dekker’s algorithm and possibly Peterson’s algorithm</a:t>
            </a:r>
          </a:p>
          <a:p>
            <a:pPr lvl="1"/>
            <a:r>
              <a:rPr lang="en-US" dirty="0"/>
              <a:t>They are difficult to get right</a:t>
            </a:r>
          </a:p>
          <a:p>
            <a:pPr lvl="1"/>
            <a:r>
              <a:rPr lang="en-US" dirty="0"/>
              <a:t>They make assumptions on the system that may no longer hold </a:t>
            </a:r>
          </a:p>
          <a:p>
            <a:pPr lvl="2"/>
            <a:r>
              <a:rPr lang="en-US" dirty="0"/>
              <a:t>(e.g.,  memory consistency as we will see shortly)</a:t>
            </a:r>
          </a:p>
          <a:p>
            <a:r>
              <a:rPr lang="en-US" dirty="0"/>
              <a:t>Most systems offer hardware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73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841A0FC-773C-7446-950C-D82B05271B29}" type="slidenum">
              <a:rPr lang="en-US" sz="1000"/>
              <a:pPr/>
              <a:t>9</a:t>
            </a:fld>
            <a:endParaRPr lang="en-US" sz="1000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Using Test-And-Set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6482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Here is our lock implementation with test-and-set: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When will the while return?  What is the value of held?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4267200" y="2438400"/>
            <a:ext cx="3581400" cy="270227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sz="2400" b="0" dirty="0" err="1">
                <a:solidFill>
                  <a:srgbClr val="87FFF9"/>
                </a:solidFill>
              </a:rPr>
              <a:t>struct</a:t>
            </a:r>
            <a:r>
              <a:rPr lang="en-US" sz="2400" b="0" dirty="0">
                <a:solidFill>
                  <a:srgbClr val="87FFF9"/>
                </a:solidFill>
              </a:rPr>
              <a:t> lock {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sz="2400" b="0" dirty="0">
                <a:solidFill>
                  <a:srgbClr val="87FFF9"/>
                </a:solidFill>
              </a:rPr>
              <a:t>    </a:t>
            </a:r>
            <a:r>
              <a:rPr lang="en-US" sz="2400" b="0" dirty="0" err="1">
                <a:solidFill>
                  <a:srgbClr val="87FFF9"/>
                </a:solidFill>
              </a:rPr>
              <a:t>int</a:t>
            </a:r>
            <a:r>
              <a:rPr lang="en-US" sz="2400" b="0" dirty="0">
                <a:solidFill>
                  <a:srgbClr val="87FFF9"/>
                </a:solidFill>
              </a:rPr>
              <a:t> held = 0;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sz="2400" b="0" dirty="0">
                <a:solidFill>
                  <a:srgbClr val="87FFF9"/>
                </a:solidFill>
              </a:rPr>
              <a:t>}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sz="2400" b="0" dirty="0">
                <a:solidFill>
                  <a:srgbClr val="87FFF9"/>
                </a:solidFill>
              </a:rPr>
              <a:t>void </a:t>
            </a:r>
            <a:r>
              <a:rPr lang="en-US" sz="2400" b="0" dirty="0">
                <a:solidFill>
                  <a:srgbClr val="FF0000"/>
                </a:solidFill>
              </a:rPr>
              <a:t>acquire</a:t>
            </a:r>
            <a:r>
              <a:rPr lang="en-US" sz="2400" b="0" dirty="0">
                <a:solidFill>
                  <a:srgbClr val="87FFF9"/>
                </a:solidFill>
              </a:rPr>
              <a:t> (lock) {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sz="2400" b="0" dirty="0">
                <a:solidFill>
                  <a:srgbClr val="87FFF9"/>
                </a:solidFill>
              </a:rPr>
              <a:t>    while (</a:t>
            </a:r>
            <a:r>
              <a:rPr lang="en-US" sz="2400" dirty="0">
                <a:solidFill>
                  <a:srgbClr val="87FFF9"/>
                </a:solidFill>
              </a:rPr>
              <a:t>test-and-set(&amp;lock-&gt;held)</a:t>
            </a:r>
            <a:r>
              <a:rPr lang="en-US" sz="2400" b="0" dirty="0">
                <a:solidFill>
                  <a:srgbClr val="87FFF9"/>
                </a:solidFill>
              </a:rPr>
              <a:t>);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sz="2400" b="0" dirty="0">
                <a:solidFill>
                  <a:srgbClr val="87FFF9"/>
                </a:solidFill>
              </a:rPr>
              <a:t>}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sz="2400" b="0" dirty="0">
                <a:solidFill>
                  <a:srgbClr val="87FFF9"/>
                </a:solidFill>
              </a:rPr>
              <a:t>void </a:t>
            </a:r>
            <a:r>
              <a:rPr lang="en-US" sz="2400" b="0" dirty="0">
                <a:solidFill>
                  <a:srgbClr val="FF0000"/>
                </a:solidFill>
              </a:rPr>
              <a:t>release</a:t>
            </a:r>
            <a:r>
              <a:rPr lang="en-US" sz="2400" b="0" dirty="0">
                <a:solidFill>
                  <a:srgbClr val="87FFF9"/>
                </a:solidFill>
              </a:rPr>
              <a:t> (lock) {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sz="2400" b="0" dirty="0">
                <a:solidFill>
                  <a:srgbClr val="87FFF9"/>
                </a:solidFill>
              </a:rPr>
              <a:t>    lock-&gt;held = 0;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charset="0"/>
              <a:buNone/>
            </a:pPr>
            <a:r>
              <a:rPr lang="en-US" sz="2400" b="0" dirty="0">
                <a:solidFill>
                  <a:srgbClr val="87FFF9"/>
                </a:solidFill>
              </a:rPr>
              <a:t>}</a:t>
            </a:r>
            <a:endParaRPr lang="en-US" sz="1200" dirty="0">
              <a:solidFill>
                <a:srgbClr val="87FF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18743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4450" cap="flat" cmpd="sng" algn="ctr">
          <a:solidFill>
            <a:srgbClr val="FF6600"/>
          </a:solidFill>
          <a:prstDash val="solid"/>
          <a:round/>
          <a:headEnd type="none" w="med" len="med"/>
          <a:tailEnd type="triangl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31750" cap="flat" cmpd="sng" algn="ctr">
          <a:solidFill>
            <a:srgbClr val="00FF00"/>
          </a:solidFill>
          <a:prstDash val="solid"/>
          <a:round/>
          <a:headEnd type="none" w="med" len="med"/>
          <a:tailEnd type="triangle" w="lg" len="lg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86533</TotalTime>
  <Words>1826</Words>
  <Application>Microsoft Macintosh PowerPoint</Application>
  <PresentationFormat>On-screen Show (4:3)</PresentationFormat>
  <Paragraphs>337</Paragraphs>
  <Slides>29</Slides>
  <Notes>19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Black</vt:lpstr>
      <vt:lpstr>Chalkboard</vt:lpstr>
      <vt:lpstr>Monotype Sorts</vt:lpstr>
      <vt:lpstr>Times</vt:lpstr>
      <vt:lpstr>ZapfDingbats</vt:lpstr>
      <vt:lpstr>Blank Presentation</vt:lpstr>
      <vt:lpstr>Advanced Operating Systems (CS 202)  Synchronization</vt:lpstr>
      <vt:lpstr>Classic Example</vt:lpstr>
      <vt:lpstr>Interleaved Schedules</vt:lpstr>
      <vt:lpstr>How Interleaved Can It Get?</vt:lpstr>
      <vt:lpstr>Mutual Exclusion</vt:lpstr>
      <vt:lpstr>Using Locks</vt:lpstr>
      <vt:lpstr>Stepping back</vt:lpstr>
      <vt:lpstr>Implementing locks</vt:lpstr>
      <vt:lpstr>Using Test-And-Set</vt:lpstr>
      <vt:lpstr>Overview</vt:lpstr>
      <vt:lpstr>Plan… </vt:lpstr>
      <vt:lpstr>Crash course on cache coherence</vt:lpstr>
      <vt:lpstr>Bus-based Shared Memory Organization</vt:lpstr>
      <vt:lpstr>Organization</vt:lpstr>
      <vt:lpstr>Problem of Memory Coherence</vt:lpstr>
      <vt:lpstr>Example</vt:lpstr>
      <vt:lpstr>Cache Coherence</vt:lpstr>
      <vt:lpstr>Snooping Protocols</vt:lpstr>
      <vt:lpstr>Snooping Protocols</vt:lpstr>
      <vt:lpstr>Update or Invalidate?</vt:lpstr>
      <vt:lpstr>Implementation Issues</vt:lpstr>
      <vt:lpstr>MESI – locally initiated accesses</vt:lpstr>
      <vt:lpstr>MESI – remotely initiated accesses</vt:lpstr>
      <vt:lpstr>Both together</vt:lpstr>
      <vt:lpstr>MESI notes</vt:lpstr>
      <vt:lpstr>Cache Coherence summary</vt:lpstr>
      <vt:lpstr>Directory Schemes</vt:lpstr>
      <vt:lpstr>Basic Scheme (Censier &amp; Feautrier)</vt:lpstr>
      <vt:lpstr>Key Issues</vt:lpstr>
    </vt:vector>
  </TitlesOfParts>
  <Manager/>
  <Company>Harsha V. Madhyastha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Operating Systems</dc:title>
  <dc:subject/>
  <dc:creator/>
  <cp:keywords/>
  <dc:description/>
  <cp:lastModifiedBy>Nael Abu-Ghazaleh</cp:lastModifiedBy>
  <cp:revision>1526</cp:revision>
  <cp:lastPrinted>2010-02-22T17:58:41Z</cp:lastPrinted>
  <dcterms:created xsi:type="dcterms:W3CDTF">2012-09-26T18:54:20Z</dcterms:created>
  <dcterms:modified xsi:type="dcterms:W3CDTF">2021-04-26T16:06:06Z</dcterms:modified>
  <cp:category/>
</cp:coreProperties>
</file>