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56" r:id="rId2"/>
    <p:sldId id="539" r:id="rId3"/>
    <p:sldId id="526" r:id="rId4"/>
    <p:sldId id="536" r:id="rId5"/>
    <p:sldId id="529" r:id="rId6"/>
    <p:sldId id="533" r:id="rId7"/>
    <p:sldId id="530" r:id="rId8"/>
    <p:sldId id="538" r:id="rId9"/>
    <p:sldId id="512" r:id="rId10"/>
    <p:sldId id="532" r:id="rId11"/>
    <p:sldId id="535" r:id="rId12"/>
    <p:sldId id="523" r:id="rId13"/>
    <p:sldId id="551" r:id="rId14"/>
    <p:sldId id="553" r:id="rId15"/>
    <p:sldId id="562" r:id="rId16"/>
    <p:sldId id="563" r:id="rId17"/>
    <p:sldId id="564" r:id="rId18"/>
    <p:sldId id="565" r:id="rId19"/>
    <p:sldId id="566" r:id="rId20"/>
    <p:sldId id="567" r:id="rId21"/>
    <p:sldId id="554" r:id="rId22"/>
    <p:sldId id="561" r:id="rId23"/>
    <p:sldId id="568" r:id="rId24"/>
    <p:sldId id="569" r:id="rId25"/>
    <p:sldId id="541" r:id="rId26"/>
    <p:sldId id="540" r:id="rId27"/>
    <p:sldId id="570" r:id="rId28"/>
    <p:sldId id="534" r:id="rId29"/>
    <p:sldId id="544" r:id="rId30"/>
    <p:sldId id="556" r:id="rId31"/>
    <p:sldId id="557" r:id="rId32"/>
    <p:sldId id="558" r:id="rId33"/>
    <p:sldId id="560" r:id="rId34"/>
    <p:sldId id="559" r:id="rId35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sz="2400" kern="1200" baseline="-250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clrMode="gray" hiddenSlides="1" frameSlides="1"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B4B"/>
    <a:srgbClr val="87FFF9"/>
    <a:srgbClr val="F4B996"/>
    <a:srgbClr val="F4B1B7"/>
    <a:srgbClr val="FA3D3A"/>
    <a:srgbClr val="FF6600"/>
    <a:srgbClr val="9B9B9B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07"/>
  </p:normalViewPr>
  <p:slideViewPr>
    <p:cSldViewPr>
      <p:cViewPr varScale="1">
        <p:scale>
          <a:sx n="124" d="100"/>
          <a:sy n="124" d="100"/>
        </p:scale>
        <p:origin x="1824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32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9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19050">
            <a:noFill/>
            <a:miter lim="800000"/>
            <a:headEnd/>
            <a:tailEnd type="none" w="lg" len="lg"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pPr>
              <a:defRPr/>
            </a:pPr>
            <a:fld id="{E08D624B-543D-8B4A-A84C-06B9FF9D75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14538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aseline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aseline="0"/>
            </a:lvl1pPr>
          </a:lstStyle>
          <a:p>
            <a:pPr>
              <a:defRPr/>
            </a:pPr>
            <a:fld id="{EE789F37-CBEE-1440-B38F-F74B24D5A4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8574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5CA8FAA-C909-874B-B254-0105DBF685AF}" type="slidenum">
              <a:rPr lang="en-US"/>
              <a:pPr/>
              <a:t>1</a:t>
            </a:fld>
            <a:endParaRPr lang="en-US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4857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7A5812-2B2F-1E4B-860C-1031265D2E9A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674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59AFBE-BEFB-434C-B800-40174430B6CE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19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253CC3-5198-6847-AC50-5E9DE3CA1C2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5204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images from Hung-Wei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789F37-CBEE-1440-B38F-F74B24D5A42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7056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E789F37-CBEE-1440-B38F-F74B24D5A425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296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Times" charset="0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5AC3D1-AFF1-DF4D-BD59-FF8FD6CAE70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CE1FAF-409E-5845-B682-2006D642DF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E5AD1-324E-7A41-892C-18F203377F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 and 2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D80F77-68FB-8F40-922D-04E03DF27F1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85ED14-1037-8B4B-A4C0-53D82E1C03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329EC-83B4-8A42-B6D8-8C023A66771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B3E44-AABB-B944-A29C-BA603115717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4A5A0E-E26F-2848-B554-D5E7F0C01CF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9624C-7FFE-1146-9456-F556B6104CF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AF379E-9CCD-F647-B17B-2840AE865F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2DE4F2-C219-5943-8F33-9B6D54E746F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0D86C-65CC-5549-9F75-20424D49394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208E46-4E7D-DA47-80AE-2167A5A5E9A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B4B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>
                <a:ea typeface="Osaka" charset="-128"/>
                <a:cs typeface="Osaka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>
                <a:ea typeface="Osaka" charset="-128"/>
                <a:cs typeface="Osaka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aseline="0">
                <a:ea typeface="Osaka" charset="-128"/>
                <a:cs typeface="Osaka" charset="-128"/>
              </a:defRPr>
            </a:lvl1pPr>
          </a:lstStyle>
          <a:p>
            <a:pPr>
              <a:defRPr/>
            </a:pPr>
            <a:fld id="{DD70851E-8164-1A4B-9C5E-51502E9C643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charset="0"/>
          <a:ea typeface="Osaka" charset="-128"/>
          <a:cs typeface="Osaka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charset="0"/>
          <a:ea typeface="Osaka" charset="-128"/>
          <a:cs typeface="Osaka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charset="0"/>
          <a:ea typeface="Osaka" charset="-128"/>
          <a:cs typeface="Osaka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charset="0"/>
          <a:ea typeface="Osaka" charset="-128"/>
          <a:cs typeface="Osaka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charset="0"/>
          <a:ea typeface="Osaka" charset="-128"/>
          <a:cs typeface="Osaka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charset="0"/>
          <a:ea typeface="Osaka" charset="-128"/>
          <a:cs typeface="Osaka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charset="0"/>
          <a:ea typeface="Osaka" charset="-128"/>
          <a:cs typeface="Osaka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folHlink"/>
          </a:solidFill>
          <a:latin typeface="Arial" charset="0"/>
          <a:ea typeface="Osaka" charset="-128"/>
          <a:cs typeface="Osaka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0000"/>
        <a:buFont typeface="Times" charset="0"/>
        <a:buChar char="•"/>
        <a:defRPr sz="3200">
          <a:solidFill>
            <a:schemeClr val="tx1"/>
          </a:solidFill>
          <a:latin typeface="Chalkboard"/>
          <a:ea typeface="+mn-ea"/>
          <a:cs typeface="Chalkboard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Char char="–"/>
        <a:defRPr sz="2800">
          <a:solidFill>
            <a:schemeClr val="tx1"/>
          </a:solidFill>
          <a:latin typeface="Chalkboard"/>
          <a:ea typeface="+mn-ea"/>
          <a:cs typeface="Chalkboard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Font typeface="Times" charset="0"/>
        <a:buChar char="•"/>
        <a:defRPr sz="2400">
          <a:solidFill>
            <a:schemeClr val="tx1"/>
          </a:solidFill>
          <a:latin typeface="Chalkboard"/>
          <a:ea typeface="+mn-ea"/>
          <a:cs typeface="Chalkboard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Chalkboard"/>
          <a:ea typeface="+mn-ea"/>
          <a:cs typeface="Chalkboard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Chalkboard"/>
          <a:ea typeface="+mn-ea"/>
          <a:cs typeface="Chalkboard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ages.cs.wisc.edu/~remzi/OSTEP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8600" y="1524000"/>
            <a:ext cx="8534400" cy="1143000"/>
          </a:xfrm>
        </p:spPr>
        <p:txBody>
          <a:bodyPr/>
          <a:lstStyle/>
          <a:p>
            <a:pPr eaLnBrk="1" hangingPunct="1"/>
            <a:r>
              <a:rPr lang="en-US" sz="3900" dirty="0"/>
              <a:t>Advanced Operating Systems</a:t>
            </a:r>
            <a:br>
              <a:rPr lang="en-US" sz="3900" dirty="0"/>
            </a:br>
            <a:r>
              <a:rPr lang="en-US" sz="3900" dirty="0"/>
              <a:t>(CS 202)</a:t>
            </a:r>
            <a:endParaRPr lang="en-US" dirty="0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429000"/>
            <a:ext cx="8991600" cy="1752600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87FFF9"/>
                </a:solidFill>
                <a:latin typeface="Chalkboard" charset="0"/>
              </a:rPr>
              <a:t>Instructor: Nael Abu-Ghazaleh</a:t>
            </a:r>
          </a:p>
          <a:p>
            <a:pPr eaLnBrk="1" hangingPunct="1"/>
            <a:r>
              <a:rPr lang="en-US" sz="2800" i="1" dirty="0">
                <a:solidFill>
                  <a:srgbClr val="FACD76"/>
                </a:solidFill>
                <a:latin typeface="Chalkboard" charset="0"/>
              </a:rPr>
              <a:t>March 29, 2021</a:t>
            </a:r>
            <a:endParaRPr lang="en-US" sz="2800" dirty="0">
              <a:latin typeface="Chalkboard" charset="0"/>
            </a:endParaRPr>
          </a:p>
          <a:p>
            <a:pPr eaLnBrk="1" hangingPunct="1"/>
            <a:r>
              <a:rPr lang="en-US" sz="2800" dirty="0">
                <a:solidFill>
                  <a:srgbClr val="F4B996"/>
                </a:solidFill>
                <a:latin typeface="Chalkboard" charset="0"/>
              </a:rPr>
              <a:t>(some slides from Hung-Wei Tseng and others)</a:t>
            </a:r>
          </a:p>
          <a:p>
            <a:pPr eaLnBrk="1" hangingPunct="1"/>
            <a:endParaRPr lang="en-US" sz="2800" dirty="0">
              <a:latin typeface="Chalkboard" charset="0"/>
            </a:endParaRPr>
          </a:p>
        </p:txBody>
      </p:sp>
    </p:spTree>
  </p:cSld>
  <p:clrMapOvr>
    <a:masterClrMapping/>
  </p:clrMapOvr>
  <p:transition advTm="1106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r>
              <a:rPr lang="en-US"/>
              <a:t>Course Material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343400"/>
          </a:xfrm>
        </p:spPr>
        <p:txBody>
          <a:bodyPr/>
          <a:lstStyle/>
          <a:p>
            <a:r>
              <a:rPr lang="en-US" dirty="0">
                <a:latin typeface="Chalkboard" charset="0"/>
              </a:rPr>
              <a:t>Will provide some undergraduate material (probably not enough)</a:t>
            </a:r>
          </a:p>
          <a:p>
            <a:pPr lvl="1"/>
            <a:r>
              <a:rPr lang="en-US" dirty="0">
                <a:latin typeface="Chalkboard" charset="0"/>
              </a:rPr>
              <a:t>If you need more background, I suggest:</a:t>
            </a:r>
          </a:p>
          <a:p>
            <a:pPr lvl="2"/>
            <a:r>
              <a:rPr lang="en-US" dirty="0">
                <a:latin typeface="Chalkboard" charset="0"/>
              </a:rPr>
              <a:t>OS, 3 easy pieces: </a:t>
            </a:r>
            <a:r>
              <a:rPr lang="en-US" dirty="0">
                <a:latin typeface="Chalkboard" charset="0"/>
                <a:hlinkClick r:id="rId3"/>
              </a:rPr>
              <a:t>http://pages.cs.wisc.edu/~remzi/OSTEP/</a:t>
            </a:r>
            <a:endParaRPr lang="en-US" dirty="0">
              <a:latin typeface="Chalkboard" charset="0"/>
            </a:endParaRPr>
          </a:p>
          <a:p>
            <a:pPr lvl="3"/>
            <a:r>
              <a:rPr lang="en-US" dirty="0">
                <a:latin typeface="Chalkboard" charset="0"/>
              </a:rPr>
              <a:t>Its free!</a:t>
            </a:r>
          </a:p>
          <a:p>
            <a:pPr lvl="3"/>
            <a:r>
              <a:rPr lang="en-US" dirty="0">
                <a:latin typeface="Chalkboard" charset="0"/>
              </a:rPr>
              <a:t>Its excellent!</a:t>
            </a:r>
          </a:p>
          <a:p>
            <a:endParaRPr lang="en-US" b="1" dirty="0">
              <a:latin typeface="Chalkboard" charset="0"/>
            </a:endParaRPr>
          </a:p>
          <a:p>
            <a:r>
              <a:rPr lang="en-US" b="1" dirty="0">
                <a:latin typeface="Chalkboard" charset="0"/>
              </a:rPr>
              <a:t>Most material from published research papers</a:t>
            </a:r>
          </a:p>
          <a:p>
            <a:endParaRPr lang="en-US" b="1" dirty="0">
              <a:latin typeface="Chalkboard" charset="0"/>
            </a:endParaRP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64C653E-9A95-FF49-8249-20B9DC581C9B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Pre-requisites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8305800" cy="4114800"/>
          </a:xfrm>
        </p:spPr>
        <p:txBody>
          <a:bodyPr/>
          <a:lstStyle/>
          <a:p>
            <a:r>
              <a:rPr lang="en-US" dirty="0"/>
              <a:t>Will recap basics of OS, but it will be quick</a:t>
            </a:r>
          </a:p>
          <a:p>
            <a:endParaRPr lang="en-US" b="1" dirty="0">
              <a:latin typeface="Chalkboard" charset="0"/>
            </a:endParaRPr>
          </a:p>
          <a:p>
            <a:r>
              <a:rPr lang="en-US" b="1" dirty="0">
                <a:latin typeface="Chalkboard" charset="0"/>
              </a:rPr>
              <a:t>To do well, you must acquire undergrad OS or equivalent preparation</a:t>
            </a:r>
          </a:p>
          <a:p>
            <a:endParaRPr lang="en-US" b="1" dirty="0">
              <a:latin typeface="Chalkboard" charset="0"/>
            </a:endParaRPr>
          </a:p>
          <a:p>
            <a:r>
              <a:rPr lang="en-US" b="1" dirty="0">
                <a:latin typeface="Chalkboard" charset="0"/>
              </a:rPr>
              <a:t>Architecture, networks, distributed systems courses are also a plus.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>
          <a:xfrm>
            <a:off x="304800" y="1371600"/>
            <a:ext cx="8610600" cy="4114800"/>
          </a:xfrm>
        </p:spPr>
        <p:txBody>
          <a:bodyPr/>
          <a:lstStyle/>
          <a:p>
            <a:r>
              <a:rPr lang="en-US" dirty="0">
                <a:latin typeface="Chalkboard" charset="0"/>
              </a:rPr>
              <a:t>Schedule will be posted incrementally on course website which will go live tomorrow</a:t>
            </a:r>
          </a:p>
          <a:p>
            <a:endParaRPr lang="en-US" dirty="0">
              <a:latin typeface="Chalkboard" charset="0"/>
            </a:endParaRPr>
          </a:p>
          <a:p>
            <a:pPr algn="ctr">
              <a:buFont typeface="Times" charset="0"/>
              <a:buNone/>
            </a:pPr>
            <a:r>
              <a:rPr lang="en-US" sz="2400" dirty="0">
                <a:latin typeface="Chalkboard" charset="0"/>
              </a:rPr>
              <a:t>http://www.cs.ucr.edu/~</a:t>
            </a:r>
            <a:r>
              <a:rPr lang="en-US" sz="2400" dirty="0" err="1">
                <a:latin typeface="Chalkboard" charset="0"/>
              </a:rPr>
              <a:t>nael</a:t>
            </a:r>
            <a:r>
              <a:rPr lang="en-US" sz="2400" dirty="0">
                <a:latin typeface="Chalkboard" charset="0"/>
              </a:rPr>
              <a:t>/cs202</a:t>
            </a:r>
          </a:p>
          <a:p>
            <a:endParaRPr lang="en-US" dirty="0">
              <a:latin typeface="Chalkboard" charset="0"/>
            </a:endParaRPr>
          </a:p>
          <a:p>
            <a:r>
              <a:rPr lang="en-US" dirty="0">
                <a:latin typeface="Chalkboard" charset="0"/>
              </a:rPr>
              <a:t>Canvas</a:t>
            </a:r>
          </a:p>
          <a:p>
            <a:pPr lvl="1"/>
            <a:r>
              <a:rPr lang="en-US" dirty="0">
                <a:latin typeface="Chalkboard" charset="0"/>
              </a:rPr>
              <a:t>Slack channel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9D8A3C1D-AE50-C14D-8841-F38B41C8ECE7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Situation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305800" cy="4343400"/>
          </a:xfrm>
        </p:spPr>
        <p:txBody>
          <a:bodyPr/>
          <a:lstStyle/>
          <a:p>
            <a:r>
              <a:rPr lang="en-US" dirty="0"/>
              <a:t>We all have multiple applications running on our smart phone or computer</a:t>
            </a:r>
          </a:p>
          <a:p>
            <a:pPr lvl="1"/>
            <a:r>
              <a:rPr lang="en-US" dirty="0"/>
              <a:t>Written by programmers that don</a:t>
            </a:r>
            <a:r>
              <a:rPr lang="uk-UA" dirty="0"/>
              <a:t>’</a:t>
            </a:r>
            <a:r>
              <a:rPr lang="en-US" dirty="0"/>
              <a:t>t know each other</a:t>
            </a:r>
          </a:p>
          <a:p>
            <a:pPr lvl="1"/>
            <a:r>
              <a:rPr lang="en-US" dirty="0"/>
              <a:t>They all just magically work – how??</a:t>
            </a:r>
          </a:p>
          <a:p>
            <a:r>
              <a:rPr lang="en-US" dirty="0"/>
              <a:t>Goal today: get you ready to discuss OS structure, our first topic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39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Hardware and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Good understanding of the hardware is essential to understanding OS</a:t>
            </a:r>
          </a:p>
          <a:p>
            <a:r>
              <a:rPr lang="en-US" sz="2800" dirty="0"/>
              <a:t>What hardware?</a:t>
            </a:r>
          </a:p>
          <a:p>
            <a:pPr lvl="1"/>
            <a:r>
              <a:rPr lang="en-US" sz="2400" dirty="0"/>
              <a:t>Smart phone/tablets?</a:t>
            </a:r>
          </a:p>
          <a:p>
            <a:pPr lvl="1"/>
            <a:r>
              <a:rPr lang="en-US" sz="2400" dirty="0"/>
              <a:t>Desktops?</a:t>
            </a:r>
          </a:p>
          <a:p>
            <a:pPr lvl="1"/>
            <a:r>
              <a:rPr lang="en-US" sz="2400" dirty="0"/>
              <a:t>Servers?</a:t>
            </a:r>
          </a:p>
          <a:p>
            <a:pPr lvl="1"/>
            <a:r>
              <a:rPr lang="en-US" sz="2400" dirty="0"/>
              <a:t>Computing clusters?</a:t>
            </a:r>
          </a:p>
          <a:p>
            <a:pPr lvl="1"/>
            <a:r>
              <a:rPr lang="en-US" sz="2400" dirty="0"/>
              <a:t>Cloud?</a:t>
            </a:r>
          </a:p>
          <a:p>
            <a:r>
              <a:rPr lang="en-US" sz="2800" dirty="0"/>
              <a:t>How different are these?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715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55314-8F07-5F4D-AC6D-B1D4F218B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11DD8C5-F4D7-3747-BF39-78808F116B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3955" y="1447800"/>
            <a:ext cx="8716089" cy="48006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3B024A-7D97-1F49-8B4B-E8424DC9B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36039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5D63CD-9EFF-384C-8ABA-74AD7894E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Server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17FE26-0A4A-5B4F-A9B3-7E89C121A9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8917" y="1752600"/>
            <a:ext cx="6934200" cy="496951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1E2F45-F7B7-684C-9399-D69259FED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603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7FB825-5B47-C448-9B14-02E1E152D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Macbook</a:t>
            </a:r>
            <a:r>
              <a:rPr lang="en-US" dirty="0"/>
              <a:t> pro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4CA3FB8-E6A9-A546-9117-F17FD882E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5800" y="2153249"/>
            <a:ext cx="7772400" cy="377070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62624E-C2A0-4547-83A6-095CFF105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937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58BCE-F97F-A14F-809F-C31617167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485" y="304800"/>
            <a:ext cx="7772400" cy="1143000"/>
          </a:xfrm>
        </p:spPr>
        <p:txBody>
          <a:bodyPr/>
          <a:lstStyle/>
          <a:p>
            <a:r>
              <a:rPr lang="en-US" dirty="0"/>
              <a:t>Phone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B9381E4-9A17-FC45-AC5F-9A8F725AA8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" y="1697482"/>
            <a:ext cx="8077200" cy="459552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584783-EAB7-E648-A0B8-C4CE34A30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60504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683AB-4F34-E24E-9449-E6BAB2CC2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5656B4-B8EF-544B-9318-79476BC44F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4C067-9FBC-A84D-B1B9-175E83C36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21D856-CF1A-A047-B383-13087817B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274" y="1938391"/>
            <a:ext cx="9144000" cy="463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14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Course organization and mechanics</a:t>
            </a:r>
          </a:p>
          <a:p>
            <a:endParaRPr lang="en-US" dirty="0"/>
          </a:p>
          <a:p>
            <a:r>
              <a:rPr lang="en-US" dirty="0"/>
              <a:t>Introduction to OS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030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1FF76-E9CB-BE4F-8E6D-0CEAEA47C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9467101-BC8B-F940-B89F-30465E294A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677184"/>
            <a:ext cx="8839200" cy="472283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B5BEAE-D3A8-0449-A949-A63721C74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16331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They are not that different!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6594475" y="2971800"/>
            <a:ext cx="909638" cy="914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1600" dirty="0"/>
              <a:t>Main</a:t>
            </a:r>
          </a:p>
          <a:p>
            <a:pPr algn="ctr">
              <a:lnSpc>
                <a:spcPct val="100000"/>
              </a:lnSpc>
            </a:pPr>
            <a:r>
              <a:rPr lang="en-US" sz="1600" dirty="0"/>
              <a:t>memory</a:t>
            </a: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5070475" y="3124200"/>
            <a:ext cx="1492250" cy="533400"/>
          </a:xfrm>
          <a:prstGeom prst="leftRightArrow">
            <a:avLst>
              <a:gd name="adj1" fmla="val 50000"/>
              <a:gd name="adj2" fmla="val 55952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4156075" y="3155950"/>
            <a:ext cx="909638" cy="577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1600"/>
              <a:t>I/O </a:t>
            </a:r>
          </a:p>
          <a:p>
            <a:pPr algn="ctr">
              <a:lnSpc>
                <a:spcPct val="100000"/>
              </a:lnSpc>
            </a:pPr>
            <a:r>
              <a:rPr lang="en-US" sz="1600"/>
              <a:t>bridge</a:t>
            </a:r>
          </a:p>
        </p:txBody>
      </p:sp>
      <p:sp>
        <p:nvSpPr>
          <p:cNvPr id="8" name="AutoShape 7"/>
          <p:cNvSpPr>
            <a:spLocks noChangeArrowheads="1"/>
          </p:cNvSpPr>
          <p:nvPr/>
        </p:nvSpPr>
        <p:spPr bwMode="auto">
          <a:xfrm>
            <a:off x="2698750" y="3124200"/>
            <a:ext cx="1452563" cy="533400"/>
          </a:xfrm>
          <a:prstGeom prst="leftRightArrow">
            <a:avLst>
              <a:gd name="adj1" fmla="val 50000"/>
              <a:gd name="adj2" fmla="val 54464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798513" y="3155950"/>
            <a:ext cx="1873250" cy="5778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1600" dirty="0"/>
              <a:t>Bus interface</a:t>
            </a: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714500" y="1828800"/>
            <a:ext cx="684213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1714500" y="1981200"/>
            <a:ext cx="684213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Rectangle 11"/>
          <p:cNvSpPr>
            <a:spLocks noChangeArrowheads="1"/>
          </p:cNvSpPr>
          <p:nvPr/>
        </p:nvSpPr>
        <p:spPr bwMode="auto">
          <a:xfrm>
            <a:off x="1714500" y="2133600"/>
            <a:ext cx="684213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1714500" y="2286000"/>
            <a:ext cx="684213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1714500" y="2438400"/>
            <a:ext cx="684213" cy="1524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AutoShape 14"/>
          <p:cNvSpPr>
            <a:spLocks noChangeArrowheads="1"/>
          </p:cNvSpPr>
          <p:nvPr/>
        </p:nvSpPr>
        <p:spPr bwMode="auto">
          <a:xfrm>
            <a:off x="2487613" y="18288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AutoShape 15"/>
          <p:cNvSpPr>
            <a:spLocks noChangeArrowheads="1"/>
          </p:cNvSpPr>
          <p:nvPr/>
        </p:nvSpPr>
        <p:spPr bwMode="auto">
          <a:xfrm flipH="1">
            <a:off x="2398713" y="2209800"/>
            <a:ext cx="444500" cy="381000"/>
          </a:xfrm>
          <a:prstGeom prst="rightArrow">
            <a:avLst>
              <a:gd name="adj1" fmla="val 50000"/>
              <a:gd name="adj2" fmla="val 29167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Rectangle 16"/>
          <p:cNvSpPr>
            <a:spLocks noChangeArrowheads="1"/>
          </p:cNvSpPr>
          <p:nvPr/>
        </p:nvSpPr>
        <p:spPr bwMode="auto">
          <a:xfrm>
            <a:off x="2932113" y="1676400"/>
            <a:ext cx="533400" cy="10668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</a:pPr>
            <a:r>
              <a:rPr lang="en-US" sz="1600"/>
              <a:t>ALU</a:t>
            </a:r>
          </a:p>
        </p:txBody>
      </p:sp>
      <p:sp>
        <p:nvSpPr>
          <p:cNvPr id="18" name="Text Box 17"/>
          <p:cNvSpPr txBox="1">
            <a:spLocks noChangeArrowheads="1"/>
          </p:cNvSpPr>
          <p:nvPr/>
        </p:nvSpPr>
        <p:spPr bwMode="auto">
          <a:xfrm>
            <a:off x="1431925" y="1507123"/>
            <a:ext cx="114777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/>
              <a:t>Register file</a:t>
            </a:r>
          </a:p>
        </p:txBody>
      </p:sp>
      <p:sp>
        <p:nvSpPr>
          <p:cNvPr id="19" name="AutoShape 18"/>
          <p:cNvSpPr>
            <a:spLocks noChangeArrowheads="1"/>
          </p:cNvSpPr>
          <p:nvPr/>
        </p:nvSpPr>
        <p:spPr bwMode="auto">
          <a:xfrm>
            <a:off x="1789113" y="2667000"/>
            <a:ext cx="609600" cy="457200"/>
          </a:xfrm>
          <a:prstGeom prst="upDownArrow">
            <a:avLst>
              <a:gd name="adj1" fmla="val 50000"/>
              <a:gd name="adj2" fmla="val 20000"/>
            </a:avLst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46113" y="1447800"/>
            <a:ext cx="2971800" cy="2438400"/>
          </a:xfrm>
          <a:prstGeom prst="rect">
            <a:avLst/>
          </a:prstGeom>
          <a:noFill/>
          <a:ln w="12700" cap="rnd">
            <a:solidFill>
              <a:schemeClr val="tx1"/>
            </a:solidFill>
            <a:prstDash val="sysDot"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Text Box 20"/>
          <p:cNvSpPr txBox="1">
            <a:spLocks noChangeArrowheads="1"/>
          </p:cNvSpPr>
          <p:nvPr/>
        </p:nvSpPr>
        <p:spPr bwMode="auto">
          <a:xfrm>
            <a:off x="533400" y="1143000"/>
            <a:ext cx="1085850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/>
              <a:t>CPU chip</a:t>
            </a: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3579813" y="2437398"/>
            <a:ext cx="1129135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System bus</a:t>
            </a: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flipH="1">
            <a:off x="3465513" y="2743200"/>
            <a:ext cx="68580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5100638" y="2437398"/>
            <a:ext cx="1175722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 dirty="0"/>
              <a:t>Memory bus</a:t>
            </a: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>
            <a:off x="5751513" y="2743200"/>
            <a:ext cx="0" cy="457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AutoShape 25"/>
          <p:cNvSpPr>
            <a:spLocks noChangeArrowheads="1"/>
          </p:cNvSpPr>
          <p:nvPr/>
        </p:nvSpPr>
        <p:spPr bwMode="auto">
          <a:xfrm>
            <a:off x="4379913" y="3810000"/>
            <a:ext cx="495300" cy="685800"/>
          </a:xfrm>
          <a:prstGeom prst="upArrow">
            <a:avLst>
              <a:gd name="adj1" fmla="val 36667"/>
              <a:gd name="adj2" fmla="val 44872"/>
            </a:avLst>
          </a:prstGeom>
          <a:solidFill>
            <a:srgbClr val="F7F5C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AutoShape 26"/>
          <p:cNvSpPr>
            <a:spLocks noChangeArrowheads="1"/>
          </p:cNvSpPr>
          <p:nvPr/>
        </p:nvSpPr>
        <p:spPr bwMode="auto">
          <a:xfrm flipV="1">
            <a:off x="5484813" y="4546600"/>
            <a:ext cx="495300" cy="685800"/>
          </a:xfrm>
          <a:prstGeom prst="upArrow">
            <a:avLst>
              <a:gd name="adj1" fmla="val 36667"/>
              <a:gd name="adj2" fmla="val 44872"/>
            </a:avLst>
          </a:prstGeom>
          <a:solidFill>
            <a:srgbClr val="F7F5C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27"/>
          <p:cNvSpPr>
            <a:spLocks noChangeArrowheads="1"/>
          </p:cNvSpPr>
          <p:nvPr/>
        </p:nvSpPr>
        <p:spPr bwMode="auto">
          <a:xfrm>
            <a:off x="5065713" y="5270500"/>
            <a:ext cx="12954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1600" dirty="0"/>
              <a:t>Disk </a:t>
            </a:r>
          </a:p>
          <a:p>
            <a:pPr algn="ctr">
              <a:lnSpc>
                <a:spcPct val="100000"/>
              </a:lnSpc>
            </a:pPr>
            <a:r>
              <a:rPr lang="en-US" sz="1600" dirty="0"/>
              <a:t>controller</a:t>
            </a:r>
          </a:p>
        </p:txBody>
      </p:sp>
      <p:sp>
        <p:nvSpPr>
          <p:cNvPr id="29" name="AutoShape 28"/>
          <p:cNvSpPr>
            <a:spLocks noChangeArrowheads="1"/>
          </p:cNvSpPr>
          <p:nvPr/>
        </p:nvSpPr>
        <p:spPr bwMode="auto">
          <a:xfrm flipV="1">
            <a:off x="3154363" y="4546600"/>
            <a:ext cx="495300" cy="685800"/>
          </a:xfrm>
          <a:prstGeom prst="upArrow">
            <a:avLst>
              <a:gd name="adj1" fmla="val 36667"/>
              <a:gd name="adj2" fmla="val 44872"/>
            </a:avLst>
          </a:prstGeom>
          <a:solidFill>
            <a:srgbClr val="F7F5C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29"/>
          <p:cNvSpPr>
            <a:spLocks noChangeArrowheads="1"/>
          </p:cNvSpPr>
          <p:nvPr/>
        </p:nvSpPr>
        <p:spPr bwMode="auto">
          <a:xfrm>
            <a:off x="2735263" y="5270500"/>
            <a:ext cx="12954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1600" dirty="0"/>
              <a:t>Graphics</a:t>
            </a:r>
          </a:p>
          <a:p>
            <a:pPr algn="ctr">
              <a:lnSpc>
                <a:spcPct val="100000"/>
              </a:lnSpc>
            </a:pPr>
            <a:r>
              <a:rPr lang="en-US" sz="1600" dirty="0"/>
              <a:t>adapter</a:t>
            </a:r>
          </a:p>
        </p:txBody>
      </p:sp>
      <p:sp>
        <p:nvSpPr>
          <p:cNvPr id="31" name="AutoShape 30"/>
          <p:cNvSpPr>
            <a:spLocks noChangeArrowheads="1"/>
          </p:cNvSpPr>
          <p:nvPr/>
        </p:nvSpPr>
        <p:spPr bwMode="auto">
          <a:xfrm flipV="1">
            <a:off x="1477963" y="4546600"/>
            <a:ext cx="495300" cy="685800"/>
          </a:xfrm>
          <a:prstGeom prst="upArrow">
            <a:avLst>
              <a:gd name="adj1" fmla="val 36667"/>
              <a:gd name="adj2" fmla="val 44872"/>
            </a:avLst>
          </a:prstGeom>
          <a:solidFill>
            <a:srgbClr val="F7F5C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1135063" y="5257800"/>
            <a:ext cx="1143000" cy="5207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1600"/>
              <a:t>USB</a:t>
            </a:r>
          </a:p>
          <a:p>
            <a:pPr algn="ctr">
              <a:lnSpc>
                <a:spcPct val="100000"/>
              </a:lnSpc>
            </a:pPr>
            <a:r>
              <a:rPr lang="en-US" sz="1600"/>
              <a:t>controller</a:t>
            </a:r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>
            <a:off x="1363663" y="5791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>
            <a:off x="2125663" y="5791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Text Box 34"/>
          <p:cNvSpPr txBox="1">
            <a:spLocks noChangeArrowheads="1"/>
          </p:cNvSpPr>
          <p:nvPr/>
        </p:nvSpPr>
        <p:spPr bwMode="auto">
          <a:xfrm>
            <a:off x="928688" y="6018798"/>
            <a:ext cx="717564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/>
              <a:t>Mouse</a:t>
            </a:r>
          </a:p>
        </p:txBody>
      </p:sp>
      <p:sp>
        <p:nvSpPr>
          <p:cNvPr id="36" name="Text Box 35"/>
          <p:cNvSpPr txBox="1">
            <a:spLocks noChangeArrowheads="1"/>
          </p:cNvSpPr>
          <p:nvPr/>
        </p:nvSpPr>
        <p:spPr bwMode="auto">
          <a:xfrm>
            <a:off x="1606550" y="6018798"/>
            <a:ext cx="960620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/>
              <a:t>Keyboard</a:t>
            </a:r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>
            <a:off x="3421063" y="5791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" name="Text Box 37"/>
          <p:cNvSpPr txBox="1">
            <a:spLocks noChangeArrowheads="1"/>
          </p:cNvSpPr>
          <p:nvPr/>
        </p:nvSpPr>
        <p:spPr bwMode="auto">
          <a:xfrm>
            <a:off x="2924175" y="6018798"/>
            <a:ext cx="801421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US" sz="1600" dirty="0"/>
              <a:t>Monitor</a:t>
            </a:r>
          </a:p>
        </p:txBody>
      </p:sp>
      <p:sp>
        <p:nvSpPr>
          <p:cNvPr id="39" name="Line 38"/>
          <p:cNvSpPr>
            <a:spLocks noChangeShapeType="1"/>
          </p:cNvSpPr>
          <p:nvPr/>
        </p:nvSpPr>
        <p:spPr bwMode="auto">
          <a:xfrm>
            <a:off x="5726113" y="57912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0" name="AutoShape 39"/>
          <p:cNvSpPr>
            <a:spLocks noChangeArrowheads="1"/>
          </p:cNvSpPr>
          <p:nvPr/>
        </p:nvSpPr>
        <p:spPr bwMode="auto">
          <a:xfrm>
            <a:off x="5421313" y="6172200"/>
            <a:ext cx="609600" cy="609600"/>
          </a:xfrm>
          <a:prstGeom prst="can">
            <a:avLst>
              <a:gd name="adj" fmla="val 25000"/>
            </a:avLst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pPr algn="ctr">
              <a:lnSpc>
                <a:spcPct val="100000"/>
              </a:lnSpc>
            </a:pPr>
            <a:r>
              <a:rPr lang="en-US" sz="1600" dirty="0"/>
              <a:t>Disk</a:t>
            </a:r>
          </a:p>
        </p:txBody>
      </p:sp>
      <p:sp>
        <p:nvSpPr>
          <p:cNvPr id="41" name="AutoShape 40"/>
          <p:cNvSpPr>
            <a:spLocks noChangeArrowheads="1"/>
          </p:cNvSpPr>
          <p:nvPr/>
        </p:nvSpPr>
        <p:spPr bwMode="auto">
          <a:xfrm>
            <a:off x="569913" y="4330700"/>
            <a:ext cx="7277100" cy="393700"/>
          </a:xfrm>
          <a:prstGeom prst="leftRightArrow">
            <a:avLst>
              <a:gd name="adj1" fmla="val 48611"/>
              <a:gd name="adj2" fmla="val 95500"/>
            </a:avLst>
          </a:prstGeom>
          <a:solidFill>
            <a:srgbClr val="F7F5CD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2" name="Rectangle 41"/>
          <p:cNvSpPr>
            <a:spLocks noChangeArrowheads="1"/>
          </p:cNvSpPr>
          <p:nvPr/>
        </p:nvSpPr>
        <p:spPr bwMode="auto">
          <a:xfrm>
            <a:off x="1646238" y="4500563"/>
            <a:ext cx="166687" cy="152400"/>
          </a:xfrm>
          <a:prstGeom prst="rect">
            <a:avLst/>
          </a:prstGeom>
          <a:solidFill>
            <a:srgbClr val="F7F5CD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3" name="Rectangle 42"/>
          <p:cNvSpPr>
            <a:spLocks noChangeArrowheads="1"/>
          </p:cNvSpPr>
          <p:nvPr/>
        </p:nvSpPr>
        <p:spPr bwMode="auto">
          <a:xfrm>
            <a:off x="3322638" y="4491038"/>
            <a:ext cx="166687" cy="152400"/>
          </a:xfrm>
          <a:prstGeom prst="rect">
            <a:avLst/>
          </a:prstGeom>
          <a:solidFill>
            <a:srgbClr val="F7F5CD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Rectangle 43"/>
          <p:cNvSpPr>
            <a:spLocks noChangeArrowheads="1"/>
          </p:cNvSpPr>
          <p:nvPr/>
        </p:nvSpPr>
        <p:spPr bwMode="auto">
          <a:xfrm>
            <a:off x="5656263" y="4481513"/>
            <a:ext cx="161925" cy="152400"/>
          </a:xfrm>
          <a:prstGeom prst="rect">
            <a:avLst/>
          </a:prstGeom>
          <a:solidFill>
            <a:srgbClr val="F7F5CD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5" name="Text Box 44"/>
          <p:cNvSpPr txBox="1">
            <a:spLocks noChangeArrowheads="1"/>
          </p:cNvSpPr>
          <p:nvPr/>
        </p:nvSpPr>
        <p:spPr bwMode="auto">
          <a:xfrm>
            <a:off x="4243388" y="4635500"/>
            <a:ext cx="874712" cy="3365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</a:pPr>
            <a:r>
              <a:rPr lang="en-US" sz="1600"/>
              <a:t>I/O bus</a:t>
            </a:r>
          </a:p>
        </p:txBody>
      </p:sp>
      <p:sp>
        <p:nvSpPr>
          <p:cNvPr id="46" name="Rectangle 45"/>
          <p:cNvSpPr>
            <a:spLocks noChangeArrowheads="1"/>
          </p:cNvSpPr>
          <p:nvPr/>
        </p:nvSpPr>
        <p:spPr bwMode="auto">
          <a:xfrm>
            <a:off x="4546600" y="4419600"/>
            <a:ext cx="161925" cy="152400"/>
          </a:xfrm>
          <a:prstGeom prst="rect">
            <a:avLst/>
          </a:prstGeom>
          <a:solidFill>
            <a:srgbClr val="F7F5CD"/>
          </a:solidFill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7" name="Rectangle 46"/>
          <p:cNvSpPr>
            <a:spLocks noChangeArrowheads="1"/>
          </p:cNvSpPr>
          <p:nvPr/>
        </p:nvSpPr>
        <p:spPr bwMode="auto">
          <a:xfrm>
            <a:off x="6437313" y="43434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8" name="Rectangle 47"/>
          <p:cNvSpPr>
            <a:spLocks noChangeArrowheads="1"/>
          </p:cNvSpPr>
          <p:nvPr/>
        </p:nvSpPr>
        <p:spPr bwMode="auto">
          <a:xfrm>
            <a:off x="6742113" y="43434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9" name="Rectangle 48"/>
          <p:cNvSpPr>
            <a:spLocks noChangeArrowheads="1"/>
          </p:cNvSpPr>
          <p:nvPr/>
        </p:nvSpPr>
        <p:spPr bwMode="auto">
          <a:xfrm>
            <a:off x="7046913" y="4343400"/>
            <a:ext cx="127000" cy="40640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Text Box 49"/>
          <p:cNvSpPr txBox="1">
            <a:spLocks noChangeArrowheads="1"/>
          </p:cNvSpPr>
          <p:nvPr/>
        </p:nvSpPr>
        <p:spPr bwMode="auto">
          <a:xfrm>
            <a:off x="6423025" y="4724400"/>
            <a:ext cx="2212975" cy="1069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  <a:spAutoFit/>
          </a:bodyPr>
          <a:lstStyle/>
          <a:p>
            <a:pPr algn="l">
              <a:lnSpc>
                <a:spcPct val="100000"/>
              </a:lnSpc>
            </a:pPr>
            <a:r>
              <a:rPr lang="en-US" sz="1600"/>
              <a:t>Expansion slots for</a:t>
            </a:r>
          </a:p>
          <a:p>
            <a:pPr algn="l">
              <a:lnSpc>
                <a:spcPct val="100000"/>
              </a:lnSpc>
            </a:pPr>
            <a:r>
              <a:rPr lang="en-US" sz="1600"/>
              <a:t>other devices such</a:t>
            </a:r>
          </a:p>
          <a:p>
            <a:pPr algn="l">
              <a:lnSpc>
                <a:spcPct val="100000"/>
              </a:lnSpc>
            </a:pPr>
            <a:r>
              <a:rPr lang="en-US" sz="1600"/>
              <a:t>as network adapters.</a:t>
            </a:r>
          </a:p>
          <a:p>
            <a:pPr algn="l">
              <a:lnSpc>
                <a:spcPct val="100000"/>
              </a:lnSpc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19815535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E12D-7E78-B248-A74A-9472A3996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Processor: Fetch-decode-execute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5730A-00BA-1643-B152-B6B060517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4213DBB9-7E56-1B48-83DD-2A3925DB47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88499" y="1981200"/>
            <a:ext cx="6967001" cy="4114800"/>
          </a:xfrm>
        </p:spPr>
      </p:pic>
    </p:spTree>
    <p:extLst>
      <p:ext uri="{BB962C8B-B14F-4D97-AF65-F5344CB8AC3E}">
        <p14:creationId xmlns:p14="http://schemas.microsoft.com/office/powerpoint/2010/main" val="39202031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81E49C-D464-CD49-999E-D7B9A6E12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8DECB16-A8A5-914B-82F8-E1CF9AA955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254424" y="609600"/>
            <a:ext cx="9652848" cy="541020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9DDB97-4FCB-854F-838E-7192BA8D1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4902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8270E-7036-8B4A-A9B7-E96A6C98B1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we need an OS?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81BA37-8A05-0F46-B4BE-237038297A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981200"/>
            <a:ext cx="8077200" cy="4114800"/>
          </a:xfrm>
        </p:spPr>
        <p:txBody>
          <a:bodyPr/>
          <a:lstStyle/>
          <a:p>
            <a:r>
              <a:rPr lang="en-US" dirty="0"/>
              <a:t>Make it easy to run programs</a:t>
            </a:r>
          </a:p>
          <a:p>
            <a:r>
              <a:rPr lang="en-US" dirty="0"/>
              <a:t>Allow programs to interact with devices</a:t>
            </a:r>
          </a:p>
          <a:p>
            <a:r>
              <a:rPr lang="en-US" dirty="0"/>
              <a:t>Share hardware resources</a:t>
            </a:r>
          </a:p>
          <a:p>
            <a:r>
              <a:rPr lang="en-US" dirty="0"/>
              <a:t>Support multi-threaded programs</a:t>
            </a:r>
          </a:p>
          <a:p>
            <a:r>
              <a:rPr lang="en-US" dirty="0"/>
              <a:t>Isolate programs from each other</a:t>
            </a:r>
          </a:p>
          <a:p>
            <a:r>
              <a:rPr lang="en-US" dirty="0"/>
              <a:t>Allocate resources efficiently and fairly</a:t>
            </a:r>
          </a:p>
          <a:p>
            <a:r>
              <a:rPr lang="en-US" dirty="0"/>
              <a:t>…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B7DA23-B6AB-3A43-B08B-0FDFE5E1F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46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OS?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343400"/>
            <a:ext cx="8382000" cy="2133600"/>
          </a:xfrm>
        </p:spPr>
        <p:txBody>
          <a:bodyPr/>
          <a:lstStyle/>
          <a:p>
            <a:r>
              <a:rPr lang="en-US" sz="2000" dirty="0"/>
              <a:t>Directly has access to underlying hardware</a:t>
            </a:r>
          </a:p>
          <a:p>
            <a:r>
              <a:rPr lang="en-US" sz="2000" dirty="0"/>
              <a:t>Hides hardware complexity</a:t>
            </a:r>
          </a:p>
          <a:p>
            <a:pPr lvl="1"/>
            <a:r>
              <a:rPr lang="en-US" sz="1800" dirty="0"/>
              <a:t>Offers nice abstractions to the applications through system calls</a:t>
            </a:r>
          </a:p>
          <a:p>
            <a:r>
              <a:rPr lang="en-US" sz="2000" dirty="0"/>
              <a:t>Manage the hardware on behalf of one or more applications</a:t>
            </a:r>
          </a:p>
          <a:p>
            <a:r>
              <a:rPr lang="en-US" sz="2000" dirty="0"/>
              <a:t>Ensures that applications are isolated and protected from each other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AutoShape 7"/>
          <p:cNvSpPr>
            <a:spLocks noChangeArrowheads="1"/>
          </p:cNvSpPr>
          <p:nvPr/>
        </p:nvSpPr>
        <p:spPr bwMode="auto">
          <a:xfrm>
            <a:off x="2286000" y="3200400"/>
            <a:ext cx="4419600" cy="762000"/>
          </a:xfrm>
          <a:prstGeom prst="cube">
            <a:avLst>
              <a:gd name="adj" fmla="val 25000"/>
            </a:avLst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AutoShape 14"/>
          <p:cNvSpPr>
            <a:spLocks noChangeArrowheads="1"/>
          </p:cNvSpPr>
          <p:nvPr/>
        </p:nvSpPr>
        <p:spPr bwMode="auto">
          <a:xfrm>
            <a:off x="2286000" y="3048000"/>
            <a:ext cx="4419600" cy="228600"/>
          </a:xfrm>
          <a:prstGeom prst="cube">
            <a:avLst>
              <a:gd name="adj" fmla="val 86250"/>
            </a:avLst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" name="AutoShape 4"/>
          <p:cNvSpPr>
            <a:spLocks noChangeArrowheads="1"/>
          </p:cNvSpPr>
          <p:nvPr/>
        </p:nvSpPr>
        <p:spPr bwMode="auto">
          <a:xfrm>
            <a:off x="2286000" y="2362200"/>
            <a:ext cx="4419600" cy="762000"/>
          </a:xfrm>
          <a:prstGeom prst="cube">
            <a:avLst>
              <a:gd name="adj" fmla="val 25000"/>
            </a:avLst>
          </a:prstGeom>
          <a:solidFill>
            <a:srgbClr val="99CC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" name="Text Box 5"/>
          <p:cNvSpPr txBox="1">
            <a:spLocks noChangeArrowheads="1"/>
          </p:cNvSpPr>
          <p:nvPr/>
        </p:nvSpPr>
        <p:spPr bwMode="auto">
          <a:xfrm>
            <a:off x="3352800" y="2209800"/>
            <a:ext cx="1676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9" name="Text Box 6"/>
          <p:cNvSpPr txBox="1">
            <a:spLocks noChangeArrowheads="1"/>
          </p:cNvSpPr>
          <p:nvPr/>
        </p:nvSpPr>
        <p:spPr bwMode="auto">
          <a:xfrm>
            <a:off x="3352800" y="26670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solidFill>
                  <a:schemeClr val="bg1"/>
                </a:solidFill>
              </a:rPr>
              <a:t>Operating System</a:t>
            </a:r>
          </a:p>
        </p:txBody>
      </p:sp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429000" y="35052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Hardware</a:t>
            </a: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2286000" y="2209800"/>
            <a:ext cx="4419600" cy="228600"/>
          </a:xfrm>
          <a:prstGeom prst="cube">
            <a:avLst>
              <a:gd name="adj" fmla="val 86250"/>
            </a:avLst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prstDash val="sysDot"/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2" name="AutoShape 9"/>
          <p:cNvSpPr>
            <a:spLocks noChangeArrowheads="1"/>
          </p:cNvSpPr>
          <p:nvPr/>
        </p:nvSpPr>
        <p:spPr bwMode="auto">
          <a:xfrm>
            <a:off x="2286000" y="1600200"/>
            <a:ext cx="4419600" cy="685800"/>
          </a:xfrm>
          <a:prstGeom prst="cube">
            <a:avLst>
              <a:gd name="adj" fmla="val 25000"/>
            </a:avLst>
          </a:prstGeom>
          <a:solidFill>
            <a:srgbClr val="D60093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3429000" y="1828800"/>
            <a:ext cx="2057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bg1"/>
                </a:solidFill>
              </a:rPr>
              <a:t>Applications</a:t>
            </a:r>
          </a:p>
        </p:txBody>
      </p:sp>
    </p:spTree>
    <p:extLst>
      <p:ext uri="{BB962C8B-B14F-4D97-AF65-F5344CB8AC3E}">
        <p14:creationId xmlns:p14="http://schemas.microsoft.com/office/powerpoint/2010/main" val="155520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more technical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What is an OS?</a:t>
            </a:r>
          </a:p>
          <a:p>
            <a:pPr lvl="1"/>
            <a:r>
              <a:rPr lang="en-US" sz="2400" dirty="0"/>
              <a:t>A piece of software that </a:t>
            </a:r>
            <a:r>
              <a:rPr lang="en-US" sz="2400" i="1" dirty="0"/>
              <a:t>virtualizes  </a:t>
            </a:r>
            <a:r>
              <a:rPr lang="en-US" sz="2400" dirty="0"/>
              <a:t>hardware and </a:t>
            </a:r>
            <a:r>
              <a:rPr lang="en-US" sz="2400" i="1" dirty="0"/>
              <a:t>arbitrates </a:t>
            </a:r>
            <a:r>
              <a:rPr lang="en-US" sz="2400" dirty="0"/>
              <a:t>it</a:t>
            </a:r>
          </a:p>
          <a:p>
            <a:r>
              <a:rPr lang="en-US" sz="2800" dirty="0"/>
              <a:t>A manager in a shop</a:t>
            </a:r>
          </a:p>
          <a:p>
            <a:pPr lvl="1"/>
            <a:r>
              <a:rPr lang="en-US" sz="2400" dirty="0"/>
              <a:t>Directs resources</a:t>
            </a:r>
          </a:p>
          <a:p>
            <a:pPr lvl="2"/>
            <a:r>
              <a:rPr lang="en-US" sz="2000" dirty="0"/>
              <a:t>Controls CPUs, memory, devices</a:t>
            </a:r>
            <a:r>
              <a:rPr lang="is-IS" sz="2000" dirty="0"/>
              <a:t>…</a:t>
            </a:r>
            <a:endParaRPr lang="en-US" sz="2000" dirty="0"/>
          </a:p>
          <a:p>
            <a:pPr lvl="1"/>
            <a:r>
              <a:rPr lang="en-US" sz="2400" dirty="0"/>
              <a:t>Enforces working policies</a:t>
            </a:r>
          </a:p>
          <a:p>
            <a:pPr lvl="2"/>
            <a:r>
              <a:rPr lang="en-US" sz="2000" dirty="0"/>
              <a:t>Fairness, resource limits, </a:t>
            </a:r>
            <a:r>
              <a:rPr lang="is-IS" sz="2000" dirty="0"/>
              <a:t>…</a:t>
            </a:r>
            <a:endParaRPr lang="en-US" sz="2000" dirty="0"/>
          </a:p>
          <a:p>
            <a:pPr lvl="1"/>
            <a:r>
              <a:rPr lang="en-US" sz="2400" dirty="0"/>
              <a:t>Simplifies complex tasks</a:t>
            </a:r>
          </a:p>
          <a:p>
            <a:pPr lvl="2"/>
            <a:r>
              <a:rPr lang="en-US" sz="2000" dirty="0"/>
              <a:t>Abstracts hardware; offers system calls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724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412217-D366-0146-AB03-A69420D41F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700" y="120721"/>
            <a:ext cx="7772400" cy="1143000"/>
          </a:xfrm>
        </p:spPr>
        <p:txBody>
          <a:bodyPr/>
          <a:lstStyle/>
          <a:p>
            <a:r>
              <a:rPr lang="en-US" dirty="0"/>
              <a:t>Three main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2356A-389D-FC4C-B9ED-808B21CE23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10127"/>
            <a:ext cx="8153400" cy="4724400"/>
          </a:xfrm>
        </p:spPr>
        <p:txBody>
          <a:bodyPr/>
          <a:lstStyle/>
          <a:p>
            <a:r>
              <a:rPr lang="en-US" dirty="0"/>
              <a:t>Virtualization</a:t>
            </a:r>
          </a:p>
          <a:p>
            <a:pPr lvl="1"/>
            <a:r>
              <a:rPr lang="en-US" dirty="0"/>
              <a:t>Create models to simplify use of hardware resources</a:t>
            </a:r>
          </a:p>
          <a:p>
            <a:pPr lvl="1"/>
            <a:r>
              <a:rPr lang="en-US" dirty="0"/>
              <a:t>To allow them to be shared</a:t>
            </a:r>
          </a:p>
          <a:p>
            <a:r>
              <a:rPr lang="en-US" dirty="0"/>
              <a:t>Concurrency</a:t>
            </a:r>
          </a:p>
          <a:p>
            <a:pPr lvl="1"/>
            <a:r>
              <a:rPr lang="en-US" dirty="0"/>
              <a:t>Support many activities working at the same time</a:t>
            </a:r>
          </a:p>
          <a:p>
            <a:pPr lvl="1"/>
            <a:r>
              <a:rPr lang="en-US" dirty="0"/>
              <a:t>Scale?</a:t>
            </a:r>
          </a:p>
          <a:p>
            <a:r>
              <a:rPr lang="en-US" dirty="0"/>
              <a:t>Persistence</a:t>
            </a:r>
          </a:p>
          <a:p>
            <a:pPr lvl="1"/>
            <a:r>
              <a:rPr lang="en-US" dirty="0"/>
              <a:t>File systems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F663F8-0D1B-8E4D-90C8-B6645F6C5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589762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Some topics we will cover</a:t>
            </a:r>
          </a:p>
        </p:txBody>
      </p:sp>
      <p:sp>
        <p:nvSpPr>
          <p:cNvPr id="2048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r>
              <a:rPr lang="en-US" sz="2400" dirty="0">
                <a:latin typeface="Chalkboard" charset="0"/>
              </a:rPr>
              <a:t>Operating Systems models and how they evolved</a:t>
            </a:r>
          </a:p>
          <a:p>
            <a:pPr lvl="1"/>
            <a:r>
              <a:rPr lang="en-US" sz="2000" dirty="0">
                <a:latin typeface="Chalkboard" charset="0"/>
              </a:rPr>
              <a:t>Monolithic kernels, micro-kernels, </a:t>
            </a:r>
            <a:r>
              <a:rPr lang="is-IS" sz="2000" dirty="0">
                <a:latin typeface="Chalkboard" charset="0"/>
              </a:rPr>
              <a:t>…</a:t>
            </a:r>
            <a:endParaRPr lang="en-US" sz="2000" dirty="0">
              <a:latin typeface="Chalkboard" charset="0"/>
            </a:endParaRPr>
          </a:p>
          <a:p>
            <a:pPr lvl="2"/>
            <a:r>
              <a:rPr lang="en-US" sz="1600" dirty="0">
                <a:latin typeface="Chalkboard" charset="0"/>
              </a:rPr>
              <a:t>extensibility, protection, performance</a:t>
            </a:r>
          </a:p>
          <a:p>
            <a:pPr lvl="1"/>
            <a:r>
              <a:rPr lang="en-US" sz="2000" dirty="0">
                <a:latin typeface="Chalkboard" charset="0"/>
              </a:rPr>
              <a:t>How do these models influence current OS organizations</a:t>
            </a:r>
          </a:p>
          <a:p>
            <a:pPr lvl="2"/>
            <a:r>
              <a:rPr lang="en-US" sz="1600" dirty="0">
                <a:latin typeface="Chalkboard" charset="0"/>
              </a:rPr>
              <a:t>Virtualization, containers, kernel modules, </a:t>
            </a:r>
            <a:r>
              <a:rPr lang="is-IS" sz="1600" dirty="0">
                <a:latin typeface="Chalkboard" charset="0"/>
              </a:rPr>
              <a:t>…</a:t>
            </a:r>
            <a:endParaRPr lang="en-US" sz="1600" dirty="0">
              <a:latin typeface="Chalkboard" charset="0"/>
            </a:endParaRPr>
          </a:p>
          <a:p>
            <a:r>
              <a:rPr lang="en-US" sz="2400" dirty="0">
                <a:latin typeface="Chalkboard" charset="0"/>
              </a:rPr>
              <a:t>Concurrency: </a:t>
            </a:r>
          </a:p>
          <a:p>
            <a:pPr lvl="1"/>
            <a:r>
              <a:rPr lang="en-US" sz="2000" dirty="0">
                <a:latin typeface="Chalkboard" charset="0"/>
              </a:rPr>
              <a:t>Synchronization and Scheduling </a:t>
            </a:r>
          </a:p>
          <a:p>
            <a:pPr lvl="1"/>
            <a:r>
              <a:rPr lang="en-US" sz="2000" dirty="0">
                <a:latin typeface="Chalkboard" charset="0"/>
              </a:rPr>
              <a:t>Multicore OS</a:t>
            </a:r>
          </a:p>
          <a:p>
            <a:r>
              <a:rPr lang="en-US" sz="2400" dirty="0">
                <a:latin typeface="Chalkboard" charset="0"/>
              </a:rPr>
              <a:t>File systems:</a:t>
            </a:r>
          </a:p>
          <a:p>
            <a:pPr lvl="1"/>
            <a:r>
              <a:rPr lang="en-US" sz="2000" dirty="0">
                <a:latin typeface="Chalkboard" charset="0"/>
              </a:rPr>
              <a:t>Sequential, networked, distributed, internet scale</a:t>
            </a:r>
          </a:p>
          <a:p>
            <a:r>
              <a:rPr lang="en-US" sz="2400" dirty="0">
                <a:latin typeface="Chalkboard" charset="0"/>
              </a:rPr>
              <a:t>How do they evolve to new </a:t>
            </a:r>
            <a:r>
              <a:rPr lang="en-US" sz="2400" dirty="0" err="1">
                <a:latin typeface="Chalkboard" charset="0"/>
              </a:rPr>
              <a:t>enivronments</a:t>
            </a:r>
            <a:r>
              <a:rPr lang="mr-IN" sz="2400" dirty="0">
                <a:latin typeface="Chalkboard" charset="0"/>
              </a:rPr>
              <a:t>…</a:t>
            </a:r>
            <a:endParaRPr lang="en-US" sz="2400" dirty="0">
              <a:latin typeface="Chalkboard" charset="0"/>
            </a:endParaRPr>
          </a:p>
          <a:p>
            <a:pPr lvl="1"/>
            <a:r>
              <a:rPr lang="en-US" sz="2000" dirty="0">
                <a:latin typeface="Chalkboard" charset="0"/>
              </a:rPr>
              <a:t>Multicore, Distributed systems, Mobile, </a:t>
            </a:r>
            <a:r>
              <a:rPr lang="en-US" sz="2000" dirty="0" err="1">
                <a:latin typeface="Chalkboard" charset="0"/>
              </a:rPr>
              <a:t>IoT</a:t>
            </a:r>
            <a:r>
              <a:rPr lang="mr-IN" sz="2000" dirty="0">
                <a:latin typeface="Chalkboard" charset="0"/>
              </a:rPr>
              <a:t>…</a:t>
            </a:r>
            <a:r>
              <a:rPr lang="en-US" sz="2000" dirty="0">
                <a:latin typeface="Chalkboard" charset="0"/>
              </a:rPr>
              <a:t>	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3EF7B7EB-48BC-9C4C-A8C3-5912AFA883F5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principles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Separation of mechanism and policy</a:t>
            </a:r>
          </a:p>
          <a:p>
            <a:pPr lvl="1"/>
            <a:r>
              <a:rPr lang="en-US" dirty="0"/>
              <a:t>Implement flexible mechanisms to support many policies</a:t>
            </a:r>
          </a:p>
          <a:p>
            <a:endParaRPr lang="en-US" dirty="0"/>
          </a:p>
          <a:p>
            <a:r>
              <a:rPr lang="en-US" dirty="0"/>
              <a:t>Policies must optimize for the common case</a:t>
            </a:r>
          </a:p>
          <a:p>
            <a:pPr lvl="1"/>
            <a:r>
              <a:rPr lang="en-US" dirty="0"/>
              <a:t>Where will the OS be used?</a:t>
            </a:r>
          </a:p>
          <a:p>
            <a:pPr lvl="1"/>
            <a:r>
              <a:rPr lang="en-US" dirty="0"/>
              <a:t>What will the user want to execute?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8120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/>
              <a:t>What is this course about?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495800"/>
          </a:xfrm>
        </p:spPr>
        <p:txBody>
          <a:bodyPr/>
          <a:lstStyle/>
          <a:p>
            <a:r>
              <a:rPr lang="en-US" sz="2800" dirty="0"/>
              <a:t>How has the role of the operating system evolved over time?</a:t>
            </a:r>
          </a:p>
          <a:p>
            <a:pPr lvl="1"/>
            <a:r>
              <a:rPr lang="en-US" sz="2400" dirty="0"/>
              <a:t>How does the past inform the present?</a:t>
            </a:r>
          </a:p>
          <a:p>
            <a:r>
              <a:rPr lang="en-US" sz="2800" dirty="0"/>
              <a:t>What are the principles that underlie Operating Systems?</a:t>
            </a:r>
          </a:p>
          <a:p>
            <a:r>
              <a:rPr lang="en-US" sz="2800" dirty="0"/>
              <a:t>What are current and future trends in OS?</a:t>
            </a:r>
          </a:p>
          <a:p>
            <a:r>
              <a:rPr lang="en-US" sz="2800" dirty="0"/>
              <a:t>Make it real: projects to get some experience with OS development and research</a:t>
            </a:r>
          </a:p>
          <a:p>
            <a:r>
              <a:rPr lang="en-US" sz="2800" i="1" dirty="0"/>
              <a:t>Get you ready to do Systems research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Catering to Applications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Provide resource needs of an application</a:t>
            </a:r>
          </a:p>
          <a:p>
            <a:pPr lvl="1"/>
            <a:r>
              <a:rPr lang="en-US" sz="2000" dirty="0"/>
              <a:t>CPU, memory, device access</a:t>
            </a:r>
            <a:endParaRPr lang="en-US" sz="2400" dirty="0"/>
          </a:p>
          <a:p>
            <a:r>
              <a:rPr lang="en-US" sz="2400" dirty="0"/>
              <a:t>When applications launch, the OS loads the program from file into memory</a:t>
            </a:r>
          </a:p>
          <a:p>
            <a:pPr lvl="1"/>
            <a:r>
              <a:rPr lang="en-US" sz="2000" dirty="0"/>
              <a:t>Allocates memory for code, data, heap and stack</a:t>
            </a:r>
          </a:p>
          <a:p>
            <a:pPr lvl="1"/>
            <a:r>
              <a:rPr lang="en-US" sz="2000" dirty="0"/>
              <a:t>Can the application ask for more resources?</a:t>
            </a:r>
          </a:p>
          <a:p>
            <a:pPr lvl="2"/>
            <a:r>
              <a:rPr lang="en-US" sz="1600" dirty="0"/>
              <a:t>Yes, it receives additional requests and provides resources as needed</a:t>
            </a:r>
          </a:p>
          <a:p>
            <a:r>
              <a:rPr lang="en-US" sz="2400" dirty="0"/>
              <a:t>OS also reacts to events in the system</a:t>
            </a:r>
          </a:p>
          <a:p>
            <a:r>
              <a:rPr lang="en-US" sz="2400" dirty="0"/>
              <a:t>Gets out of the way as fast as possible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448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Processor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Abstractions</a:t>
            </a:r>
          </a:p>
          <a:p>
            <a:pPr lvl="1"/>
            <a:r>
              <a:rPr lang="en-US" dirty="0"/>
              <a:t>Program: static entity</a:t>
            </a:r>
          </a:p>
          <a:p>
            <a:pPr lvl="1"/>
            <a:r>
              <a:rPr lang="en-US" dirty="0"/>
              <a:t>Process: program in execution</a:t>
            </a:r>
          </a:p>
          <a:p>
            <a:pPr lvl="2"/>
            <a:r>
              <a:rPr lang="en-US" dirty="0"/>
              <a:t>Unit of resource allocation and one thread of execution</a:t>
            </a:r>
          </a:p>
          <a:p>
            <a:pPr lvl="1"/>
            <a:r>
              <a:rPr lang="en-US" dirty="0"/>
              <a:t>Threads?</a:t>
            </a:r>
          </a:p>
          <a:p>
            <a:r>
              <a:rPr lang="en-US" dirty="0"/>
              <a:t>What happens in emerging systems?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0453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Memory management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Abstractions:</a:t>
            </a:r>
          </a:p>
          <a:p>
            <a:pPr lvl="1"/>
            <a:r>
              <a:rPr lang="en-US" dirty="0"/>
              <a:t>Address space for each processor</a:t>
            </a:r>
          </a:p>
          <a:p>
            <a:pPr marL="457200" lvl="1" indent="0">
              <a:buNone/>
            </a:pPr>
            <a:endParaRPr lang="is-IS" dirty="0"/>
          </a:p>
          <a:p>
            <a:r>
              <a:rPr lang="is-IS" dirty="0"/>
              <a:t>OS implements these abstractions using the available hardware support</a:t>
            </a:r>
          </a:p>
          <a:p>
            <a:pPr marL="742950" lvl="2" indent="-342900">
              <a:buSzPct val="120000"/>
            </a:pPr>
            <a:r>
              <a:rPr lang="en-US" dirty="0"/>
              <a:t>Paging, segmentation, TLBs, caches</a:t>
            </a:r>
            <a:r>
              <a:rPr lang="is-IS" dirty="0"/>
              <a:t>…</a:t>
            </a:r>
          </a:p>
          <a:p>
            <a:pPr marL="742950" lvl="2" indent="-342900">
              <a:buSzPct val="120000"/>
            </a:pPr>
            <a:endParaRPr lang="is-IS" dirty="0"/>
          </a:p>
          <a:p>
            <a:pPr marL="342900" lvl="1" indent="-342900">
              <a:buSzPct val="120000"/>
            </a:pPr>
            <a:r>
              <a:rPr lang="is-IS" dirty="0"/>
              <a:t>What happens in emerging systems?</a:t>
            </a:r>
          </a:p>
          <a:p>
            <a:pPr marL="742950" lvl="2" indent="-342900">
              <a:buSzPct val="120000"/>
            </a:pPr>
            <a:r>
              <a:rPr lang="is-IS" dirty="0"/>
              <a:t>Disaggregation; RDMA; Persistent memory...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884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Storage/file system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" y="1779142"/>
            <a:ext cx="8763000" cy="4419600"/>
          </a:xfrm>
        </p:spPr>
        <p:txBody>
          <a:bodyPr/>
          <a:lstStyle/>
          <a:p>
            <a:r>
              <a:rPr lang="en-US" dirty="0"/>
              <a:t>Abstraction: Files and directories</a:t>
            </a:r>
          </a:p>
          <a:p>
            <a:pPr lvl="1"/>
            <a:r>
              <a:rPr lang="en-US" dirty="0"/>
              <a:t>Implemented in a variety of different ways</a:t>
            </a:r>
          </a:p>
          <a:p>
            <a:r>
              <a:rPr lang="en-US" dirty="0"/>
              <a:t>Traditional file system: mapping of files to storage</a:t>
            </a:r>
          </a:p>
          <a:p>
            <a:pPr lvl="2"/>
            <a:r>
              <a:rPr lang="en-US" dirty="0"/>
              <a:t>Disk vs. flash vs. PCMs</a:t>
            </a:r>
          </a:p>
          <a:p>
            <a:pPr lvl="1"/>
            <a:r>
              <a:rPr lang="en-US" dirty="0"/>
              <a:t>Network file system</a:t>
            </a:r>
          </a:p>
          <a:p>
            <a:pPr lvl="1"/>
            <a:r>
              <a:rPr lang="en-US" dirty="0"/>
              <a:t>Distributed FS</a:t>
            </a:r>
          </a:p>
          <a:p>
            <a:pPr lvl="1"/>
            <a:r>
              <a:rPr lang="en-US" dirty="0"/>
              <a:t>Internet scale FS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091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Today was a quick overview of the role of an OS</a:t>
            </a:r>
          </a:p>
          <a:p>
            <a:r>
              <a:rPr lang="en-US" sz="2800" dirty="0"/>
              <a:t>Goal is to get you ready to discuss OS organization and evolution, our first topic</a:t>
            </a:r>
          </a:p>
          <a:p>
            <a:r>
              <a:rPr lang="en-US" sz="2800" dirty="0"/>
              <a:t>Quick overview of processes and threads next time</a:t>
            </a:r>
          </a:p>
          <a:p>
            <a:pPr lvl="1"/>
            <a:r>
              <a:rPr lang="en-US" sz="2400" dirty="0"/>
              <a:t>But please read on your own if you need more</a:t>
            </a:r>
          </a:p>
          <a:p>
            <a:pPr lvl="1"/>
            <a:r>
              <a:rPr lang="en-US" sz="2400" dirty="0"/>
              <a:t>3 easy steps textbook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36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format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every topic:</a:t>
            </a:r>
          </a:p>
          <a:p>
            <a:pPr lvl="1"/>
            <a:r>
              <a:rPr lang="en-US" dirty="0"/>
              <a:t>Some overview</a:t>
            </a:r>
          </a:p>
          <a:p>
            <a:pPr lvl="1"/>
            <a:r>
              <a:rPr lang="en-US" dirty="0"/>
              <a:t>Discuss research papers</a:t>
            </a:r>
          </a:p>
          <a:p>
            <a:r>
              <a:rPr lang="en-US" dirty="0"/>
              <a:t>Research papers:</a:t>
            </a:r>
          </a:p>
          <a:p>
            <a:pPr lvl="1"/>
            <a:r>
              <a:rPr lang="en-US" dirty="0"/>
              <a:t>Critique for some required papers (1 paper most weeks)</a:t>
            </a:r>
          </a:p>
          <a:p>
            <a:pPr lvl="2"/>
            <a:r>
              <a:rPr lang="en-US" dirty="0"/>
              <a:t>Additional papers discussed in class</a:t>
            </a:r>
          </a:p>
          <a:p>
            <a:pPr lvl="2"/>
            <a:r>
              <a:rPr lang="en-US" dirty="0"/>
              <a:t>You are responsible for required papers and material discussed in class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r>
              <a:rPr lang="en-US" dirty="0"/>
              <a:t>Questions to keep in mind while reading papers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077200" cy="4572000"/>
          </a:xfrm>
        </p:spPr>
        <p:txBody>
          <a:bodyPr/>
          <a:lstStyle/>
          <a:p>
            <a:r>
              <a:rPr lang="en-US" sz="2800" dirty="0"/>
              <a:t>What are the primary goals (hypothesis)?</a:t>
            </a:r>
          </a:p>
          <a:p>
            <a:pPr lvl="1"/>
            <a:r>
              <a:rPr lang="en-US" sz="2400" dirty="0"/>
              <a:t>2 sentence elevator pitch</a:t>
            </a:r>
          </a:p>
          <a:p>
            <a:r>
              <a:rPr lang="en-US" sz="2800" dirty="0"/>
              <a:t>Why did the authors do what they did the way they did?</a:t>
            </a:r>
          </a:p>
          <a:p>
            <a:pPr lvl="1"/>
            <a:r>
              <a:rPr lang="en-US" sz="2400" dirty="0"/>
              <a:t>Understand motivation for design</a:t>
            </a:r>
          </a:p>
          <a:p>
            <a:r>
              <a:rPr lang="en-US" sz="2800" dirty="0"/>
              <a:t>What were the driving forces for the paper at the time it was written?</a:t>
            </a:r>
          </a:p>
          <a:p>
            <a:pPr lvl="1"/>
            <a:r>
              <a:rPr lang="en-US" sz="2400" dirty="0"/>
              <a:t>What parts still hold? What parts don’t?</a:t>
            </a:r>
          </a:p>
          <a:p>
            <a:r>
              <a:rPr lang="en-US" sz="2800" dirty="0"/>
              <a:t>How did they experiment to support their ideas?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/>
              <a:t>Reading Research Papers</a:t>
            </a:r>
          </a:p>
        </p:txBody>
      </p:sp>
      <p:sp>
        <p:nvSpPr>
          <p:cNvPr id="33795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153400" cy="4495800"/>
          </a:xfrm>
        </p:spPr>
        <p:txBody>
          <a:bodyPr/>
          <a:lstStyle/>
          <a:p>
            <a:r>
              <a:rPr lang="en-US" dirty="0">
                <a:latin typeface="Chalkboard" charset="0"/>
              </a:rPr>
              <a:t>Guidelines for reading papers</a:t>
            </a:r>
          </a:p>
          <a:p>
            <a:pPr lvl="1"/>
            <a:r>
              <a:rPr lang="en-US" dirty="0">
                <a:latin typeface="Chalkboard" charset="0"/>
              </a:rPr>
              <a:t>Make sure to identify authors’ goals and assumptions. Not always directly stated.</a:t>
            </a:r>
          </a:p>
          <a:p>
            <a:pPr lvl="1"/>
            <a:r>
              <a:rPr lang="en-US" dirty="0">
                <a:latin typeface="Chalkboard" charset="0"/>
              </a:rPr>
              <a:t>Look for high-level takeaways.</a:t>
            </a:r>
          </a:p>
          <a:p>
            <a:pPr lvl="1"/>
            <a:r>
              <a:rPr lang="en-US" dirty="0">
                <a:latin typeface="Chalkboard" charset="0"/>
              </a:rPr>
              <a:t>Follow a multi-pass reading strategy</a:t>
            </a:r>
          </a:p>
          <a:p>
            <a:pPr lvl="2"/>
            <a:r>
              <a:rPr lang="en-US" dirty="0">
                <a:latin typeface="Chalkboard" charset="0"/>
              </a:rPr>
              <a:t>Pass1: Get overview. Pass2: Read details and make notes. Pass3: Re-read details to evaluate.</a:t>
            </a:r>
          </a:p>
          <a:p>
            <a:pPr lvl="1"/>
            <a:r>
              <a:rPr lang="en-US" dirty="0">
                <a:latin typeface="Chalkboard" charset="0"/>
              </a:rPr>
              <a:t>Think how techniques used are applicable today. Identify extensions.</a:t>
            </a:r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EAEB07C5-75A3-D347-8953-080F71593C99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Projects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447800"/>
            <a:ext cx="7772400" cy="4648200"/>
          </a:xfrm>
        </p:spPr>
        <p:txBody>
          <a:bodyPr/>
          <a:lstStyle/>
          <a:p>
            <a:r>
              <a:rPr lang="en-US" dirty="0"/>
              <a:t>Projects (2)</a:t>
            </a:r>
          </a:p>
          <a:p>
            <a:pPr lvl="1"/>
            <a:r>
              <a:rPr lang="en-US" dirty="0"/>
              <a:t>Will also give you an option of a research project</a:t>
            </a:r>
          </a:p>
          <a:p>
            <a:pPr lvl="1"/>
            <a:endParaRPr lang="en-US" dirty="0"/>
          </a:p>
          <a:p>
            <a:r>
              <a:rPr lang="en-US" dirty="0"/>
              <a:t>Often not directly connected to the research topics we discuss</a:t>
            </a:r>
          </a:p>
          <a:p>
            <a:pPr lvl="1"/>
            <a:r>
              <a:rPr lang="en-US" dirty="0"/>
              <a:t>Primary goal is to improve systems-building skills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 and  little bit about 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905000"/>
            <a:ext cx="8001000" cy="4343400"/>
          </a:xfrm>
        </p:spPr>
        <p:txBody>
          <a:bodyPr/>
          <a:lstStyle/>
          <a:p>
            <a:r>
              <a:rPr lang="en-US" sz="2400" dirty="0"/>
              <a:t>I am NOT an OS person</a:t>
            </a:r>
          </a:p>
          <a:p>
            <a:pPr lvl="1"/>
            <a:r>
              <a:rPr lang="en-US" sz="2000" dirty="0">
                <a:sym typeface="Wingdings"/>
              </a:rPr>
              <a:t>My favorite two answers are </a:t>
            </a:r>
          </a:p>
          <a:p>
            <a:pPr lvl="2"/>
            <a:r>
              <a:rPr lang="en-US" sz="1800" dirty="0">
                <a:sym typeface="Wingdings"/>
              </a:rPr>
              <a:t>I don</a:t>
            </a:r>
            <a:r>
              <a:rPr lang="uk-UA" sz="1800" dirty="0">
                <a:sym typeface="Wingdings"/>
              </a:rPr>
              <a:t>’</a:t>
            </a:r>
            <a:r>
              <a:rPr lang="en-US" sz="1800" dirty="0">
                <a:sym typeface="Wingdings"/>
              </a:rPr>
              <a:t>t know</a:t>
            </a:r>
          </a:p>
          <a:p>
            <a:pPr lvl="2"/>
            <a:r>
              <a:rPr lang="en-US" sz="1800" dirty="0"/>
              <a:t>What do YOU think?</a:t>
            </a:r>
          </a:p>
          <a:p>
            <a:pPr lvl="1"/>
            <a:r>
              <a:rPr lang="en-US" sz="2200" dirty="0"/>
              <a:t>I am looking forward to learn with you</a:t>
            </a:r>
          </a:p>
          <a:p>
            <a:pPr marL="457200" lvl="1" indent="0">
              <a:buNone/>
            </a:pPr>
            <a:endParaRPr lang="en-US" sz="2200" dirty="0"/>
          </a:p>
          <a:p>
            <a:r>
              <a:rPr lang="is-IS" sz="2400" dirty="0"/>
              <a:t>…but I do know a lot about OS</a:t>
            </a:r>
          </a:p>
          <a:p>
            <a:pPr lvl="1"/>
            <a:r>
              <a:rPr lang="is-IS" sz="2000" dirty="0"/>
              <a:t>I am a systems person</a:t>
            </a:r>
          </a:p>
          <a:p>
            <a:pPr lvl="1"/>
            <a:r>
              <a:rPr lang="is-IS" sz="2000" dirty="0"/>
              <a:t>I work in architecture, networking, high performance computing and security</a:t>
            </a:r>
          </a:p>
          <a:p>
            <a:pPr lvl="2"/>
            <a:r>
              <a:rPr lang="is-IS" sz="1600" dirty="0"/>
              <a:t>OS is at the intersection of all systems areas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7329EC-83B4-8A42-B6D8-8C023A66771E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2018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r>
              <a:rPr lang="en-US" dirty="0"/>
              <a:t>Course Logistics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685800" y="1143000"/>
            <a:ext cx="8077200" cy="4724400"/>
          </a:xfrm>
        </p:spPr>
        <p:txBody>
          <a:bodyPr/>
          <a:lstStyle/>
          <a:p>
            <a:r>
              <a:rPr lang="en-US" dirty="0">
                <a:latin typeface="Chalkboard" charset="0"/>
              </a:rPr>
              <a:t>Projects</a:t>
            </a:r>
          </a:p>
          <a:p>
            <a:endParaRPr lang="en-US" dirty="0">
              <a:latin typeface="Chalkboard" charset="0"/>
            </a:endParaRPr>
          </a:p>
          <a:p>
            <a:r>
              <a:rPr lang="en-US" dirty="0">
                <a:latin typeface="Chalkboard" charset="0"/>
              </a:rPr>
              <a:t>Reading and critiquing papers</a:t>
            </a:r>
          </a:p>
          <a:p>
            <a:r>
              <a:rPr lang="en-US" dirty="0">
                <a:latin typeface="Chalkboard" charset="0"/>
              </a:rPr>
              <a:t>Attendance/engagement</a:t>
            </a:r>
          </a:p>
          <a:p>
            <a:r>
              <a:rPr lang="en-US" dirty="0">
                <a:latin typeface="Chalkboard" charset="0"/>
              </a:rPr>
              <a:t>Asking/answering questions</a:t>
            </a:r>
          </a:p>
          <a:p>
            <a:endParaRPr lang="en-US" dirty="0">
              <a:latin typeface="Chalkboard" charset="0"/>
            </a:endParaRPr>
          </a:p>
          <a:p>
            <a:r>
              <a:rPr lang="en-US" dirty="0">
                <a:latin typeface="Chalkboard" charset="0"/>
              </a:rPr>
              <a:t>Quizzes/exams</a:t>
            </a:r>
          </a:p>
          <a:p>
            <a:pPr lvl="1"/>
            <a:r>
              <a:rPr lang="en-US" dirty="0">
                <a:latin typeface="Chalkboard" charset="0"/>
              </a:rPr>
              <a:t>Online or take home (to </a:t>
            </a:r>
            <a:r>
              <a:rPr lang="en-US">
                <a:latin typeface="Chalkboard" charset="0"/>
              </a:rPr>
              <a:t>be determined)</a:t>
            </a:r>
            <a:endParaRPr lang="en-US" dirty="0">
              <a:latin typeface="Chalkboard" charset="0"/>
            </a:endParaRPr>
          </a:p>
          <a:p>
            <a:endParaRPr lang="en-US" dirty="0">
              <a:latin typeface="Chalkboard" charset="0"/>
            </a:endParaRP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FC15192D-9D99-5A4F-A5BE-EB54B1F479EF}" type="slidenum">
              <a:rPr lang="en-US" smtClean="0"/>
              <a:pPr/>
              <a:t>9</a:t>
            </a:fld>
            <a:endParaRPr lang="en-US"/>
          </a:p>
        </p:txBody>
      </p:sp>
      <p:cxnSp>
        <p:nvCxnSpPr>
          <p:cNvPr id="6" name="Straight Arrow Connector 5"/>
          <p:cNvCxnSpPr>
            <a:cxnSpLocks noChangeShapeType="1"/>
          </p:cNvCxnSpPr>
          <p:nvPr/>
        </p:nvCxnSpPr>
        <p:spPr bwMode="auto">
          <a:xfrm rot="10800000" flipV="1">
            <a:off x="5715000" y="1447800"/>
            <a:ext cx="1219200" cy="1588"/>
          </a:xfrm>
          <a:prstGeom prst="straightConnector1">
            <a:avLst/>
          </a:prstGeom>
          <a:noFill/>
          <a:ln w="31750">
            <a:solidFill>
              <a:srgbClr val="00FF00"/>
            </a:solidFill>
            <a:round/>
            <a:headEnd/>
            <a:tailEnd type="arrow" w="med" len="med"/>
          </a:ln>
        </p:spPr>
      </p:cxn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7086600" y="1143000"/>
            <a:ext cx="88454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aseline="0" dirty="0">
                <a:latin typeface="Chalkboard" charset="0"/>
                <a:ea typeface="Chalkboard" charset="0"/>
                <a:cs typeface="Chalkboard" charset="0"/>
              </a:rPr>
              <a:t>35%</a:t>
            </a:r>
          </a:p>
        </p:txBody>
      </p:sp>
      <p:sp>
        <p:nvSpPr>
          <p:cNvPr id="10" name="Right Brace 9"/>
          <p:cNvSpPr>
            <a:spLocks/>
          </p:cNvSpPr>
          <p:nvPr/>
        </p:nvSpPr>
        <p:spPr bwMode="auto">
          <a:xfrm>
            <a:off x="6400800" y="2438400"/>
            <a:ext cx="542925" cy="1524000"/>
          </a:xfrm>
          <a:prstGeom prst="rightBrace">
            <a:avLst>
              <a:gd name="adj1" fmla="val 8341"/>
              <a:gd name="adj2" fmla="val 50000"/>
            </a:avLst>
          </a:prstGeom>
          <a:noFill/>
          <a:ln w="31750">
            <a:solidFill>
              <a:srgbClr val="00FF00"/>
            </a:solidFill>
            <a:round/>
            <a:headEnd/>
            <a:tailEnd type="none" w="lg" len="lg"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7086600" y="2971800"/>
            <a:ext cx="883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aseline="0" dirty="0">
                <a:latin typeface="Chalkboard" charset="0"/>
                <a:ea typeface="Chalkboard" charset="0"/>
                <a:cs typeface="Chalkboard" charset="0"/>
              </a:rPr>
              <a:t>25%</a:t>
            </a:r>
          </a:p>
        </p:txBody>
      </p: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 rot="10800000" flipV="1">
            <a:off x="5715001" y="5029200"/>
            <a:ext cx="1219200" cy="1588"/>
          </a:xfrm>
          <a:prstGeom prst="straightConnector1">
            <a:avLst/>
          </a:prstGeom>
          <a:noFill/>
          <a:ln w="31750">
            <a:solidFill>
              <a:srgbClr val="00FF00"/>
            </a:solidFill>
            <a:round/>
            <a:headEnd/>
            <a:tailEnd type="arrow" w="med" len="med"/>
          </a:ln>
        </p:spPr>
      </p:cxn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7086601" y="4724400"/>
            <a:ext cx="88357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800" baseline="0" dirty="0">
                <a:latin typeface="Chalkboard" charset="0"/>
                <a:ea typeface="Chalkboard" charset="0"/>
                <a:cs typeface="Chalkboard" charset="0"/>
              </a:rPr>
              <a:t>40%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Blank Presentation">
  <a:themeElements>
    <a:clrScheme name="Blank Presentation 9">
      <a:dk1>
        <a:srgbClr val="336699"/>
      </a:dk1>
      <a:lt1>
        <a:srgbClr val="FFFFFF"/>
      </a:lt1>
      <a:dk2>
        <a:srgbClr val="000000"/>
      </a:dk2>
      <a:lt2>
        <a:srgbClr val="E3EBF1"/>
      </a:lt2>
      <a:accent1>
        <a:srgbClr val="003399"/>
      </a:accent1>
      <a:accent2>
        <a:srgbClr val="468A4B"/>
      </a:accent2>
      <a:accent3>
        <a:srgbClr val="AAAAAA"/>
      </a:accent3>
      <a:accent4>
        <a:srgbClr val="DADADA"/>
      </a:accent4>
      <a:accent5>
        <a:srgbClr val="AAADCA"/>
      </a:accent5>
      <a:accent6>
        <a:srgbClr val="3F7D43"/>
      </a:accent6>
      <a:hlink>
        <a:srgbClr val="66CCFF"/>
      </a:hlink>
      <a:folHlink>
        <a:srgbClr val="F0E500"/>
      </a:folHlink>
    </a:clrScheme>
    <a:fontScheme name="Blank Presentation">
      <a:majorFont>
        <a:latin typeface="Arial"/>
        <a:ea typeface="Osaka"/>
        <a:cs typeface="Osaka"/>
      </a:majorFont>
      <a:minorFont>
        <a:latin typeface="Arial"/>
        <a:ea typeface="Osaka"/>
        <a:cs typeface="Osak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noFill/>
        <a:ln w="44450" cap="flat" cmpd="sng" algn="ctr">
          <a:solidFill>
            <a:srgbClr val="FF6600"/>
          </a:solidFill>
          <a:prstDash val="solid"/>
          <a:round/>
          <a:headEnd type="none" w="med" len="med"/>
          <a:tailEnd type="triangle" w="med" len="med"/>
        </a:ln>
        <a:effectLst/>
      </a:spPr>
      <a:bodyPr rtlCol="0" anchor="ctr"/>
      <a:lstStyle>
        <a:defPPr algn="ctr">
          <a:defRPr/>
        </a:defPPr>
      </a:lstStyle>
    </a:spDef>
    <a:lnDef>
      <a:spPr bwMode="auto">
        <a:noFill/>
        <a:ln w="31750" cap="flat" cmpd="sng" algn="ctr">
          <a:solidFill>
            <a:srgbClr val="00FF00"/>
          </a:solidFill>
          <a:prstDash val="solid"/>
          <a:round/>
          <a:headEnd type="none" w="med" len="med"/>
          <a:tailEnd type="triangle" w="lg" len="lg"/>
        </a:ln>
        <a:effectLst/>
      </a:spPr>
      <a:bodyPr/>
      <a:lstStyle/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2004:Templates:Presentations:Designs:Blank Presentation</Template>
  <TotalTime>60444</TotalTime>
  <Words>1209</Words>
  <Application>Microsoft Macintosh PowerPoint</Application>
  <PresentationFormat>On-screen Show (4:3)</PresentationFormat>
  <Paragraphs>265</Paragraphs>
  <Slides>34</Slides>
  <Notes>6</Notes>
  <HiddenSlides>1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8" baseType="lpstr">
      <vt:lpstr>Arial</vt:lpstr>
      <vt:lpstr>Chalkboard</vt:lpstr>
      <vt:lpstr>Times</vt:lpstr>
      <vt:lpstr>Blank Presentation</vt:lpstr>
      <vt:lpstr>Advanced Operating Systems (CS 202)</vt:lpstr>
      <vt:lpstr>Today</vt:lpstr>
      <vt:lpstr>What is this course about?</vt:lpstr>
      <vt:lpstr>Class format</vt:lpstr>
      <vt:lpstr>Questions to keep in mind while reading papers</vt:lpstr>
      <vt:lpstr>Reading Research Papers</vt:lpstr>
      <vt:lpstr>Projects</vt:lpstr>
      <vt:lpstr>Expectations and  little bit about me</vt:lpstr>
      <vt:lpstr>Course Logistics</vt:lpstr>
      <vt:lpstr>Course Material</vt:lpstr>
      <vt:lpstr>Pre-requisites</vt:lpstr>
      <vt:lpstr>Resources</vt:lpstr>
      <vt:lpstr>Situation</vt:lpstr>
      <vt:lpstr>Hardware and Resources</vt:lpstr>
      <vt:lpstr>PowerPoint Presentation</vt:lpstr>
      <vt:lpstr>Server</vt:lpstr>
      <vt:lpstr>Macbook pro</vt:lpstr>
      <vt:lpstr>Phone</vt:lpstr>
      <vt:lpstr>PowerPoint Presentation</vt:lpstr>
      <vt:lpstr>PowerPoint Presentation</vt:lpstr>
      <vt:lpstr>They are not that different!</vt:lpstr>
      <vt:lpstr>Processor: Fetch-decode-execute</vt:lpstr>
      <vt:lpstr>PowerPoint Presentation</vt:lpstr>
      <vt:lpstr>Why do we need an OS?</vt:lpstr>
      <vt:lpstr>What is an OS?</vt:lpstr>
      <vt:lpstr>Getting more technical</vt:lpstr>
      <vt:lpstr>Three main themes</vt:lpstr>
      <vt:lpstr>Some topics we will cover</vt:lpstr>
      <vt:lpstr>Design principles</vt:lpstr>
      <vt:lpstr>Catering to Applications</vt:lpstr>
      <vt:lpstr>Processor management</vt:lpstr>
      <vt:lpstr>Memory management</vt:lpstr>
      <vt:lpstr>Storage/file system</vt:lpstr>
      <vt:lpstr>Conclusions</vt:lpstr>
    </vt:vector>
  </TitlesOfParts>
  <Manager/>
  <Company>Harsha V. Madhyastha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Advanced Operating Systems</dc:title>
  <dc:subject/>
  <dc:creator/>
  <cp:keywords/>
  <dc:description/>
  <cp:lastModifiedBy>Nael Abu-Ghazaleh</cp:lastModifiedBy>
  <cp:revision>1429</cp:revision>
  <cp:lastPrinted>2010-02-22T17:58:41Z</cp:lastPrinted>
  <dcterms:created xsi:type="dcterms:W3CDTF">2012-09-26T18:54:20Z</dcterms:created>
  <dcterms:modified xsi:type="dcterms:W3CDTF">2021-03-29T18:02:47Z</dcterms:modified>
  <cp:category/>
</cp:coreProperties>
</file>