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8" r:id="rId2"/>
    <p:sldId id="320" r:id="rId3"/>
    <p:sldId id="309" r:id="rId4"/>
    <p:sldId id="305" r:id="rId5"/>
    <p:sldId id="306" r:id="rId6"/>
    <p:sldId id="307" r:id="rId7"/>
    <p:sldId id="308" r:id="rId8"/>
    <p:sldId id="283" r:id="rId9"/>
    <p:sldId id="284" r:id="rId10"/>
    <p:sldId id="285" r:id="rId11"/>
    <p:sldId id="286" r:id="rId12"/>
    <p:sldId id="296" r:id="rId13"/>
    <p:sldId id="313" r:id="rId14"/>
    <p:sldId id="318" r:id="rId15"/>
    <p:sldId id="287" r:id="rId16"/>
    <p:sldId id="288" r:id="rId17"/>
    <p:sldId id="289" r:id="rId18"/>
    <p:sldId id="290" r:id="rId19"/>
    <p:sldId id="291" r:id="rId20"/>
    <p:sldId id="297" r:id="rId21"/>
    <p:sldId id="292" r:id="rId22"/>
    <p:sldId id="298" r:id="rId23"/>
    <p:sldId id="299" r:id="rId24"/>
    <p:sldId id="293" r:id="rId25"/>
    <p:sldId id="311" r:id="rId26"/>
    <p:sldId id="294" r:id="rId27"/>
    <p:sldId id="312" r:id="rId28"/>
    <p:sldId id="295" r:id="rId29"/>
    <p:sldId id="319" r:id="rId30"/>
    <p:sldId id="281" r:id="rId31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B29B525-F7F4-3C46-9F9B-1E568B760D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D050CD5-963D-5845-AC28-C75EEBE68B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F27B28C-EEE5-8543-9C75-AA5EA4A5514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F83395E-B1BD-2249-8A95-72392A38F43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/>
            </a:lvl1pPr>
          </a:lstStyle>
          <a:p>
            <a:pPr>
              <a:defRPr/>
            </a:pPr>
            <a:fld id="{022E0BE3-2322-B847-A7E3-6DFFC9E3A2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B376703-68A2-0F45-98F9-77B809FC02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D5B12DE-3954-D74B-A5E9-E997AEF73C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02AC0AB-4322-5940-9FC9-F1232669A2D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F908035-7278-CB44-9F08-FBA68BD2AF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01A887B-0924-E74B-AEB9-8EA36C3F2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EA2F91D-4A66-0A4B-B9AC-9C9827B4739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AA809FB0-8D6B-DB45-A96B-D814D431D5B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7124E986-82EB-A942-9C7E-65C0CD9BF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C8BB73-E108-9D4B-B1A2-17A7AA01214F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E8CCC998-9EEB-2A46-B8F0-512146B071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3A3F523-7E6C-BB4C-BF87-93ADFCD62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>
            <a:extLst>
              <a:ext uri="{FF2B5EF4-FFF2-40B4-BE49-F238E27FC236}">
                <a16:creationId xmlns:a16="http://schemas.microsoft.com/office/drawing/2014/main" id="{75B4B48D-ABDA-8B4F-9BC4-6B6441FF5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74AE04-0F19-6B47-885F-A50841A4F2ED}" type="slidenum">
              <a:rPr lang="en-US" altLang="en-US" sz="1000" b="0">
                <a:latin typeface="Times New Roman" panose="02020603050405020304" pitchFamily="18" charset="0"/>
              </a:rPr>
              <a:pPr/>
              <a:t>17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4BAD5D7-B4CB-3E42-AF48-6AD6E74DEA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57CA915-0CD1-364F-BD10-A19603A13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5">
            <a:extLst>
              <a:ext uri="{FF2B5EF4-FFF2-40B4-BE49-F238E27FC236}">
                <a16:creationId xmlns:a16="http://schemas.microsoft.com/office/drawing/2014/main" id="{325EE143-442A-F64E-9450-04B6C8C0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27D0C9-25F2-E147-9BF6-F083FD5BD1EA}" type="slidenum">
              <a:rPr lang="en-US" altLang="en-US" sz="1000" b="0">
                <a:latin typeface="Times New Roman" panose="02020603050405020304" pitchFamily="18" charset="0"/>
              </a:rPr>
              <a:pPr/>
              <a:t>18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E91D973-0D30-724E-8AE0-F831B3C525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EF2CF35-2D8F-D749-88B9-96465C460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5">
            <a:extLst>
              <a:ext uri="{FF2B5EF4-FFF2-40B4-BE49-F238E27FC236}">
                <a16:creationId xmlns:a16="http://schemas.microsoft.com/office/drawing/2014/main" id="{AA869108-97A0-1644-B273-115698001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0B9729E-372F-844B-B627-16C56891DDD9}" type="slidenum">
              <a:rPr lang="en-US" altLang="en-US" sz="1000" b="0">
                <a:latin typeface="Times New Roman" panose="02020603050405020304" pitchFamily="18" charset="0"/>
              </a:rPr>
              <a:pPr/>
              <a:t>19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E71AD340-52AA-6E48-9132-9313A07214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5488055-AB9C-0C46-B069-B19C7D8A8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5">
            <a:extLst>
              <a:ext uri="{FF2B5EF4-FFF2-40B4-BE49-F238E27FC236}">
                <a16:creationId xmlns:a16="http://schemas.microsoft.com/office/drawing/2014/main" id="{0A73117F-ECCD-2D44-A6BB-E2694B9703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30AC2FB-7101-7040-BDDC-47AA23DFA1D8}" type="slidenum">
              <a:rPr lang="en-US" altLang="en-US" sz="1000" b="0">
                <a:latin typeface="Times New Roman" panose="02020603050405020304" pitchFamily="18" charset="0"/>
              </a:rPr>
              <a:pPr/>
              <a:t>20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A80344C0-012A-7346-A54D-9497D4F4E4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982D99A-D9CB-904F-AD80-4581721DD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>
            <a:extLst>
              <a:ext uri="{FF2B5EF4-FFF2-40B4-BE49-F238E27FC236}">
                <a16:creationId xmlns:a16="http://schemas.microsoft.com/office/drawing/2014/main" id="{0984D9BC-AE41-A341-A191-8FD9EB2C3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2E63189-6B65-884D-81A8-89F239E4AA37}" type="slidenum">
              <a:rPr lang="en-US" altLang="en-US" sz="1000" b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8C32E7EA-8657-7C4D-B585-C18888961B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CBC2B45-4023-4947-A29B-4CE328718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5">
            <a:extLst>
              <a:ext uri="{FF2B5EF4-FFF2-40B4-BE49-F238E27FC236}">
                <a16:creationId xmlns:a16="http://schemas.microsoft.com/office/drawing/2014/main" id="{3016EA88-878F-FE48-9B2B-C1BBB530D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02CF9-D226-9C42-A0EB-5DC53BD2A334}" type="slidenum">
              <a:rPr lang="en-US" altLang="en-US" sz="1000" b="0">
                <a:latin typeface="Times New Roman" panose="02020603050405020304" pitchFamily="18" charset="0"/>
              </a:rPr>
              <a:pPr/>
              <a:t>24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67F302DF-E25C-154C-A7ED-A86FC6BAC3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A989987-5361-974C-8138-5715A11C2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5">
            <a:extLst>
              <a:ext uri="{FF2B5EF4-FFF2-40B4-BE49-F238E27FC236}">
                <a16:creationId xmlns:a16="http://schemas.microsoft.com/office/drawing/2014/main" id="{35FAC988-CC34-7141-BC74-528A9DB457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048E9-395A-CB42-B6BB-A5B2606DC6ED}" type="slidenum">
              <a:rPr lang="en-US" altLang="en-US" sz="1000" b="0">
                <a:latin typeface="Times New Roman" panose="02020603050405020304" pitchFamily="18" charset="0"/>
              </a:rPr>
              <a:pPr/>
              <a:t>26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78667D85-07B0-8649-8656-8FFCD86EC0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3D29ECC-24A7-E642-8A62-576530ED9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5">
            <a:extLst>
              <a:ext uri="{FF2B5EF4-FFF2-40B4-BE49-F238E27FC236}">
                <a16:creationId xmlns:a16="http://schemas.microsoft.com/office/drawing/2014/main" id="{C64B41B0-99DD-C84E-888C-1CBC15D9CD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24D3F5-9308-5549-885C-40AD0DF73555}" type="slidenum">
              <a:rPr lang="en-US" altLang="en-US" sz="1000" b="0">
                <a:latin typeface="Times New Roman" panose="02020603050405020304" pitchFamily="18" charset="0"/>
              </a:rPr>
              <a:pPr/>
              <a:t>28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A33614C0-45C0-554F-8131-074A6DD784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B9EBFAB-C3DA-3045-B43B-82F11524D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5">
            <a:extLst>
              <a:ext uri="{FF2B5EF4-FFF2-40B4-BE49-F238E27FC236}">
                <a16:creationId xmlns:a16="http://schemas.microsoft.com/office/drawing/2014/main" id="{782A59F7-A82E-CD43-A431-34092845DB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F121D7-736A-1B48-916D-C51FCEC5D0E2}" type="slidenum">
              <a:rPr lang="en-US" altLang="en-US" sz="1000" b="0">
                <a:latin typeface="Times New Roman" panose="02020603050405020304" pitchFamily="18" charset="0"/>
              </a:rPr>
              <a:pPr/>
              <a:t>30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24ED775-A8FD-3A40-98DC-9075E70FDB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B365AAA-D101-6E40-BCD1-072261270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>
            <a:extLst>
              <a:ext uri="{FF2B5EF4-FFF2-40B4-BE49-F238E27FC236}">
                <a16:creationId xmlns:a16="http://schemas.microsoft.com/office/drawing/2014/main" id="{B6FC9C93-CD18-6445-9E43-41380B34F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BD2A98D-97CC-8844-A430-F808EDA636D0}" type="slidenum">
              <a:rPr lang="en-US" altLang="en-US" sz="1000" b="0">
                <a:latin typeface="Times New Roman" panose="02020603050405020304" pitchFamily="18" charset="0"/>
              </a:rPr>
              <a:pPr/>
              <a:t>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53D236EA-E8A0-0847-8D8C-EAEF315BD5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87A08EC-031D-0A4B-8B98-0EEA0E3A6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>
            <a:extLst>
              <a:ext uri="{FF2B5EF4-FFF2-40B4-BE49-F238E27FC236}">
                <a16:creationId xmlns:a16="http://schemas.microsoft.com/office/drawing/2014/main" id="{C9A1CA0E-1673-5B46-BABB-02A03A4F94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95C377-E1AC-6642-98FB-FEFC527DD3EE}" type="slidenum">
              <a:rPr lang="en-US" altLang="en-US" sz="1000" b="0">
                <a:latin typeface="Times New Roman" panose="02020603050405020304" pitchFamily="18" charset="0"/>
              </a:rPr>
              <a:pPr/>
              <a:t>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3A48C43-B522-D54B-8527-18AF6982CF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47EA641-74F5-BD44-8DD9-50AA17E2C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>
            <a:extLst>
              <a:ext uri="{FF2B5EF4-FFF2-40B4-BE49-F238E27FC236}">
                <a16:creationId xmlns:a16="http://schemas.microsoft.com/office/drawing/2014/main" id="{FCE74F62-C829-B04A-BF25-A9EC2368D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0B43B7-2E2E-FC42-B9FE-17A149CDDF5A}" type="slidenum">
              <a:rPr lang="en-US" altLang="en-US" sz="1000" b="0">
                <a:latin typeface="Times New Roman" panose="02020603050405020304" pitchFamily="18" charset="0"/>
              </a:rPr>
              <a:pPr/>
              <a:t>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2E0F5DF-DB5C-0C4A-A48B-C190D3FC6A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0B17C8F-681B-4C44-8BA4-695C72AE6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>
            <a:extLst>
              <a:ext uri="{FF2B5EF4-FFF2-40B4-BE49-F238E27FC236}">
                <a16:creationId xmlns:a16="http://schemas.microsoft.com/office/drawing/2014/main" id="{9F3CCD74-73C2-6047-84CA-A242F54E1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100B0DF-2022-764B-A8E0-AF5BF8A28046}" type="slidenum">
              <a:rPr lang="en-US" altLang="en-US" sz="1000" b="0">
                <a:latin typeface="Times New Roman" panose="02020603050405020304" pitchFamily="18" charset="0"/>
              </a:rPr>
              <a:pPr/>
              <a:t>10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34C3DFA-6993-F642-9946-28DF2C1B2B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8C68EB2-ECD0-EE4E-8FF9-9B8FA2879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>
            <a:extLst>
              <a:ext uri="{FF2B5EF4-FFF2-40B4-BE49-F238E27FC236}">
                <a16:creationId xmlns:a16="http://schemas.microsoft.com/office/drawing/2014/main" id="{2EB0F676-9419-B84A-A04C-9D6261F28B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8BAD3F-5B49-874A-A79E-1CB55483E457}" type="slidenum">
              <a:rPr lang="en-US" altLang="en-US" sz="1000" b="0">
                <a:latin typeface="Times New Roman" panose="02020603050405020304" pitchFamily="18" charset="0"/>
              </a:rPr>
              <a:pPr/>
              <a:t>11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279F6094-BD5B-5A41-A9FF-A541AFA189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7BD1130-7B18-D645-8E4F-A2CB8A2F5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>
            <a:extLst>
              <a:ext uri="{FF2B5EF4-FFF2-40B4-BE49-F238E27FC236}">
                <a16:creationId xmlns:a16="http://schemas.microsoft.com/office/drawing/2014/main" id="{49721D98-6106-CF46-AA5D-FCD5499014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BBEBC2B-3B84-3A4D-B12E-C8CF0D53B14C}" type="slidenum">
              <a:rPr lang="en-US" altLang="en-US" sz="1000" b="0">
                <a:latin typeface="Times New Roman" panose="02020603050405020304" pitchFamily="18" charset="0"/>
              </a:rPr>
              <a:pPr/>
              <a:t>12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D2506BB-949A-CC44-AF56-C0DA36C0FA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2C171A5-0232-D142-8D3F-63731E4DC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>
            <a:extLst>
              <a:ext uri="{FF2B5EF4-FFF2-40B4-BE49-F238E27FC236}">
                <a16:creationId xmlns:a16="http://schemas.microsoft.com/office/drawing/2014/main" id="{ED9E44D3-61C2-DE40-B455-280CC8A79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9B81D68-E8E2-C042-A4FF-719A2734C109}" type="slidenum">
              <a:rPr lang="en-US" altLang="en-US" sz="1000" b="0">
                <a:latin typeface="Times New Roman" panose="02020603050405020304" pitchFamily="18" charset="0"/>
              </a:rPr>
              <a:pPr/>
              <a:t>15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CAED2206-B7F3-804E-9E19-245649A700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F3A4ACD-0BC8-604F-8C15-BEEFE73E1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5">
            <a:extLst>
              <a:ext uri="{FF2B5EF4-FFF2-40B4-BE49-F238E27FC236}">
                <a16:creationId xmlns:a16="http://schemas.microsoft.com/office/drawing/2014/main" id="{62406F1B-5ED0-2145-8EC6-561BB1AA5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3B3A096-D274-6141-9DC8-24A5D47624B0}" type="slidenum">
              <a:rPr lang="en-US" altLang="en-US" sz="1000" b="0">
                <a:latin typeface="Times New Roman" panose="02020603050405020304" pitchFamily="18" charset="0"/>
              </a:rPr>
              <a:pPr/>
              <a:t>16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01618C5-B9DA-5F4D-9CD8-FC1F283BD2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D76A6E3-7239-B645-A35A-28C7DD03D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5D8458-3716-F54A-A7F4-C4D1BF582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0D0B30-EE11-034E-A65D-C59570FD1788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8131281-4228-8145-AAA2-241E5792C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</a:p>
        </p:txBody>
      </p:sp>
    </p:spTree>
    <p:extLst>
      <p:ext uri="{BB962C8B-B14F-4D97-AF65-F5344CB8AC3E}">
        <p14:creationId xmlns:p14="http://schemas.microsoft.com/office/powerpoint/2010/main" val="413715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CDC4796-A09A-7546-B18B-DA3C47977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1E99940-E218-B74E-9DBF-AECCC4C9C46C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C814B4-1123-2D42-854F-5548E8F16F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4812584-21ED-FA46-9322-35BDA442D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E224D7-0D7B-AE47-968E-6A1024AA3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5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2BE66A2-84BB-A748-9F39-7D74B0926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FC2D88-4155-D447-BECE-55834B222FB3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A6FB44-22C3-1E41-96F9-A63A1B162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FFBB805-C4B1-3447-AEA4-DFA8D64F6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598CF4-98BE-844A-850D-DF92B7AA0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97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3524D9D-9736-7F44-866D-A1A16F00F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B69357C-9485-B842-8C33-72E97B5BE570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710535-20B0-AC48-8950-1A881276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99DC60-8067-EB45-8A1F-2FD05723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6862FD-C08B-DC4D-8478-00D784557E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14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899348-C277-9544-8D01-31C4D56A0D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63A7C1-7ADE-D04C-B144-F28CF517B2D8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29241B-032A-BD47-BEE7-D98CC224A6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6E4B1CB-7FE6-2F4E-B62C-2F11F9D7C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50AA59-6688-604D-B003-2A0C487430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74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CFD1B09-3D9B-A047-B71C-F745D8284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46D18ED-3C0C-9843-84BA-172D6E32DED8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105FEE4-F829-794B-B43B-88FC682938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E5A6B7D-3579-3348-BC75-1A77E1BFE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C19AE8-54F0-1C43-9CB6-456342F0A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50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ABE2020-D280-2847-82AB-DDF754863B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4ACC69-6D54-A44F-842F-5D5B1ABC7DED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D4C579-15E5-9141-AFFF-3844D23EF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5E7244A-D91B-5049-BC68-E7F863077D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7C4400-465C-5F40-BAD4-90F8A0DEE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50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B3F640-EA0D-9E45-9298-7FFC827A0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5D3C283-252C-D548-8D67-AB997B1F994B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92964-7B20-DF48-AB87-D322215B8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9FF7B6B-9115-7C4C-82A8-7737A04E3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388982-A006-EF46-A89D-211796492E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6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88A99A3-94BD-314F-8D15-94A336EA6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3F6532-1396-2543-8294-1B91FF871D4F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DAAE167-3279-1C44-8591-C6F9F0BAC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94045B1-FB75-EC4A-8FDB-037E55D9F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EC37B-2E9F-5147-8470-10E8DB254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48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C2AE41-73B7-5045-A636-CE4F4B881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402B716-2943-CA4D-8E37-8067389A46C0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67097C-9B60-C844-893E-969AACF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B47DFAB-4579-AB44-AFBF-AEE3047AE0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8B8ABC-8016-2346-910E-64FF30CBB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2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B239E68-B287-4742-BEEA-906B495040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61B9E67-E1A9-DA40-8B87-E8B0AB02441A}" type="datetime1">
              <a:rPr lang="en-US" altLang="en-US"/>
              <a:pPr>
                <a:defRPr/>
              </a:pPr>
              <a:t>3/13/23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7B5D820-FA95-9A40-8DFF-295965901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382A30D-7156-9B4D-9982-97C21D235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6730D5-51B5-4D4C-AD64-1AA9D37A9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94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0EEF5906-0E5C-E447-A785-398F9F6391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22/23 – File system optimizations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4848E0D1-0081-6C45-9BB1-D4420BBCC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C3EB8FF-72AF-BE47-9D92-6A59CBEF7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8A5EC56-3063-AA4D-840B-BFB489ECE1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447661EB-2963-AB40-8A08-1BDC51FE89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13">
            <a:extLst>
              <a:ext uri="{FF2B5EF4-FFF2-40B4-BE49-F238E27FC236}">
                <a16:creationId xmlns:a16="http://schemas.microsoft.com/office/drawing/2014/main" id="{321FE74C-3969-684C-A075-E2C8261FF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ECBA71C-1829-6A4F-9B8C-124DAED52E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113DD4B-47AE-FE4B-ADF9-7DE50E0317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Lecture 22: File system </a:t>
            </a:r>
            <a:r>
              <a:rPr lang="mr-I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–</a:t>
            </a:r>
            <a:r>
              <a:rPr lang="en-US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optimizations and advanced topics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>
            <a:extLst>
              <a:ext uri="{FF2B5EF4-FFF2-40B4-BE49-F238E27FC236}">
                <a16:creationId xmlns:a16="http://schemas.microsoft.com/office/drawing/2014/main" id="{18E76E71-B218-4049-A6E0-6AD7E6CB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0674" name="Rectangle 2">
            <a:extLst>
              <a:ext uri="{FF2B5EF4-FFF2-40B4-BE49-F238E27FC236}">
                <a16:creationId xmlns:a16="http://schemas.microsoft.com/office/drawing/2014/main" id="{37D5AAD6-242B-E74E-9597-B2299B638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Cylinder Groups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BE9C88FF-670A-9841-847F-B4C86B657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BSD FFS addressed these problems using the notion of a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cylinder group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Disk partitioned into groups of cylinders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Data blocks in same file allocated in same cylinder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Files in same directory allocated in same cylinder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Inodes for files allocated in same cylinder as file data blocks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Free space requirement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 be able to allocate according to cylinder groups, the disk must have free space scattered across cylinders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10% of the disk is reserved just for this purpose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Only used by root – this is why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df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may report &gt;100%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>
            <a:extLst>
              <a:ext uri="{FF2B5EF4-FFF2-40B4-BE49-F238E27FC236}">
                <a16:creationId xmlns:a16="http://schemas.microsoft.com/office/drawing/2014/main" id="{29B53F62-FB88-0E41-AC29-0DB55A00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551FDEDD-91F8-D746-829A-0562B38FA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Other Problems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2A5D24A-AF3B-E040-9AA1-7F9E587EC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Small blocks (1K) caused two problems: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Low bandwidth utilization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Small max file size (function of block size)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Fix: Use a larger block (4K)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Very large files, only need two levels of indirection for 2^32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Problem: internal fragmentation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Fix: Introduce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fragments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(1K pieces of a block)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Problem: Media failures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Replicate master block (superblock)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Problem: Device oblivious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Parameterize according to device characteristics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>
            <a:extLst>
              <a:ext uri="{FF2B5EF4-FFF2-40B4-BE49-F238E27FC236}">
                <a16:creationId xmlns:a16="http://schemas.microsoft.com/office/drawing/2014/main" id="{AE9B7029-5A6B-2F46-B0AF-5A1A4175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62" name="Rectangle 2">
            <a:extLst>
              <a:ext uri="{FF2B5EF4-FFF2-40B4-BE49-F238E27FC236}">
                <a16:creationId xmlns:a16="http://schemas.microsoft.com/office/drawing/2014/main" id="{89AC8034-F0CD-0A4B-893F-8F416DCF7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The Results</a:t>
            </a:r>
          </a:p>
        </p:txBody>
      </p:sp>
      <p:pic>
        <p:nvPicPr>
          <p:cNvPr id="32771" name="Picture 6" descr="7.gif">
            <a:extLst>
              <a:ext uri="{FF2B5EF4-FFF2-40B4-BE49-F238E27FC236}">
                <a16:creationId xmlns:a16="http://schemas.microsoft.com/office/drawing/2014/main" id="{2B2AE2D2-F6CF-334E-8430-3B37C0B69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08818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A9A47-FD2E-4F4E-8E07-60ABE535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Problem: crash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8CAC5-FF82-0243-A160-029AB3B13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0"/>
              <a:buChar char="l"/>
              <a:defRPr/>
            </a:pPr>
            <a:r>
              <a:rPr lang="en-US" dirty="0"/>
              <a:t>Updates to data and meta data are not atomic</a:t>
            </a:r>
          </a:p>
          <a:p>
            <a:pPr>
              <a:buFont typeface="Monotype Sorts" charset="0"/>
              <a:buChar char="l"/>
              <a:defRPr/>
            </a:pPr>
            <a:endParaRPr lang="en-US" dirty="0"/>
          </a:p>
          <a:p>
            <a:pPr>
              <a:buFont typeface="Monotype Sorts" charset="0"/>
              <a:buChar char="l"/>
              <a:defRPr/>
            </a:pPr>
            <a:r>
              <a:rPr lang="en-US" dirty="0"/>
              <a:t>Consider, what happens when you delete a file</a:t>
            </a:r>
          </a:p>
          <a:p>
            <a:pPr marL="857250" lvl="1" indent="-342900">
              <a:buFont typeface="+mj-lt"/>
              <a:buAutoNum type="arabicPeriod"/>
              <a:defRPr/>
            </a:pPr>
            <a:r>
              <a:rPr lang="en-US" dirty="0"/>
              <a:t>Remove directory entry</a:t>
            </a:r>
          </a:p>
          <a:p>
            <a:pPr marL="857250" lvl="1" indent="-342900">
              <a:buFont typeface="+mj-lt"/>
              <a:buAutoNum type="arabicPeriod"/>
              <a:defRPr/>
            </a:pPr>
            <a:r>
              <a:rPr lang="en-US" dirty="0"/>
              <a:t>Remove the </a:t>
            </a:r>
            <a:r>
              <a:rPr lang="en-US" dirty="0" err="1"/>
              <a:t>inode</a:t>
            </a:r>
            <a:r>
              <a:rPr lang="en-US" dirty="0"/>
              <a:t>(s)</a:t>
            </a:r>
          </a:p>
          <a:p>
            <a:pPr marL="857250" lvl="1" indent="-342900">
              <a:buFont typeface="+mj-lt"/>
              <a:buAutoNum type="arabicPeriod"/>
              <a:defRPr/>
            </a:pPr>
            <a:r>
              <a:rPr lang="en-US" dirty="0"/>
              <a:t>Remove the data blocks</a:t>
            </a:r>
          </a:p>
          <a:p>
            <a:pPr marL="857250" lvl="1" indent="-342900">
              <a:buFont typeface="+mj-lt"/>
              <a:buAutoNum type="arabicPeriod"/>
              <a:defRPr/>
            </a:pPr>
            <a:r>
              <a:rPr lang="en-US" dirty="0"/>
              <a:t>Mark the free map (for all the </a:t>
            </a:r>
            <a:r>
              <a:rPr lang="en-US" dirty="0" err="1"/>
              <a:t>i</a:t>
            </a:r>
            <a:r>
              <a:rPr lang="en-US" dirty="0"/>
              <a:t>-node and data blocks you freed)</a:t>
            </a:r>
          </a:p>
          <a:p>
            <a:pPr lvl="1">
              <a:buFont typeface="ZapfDingbats" charset="0"/>
              <a:buChar char="u"/>
              <a:defRPr/>
            </a:pPr>
            <a:r>
              <a:rPr lang="en-US" dirty="0"/>
              <a:t>What happens if you crash somewhere in the middle?</a:t>
            </a:r>
          </a:p>
        </p:txBody>
      </p:sp>
      <p:sp>
        <p:nvSpPr>
          <p:cNvPr id="34819" name="Footer Placeholder 4">
            <a:extLst>
              <a:ext uri="{FF2B5EF4-FFF2-40B4-BE49-F238E27FC236}">
                <a16:creationId xmlns:a16="http://schemas.microsoft.com/office/drawing/2014/main" id="{C22BE4CD-A8CE-B04B-91D8-75478404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2FEE6-A558-E946-A5EF-5A7122D67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Journaling File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B085-1EA6-1C4D-A3D2-26C7C439BB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Journaling File systems make updates to a log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Log plans for updates to a journal first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a crash happens you can replay the journal to restore consistency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if we crash when writing journal?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Problem.  Possible solution, bracket the changes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Introduce checksum periodically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Replay only parts where there is checksum that matches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Journal choices (regular file? Special partition?)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Log meta-data and data?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3" name="Footer Placeholder 4">
            <a:extLst>
              <a:ext uri="{FF2B5EF4-FFF2-40B4-BE49-F238E27FC236}">
                <a16:creationId xmlns:a16="http://schemas.microsoft.com/office/drawing/2014/main" id="{1744F202-ED36-A741-AD27-8E6EE4EA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1CC7196D-7D87-2F4A-89DA-E3465E5B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22" name="Rectangle 2">
            <a:extLst>
              <a:ext uri="{FF2B5EF4-FFF2-40B4-BE49-F238E27FC236}">
                <a16:creationId xmlns:a16="http://schemas.microsoft.com/office/drawing/2014/main" id="{B97358CE-E3A2-E347-BE56-C215AB478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Log-structured File System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A7E6D95-D6D4-A84F-93A0-03B229F37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Log-structured File System (LFS) was designed in response to two trends in workload and technology: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Disk bandwidth scaling significantly (40% a year)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While seek latency is not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Large main memories in machines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Large buffer caches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Absorb large fraction of read requests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Can use for writes as well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Coalesce small writes into large writes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LFS takes advantage of both of these to increase FS performance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Rosenblum and Ousterhout (Berkeley, 1991)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4">
            <a:extLst>
              <a:ext uri="{FF2B5EF4-FFF2-40B4-BE49-F238E27FC236}">
                <a16:creationId xmlns:a16="http://schemas.microsoft.com/office/drawing/2014/main" id="{79C12983-6167-7345-BCAE-ADE9AD31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0E50FC5A-B57D-B24D-BB3E-D1EDAD46B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FFS Problems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8A2C819-FD25-4D43-B19F-DF07F8300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LFS also addresses some problems with FFS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Placement is improved, but still have many small seeks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Possibly related files are physically separated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Inodes separated from files (small seeks)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Directory entries separate from inodes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Metadata requires synchronous writes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With small files, most writes are to metadata (synchronous)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Synchronous writes very slow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4">
            <a:extLst>
              <a:ext uri="{FF2B5EF4-FFF2-40B4-BE49-F238E27FC236}">
                <a16:creationId xmlns:a16="http://schemas.microsoft.com/office/drawing/2014/main" id="{984D0F57-DD8E-2F4D-9F69-6EF4D7F0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4770" name="Rectangle 2">
            <a:extLst>
              <a:ext uri="{FF2B5EF4-FFF2-40B4-BE49-F238E27FC236}">
                <a16:creationId xmlns:a16="http://schemas.microsoft.com/office/drawing/2014/main" id="{FC1ABC54-CBDC-884B-B887-B80601125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LFS Approach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DF7B348-CB0F-9F4D-AA29-3A34E3D29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Treat the disk as a single log for appending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Collect writes in disk cache, write out entire collection in one large disk request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Leverages disk bandwidth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No seeks (assuming head is at end of log)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info written to disk is appended to log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Data blocks, attributes, inodes, directories, etc.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Looks simple, but only in abstract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4">
            <a:extLst>
              <a:ext uri="{FF2B5EF4-FFF2-40B4-BE49-F238E27FC236}">
                <a16:creationId xmlns:a16="http://schemas.microsoft.com/office/drawing/2014/main" id="{BA5AC8FA-3DDE-2D48-879D-E01A43D2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5794" name="Rectangle 2">
            <a:extLst>
              <a:ext uri="{FF2B5EF4-FFF2-40B4-BE49-F238E27FC236}">
                <a16:creationId xmlns:a16="http://schemas.microsoft.com/office/drawing/2014/main" id="{1CD57E7F-1DE8-294F-9CB8-F00DF59FD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LFS Challenges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53B8601-905C-E24D-BFE2-31CD6EF09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LFS has two challenges it must address for it to be practical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Locating data written to the log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FFS places files in a location, LFS writes data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at the end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2"/>
            <a:endParaRPr lang="en-US" altLang="ja-JP">
              <a:ea typeface="ＭＳ Ｐゴシック" panose="020B0600070205080204" pitchFamily="34" charset="-128"/>
            </a:endParaRP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Managing free space on the disk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Disk is finite, so log is finite, cannot always append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Need to recover deleted blocks in old parts of log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4">
            <a:extLst>
              <a:ext uri="{FF2B5EF4-FFF2-40B4-BE49-F238E27FC236}">
                <a16:creationId xmlns:a16="http://schemas.microsoft.com/office/drawing/2014/main" id="{A8521CEC-374B-9944-8208-BC105A34B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6818" name="Rectangle 2">
            <a:extLst>
              <a:ext uri="{FF2B5EF4-FFF2-40B4-BE49-F238E27FC236}">
                <a16:creationId xmlns:a16="http://schemas.microsoft.com/office/drawing/2014/main" id="{6B3FC9B5-3141-344D-996E-A05BAB565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LFS: Locating Data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F2177A5-DBE3-D04A-9B54-318CBA7C0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FFS uses inodes to locate data blocks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Inodes pre-allocated in each cylinder group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Directories contain locations of inodes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LFS appends inodes to end of the log just like data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Makes them hard to find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Approach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another level of indirection: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Inode maps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Inode maps</a:t>
            </a:r>
            <a:r>
              <a:rPr lang="en-US" altLang="en-US">
                <a:ea typeface="ＭＳ Ｐゴシック" panose="020B0600070205080204" pitchFamily="34" charset="-128"/>
              </a:rPr>
              <a:t> map file #s to inode location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Location of inode map blocks kept in checkpoint region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Checkpoint region has a fixed location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Cache inode maps in memory for performance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A1C-4359-464A-8245-5440BADC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There’s more to filesystems 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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209FC-0D90-F244-BC49-498F33A567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Standard Performance improvement techniques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Alternative important File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FFS: Unix Fast File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JFS: making File systems reliable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LFS: Optimizing write performance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Improve the performance/reliability of disk drives?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RAID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Generalizations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Network file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Distributed File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Internet scale file systems</a:t>
            </a:r>
          </a:p>
        </p:txBody>
      </p:sp>
      <p:sp>
        <p:nvSpPr>
          <p:cNvPr id="17411" name="Footer Placeholder 7">
            <a:extLst>
              <a:ext uri="{FF2B5EF4-FFF2-40B4-BE49-F238E27FC236}">
                <a16:creationId xmlns:a16="http://schemas.microsoft.com/office/drawing/2014/main" id="{A8FBFF46-F320-F449-A84A-097AF2E2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4">
            <a:extLst>
              <a:ext uri="{FF2B5EF4-FFF2-40B4-BE49-F238E27FC236}">
                <a16:creationId xmlns:a16="http://schemas.microsoft.com/office/drawing/2014/main" id="{748610F0-0BFE-0A4A-84B4-A28A2D62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2E94A114-BBE6-D740-B80C-83D576D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LFS Layout</a:t>
            </a:r>
          </a:p>
        </p:txBody>
      </p:sp>
      <p:pic>
        <p:nvPicPr>
          <p:cNvPr id="47107" name="Picture 6" descr="13.gif">
            <a:extLst>
              <a:ext uri="{FF2B5EF4-FFF2-40B4-BE49-F238E27FC236}">
                <a16:creationId xmlns:a16="http://schemas.microsoft.com/office/drawing/2014/main" id="{75384268-3C02-2441-84CD-2AC9CA503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0010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4">
            <a:extLst>
              <a:ext uri="{FF2B5EF4-FFF2-40B4-BE49-F238E27FC236}">
                <a16:creationId xmlns:a16="http://schemas.microsoft.com/office/drawing/2014/main" id="{7954AB52-F867-AF45-9FC1-BF69E736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32B808B2-592C-4248-AC31-A300D3036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LFS: Free Space Management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714430A-9A36-3948-B195-82626E5E2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LFS append-only quickly runs out of disk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recover deleted blocks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Approach: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Fragment log into segments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Thread segments on disk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Segments can be anywhere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Reclaim space by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cleaning</a:t>
            </a:r>
            <a:r>
              <a:rPr lang="en-US" altLang="en-US">
                <a:ea typeface="ＭＳ Ｐゴシック" panose="020B0600070205080204" pitchFamily="34" charset="-128"/>
              </a:rPr>
              <a:t> segments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Read segment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Copy live data to end of log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Now have free segment you can reuse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Cleaning is a big problem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Costly overhead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4">
            <a:extLst>
              <a:ext uri="{FF2B5EF4-FFF2-40B4-BE49-F238E27FC236}">
                <a16:creationId xmlns:a16="http://schemas.microsoft.com/office/drawing/2014/main" id="{891E8147-8AAF-E94E-8F55-7ED219CF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63FD9597-B8D9-DC40-A7B6-F57413BB37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Write Cost Comparison</a:t>
            </a:r>
          </a:p>
        </p:txBody>
      </p:sp>
      <p:pic>
        <p:nvPicPr>
          <p:cNvPr id="51203" name="Picture 6" descr="15.gif">
            <a:extLst>
              <a:ext uri="{FF2B5EF4-FFF2-40B4-BE49-F238E27FC236}">
                <a16:creationId xmlns:a16="http://schemas.microsoft.com/office/drawing/2014/main" id="{ED054AB3-ADDA-F947-AFBB-F8B1085EA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8580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5">
            <a:extLst>
              <a:ext uri="{FF2B5EF4-FFF2-40B4-BE49-F238E27FC236}">
                <a16:creationId xmlns:a16="http://schemas.microsoft.com/office/drawing/2014/main" id="{09D980AE-7EE7-F64F-844C-0D8139C04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14600"/>
            <a:ext cx="1676400" cy="646113"/>
          </a:xfrm>
          <a:prstGeom prst="rect">
            <a:avLst/>
          </a:prstGeom>
          <a:solidFill>
            <a:schemeClr val="bg2"/>
          </a:solidFill>
          <a:ln w="25400">
            <a:solidFill>
              <a:schemeClr val="accent6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b="0">
                <a:solidFill>
                  <a:srgbClr val="1F1F1F"/>
                </a:solidFill>
              </a:rPr>
              <a:t>Write cost of 2 if 20% full</a:t>
            </a:r>
          </a:p>
          <a:p>
            <a:pPr algn="ctr">
              <a:defRPr/>
            </a:pPr>
            <a:endParaRPr lang="en-US" sz="1800" b="0">
              <a:solidFill>
                <a:srgbClr val="1F1F1F"/>
              </a:solidFill>
            </a:endParaRPr>
          </a:p>
        </p:txBody>
      </p:sp>
      <p:sp>
        <p:nvSpPr>
          <p:cNvPr id="8" name="Text Box 65">
            <a:extLst>
              <a:ext uri="{FF2B5EF4-FFF2-40B4-BE49-F238E27FC236}">
                <a16:creationId xmlns:a16="http://schemas.microsoft.com/office/drawing/2014/main" id="{32611603-9B9B-FC46-81FE-5BAD42C0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895600"/>
            <a:ext cx="1905000" cy="646113"/>
          </a:xfrm>
          <a:prstGeom prst="rect">
            <a:avLst/>
          </a:prstGeom>
          <a:solidFill>
            <a:schemeClr val="bg2"/>
          </a:solidFill>
          <a:ln w="25400">
            <a:solidFill>
              <a:schemeClr val="accent6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b="0">
                <a:solidFill>
                  <a:srgbClr val="1F1F1F"/>
                </a:solidFill>
              </a:rPr>
              <a:t>Write cost of 10 if 80% full</a:t>
            </a:r>
          </a:p>
          <a:p>
            <a:pPr algn="ctr">
              <a:defRPr/>
            </a:pPr>
            <a:endParaRPr lang="en-US" sz="1800" b="0">
              <a:solidFill>
                <a:srgbClr val="1F1F1F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BF5B870-3A3F-5A4D-9F14-2FED3A5D8ECE}"/>
              </a:ext>
            </a:extLst>
          </p:cNvPr>
          <p:cNvCxnSpPr>
            <a:cxnSpLocks noChangeShapeType="1"/>
            <a:stCxn id="7" idx="3"/>
          </p:cNvCxnSpPr>
          <p:nvPr/>
        </p:nvCxnSpPr>
        <p:spPr bwMode="auto">
          <a:xfrm>
            <a:off x="2362200" y="2838450"/>
            <a:ext cx="990600" cy="971550"/>
          </a:xfrm>
          <a:prstGeom prst="line">
            <a:avLst/>
          </a:prstGeom>
          <a:noFill/>
          <a:ln w="31750">
            <a:solidFill>
              <a:srgbClr val="1F1F1F"/>
            </a:solidFill>
            <a:prstDash val="sys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35F4F1-FAF8-FF40-8A85-F39FF154BACD}"/>
              </a:ext>
            </a:extLst>
          </p:cNvPr>
          <p:cNvCxnSpPr>
            <a:cxnSpLocks noChangeShapeType="1"/>
            <a:stCxn id="8" idx="1"/>
          </p:cNvCxnSpPr>
          <p:nvPr/>
        </p:nvCxnSpPr>
        <p:spPr bwMode="auto">
          <a:xfrm rot="10800000">
            <a:off x="4953000" y="2743200"/>
            <a:ext cx="1752600" cy="476250"/>
          </a:xfrm>
          <a:prstGeom prst="line">
            <a:avLst/>
          </a:prstGeom>
          <a:noFill/>
          <a:ln w="31750">
            <a:solidFill>
              <a:srgbClr val="1F1F1F"/>
            </a:solidFill>
            <a:prstDash val="sys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4">
            <a:extLst>
              <a:ext uri="{FF2B5EF4-FFF2-40B4-BE49-F238E27FC236}">
                <a16:creationId xmlns:a16="http://schemas.microsoft.com/office/drawing/2014/main" id="{61DB3573-7D8C-FD41-B86F-0F56EC01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42" name="Rectangle 2">
            <a:extLst>
              <a:ext uri="{FF2B5EF4-FFF2-40B4-BE49-F238E27FC236}">
                <a16:creationId xmlns:a16="http://schemas.microsoft.com/office/drawing/2014/main" id="{B6893AA0-D8F9-7442-B381-1F64C028D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Write Cost: Simulation</a:t>
            </a:r>
          </a:p>
        </p:txBody>
      </p:sp>
      <p:pic>
        <p:nvPicPr>
          <p:cNvPr id="52227" name="Picture 6" descr="16.gif">
            <a:extLst>
              <a:ext uri="{FF2B5EF4-FFF2-40B4-BE49-F238E27FC236}">
                <a16:creationId xmlns:a16="http://schemas.microsoft.com/office/drawing/2014/main" id="{5A54DCE7-5C24-CD4F-A7A0-898A7E64B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716713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oter Placeholder 4">
            <a:extLst>
              <a:ext uri="{FF2B5EF4-FFF2-40B4-BE49-F238E27FC236}">
                <a16:creationId xmlns:a16="http://schemas.microsoft.com/office/drawing/2014/main" id="{003CDDA9-134B-A54D-8258-5B0BE012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8866" name="Rectangle 2">
            <a:extLst>
              <a:ext uri="{FF2B5EF4-FFF2-40B4-BE49-F238E27FC236}">
                <a16:creationId xmlns:a16="http://schemas.microsoft.com/office/drawing/2014/main" id="{F7FFE022-B807-404F-9836-B60957662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RAID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25543B6-887C-F146-8C55-2E83C8DC1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Redundant Array of Inexpensive Disks (RAID)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storage system, not a file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Patterson, Katz, and Gibson (Berkeley, 1988)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Idea: Use many disks in parallel to increase storage bandwidth, improve reliability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Files are striped across disks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stripe portion is read/written in parallel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Bandwidth increases with more disks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FB56-3F25-384A-B6D6-21F78DF2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RAID</a:t>
            </a:r>
          </a:p>
        </p:txBody>
      </p:sp>
      <p:sp>
        <p:nvSpPr>
          <p:cNvPr id="55298" name="Footer Placeholder 4">
            <a:extLst>
              <a:ext uri="{FF2B5EF4-FFF2-40B4-BE49-F238E27FC236}">
                <a16:creationId xmlns:a16="http://schemas.microsoft.com/office/drawing/2014/main" id="{71D22C2A-639C-1240-B001-42131DC1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Magnetic Disk 8">
            <a:extLst>
              <a:ext uri="{FF2B5EF4-FFF2-40B4-BE49-F238E27FC236}">
                <a16:creationId xmlns:a16="http://schemas.microsoft.com/office/drawing/2014/main" id="{F47C1149-9769-944C-B8DE-258D634C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5300" name="Magnetic Disk 8">
            <a:extLst>
              <a:ext uri="{FF2B5EF4-FFF2-40B4-BE49-F238E27FC236}">
                <a16:creationId xmlns:a16="http://schemas.microsoft.com/office/drawing/2014/main" id="{EF131BE4-251A-184B-A12B-BA7904E87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5301" name="Magnetic Disk 8">
            <a:extLst>
              <a:ext uri="{FF2B5EF4-FFF2-40B4-BE49-F238E27FC236}">
                <a16:creationId xmlns:a16="http://schemas.microsoft.com/office/drawing/2014/main" id="{DA91EBE9-E1B4-0C48-8BC2-1E6DC3DD9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5302" name="Magnetic Disk 9">
            <a:extLst>
              <a:ext uri="{FF2B5EF4-FFF2-40B4-BE49-F238E27FC236}">
                <a16:creationId xmlns:a16="http://schemas.microsoft.com/office/drawing/2014/main" id="{3383A2FB-E24A-B640-8115-50692D342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44BE2F-EF63-5F47-B730-ACFE14A87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209800"/>
            <a:ext cx="48006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893EAC-2E1A-2A4B-B2F1-D038F1D86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62D4EC-C1D0-9A44-8644-36EDA77D5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B9E378-05BC-4D41-B53C-4C427769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28C5F3-C9E7-B545-9393-55FD57A4E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cxnSp>
        <p:nvCxnSpPr>
          <p:cNvPr id="16" name="Straight Arrow Connector 9">
            <a:extLst>
              <a:ext uri="{FF2B5EF4-FFF2-40B4-BE49-F238E27FC236}">
                <a16:creationId xmlns:a16="http://schemas.microsoft.com/office/drawing/2014/main" id="{30AE2AAB-75A4-544C-B1FC-941D847DD69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2867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B449F2A6-F020-E94B-BA70-C817EF982B8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583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9">
            <a:extLst>
              <a:ext uri="{FF2B5EF4-FFF2-40B4-BE49-F238E27FC236}">
                <a16:creationId xmlns:a16="http://schemas.microsoft.com/office/drawing/2014/main" id="{C554CAFB-C18A-E14A-A522-4850A64047D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0299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9">
            <a:extLst>
              <a:ext uri="{FF2B5EF4-FFF2-40B4-BE49-F238E27FC236}">
                <a16:creationId xmlns:a16="http://schemas.microsoft.com/office/drawing/2014/main" id="{13870238-56AD-6B4A-9C0B-AE22E988C6B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4015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4">
            <a:extLst>
              <a:ext uri="{FF2B5EF4-FFF2-40B4-BE49-F238E27FC236}">
                <a16:creationId xmlns:a16="http://schemas.microsoft.com/office/drawing/2014/main" id="{C54AAB82-6141-4C45-8912-09505F48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9890" name="Rectangle 2">
            <a:extLst>
              <a:ext uri="{FF2B5EF4-FFF2-40B4-BE49-F238E27FC236}">
                <a16:creationId xmlns:a16="http://schemas.microsoft.com/office/drawing/2014/main" id="{C7B69253-4416-A241-8AB5-C846C3F16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RAID Challenges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5380B04-61D9-7541-8A19-9E5DB244F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Small files (small writes less than a full stripe)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read entire stripe, update with small write, then write entire stripe out to disks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Reliability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More disks increases the chance of media failure (MTBF)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Turn reliability problem into a feature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one disk to store parity data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XOR of all data blocks in stripe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recover any data block from all others + parity block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Hence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redundant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in name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Introduces overhead, but, hey, disks are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inexpensive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E1A3-10AD-0945-8013-76E10E52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RAID with parity</a:t>
            </a:r>
          </a:p>
        </p:txBody>
      </p:sp>
      <p:sp>
        <p:nvSpPr>
          <p:cNvPr id="58370" name="Footer Placeholder 4">
            <a:extLst>
              <a:ext uri="{FF2B5EF4-FFF2-40B4-BE49-F238E27FC236}">
                <a16:creationId xmlns:a16="http://schemas.microsoft.com/office/drawing/2014/main" id="{AC26CEBF-ED87-394D-8FE1-DD70D5A5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1" name="Magnetic Disk 8">
            <a:extLst>
              <a:ext uri="{FF2B5EF4-FFF2-40B4-BE49-F238E27FC236}">
                <a16:creationId xmlns:a16="http://schemas.microsoft.com/office/drawing/2014/main" id="{3F3E2ABD-4226-CE46-B57B-43E2EC656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8372" name="Magnetic Disk 8">
            <a:extLst>
              <a:ext uri="{FF2B5EF4-FFF2-40B4-BE49-F238E27FC236}">
                <a16:creationId xmlns:a16="http://schemas.microsoft.com/office/drawing/2014/main" id="{86C1EC21-DAD9-7245-910E-F956BAA91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8373" name="Magnetic Disk 8">
            <a:extLst>
              <a:ext uri="{FF2B5EF4-FFF2-40B4-BE49-F238E27FC236}">
                <a16:creationId xmlns:a16="http://schemas.microsoft.com/office/drawing/2014/main" id="{7B2156BA-C89A-DE42-8BDD-FB9467F8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8374" name="Magnetic Disk 9">
            <a:extLst>
              <a:ext uri="{FF2B5EF4-FFF2-40B4-BE49-F238E27FC236}">
                <a16:creationId xmlns:a16="http://schemas.microsoft.com/office/drawing/2014/main" id="{EABF3494-3973-8E40-A059-E4E2227EE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8375" name="Rectangle 11">
            <a:extLst>
              <a:ext uri="{FF2B5EF4-FFF2-40B4-BE49-F238E27FC236}">
                <a16:creationId xmlns:a16="http://schemas.microsoft.com/office/drawing/2014/main" id="{C56D64CD-75EA-1145-A22E-53BF53053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8376" name="Rectangle 12">
            <a:extLst>
              <a:ext uri="{FF2B5EF4-FFF2-40B4-BE49-F238E27FC236}">
                <a16:creationId xmlns:a16="http://schemas.microsoft.com/office/drawing/2014/main" id="{A52680B1-C40D-784F-9C59-767348DDB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8377" name="Rectangle 13">
            <a:extLst>
              <a:ext uri="{FF2B5EF4-FFF2-40B4-BE49-F238E27FC236}">
                <a16:creationId xmlns:a16="http://schemas.microsoft.com/office/drawing/2014/main" id="{1106667E-55C5-644E-837B-AECA46780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8378" name="Rectangle 14">
            <a:extLst>
              <a:ext uri="{FF2B5EF4-FFF2-40B4-BE49-F238E27FC236}">
                <a16:creationId xmlns:a16="http://schemas.microsoft.com/office/drawing/2014/main" id="{1D5E6925-8F9A-474D-884A-6EABB4360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743200"/>
            <a:ext cx="914400" cy="228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cxnSp>
        <p:nvCxnSpPr>
          <p:cNvPr id="58379" name="Straight Arrow Connector 9">
            <a:extLst>
              <a:ext uri="{FF2B5EF4-FFF2-40B4-BE49-F238E27FC236}">
                <a16:creationId xmlns:a16="http://schemas.microsoft.com/office/drawing/2014/main" id="{030BEB55-AFAC-7D45-B666-705F28A503E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6009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Straight Arrow Connector 9">
            <a:extLst>
              <a:ext uri="{FF2B5EF4-FFF2-40B4-BE49-F238E27FC236}">
                <a16:creationId xmlns:a16="http://schemas.microsoft.com/office/drawing/2014/main" id="{AE43C420-0A7C-9A4E-94A0-8C169C379C3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9725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Straight Arrow Connector 9">
            <a:extLst>
              <a:ext uri="{FF2B5EF4-FFF2-40B4-BE49-F238E27FC236}">
                <a16:creationId xmlns:a16="http://schemas.microsoft.com/office/drawing/2014/main" id="{78A36459-344D-AF4C-8F5C-F4871BA7FC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3441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Straight Arrow Connector 9">
            <a:extLst>
              <a:ext uri="{FF2B5EF4-FFF2-40B4-BE49-F238E27FC236}">
                <a16:creationId xmlns:a16="http://schemas.microsoft.com/office/drawing/2014/main" id="{D097216C-AB2B-994A-A1B2-3154D4F1271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7157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Magnetic Disk 20">
            <a:extLst>
              <a:ext uri="{FF2B5EF4-FFF2-40B4-BE49-F238E27FC236}">
                <a16:creationId xmlns:a16="http://schemas.microsoft.com/office/drawing/2014/main" id="{F31FE2F2-1B4A-7C49-BF6B-0427FAE1B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81400"/>
            <a:ext cx="914400" cy="822325"/>
          </a:xfrm>
          <a:prstGeom prst="flowChartMagneticDisk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60573-2BB3-404C-AAE8-1CECCE39A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743200"/>
            <a:ext cx="914400" cy="228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cxnSp>
        <p:nvCxnSpPr>
          <p:cNvPr id="23" name="Straight Arrow Connector 9">
            <a:extLst>
              <a:ext uri="{FF2B5EF4-FFF2-40B4-BE49-F238E27FC236}">
                <a16:creationId xmlns:a16="http://schemas.microsoft.com/office/drawing/2014/main" id="{BD02BA31-E1A7-0044-83FE-C1834506AC7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87394" y="3275806"/>
            <a:ext cx="457200" cy="1588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7">
            <a:extLst>
              <a:ext uri="{FF2B5EF4-FFF2-40B4-BE49-F238E27FC236}">
                <a16:creationId xmlns:a16="http://schemas.microsoft.com/office/drawing/2014/main" id="{95A43425-491F-F641-9FDB-483962F4A4E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667000"/>
            <a:ext cx="287338" cy="338138"/>
            <a:chOff x="5105400" y="2667000"/>
            <a:chExt cx="287258" cy="338554"/>
          </a:xfrm>
        </p:grpSpPr>
        <p:sp>
          <p:nvSpPr>
            <p:cNvPr id="58394" name="Rectangle 23">
              <a:extLst>
                <a:ext uri="{FF2B5EF4-FFF2-40B4-BE49-F238E27FC236}">
                  <a16:creationId xmlns:a16="http://schemas.microsoft.com/office/drawing/2014/main" id="{70D47A41-D9BF-0844-ACFA-CB476B73C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2667000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chemeClr val="tx1"/>
                  </a:solidFill>
                  <a:latin typeface="MS Gothic" panose="020B0609070205080204" pitchFamily="49" charset="-128"/>
                </a:rPr>
                <a:t>+</a:t>
              </a: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58395" name="Oval 24">
              <a:extLst>
                <a:ext uri="{FF2B5EF4-FFF2-40B4-BE49-F238E27FC236}">
                  <a16:creationId xmlns:a16="http://schemas.microsoft.com/office/drawing/2014/main" id="{FEE3AE92-3F07-9D43-8D10-500C47FDC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7993" y="2743201"/>
              <a:ext cx="166007" cy="228600"/>
            </a:xfrm>
            <a:prstGeom prst="ellips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8">
            <a:extLst>
              <a:ext uri="{FF2B5EF4-FFF2-40B4-BE49-F238E27FC236}">
                <a16:creationId xmlns:a16="http://schemas.microsoft.com/office/drawing/2014/main" id="{37094265-3D9A-1040-85FF-7032ACA90386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667000"/>
            <a:ext cx="287338" cy="338138"/>
            <a:chOff x="5105400" y="2667000"/>
            <a:chExt cx="287258" cy="338554"/>
          </a:xfrm>
        </p:grpSpPr>
        <p:sp>
          <p:nvSpPr>
            <p:cNvPr id="58392" name="Rectangle 29">
              <a:extLst>
                <a:ext uri="{FF2B5EF4-FFF2-40B4-BE49-F238E27FC236}">
                  <a16:creationId xmlns:a16="http://schemas.microsoft.com/office/drawing/2014/main" id="{E1209E04-8491-8143-8463-FFFD00C42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2667000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chemeClr val="tx1"/>
                  </a:solidFill>
                  <a:latin typeface="MS Gothic" panose="020B0609070205080204" pitchFamily="49" charset="-128"/>
                </a:rPr>
                <a:t>+</a:t>
              </a: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58393" name="Oval 30">
              <a:extLst>
                <a:ext uri="{FF2B5EF4-FFF2-40B4-BE49-F238E27FC236}">
                  <a16:creationId xmlns:a16="http://schemas.microsoft.com/office/drawing/2014/main" id="{94A48DA9-12C6-264E-BF55-628E7F87B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7993" y="2743201"/>
              <a:ext cx="166007" cy="228600"/>
            </a:xfrm>
            <a:prstGeom prst="ellips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1">
            <a:extLst>
              <a:ext uri="{FF2B5EF4-FFF2-40B4-BE49-F238E27FC236}">
                <a16:creationId xmlns:a16="http://schemas.microsoft.com/office/drawing/2014/main" id="{D70899E1-9235-AD4F-B0FA-39FBD8FD1BE8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67000"/>
            <a:ext cx="287338" cy="338138"/>
            <a:chOff x="5105400" y="2667000"/>
            <a:chExt cx="287258" cy="338554"/>
          </a:xfrm>
        </p:grpSpPr>
        <p:sp>
          <p:nvSpPr>
            <p:cNvPr id="58390" name="Rectangle 32">
              <a:extLst>
                <a:ext uri="{FF2B5EF4-FFF2-40B4-BE49-F238E27FC236}">
                  <a16:creationId xmlns:a16="http://schemas.microsoft.com/office/drawing/2014/main" id="{840A67B1-BC36-164E-9591-918D55E72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2667000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chemeClr val="tx1"/>
                  </a:solidFill>
                  <a:latin typeface="MS Gothic" panose="020B0609070205080204" pitchFamily="49" charset="-128"/>
                </a:rPr>
                <a:t>+</a:t>
              </a: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58391" name="Oval 33">
              <a:extLst>
                <a:ext uri="{FF2B5EF4-FFF2-40B4-BE49-F238E27FC236}">
                  <a16:creationId xmlns:a16="http://schemas.microsoft.com/office/drawing/2014/main" id="{3FD5C70B-F194-7D4C-B80C-567CC4B54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7993" y="2743201"/>
              <a:ext cx="166007" cy="228600"/>
            </a:xfrm>
            <a:prstGeom prst="ellips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FF56C0-6CD5-0E44-B125-F587A446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667000"/>
            <a:ext cx="287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MS Gothic" panose="020B0609070205080204" pitchFamily="49" charset="-128"/>
              </a:rPr>
              <a:t>=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4">
            <a:extLst>
              <a:ext uri="{FF2B5EF4-FFF2-40B4-BE49-F238E27FC236}">
                <a16:creationId xmlns:a16="http://schemas.microsoft.com/office/drawing/2014/main" id="{1DC3F962-492A-5A49-8931-4D68109E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0914" name="Rectangle 2">
            <a:extLst>
              <a:ext uri="{FF2B5EF4-FFF2-40B4-BE49-F238E27FC236}">
                <a16:creationId xmlns:a16="http://schemas.microsoft.com/office/drawing/2014/main" id="{F86F305A-8FAB-6C47-A2A2-E6136F394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RAID Levels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224A3DC-EEF4-D047-ABF5-4BE54EFA3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 marketing literature, you will see RAID systems advertised as supporting different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RAID Levels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Here are some common levels: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RAID 0: Striping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Good for random access (no reliability)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RAID 1: Mirroring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Two disks, write data to both (expensive, 1X storage overhead)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RAID 2,3 and 4: bit, byte and block level parity.  Rarely used.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RAID 5, 6: Floating parity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Parity blocks for different stripes written to different disks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No single parity disk, hence no bottleneck at that disk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RAID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10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: Striping plus mirroring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Higher bandwidth, but still have large overhead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See this on PC RAID disk cards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CE3D5-8651-6441-8E44-9C16CCFA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Other file system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1DAE6-7AEE-5744-87B4-842F838ACA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Network File systems (NFS)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a file system be shared across the network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file system is on a single server, the clients access it remotely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Distributed file systems: Can a file system be stored (and possibly replicated) across multiple machines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if they are geographically spread?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Hadoop Distributed File System (HDFS), Google File System (GFS)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File systems is an exciting research area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Take cs202 if interested!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1443" name="Footer Placeholder 4">
            <a:extLst>
              <a:ext uri="{FF2B5EF4-FFF2-40B4-BE49-F238E27FC236}">
                <a16:creationId xmlns:a16="http://schemas.microsoft.com/office/drawing/2014/main" id="{8EE8EDA9-5705-3143-85B9-BEE00C06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68C2C-2750-374C-AA78-196702E4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Improving Performance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810672A0-57A2-6843-B4A8-F93E23ABA7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Disk reads and writes take order of milliseconds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Very slow compared to CPU and memory speeds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How to speed things up?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File buffer cache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Cache writes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 ahead</a:t>
            </a:r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2C628472-DC6D-9640-B17D-7AE511DB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4">
            <a:extLst>
              <a:ext uri="{FF2B5EF4-FFF2-40B4-BE49-F238E27FC236}">
                <a16:creationId xmlns:a16="http://schemas.microsoft.com/office/drawing/2014/main" id="{97525E82-4C4D-A945-9C04-807E7A6B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BF2715D0-1276-FA46-A9DC-ACD7B00E9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157C180-9C68-4F40-8BCF-187B8C2A5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UNIX file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Indexed access to files using inodes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Improve performance by localizing files to cylinder groups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JFS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Improve reliability by logging operations in a journal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Improve write performance by treating disk as a log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clean log complicates things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RAID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Spread data across disks and store parity on separate disk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B83D87BD-8E26-A34E-9531-1916E787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482" name="Rectangle 2">
            <a:extLst>
              <a:ext uri="{FF2B5EF4-FFF2-40B4-BE49-F238E27FC236}">
                <a16:creationId xmlns:a16="http://schemas.microsoft.com/office/drawing/2014/main" id="{F1C7C5FC-4436-0F46-BEF2-236ED5446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Buffer Cache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F8886FB-04F3-1447-B20E-9F33BCA1D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Applications exhibit significant locality for reading and writing files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Idea: Cache file blocks in memory to capture locality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This is called the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file buffer cache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Cache is system wide, used and shared by all processes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Reading from the cache makes a disk perform like memory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Even a 4 MB cache can be very effective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Issues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file buffer cache competes with VM (tradeoff here)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Like VM, it has limited size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replacement algorithms again (LRU usually used)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5620D8FB-1DC3-7B40-A259-41B11A10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D0FAD3F5-3704-0E49-BAE1-646B7A0D6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Caching Writes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B9973D9-EA05-E043-946D-6F67CCE48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On a write, some applications assume that data makes it through the buffer cache and onto the disk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 a result, writes are often slow even with caching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Several ways to compensate for this</a:t>
            </a:r>
          </a:p>
          <a:p>
            <a:pPr lvl="1">
              <a:lnSpc>
                <a:spcPct val="90000"/>
              </a:lnSpc>
            </a:pP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write-behind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Maintain a queue of uncommitted blocks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Periodically flush the queue to disk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Unreliable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Battery backed-up RAM (NVRAM)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 with write-behind, but maintain queue in NVRAM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Expensive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Log-structured file system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Always write next block after last block written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Complicated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A145DE60-9AC6-5349-8EE9-91B40643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4530" name="Rectangle 2">
            <a:extLst>
              <a:ext uri="{FF2B5EF4-FFF2-40B4-BE49-F238E27FC236}">
                <a16:creationId xmlns:a16="http://schemas.microsoft.com/office/drawing/2014/main" id="{049E4AD2-5573-F345-A028-8A998CBF8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Read Ahead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A9AA1F4-AC50-8946-A4D0-0C35B91FE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Many file systems implement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read ahead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FS predicts that the process will request next block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FS goes ahead and requests it from the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This can happen while the process is computing on previous block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Overlap I/O with execution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the process requests block, it will be in cache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Compliments the disk cache, which also is doing read ahead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For sequentially accessed files can be a big win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Unless blocks for the file are scattered across the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File systems try to prevent that, though (during allocation)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78A2A6C3-4484-4848-8416-0F4D583E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7602" name="Rectangle 1026">
            <a:extLst>
              <a:ext uri="{FF2B5EF4-FFF2-40B4-BE49-F238E27FC236}">
                <a16:creationId xmlns:a16="http://schemas.microsoft.com/office/drawing/2014/main" id="{21E26382-317C-7243-B345-3F38D8CA7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FFS, JFS, LFS, RAID</a:t>
            </a:r>
          </a:p>
        </p:txBody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FC3DAA1D-8FC1-8E43-8452-28A216D55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Now 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re going to look at some example file and storage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BSD Unix Fast File System (FFS)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Journaling File Systems (JFS)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Log-structured File System (LFS) – Not going to cover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Redundant Array of Inexpensive Disks (RAID)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460C729A-309F-FA49-AFB6-F3082F49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79580EB9-FB60-8C42-A422-6BDA15534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Fast File System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7ACFB99-00AC-B24A-B7B6-A077AEAAC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original Unix file system had a simple, straightforward implementation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Easy to implement and understand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But very poor utilization of disk bandwidth (lots of seeking)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BSD Unix folks did a redesign (mid 80s) that they called the Fast File System (FFS)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Improved disk utilization, decreased response time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McKusick, Joy, Leffler, and Fabry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Now the FS to which all other Unix FS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are compared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Good example of being device-aware for performance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>
            <a:extLst>
              <a:ext uri="{FF2B5EF4-FFF2-40B4-BE49-F238E27FC236}">
                <a16:creationId xmlns:a16="http://schemas.microsoft.com/office/drawing/2014/main" id="{279A142D-D3D9-D640-80F3-B76BA2C3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22/23 – File system optimizations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9650" name="Rectangle 2">
            <a:extLst>
              <a:ext uri="{FF2B5EF4-FFF2-40B4-BE49-F238E27FC236}">
                <a16:creationId xmlns:a16="http://schemas.microsoft.com/office/drawing/2014/main" id="{FCA6A1DD-A283-FA4A-BC74-C1E6F1999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Data and Inode Placement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5F70A2F3-03C8-9544-84D2-8483605D68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Original Unix FS had two placement problems: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Data blocks allocated randomly in aging file systems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Blocks for the same file allocated sequentially when FS is new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 FS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ages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and fills, need to allocate into blocks freed up when other files are deleted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Problem: Deleted files essentially randomly placed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So, blocks for new files become scattered across the disk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Inodes allocated far from blocks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All inodes at beginning of disk, far from data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Traversing file name paths, manipulating files, directories requires going back and forth from inodes to data blocks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Both of these problems generate many long seeks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build="p"/>
    </p:bldLst>
  </p:timing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4255</TotalTime>
  <Pages>7</Pages>
  <Words>2069</Words>
  <Application>Microsoft Macintosh PowerPoint</Application>
  <PresentationFormat>Letter Paper (8.5x11 in)</PresentationFormat>
  <Paragraphs>303</Paragraphs>
  <Slides>30</Slides>
  <Notes>18</Notes>
  <HiddenSlides>8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Wingdings</vt:lpstr>
      <vt:lpstr>MS Gothic</vt:lpstr>
      <vt:lpstr>dbllineb</vt:lpstr>
      <vt:lpstr>CSE 153 Design of Operating Systems  Winter 2023</vt:lpstr>
      <vt:lpstr>There’s more to filesystems </vt:lpstr>
      <vt:lpstr>Improving Performance</vt:lpstr>
      <vt:lpstr>File Buffer Cache</vt:lpstr>
      <vt:lpstr>Caching Writes</vt:lpstr>
      <vt:lpstr>Read Ahead</vt:lpstr>
      <vt:lpstr>FFS, JFS, LFS, RAID</vt:lpstr>
      <vt:lpstr>Fast File System</vt:lpstr>
      <vt:lpstr>Data and Inode Placement</vt:lpstr>
      <vt:lpstr>Cylinder Groups</vt:lpstr>
      <vt:lpstr>Other Problems</vt:lpstr>
      <vt:lpstr>The Results</vt:lpstr>
      <vt:lpstr>Problem: crash consistency</vt:lpstr>
      <vt:lpstr>Journaling File Systems</vt:lpstr>
      <vt:lpstr>Log-structured File System</vt:lpstr>
      <vt:lpstr>FFS Problems</vt:lpstr>
      <vt:lpstr>LFS Approach</vt:lpstr>
      <vt:lpstr>LFS Challenges</vt:lpstr>
      <vt:lpstr>LFS: Locating Data</vt:lpstr>
      <vt:lpstr>LFS Layout</vt:lpstr>
      <vt:lpstr>LFS: Free Space Management</vt:lpstr>
      <vt:lpstr>Write Cost Comparison</vt:lpstr>
      <vt:lpstr>Write Cost: Simulation</vt:lpstr>
      <vt:lpstr>RAID</vt:lpstr>
      <vt:lpstr>RAID</vt:lpstr>
      <vt:lpstr>RAID Challenges</vt:lpstr>
      <vt:lpstr>RAID with parity</vt:lpstr>
      <vt:lpstr>RAID Levels</vt:lpstr>
      <vt:lpstr>Other file system topics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creator>Tala Abughazaleh</dc:creator>
  <cp:lastModifiedBy>Microsoft Office User</cp:lastModifiedBy>
  <cp:revision>22</cp:revision>
  <cp:lastPrinted>1999-09-08T17:25:07Z</cp:lastPrinted>
  <dcterms:created xsi:type="dcterms:W3CDTF">2016-05-19T15:37:52Z</dcterms:created>
  <dcterms:modified xsi:type="dcterms:W3CDTF">2023-03-13T18:12:38Z</dcterms:modified>
</cp:coreProperties>
</file>