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8" r:id="rId2"/>
    <p:sldId id="387" r:id="rId3"/>
    <p:sldId id="375" r:id="rId4"/>
    <p:sldId id="376" r:id="rId5"/>
    <p:sldId id="377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386" r:id="rId15"/>
    <p:sldId id="399" r:id="rId16"/>
    <p:sldId id="400" r:id="rId17"/>
    <p:sldId id="401" r:id="rId18"/>
    <p:sldId id="402" r:id="rId19"/>
    <p:sldId id="403" r:id="rId20"/>
    <p:sldId id="388" r:id="rId21"/>
    <p:sldId id="391" r:id="rId22"/>
    <p:sldId id="392" r:id="rId23"/>
    <p:sldId id="393" r:id="rId24"/>
    <p:sldId id="394" r:id="rId25"/>
    <p:sldId id="396" r:id="rId26"/>
    <p:sldId id="397" r:id="rId27"/>
    <p:sldId id="398" r:id="rId28"/>
    <p:sldId id="404" r:id="rId29"/>
  </p:sldIdLst>
  <p:sldSz cx="9144000" cy="6858000" type="letter"/>
  <p:notesSz cx="6991350" cy="9282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914" y="-90"/>
      </p:cViewPr>
      <p:guideLst>
        <p:guide orient="horz" pos="2923"/>
        <p:guide pos="220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98CF9C7-E73C-B24C-AA95-858DF9CE5B3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32" tIns="0" rIns="19332" bIns="0" numCol="1" anchor="t" anchorCtr="0" compatLnSpc="1">
            <a:prstTxWarp prst="textNoShape">
              <a:avLst/>
            </a:prstTxWarp>
          </a:bodyPr>
          <a:lstStyle>
            <a:lvl1pPr defTabSz="928688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A1E5A98-E7ED-8949-AF6A-1BFC04D759D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0813" y="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32" tIns="0" rIns="19332" bIns="0" numCol="1" anchor="t" anchorCtr="0" compatLnSpc="1">
            <a:prstTxWarp prst="textNoShape">
              <a:avLst/>
            </a:prstTxWarp>
          </a:bodyPr>
          <a:lstStyle>
            <a:lvl1pPr algn="r" defTabSz="928688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A2BACEA-C3B3-6244-88AE-1B564E2BD18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32" tIns="0" rIns="19332" bIns="0" numCol="1" anchor="b" anchorCtr="0" compatLnSpc="1">
            <a:prstTxWarp prst="textNoShape">
              <a:avLst/>
            </a:prstTxWarp>
          </a:bodyPr>
          <a:lstStyle>
            <a:lvl1pPr defTabSz="928688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4E5813FA-6945-6242-8826-0015C8D1A33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0813" y="8818563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32" tIns="0" rIns="19332" bIns="0" numCol="1" anchor="b" anchorCtr="0" compatLnSpc="1">
            <a:prstTxWarp prst="textNoShape">
              <a:avLst/>
            </a:prstTxWarp>
          </a:bodyPr>
          <a:lstStyle>
            <a:lvl1pPr algn="r" defTabSz="928688">
              <a:defRPr sz="1000" b="0" i="1" smtClean="0"/>
            </a:lvl1pPr>
          </a:lstStyle>
          <a:p>
            <a:pPr>
              <a:defRPr/>
            </a:pPr>
            <a:fld id="{942923F0-36C9-0344-861E-93A06C3B59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0E2EF23-4225-4E46-92E0-295C00A591B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32" tIns="0" rIns="19332" bIns="0" numCol="1" anchor="t" anchorCtr="0" compatLnSpc="1">
            <a:prstTxWarp prst="textNoShape">
              <a:avLst/>
            </a:prstTxWarp>
          </a:bodyPr>
          <a:lstStyle>
            <a:lvl1pPr defTabSz="928688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56BC13E-C8BF-284D-96DB-BD98C0D34A4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0813" y="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32" tIns="0" rIns="19332" bIns="0" numCol="1" anchor="t" anchorCtr="0" compatLnSpc="1">
            <a:prstTxWarp prst="textNoShape">
              <a:avLst/>
            </a:prstTxWarp>
          </a:bodyPr>
          <a:lstStyle>
            <a:lvl1pPr algn="r" defTabSz="928688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88568F4-480A-8348-A9A6-51CCC2602C7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32" tIns="0" rIns="19332" bIns="0" numCol="1" anchor="b" anchorCtr="0" compatLnSpc="1">
            <a:prstTxWarp prst="textNoShape">
              <a:avLst/>
            </a:prstTxWarp>
          </a:bodyPr>
          <a:lstStyle>
            <a:lvl1pPr defTabSz="928688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EF4EBB1D-4346-C842-BE68-357E7DBB86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0813" y="8818563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32" tIns="0" rIns="19332" bIns="0" numCol="1" anchor="b" anchorCtr="0" compatLnSpc="1">
            <a:prstTxWarp prst="textNoShape">
              <a:avLst/>
            </a:prstTxWarp>
          </a:bodyPr>
          <a:lstStyle>
            <a:lvl1pPr algn="r" defTabSz="928688">
              <a:defRPr sz="1000" b="0" i="1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FEE748D-93AB-4E44-B283-225EFB3D4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0BA434C9-4731-D24E-9183-A50867C81C8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762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8" tIns="46728" rIns="93448" bIns="467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674DAE49-2181-434C-A9A3-089F64DD756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4275" y="701675"/>
            <a:ext cx="4624388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>
            <a:extLst>
              <a:ext uri="{FF2B5EF4-FFF2-40B4-BE49-F238E27FC236}">
                <a16:creationId xmlns:a16="http://schemas.microsoft.com/office/drawing/2014/main" id="{CDBE0EAA-5573-5843-8DC5-A45D42220D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BD290E0-5383-5043-8202-539C4A1502C6}" type="slidenum">
              <a:rPr lang="en-US" altLang="en-US" sz="1000" b="0">
                <a:latin typeface="Times New Roman" panose="02020603050405020304" pitchFamily="18" charset="0"/>
              </a:rPr>
              <a:pPr/>
              <a:t>1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1AB7449C-ABB0-A444-9FB0-BE305D1C7EA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4BDAC94-897F-6E4A-A473-25A7BACA3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43D71C0B-B2FD-3841-BD40-EF5B8D54EB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BA0631A-89AE-4544-BBBE-75CF9D77B27B}" type="slidenum">
              <a:rPr lang="en-US" altLang="en-US" sz="1000" b="0">
                <a:latin typeface="Times New Roman" panose="02020603050405020304" pitchFamily="18" charset="0"/>
              </a:rPr>
              <a:pPr/>
              <a:t>27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9CDD6C12-C9F9-B245-933E-999B2FB04B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928688"/>
            <a:ext cx="4241800" cy="3181350"/>
          </a:xfrm>
          <a:solidFill>
            <a:srgbClr val="FFFFFF"/>
          </a:solidFill>
          <a:ln/>
        </p:spPr>
      </p:sp>
      <p:sp>
        <p:nvSpPr>
          <p:cNvPr id="53252" name="Text Box 3">
            <a:extLst>
              <a:ext uri="{FF2B5EF4-FFF2-40B4-BE49-F238E27FC236}">
                <a16:creationId xmlns:a16="http://schemas.microsoft.com/office/drawing/2014/main" id="{FAA3283E-1D52-3844-ACCB-ABF138E23A7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066800" y="4418013"/>
            <a:ext cx="4862513" cy="3533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450" tIns="41725" rIns="83450" bIns="41725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>
            <a:extLst>
              <a:ext uri="{FF2B5EF4-FFF2-40B4-BE49-F238E27FC236}">
                <a16:creationId xmlns:a16="http://schemas.microsoft.com/office/drawing/2014/main" id="{F6DAB8E5-77F9-B345-8787-D0D2669E76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>
            <a:extLst>
              <a:ext uri="{FF2B5EF4-FFF2-40B4-BE49-F238E27FC236}">
                <a16:creationId xmlns:a16="http://schemas.microsoft.com/office/drawing/2014/main" id="{2053D2F7-ADA4-C040-98CF-13F685727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File sharing has been around since timesharing</a:t>
            </a:r>
          </a:p>
          <a:p>
            <a:pPr lvl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Easy to do on a single machine</a:t>
            </a:r>
          </a:p>
          <a:p>
            <a:pPr lvl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PCs, workstations, and networks get us there (mostly)</a:t>
            </a:r>
          </a:p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8675" name="Slide Number Placeholder 3">
            <a:extLst>
              <a:ext uri="{FF2B5EF4-FFF2-40B4-BE49-F238E27FC236}">
                <a16:creationId xmlns:a16="http://schemas.microsoft.com/office/drawing/2014/main" id="{08D3746C-6ED1-1049-822C-A034A3D38C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B0E71EF-B4CC-8749-8B07-6037ADFDC5B2}" type="slidenum">
              <a:rPr lang="en-US" altLang="en-US" sz="1000" b="0">
                <a:latin typeface="Times New Roman" panose="02020603050405020304" pitchFamily="18" charset="0"/>
              </a:rPr>
              <a:pPr/>
              <a:t>11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6BF84668-08B7-8B49-A057-E155EE8DAF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E0557FB-5203-DA48-BBA7-AC29AE0DF9CE}" type="slidenum">
              <a:rPr lang="en-US" altLang="en-US" sz="1000" b="0">
                <a:latin typeface="Times New Roman" panose="02020603050405020304" pitchFamily="18" charset="0"/>
              </a:rPr>
              <a:pPr/>
              <a:t>20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AC09C1CF-344D-CA42-8690-33CDEE2637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928688"/>
            <a:ext cx="4241800" cy="3181350"/>
          </a:xfrm>
          <a:solidFill>
            <a:srgbClr val="FFFFFF"/>
          </a:solidFill>
          <a:ln/>
        </p:spPr>
      </p:sp>
      <p:sp>
        <p:nvSpPr>
          <p:cNvPr id="38916" name="Text Box 3">
            <a:extLst>
              <a:ext uri="{FF2B5EF4-FFF2-40B4-BE49-F238E27FC236}">
                <a16:creationId xmlns:a16="http://schemas.microsoft.com/office/drawing/2014/main" id="{0839EF5C-F4D0-374C-A3C9-D178C93E878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066800" y="4418013"/>
            <a:ext cx="4862513" cy="3533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450" tIns="41725" rIns="83450" bIns="41725" anchor="ctr"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http://www.linuxclues.com/articles/17.htm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A5BED701-69DD-C749-97A1-6462DAEBC2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0B53BA0-310D-494F-AE75-132ABF9D886B}" type="slidenum">
              <a:rPr lang="en-US" altLang="en-US" sz="1000" b="0">
                <a:latin typeface="Times New Roman" panose="02020603050405020304" pitchFamily="18" charset="0"/>
              </a:rPr>
              <a:pPr/>
              <a:t>21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3499F4C6-E5A9-CD4A-9C80-5FEBE49165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928688"/>
            <a:ext cx="4241800" cy="3181350"/>
          </a:xfrm>
          <a:solidFill>
            <a:srgbClr val="FFFFFF"/>
          </a:solidFill>
          <a:ln/>
        </p:spPr>
      </p:sp>
      <p:sp>
        <p:nvSpPr>
          <p:cNvPr id="40964" name="Text Box 3">
            <a:extLst>
              <a:ext uri="{FF2B5EF4-FFF2-40B4-BE49-F238E27FC236}">
                <a16:creationId xmlns:a16="http://schemas.microsoft.com/office/drawing/2014/main" id="{C90F7F2A-7C4E-9F4E-AAE6-78C6682C12C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066800" y="4418013"/>
            <a:ext cx="4862513" cy="3533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450" tIns="41725" rIns="83450" bIns="41725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CEF3A44F-8707-9B4D-B7C7-2A256AF487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A10B36D-B3DB-824F-AEAD-AD8FBB01462E}" type="slidenum">
              <a:rPr lang="en-US" altLang="en-US" sz="1000" b="0">
                <a:latin typeface="Times New Roman" panose="02020603050405020304" pitchFamily="18" charset="0"/>
              </a:rPr>
              <a:pPr/>
              <a:t>22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FEEEFA80-DC79-6440-B5AD-2C8D63FF2A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928688"/>
            <a:ext cx="4241800" cy="3181350"/>
          </a:xfrm>
          <a:solidFill>
            <a:srgbClr val="FFFFFF"/>
          </a:solidFill>
          <a:ln/>
        </p:spPr>
      </p:sp>
      <p:sp>
        <p:nvSpPr>
          <p:cNvPr id="43012" name="Text Box 3">
            <a:extLst>
              <a:ext uri="{FF2B5EF4-FFF2-40B4-BE49-F238E27FC236}">
                <a16:creationId xmlns:a16="http://schemas.microsoft.com/office/drawing/2014/main" id="{64062087-F49E-C14D-937D-C3A6D2A5C6E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066800" y="4418013"/>
            <a:ext cx="4862513" cy="3533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450" tIns="41725" rIns="83450" bIns="41725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923A9652-9034-3D44-A6B7-8C7EE60C74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C8B2CD0-8A79-9045-9BE5-0F21AB22AFE0}" type="slidenum">
              <a:rPr lang="en-US" altLang="en-US" sz="1000" b="0">
                <a:latin typeface="Times New Roman" panose="02020603050405020304" pitchFamily="18" charset="0"/>
              </a:rPr>
              <a:pPr/>
              <a:t>23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45059" name="Rectangle 1026">
            <a:extLst>
              <a:ext uri="{FF2B5EF4-FFF2-40B4-BE49-F238E27FC236}">
                <a16:creationId xmlns:a16="http://schemas.microsoft.com/office/drawing/2014/main" id="{AC6206F7-B893-9940-859E-456D23679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928688"/>
            <a:ext cx="4241800" cy="3181350"/>
          </a:xfrm>
          <a:solidFill>
            <a:srgbClr val="FFFFFF"/>
          </a:solidFill>
          <a:ln/>
        </p:spPr>
      </p:sp>
      <p:sp>
        <p:nvSpPr>
          <p:cNvPr id="45060" name="Text Box 1027">
            <a:extLst>
              <a:ext uri="{FF2B5EF4-FFF2-40B4-BE49-F238E27FC236}">
                <a16:creationId xmlns:a16="http://schemas.microsoft.com/office/drawing/2014/main" id="{CC1936C1-2FF6-7B47-A909-CF14702A170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066800" y="4418013"/>
            <a:ext cx="4862513" cy="3533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450" tIns="41725" rIns="83450" bIns="41725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1AC0FFBD-92C5-6240-8EC4-763BE4C6DA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C9B0E04-5E3F-1645-A7A1-059A498BF844}" type="slidenum">
              <a:rPr lang="en-US" altLang="en-US" sz="1000" b="0">
                <a:latin typeface="Times New Roman" panose="02020603050405020304" pitchFamily="18" charset="0"/>
              </a:rPr>
              <a:pPr/>
              <a:t>24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7ECE7071-27AF-FF4D-ADFF-1FB3FA1D1E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928688"/>
            <a:ext cx="4241800" cy="3181350"/>
          </a:xfrm>
          <a:solidFill>
            <a:srgbClr val="FFFFFF"/>
          </a:solidFill>
          <a:ln/>
        </p:spPr>
      </p:sp>
      <p:sp>
        <p:nvSpPr>
          <p:cNvPr id="47108" name="Text Box 3">
            <a:extLst>
              <a:ext uri="{FF2B5EF4-FFF2-40B4-BE49-F238E27FC236}">
                <a16:creationId xmlns:a16="http://schemas.microsoft.com/office/drawing/2014/main" id="{5581D18D-4651-4F4C-8753-7907020F5AF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066800" y="4418013"/>
            <a:ext cx="4862513" cy="3533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450" tIns="41725" rIns="83450" bIns="41725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1ABA1C81-D932-F843-95FC-93F7E0052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5C7DBAB-8077-0741-BAD1-85829371CFF8}" type="slidenum">
              <a:rPr lang="en-US" altLang="en-US" sz="1000" b="0">
                <a:latin typeface="Times New Roman" panose="02020603050405020304" pitchFamily="18" charset="0"/>
              </a:rPr>
              <a:pPr/>
              <a:t>25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081B0C10-1ED8-7843-B5CE-3FEE93CD7C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928688"/>
            <a:ext cx="4241800" cy="3181350"/>
          </a:xfrm>
          <a:solidFill>
            <a:srgbClr val="FFFFFF"/>
          </a:solidFill>
          <a:ln/>
        </p:spPr>
      </p:sp>
      <p:sp>
        <p:nvSpPr>
          <p:cNvPr id="49156" name="Text Box 3">
            <a:extLst>
              <a:ext uri="{FF2B5EF4-FFF2-40B4-BE49-F238E27FC236}">
                <a16:creationId xmlns:a16="http://schemas.microsoft.com/office/drawing/2014/main" id="{BBC6AF12-9356-4645-AB4F-52D2524DDED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066800" y="4418013"/>
            <a:ext cx="4862513" cy="3533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450" tIns="41725" rIns="83450" bIns="41725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F1233FE7-B960-4B4E-8794-2774C1E51A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6452502-2DDB-514F-BCA4-A2BD8C1C0316}" type="slidenum">
              <a:rPr lang="en-US" altLang="en-US" sz="1000" b="0">
                <a:latin typeface="Times New Roman" panose="02020603050405020304" pitchFamily="18" charset="0"/>
              </a:rPr>
              <a:pPr/>
              <a:t>26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B44FD600-E196-5B44-BE70-3477378E03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928688"/>
            <a:ext cx="4241800" cy="3181350"/>
          </a:xfrm>
          <a:solidFill>
            <a:srgbClr val="FFFFFF"/>
          </a:solidFill>
          <a:ln/>
        </p:spPr>
      </p:sp>
      <p:sp>
        <p:nvSpPr>
          <p:cNvPr id="51204" name="Text Box 3">
            <a:extLst>
              <a:ext uri="{FF2B5EF4-FFF2-40B4-BE49-F238E27FC236}">
                <a16:creationId xmlns:a16="http://schemas.microsoft.com/office/drawing/2014/main" id="{E961688A-D3CC-A740-8631-D818D16F6D6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066800" y="4418013"/>
            <a:ext cx="4862513" cy="3533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450" tIns="41725" rIns="83450" bIns="41725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96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11597F2-9A4D-5249-821D-F60D09FFF3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0255F87-FA62-BE45-A762-CD9EDC4082A8}" type="datetime1">
              <a:rPr lang="en-US" altLang="en-US"/>
              <a:pPr>
                <a:defRPr/>
              </a:pPr>
              <a:t>3/10/23</a:t>
            </a:fld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CFF3257-3B88-7C4E-B7FB-3EDA402FC7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CSE 153 – Lecture 21 – File Systems (2)</a:t>
            </a:r>
          </a:p>
        </p:txBody>
      </p:sp>
    </p:spTree>
    <p:extLst>
      <p:ext uri="{BB962C8B-B14F-4D97-AF65-F5344CB8AC3E}">
        <p14:creationId xmlns:p14="http://schemas.microsoft.com/office/powerpoint/2010/main" val="4059680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B0BA300-F493-2D48-8A15-29406843C2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9B6AC-3762-FC4E-A56C-115E0ED48256}" type="datetime1">
              <a:rPr lang="en-US" altLang="en-US"/>
              <a:pPr>
                <a:defRPr/>
              </a:pPr>
              <a:t>3/10/23</a:t>
            </a:fld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5DE6EC5-8593-4945-97E2-C1D0D162F6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21 – File Systems (2)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AFEB359-9654-0A4D-92FD-F65EA3FAB1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3BF19-519B-6A41-9245-BA67F331A1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1818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7832362-2909-734B-B86D-65DB4C6FC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58453-B0C2-AC49-A6B2-3BDA21EA2AD6}" type="datetime1">
              <a:rPr lang="en-US" altLang="en-US"/>
              <a:pPr>
                <a:defRPr/>
              </a:pPr>
              <a:t>3/10/23</a:t>
            </a:fld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C49AC30-D2F0-3941-B215-ABCAF4B751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21 – File Systems (2)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233E02A-E406-D44B-A1C5-94863D1EBD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D0E45-9660-B840-91DC-93429B7AFF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5094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8862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8862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3D02B43-81CA-CF4F-9737-73C7AF5AA2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8A157-6378-D14F-8B24-EDF7B2344C75}" type="datetime1">
              <a:rPr lang="en-US" altLang="en-US"/>
              <a:pPr>
                <a:defRPr/>
              </a:pPr>
              <a:t>3/10/23</a:t>
            </a:fld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F99CD30-66A0-BB48-931C-CEDD909D41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21 – File Systems (2)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DD2AEA0C-01E6-7C47-98CF-FBCF3158B0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619C1-CB98-014D-82B4-31B99DACDD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71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D7FEE8C-4604-2B48-9EC2-DB5B4D1D5B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D5B4B-00B3-D844-889D-0EB9C46C1175}" type="datetime1">
              <a:rPr lang="en-US" altLang="en-US"/>
              <a:pPr>
                <a:defRPr/>
              </a:pPr>
              <a:t>3/10/23</a:t>
            </a:fld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CAC04D2-C166-4849-A847-12416B8FB4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21 – File Systems (2)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B86AA2E-6D49-344E-AA9C-6E623F3678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20BE4-F5C1-4E42-B7E7-84E3BE635F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749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6C94713-D79F-0D42-809C-F8AFBA8F9D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2E689-8DD6-0748-96FC-4EE9DD047B84}" type="datetime1">
              <a:rPr lang="en-US" altLang="en-US"/>
              <a:pPr>
                <a:defRPr/>
              </a:pPr>
              <a:t>3/10/23</a:t>
            </a:fld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1F60208-DA71-B944-9ACF-2BDD364BB8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21 – File Systems (2)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7BDA24F-BF23-914C-8B73-831362ECDC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32424-1A9B-3641-9F90-29AAB05681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33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03E5581-A68F-D843-97C6-4F413C16DE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778D1-93BC-B943-A6A1-B2298A8B67FA}" type="datetime1">
              <a:rPr lang="en-US" altLang="en-US"/>
              <a:pPr>
                <a:defRPr/>
              </a:pPr>
              <a:t>3/10/23</a:t>
            </a:fld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E972F53-F669-3448-BBDB-12F43D7028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21 – File Systems (2)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FFA079CD-CBA7-9847-B0EF-77DAD84CFC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FD621-4DFE-6B49-A121-4AF9E6DC97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840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35E1672-2CDB-2247-8226-9C0F8C8B15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8EEC5-D687-9946-B897-B17763AC5D40}" type="datetime1">
              <a:rPr lang="en-US" altLang="en-US"/>
              <a:pPr>
                <a:defRPr/>
              </a:pPr>
              <a:t>3/10/23</a:t>
            </a:fld>
            <a:endParaRPr lang="en-US" alt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CBCA454-426A-5345-A699-59DCED693D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21 – File Systems (2)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48BF46EB-00ED-0043-A015-A37B4B57D3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147A0-3482-EA47-897D-918CD4C199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3176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C60F312-9BB7-7644-8EE9-61F6910BD0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5A382-B4BD-5E4A-97DD-F238D579CB53}" type="datetime1">
              <a:rPr lang="en-US" altLang="en-US"/>
              <a:pPr>
                <a:defRPr/>
              </a:pPr>
              <a:t>3/10/23</a:t>
            </a:fld>
            <a:endParaRPr lang="en-US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3A0767-BBA4-3446-8D81-A8021E9C8F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21 – File Systems (2)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7381AE0-6859-A242-A63F-D877FAD8F2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0F722-6347-FB40-AA26-3F86853EB3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2370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FFAA22F-8BD1-6D4B-9003-F1D3312E9A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73521-9653-AD42-B38E-271E24DDC750}" type="datetime1">
              <a:rPr lang="en-US" altLang="en-US"/>
              <a:pPr>
                <a:defRPr/>
              </a:pPr>
              <a:t>3/10/23</a:t>
            </a:fld>
            <a:endParaRPr lang="en-US" alt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CE561C8-E4BA-3B45-8140-5DF2AE0760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21 – File Systems (2)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6E785565-F314-EB45-B3EF-D36D4FEE29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FBE66-8C43-C046-80E7-474986A9F8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1420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F543875-4F95-3040-B4E7-4E28FC4E56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233C6-9620-E847-AFD8-E691710ED932}" type="datetime1">
              <a:rPr lang="en-US" altLang="en-US"/>
              <a:pPr>
                <a:defRPr/>
              </a:pPr>
              <a:t>3/10/23</a:t>
            </a:fld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079A14B-775A-3E43-ACAB-FF33593017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21 – File Systems (2)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6F64B3AC-7C0F-AA43-B08A-510A9E0323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B5DDF-1609-ED45-B302-BFE2C0EA29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8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6FB3CC7-B6BB-A240-A166-6FB4131942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86517-5F99-384F-BAF1-D52DEFD6790E}" type="datetime1">
              <a:rPr lang="en-US" altLang="en-US"/>
              <a:pPr>
                <a:defRPr/>
              </a:pPr>
              <a:t>3/10/23</a:t>
            </a:fld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E346FBE-5A6F-EA4F-8AA2-F1343932FC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21 – File Systems (2)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338B2AD7-E700-2D43-AC56-7EFF0A5259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7C52D-375B-9949-A96D-7F07946797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926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A75563D-01D2-8F49-B0B1-2261DB1F15E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EAA182F6-BAEA-B848-AF00-872D62BB0DC6}" type="datetime1">
              <a:rPr lang="en-US" altLang="en-US"/>
              <a:pPr>
                <a:defRPr/>
              </a:pPr>
              <a:t>3/10/23</a:t>
            </a:fld>
            <a:endParaRPr lang="en-US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EEE99C2-A560-1647-944F-43A31859C69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CSE 153 – Lecture 21 – File Systems (2)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4C9DD5BD-25BA-724F-8541-4F48C69AEF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F695D2A0-DDAC-DB46-927C-CFDDCFEAF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7AFA5B05-49DB-644A-BCC4-11545FEFB05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24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8ACE20EA-10CD-FC42-9620-BCDF08136C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Line 13">
            <a:extLst>
              <a:ext uri="{FF2B5EF4-FFF2-40B4-BE49-F238E27FC236}">
                <a16:creationId xmlns:a16="http://schemas.microsoft.com/office/drawing/2014/main" id="{4A535558-2D60-DC4A-9754-954D5E770B12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371600"/>
            <a:ext cx="8305800" cy="0"/>
          </a:xfrm>
          <a:prstGeom prst="line">
            <a:avLst/>
          </a:prstGeom>
          <a:noFill/>
          <a:ln w="44450">
            <a:solidFill>
              <a:srgbClr val="0000FF"/>
            </a:solidFill>
            <a:round/>
            <a:headEnd/>
            <a:tailEnd/>
          </a:ln>
          <a:effectLst>
            <a:outerShdw dist="53882" dir="2700000" algn="ctr" rotWithShape="0">
              <a:srgbClr val="333399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24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ZapfDingbats" pitchFamily="82" charset="2"/>
        <a:buChar char="u"/>
        <a:defRPr sz="2000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n"/>
        <a:defRPr sz="1600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1600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8B64423-7AE3-F240-84E8-D68FE6AC0FC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3048000"/>
          </a:xfrm>
        </p:spPr>
        <p:txBody>
          <a:bodyPr/>
          <a:lstStyle/>
          <a:p>
            <a:pPr algn="ctr">
              <a:defRPr/>
            </a:pP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CSE 153</a:t>
            </a:r>
            <a:b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Design of Operating Systems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sz="3200" dirty="0">
                <a:ea typeface="ＭＳ Ｐゴシック" panose="020B0600070205080204" pitchFamily="34" charset="-128"/>
              </a:rPr>
            </a:br>
            <a:r>
              <a:rPr lang="en-US" altLang="en-US" sz="3200">
                <a:ea typeface="ＭＳ Ｐゴシック" panose="020B0600070205080204" pitchFamily="34" charset="-128"/>
              </a:rPr>
              <a:t>Winter 2023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2DA23AE-1D5F-554A-8171-A7E01A901C8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4400" y="3886200"/>
            <a:ext cx="7315200" cy="17526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alt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Lecture 19: File Systems (2)—Abstractions and implementation</a:t>
            </a:r>
            <a:endParaRPr lang="en-US" altLang="en-US">
              <a:ea typeface="ＭＳ Ｐゴシック" panose="020B0600070205080204" pitchFamily="34" charset="-128"/>
            </a:endParaRPr>
          </a:p>
          <a:p>
            <a:pPr>
              <a:buFont typeface="Monotype Sorts" pitchFamily="2" charset="2"/>
              <a:buNone/>
              <a:defRPr/>
            </a:pP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oter Placeholder 4">
            <a:extLst>
              <a:ext uri="{FF2B5EF4-FFF2-40B4-BE49-F238E27FC236}">
                <a16:creationId xmlns:a16="http://schemas.microsoft.com/office/drawing/2014/main" id="{530320D5-CA2E-EB41-B37A-6A53FD4A9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4446B27A-B00C-B140-ACBF-3191ABC0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D5C3E80-2D1F-8D49-9892-1DC58D7AAA31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20194" name="Rectangle 2">
            <a:extLst>
              <a:ext uri="{FF2B5EF4-FFF2-40B4-BE49-F238E27FC236}">
                <a16:creationId xmlns:a16="http://schemas.microsoft.com/office/drawing/2014/main" id="{80D1EB21-DEA6-AE45-9676-2375B0524A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Path Name Translation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4D08003C-CD7A-5A4F-A5B2-4999F07311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Let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say you want to open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/one/two/three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ja-JP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What does the file system do?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Open directory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/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(well known, can always find)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Search for the entry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one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, get location of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one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(in dir entry)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Open directory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one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, search for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two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, get location of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two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ja-JP">
              <a:ea typeface="ＭＳ Ｐゴシック" panose="020B0600070205080204" pitchFamily="34" charset="-128"/>
            </a:endParaRP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Open directory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two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, search for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three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, get location of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three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ja-JP">
              <a:ea typeface="ＭＳ Ｐゴシック" panose="020B0600070205080204" pitchFamily="34" charset="-128"/>
            </a:endParaRP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Open file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three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ja-JP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Systems spend a lot of time walking directory paths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This is why open is separate from read/write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OS will cache prefix lookups for performance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/a/b, /a/bb, /a/bbb, etc., all share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/a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prefix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ooter Placeholder 4">
            <a:extLst>
              <a:ext uri="{FF2B5EF4-FFF2-40B4-BE49-F238E27FC236}">
                <a16:creationId xmlns:a16="http://schemas.microsoft.com/office/drawing/2014/main" id="{C769E258-E23F-F142-BD9C-79505B5C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50" name="Slide Number Placeholder 5">
            <a:extLst>
              <a:ext uri="{FF2B5EF4-FFF2-40B4-BE49-F238E27FC236}">
                <a16:creationId xmlns:a16="http://schemas.microsoft.com/office/drawing/2014/main" id="{D651026A-9346-FC41-B10D-5A6DB0CA7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43E0B59-96E8-274D-917B-DFFF98EB8C5F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23266" name="Rectangle 2">
            <a:extLst>
              <a:ext uri="{FF2B5EF4-FFF2-40B4-BE49-F238E27FC236}">
                <a16:creationId xmlns:a16="http://schemas.microsoft.com/office/drawing/2014/main" id="{D3423B79-6106-F940-9E87-04AB6169A0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File Sharing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42A632D1-21DC-4749-AAAB-8AC0C0F75C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File sharing is important for getting work done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Basis for communication between processes and users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Two key issues when sharing files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Semantics of concurrent access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What happens when one process reads while another writes?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What happens when two processes open a file for writing?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Protection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ooter Placeholder 4">
            <a:extLst>
              <a:ext uri="{FF2B5EF4-FFF2-40B4-BE49-F238E27FC236}">
                <a16:creationId xmlns:a16="http://schemas.microsoft.com/office/drawing/2014/main" id="{9EDC3FED-EED8-8E43-9CA6-51749A97C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698" name="Slide Number Placeholder 5">
            <a:extLst>
              <a:ext uri="{FF2B5EF4-FFF2-40B4-BE49-F238E27FC236}">
                <a16:creationId xmlns:a16="http://schemas.microsoft.com/office/drawing/2014/main" id="{E693E870-F0B6-9140-AB86-C747322CF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D05E42B-68A2-E243-A08C-B11636701CD8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24290" name="Rectangle 2">
            <a:extLst>
              <a:ext uri="{FF2B5EF4-FFF2-40B4-BE49-F238E27FC236}">
                <a16:creationId xmlns:a16="http://schemas.microsoft.com/office/drawing/2014/main" id="{AB8F30FD-71A4-4C48-B85A-D0C84B8905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Protection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5C58E7A8-CA97-C147-A33A-0AFEB98411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419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File systems implement some kind of protection system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Who can access a file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How they can access it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More generally…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Objects are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what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, subjects are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who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, actions are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how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ja-JP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A protection system dictates whether a given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action</a:t>
            </a:r>
            <a:r>
              <a:rPr lang="en-US" altLang="en-US">
                <a:ea typeface="ＭＳ Ｐゴシック" panose="020B0600070205080204" pitchFamily="34" charset="-128"/>
              </a:rPr>
              <a:t> performed by a given </a:t>
            </a:r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subject</a:t>
            </a:r>
            <a:r>
              <a:rPr lang="en-US" altLang="en-US">
                <a:ea typeface="ＭＳ Ｐゴシック" panose="020B0600070205080204" pitchFamily="34" charset="-128"/>
              </a:rPr>
              <a:t> on a given </a:t>
            </a:r>
            <a:r>
              <a:rPr lang="en-US" altLang="en-US">
                <a:solidFill>
                  <a:srgbClr val="00CC00"/>
                </a:solidFill>
                <a:ea typeface="ＭＳ Ｐゴシック" panose="020B0600070205080204" pitchFamily="34" charset="-128"/>
              </a:rPr>
              <a:t>object</a:t>
            </a:r>
            <a:r>
              <a:rPr lang="en-US" altLang="en-US">
                <a:ea typeface="ＭＳ Ｐゴシック" panose="020B0600070205080204" pitchFamily="34" charset="-128"/>
              </a:rPr>
              <a:t> should be allowed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You can read and/or write your files, but others cannot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You can read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/etc/motd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, but you cannot write to it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Footer Placeholder 5">
            <a:extLst>
              <a:ext uri="{FF2B5EF4-FFF2-40B4-BE49-F238E27FC236}">
                <a16:creationId xmlns:a16="http://schemas.microsoft.com/office/drawing/2014/main" id="{7CE741F7-C38F-C94A-82EB-BE420DE12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2" name="Slide Number Placeholder 6">
            <a:extLst>
              <a:ext uri="{FF2B5EF4-FFF2-40B4-BE49-F238E27FC236}">
                <a16:creationId xmlns:a16="http://schemas.microsoft.com/office/drawing/2014/main" id="{110ECCFE-BEA7-7540-BDCA-CBEFF9BD9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B98AE92-88BB-654F-9182-927DD9C07297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26338" name="Rectangle 2">
            <a:extLst>
              <a:ext uri="{FF2B5EF4-FFF2-40B4-BE49-F238E27FC236}">
                <a16:creationId xmlns:a16="http://schemas.microsoft.com/office/drawing/2014/main" id="{E1130577-F42D-F14C-903F-4C64373164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Representing Protection</a:t>
            </a: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F95FD09F-EF8E-D844-8144-6BF488B3F44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4191000" cy="2209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Access Control Lists (ACL)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For each object, maintain a list of subjects and their permitted actions</a:t>
            </a:r>
          </a:p>
          <a:p>
            <a:endParaRPr lang="en-US" altLang="en-US" sz="2000">
              <a:ea typeface="ＭＳ Ｐゴシック" panose="020B0600070205080204" pitchFamily="34" charset="-128"/>
            </a:endParaRPr>
          </a:p>
        </p:txBody>
      </p:sp>
      <p:sp>
        <p:nvSpPr>
          <p:cNvPr id="30725" name="Rectangle 4">
            <a:extLst>
              <a:ext uri="{FF2B5EF4-FFF2-40B4-BE49-F238E27FC236}">
                <a16:creationId xmlns:a16="http://schemas.microsoft.com/office/drawing/2014/main" id="{DB06AA64-C36F-8A49-AF67-8D91B033838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600200"/>
            <a:ext cx="4114800" cy="2209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Capabilities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For each subject, maintain a list of objects and their permitted actions</a:t>
            </a:r>
          </a:p>
        </p:txBody>
      </p:sp>
      <p:graphicFrame>
        <p:nvGraphicFramePr>
          <p:cNvPr id="526496" name="Group 160">
            <a:extLst>
              <a:ext uri="{FF2B5EF4-FFF2-40B4-BE49-F238E27FC236}">
                <a16:creationId xmlns:a16="http://schemas.microsoft.com/office/drawing/2014/main" id="{75459E12-48CD-5B4A-93B0-3DCCCF25B20D}"/>
              </a:ext>
            </a:extLst>
          </p:cNvPr>
          <p:cNvGraphicFramePr>
            <a:graphicFrameLocks noGrp="1"/>
          </p:cNvGraphicFramePr>
          <p:nvPr/>
        </p:nvGraphicFramePr>
        <p:xfrm>
          <a:off x="2667000" y="3505200"/>
          <a:ext cx="3581400" cy="1665288"/>
        </p:xfrm>
        <a:graphic>
          <a:graphicData uri="http://schemas.openxmlformats.org/drawingml/2006/table">
            <a:tbl>
              <a:tblPr/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70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/one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/two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/three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Alice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rw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rw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0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Bob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w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8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Charlie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w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rw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753" name="Text Box 161">
            <a:extLst>
              <a:ext uri="{FF2B5EF4-FFF2-40B4-BE49-F238E27FC236}">
                <a16:creationId xmlns:a16="http://schemas.microsoft.com/office/drawing/2014/main" id="{737B2833-F852-3944-8118-2E643A328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114800"/>
            <a:ext cx="1066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Subjects</a:t>
            </a:r>
          </a:p>
        </p:txBody>
      </p:sp>
      <p:sp>
        <p:nvSpPr>
          <p:cNvPr id="30754" name="Text Box 162">
            <a:extLst>
              <a:ext uri="{FF2B5EF4-FFF2-40B4-BE49-F238E27FC236}">
                <a16:creationId xmlns:a16="http://schemas.microsoft.com/office/drawing/2014/main" id="{82E5C8B6-E240-D743-BA98-90F573317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048000"/>
            <a:ext cx="1066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FF3300"/>
                </a:solidFill>
              </a:rPr>
              <a:t>Objects</a:t>
            </a:r>
          </a:p>
        </p:txBody>
      </p:sp>
      <p:sp>
        <p:nvSpPr>
          <p:cNvPr id="36901" name="Oval 163">
            <a:extLst>
              <a:ext uri="{FF2B5EF4-FFF2-40B4-BE49-F238E27FC236}">
                <a16:creationId xmlns:a16="http://schemas.microsoft.com/office/drawing/2014/main" id="{8FBB7AC7-EDB5-9B48-B788-272E207D2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52800"/>
            <a:ext cx="838200" cy="1981200"/>
          </a:xfrm>
          <a:prstGeom prst="ellipse">
            <a:avLst/>
          </a:prstGeom>
          <a:noFill/>
          <a:ln w="25400">
            <a:solidFill>
              <a:srgbClr val="009900"/>
            </a:solidFill>
            <a:prstDash val="dash"/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6902" name="Text Box 164">
            <a:extLst>
              <a:ext uri="{FF2B5EF4-FFF2-40B4-BE49-F238E27FC236}">
                <a16:creationId xmlns:a16="http://schemas.microsoft.com/office/drawing/2014/main" id="{DDEF1A10-4448-074F-AC9A-94F0A2219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410200"/>
            <a:ext cx="1066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9900"/>
                </a:solidFill>
              </a:rPr>
              <a:t>ACL</a:t>
            </a:r>
          </a:p>
        </p:txBody>
      </p:sp>
      <p:sp>
        <p:nvSpPr>
          <p:cNvPr id="36903" name="Line 165">
            <a:extLst>
              <a:ext uri="{FF2B5EF4-FFF2-40B4-BE49-F238E27FC236}">
                <a16:creationId xmlns:a16="http://schemas.microsoft.com/office/drawing/2014/main" id="{50CCD244-A886-F144-A193-A8622EABDD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5181600"/>
            <a:ext cx="381000" cy="304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Oval 166">
            <a:extLst>
              <a:ext uri="{FF2B5EF4-FFF2-40B4-BE49-F238E27FC236}">
                <a16:creationId xmlns:a16="http://schemas.microsoft.com/office/drawing/2014/main" id="{2E6FF731-136E-0247-84AF-F54AF079F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648200"/>
            <a:ext cx="4038600" cy="533400"/>
          </a:xfrm>
          <a:prstGeom prst="ellipse">
            <a:avLst/>
          </a:prstGeom>
          <a:noFill/>
          <a:ln w="25400">
            <a:solidFill>
              <a:srgbClr val="D60093"/>
            </a:solidFill>
            <a:prstDash val="dash"/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6905" name="Text Box 167">
            <a:extLst>
              <a:ext uri="{FF2B5EF4-FFF2-40B4-BE49-F238E27FC236}">
                <a16:creationId xmlns:a16="http://schemas.microsoft.com/office/drawing/2014/main" id="{B207412F-98DC-2446-959E-3507D11C1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34340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D60093"/>
                </a:solidFill>
              </a:rPr>
              <a:t>Capability</a:t>
            </a:r>
          </a:p>
        </p:txBody>
      </p:sp>
      <p:sp>
        <p:nvSpPr>
          <p:cNvPr id="36906" name="Line 168">
            <a:extLst>
              <a:ext uri="{FF2B5EF4-FFF2-40B4-BE49-F238E27FC236}">
                <a16:creationId xmlns:a16="http://schemas.microsoft.com/office/drawing/2014/main" id="{CE7CD0D7-2504-2F45-BB8A-D332DD950A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7000" y="4648200"/>
            <a:ext cx="304800" cy="228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01" grpId="0" animBg="1"/>
      <p:bldP spid="36902" grpId="0"/>
      <p:bldP spid="36904" grpId="0" animBg="1"/>
      <p:bldP spid="3690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Footer Placeholder 4">
            <a:extLst>
              <a:ext uri="{FF2B5EF4-FFF2-40B4-BE49-F238E27FC236}">
                <a16:creationId xmlns:a16="http://schemas.microsoft.com/office/drawing/2014/main" id="{499F6C1E-7D99-EA40-986A-701528805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46" name="Slide Number Placeholder 5">
            <a:extLst>
              <a:ext uri="{FF2B5EF4-FFF2-40B4-BE49-F238E27FC236}">
                <a16:creationId xmlns:a16="http://schemas.microsoft.com/office/drawing/2014/main" id="{B35DEF4A-B0C1-1244-80D4-E215F4808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48766EB-1C0E-A74C-9C63-C830811CDE24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25314" name="Rectangle 2">
            <a:extLst>
              <a:ext uri="{FF2B5EF4-FFF2-40B4-BE49-F238E27FC236}">
                <a16:creationId xmlns:a16="http://schemas.microsoft.com/office/drawing/2014/main" id="{9502A53D-AA89-CD41-8424-9A3AE5550C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ACLs and Capabilities</a:t>
            </a:r>
          </a:p>
        </p:txBody>
      </p:sp>
      <p:sp>
        <p:nvSpPr>
          <p:cNvPr id="39942" name="Rectangle 3">
            <a:extLst>
              <a:ext uri="{FF2B5EF4-FFF2-40B4-BE49-F238E27FC236}">
                <a16:creationId xmlns:a16="http://schemas.microsoft.com/office/drawing/2014/main" id="{46C9D1AA-D0B9-EA49-8776-80A09630B7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The approaches differ only in how table is represented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What approach does Unix use?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Capabilities are easier to transfer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They are like keys, can handoff, does not depend on subject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In practice, ACLs are easier to manage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Object-centric, easy to grant, revoke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To revoke capabilities, have to keep track of all subjects that have the capability – a challenging problem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ACLs have a problem when objects are heavily shared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The ACLs become very large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Use groups (e.g., Unix)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Footer Placeholder 4">
            <a:extLst>
              <a:ext uri="{FF2B5EF4-FFF2-40B4-BE49-F238E27FC236}">
                <a16:creationId xmlns:a16="http://schemas.microsoft.com/office/drawing/2014/main" id="{24E94711-916D-F54D-8C58-AD94636B1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0" name="Slide Number Placeholder 5">
            <a:extLst>
              <a:ext uri="{FF2B5EF4-FFF2-40B4-BE49-F238E27FC236}">
                <a16:creationId xmlns:a16="http://schemas.microsoft.com/office/drawing/2014/main" id="{5B520BF6-FB07-7A44-A284-FD07FAC5F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14674E-F18D-4344-BAC4-0AC5FD8A0C39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28386" name="Rectangle 2">
            <a:extLst>
              <a:ext uri="{FF2B5EF4-FFF2-40B4-BE49-F238E27FC236}">
                <a16:creationId xmlns:a16="http://schemas.microsoft.com/office/drawing/2014/main" id="{199F6628-5B68-DA45-A288-262FD0FA7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File System Layout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C7B775D-6824-6C47-BF5C-63E3CE31BA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4196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How do file systems use the disk to store files?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File systems define a block size (e.g., 4KB)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Disk space is allocated in granularity of blocks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Master Block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determines location of root directory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At fixed disk location, sometimes replicated for reliability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 free map determines which blocks are free, allocated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Usually a bitmap, one bit per block on the disk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Also stored on disk, cached in memory for performance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Remaining blocks store files (and dirs), and swap!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99403-60FF-8241-B95C-270AE409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File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A7A8F-6171-AC4B-9292-8567CE4DFA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Monotype Sorts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marL="0" indent="0"/>
            <a:r>
              <a:rPr lang="en-US" altLang="en-US">
                <a:ea typeface="ＭＳ Ｐゴシック" panose="020B0600070205080204" pitchFamily="34" charset="-128"/>
              </a:rPr>
              <a:t>File system design: how to allocate and keep track of files and directories</a:t>
            </a:r>
          </a:p>
          <a:p>
            <a:pPr marL="0" indent="0"/>
            <a:endParaRPr lang="en-US" altLang="en-US">
              <a:ea typeface="ＭＳ Ｐゴシック" panose="020B0600070205080204" pitchFamily="34" charset="-128"/>
            </a:endParaRPr>
          </a:p>
          <a:p>
            <a:pPr marL="0" indent="0"/>
            <a:r>
              <a:rPr lang="en-US" altLang="en-US">
                <a:ea typeface="ＭＳ Ｐゴシック" panose="020B0600070205080204" pitchFamily="34" charset="-128"/>
              </a:rPr>
              <a:t>Does it matter?  What is the difference?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Performance, reliability, limitations on files, overhead, </a:t>
            </a:r>
            <a:r>
              <a:rPr lang="mr-IN" altLang="en-US">
                <a:ea typeface="ＭＳ Ｐゴシック" panose="020B0600070205080204" pitchFamily="34" charset="-128"/>
              </a:rPr>
              <a:t>…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marL="0" indent="0"/>
            <a:endParaRPr lang="en-US" altLang="en-US">
              <a:ea typeface="ＭＳ Ｐゴシック" panose="020B0600070205080204" pitchFamily="34" charset="-128"/>
            </a:endParaRPr>
          </a:p>
          <a:p>
            <a:pPr marL="0" indent="0"/>
            <a:r>
              <a:rPr lang="en-US" altLang="en-US">
                <a:ea typeface="ＭＳ Ｐゴシック" panose="020B0600070205080204" pitchFamily="34" charset="-128"/>
              </a:rPr>
              <a:t>Many different file systems have been proposed and continue to be proposed</a:t>
            </a:r>
          </a:p>
          <a:p>
            <a:pPr marL="0" indent="0"/>
            <a:endParaRPr lang="en-US" altLang="en-US">
              <a:ea typeface="ＭＳ Ｐゴシック" panose="020B0600070205080204" pitchFamily="34" charset="-128"/>
            </a:endParaRPr>
          </a:p>
          <a:p>
            <a:pPr marL="0" indent="0"/>
            <a:r>
              <a:rPr lang="en-US" altLang="en-US">
                <a:ea typeface="ＭＳ Ｐゴシック" panose="020B0600070205080204" pitchFamily="34" charset="-128"/>
              </a:rPr>
              <a:t>Lets talk about some general ideas first</a:t>
            </a:r>
          </a:p>
          <a:p>
            <a:pPr lvl="1">
              <a:buFont typeface="ZapfDingbats" pitchFamily="8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3795" name="Footer Placeholder 4">
            <a:extLst>
              <a:ext uri="{FF2B5EF4-FFF2-40B4-BE49-F238E27FC236}">
                <a16:creationId xmlns:a16="http://schemas.microsoft.com/office/drawing/2014/main" id="{F15DD294-B7C7-BE4F-9AFE-1F025A458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796" name="Slide Number Placeholder 5">
            <a:extLst>
              <a:ext uri="{FF2B5EF4-FFF2-40B4-BE49-F238E27FC236}">
                <a16:creationId xmlns:a16="http://schemas.microsoft.com/office/drawing/2014/main" id="{375FF55A-BD26-AD46-A8CE-8AD413D06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64C1837-25CC-C34D-9016-909284D15959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oter Placeholder 4">
            <a:extLst>
              <a:ext uri="{FF2B5EF4-FFF2-40B4-BE49-F238E27FC236}">
                <a16:creationId xmlns:a16="http://schemas.microsoft.com/office/drawing/2014/main" id="{F2324C60-E21B-2D4F-8F00-04352A5B3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18" name="Slide Number Placeholder 5">
            <a:extLst>
              <a:ext uri="{FF2B5EF4-FFF2-40B4-BE49-F238E27FC236}">
                <a16:creationId xmlns:a16="http://schemas.microsoft.com/office/drawing/2014/main" id="{20E61318-969F-D84F-9525-6435E1AE2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2AE6F6C-AE44-7C4D-8AAB-D3D3265F6798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29410" name="Rectangle 2">
            <a:extLst>
              <a:ext uri="{FF2B5EF4-FFF2-40B4-BE49-F238E27FC236}">
                <a16:creationId xmlns:a16="http://schemas.microsoft.com/office/drawing/2014/main" id="{42BE6ABA-80FB-6046-B847-645FB195B2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Disk Layout Strategies</a:t>
            </a:r>
          </a:p>
        </p:txBody>
      </p:sp>
      <p:sp>
        <p:nvSpPr>
          <p:cNvPr id="41990" name="Rectangle 3">
            <a:extLst>
              <a:ext uri="{FF2B5EF4-FFF2-40B4-BE49-F238E27FC236}">
                <a16:creationId xmlns:a16="http://schemas.microsoft.com/office/drawing/2014/main" id="{9FC56986-07A2-B641-A5AD-2E993AB34A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724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Files span multiple disk blocks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How do you find all of the blocks for a file?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1. Contiguous allocation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Like memory</a:t>
            </a:r>
          </a:p>
          <a:p>
            <a:pPr lvl="2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Fast, simplifies directory access</a:t>
            </a:r>
          </a:p>
          <a:p>
            <a:pPr lvl="2"/>
            <a:r>
              <a:rPr lang="en-US" altLang="en-US">
                <a:solidFill>
                  <a:srgbClr val="FF0000"/>
                </a:solidFill>
                <a:ea typeface="ＭＳ Ｐゴシック" panose="020B0600070205080204" pitchFamily="34" charset="-128"/>
              </a:rPr>
              <a:t>Inflexible, causes fragmentation, needs compaction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2. Linked structure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Each block points to the next, directory points to the first</a:t>
            </a:r>
          </a:p>
          <a:p>
            <a:pPr lvl="2"/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Bad for random access patterns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3. Indexed structure (indirection, hierarchy)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An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index block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contains pointers to many other blocks</a:t>
            </a:r>
          </a:p>
          <a:p>
            <a:pPr lvl="2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Handles random better, still good for sequential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May need multiple index blocks (linked together)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8934CE5-2BC7-F641-90A5-B75BCA0BC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667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17C55E8D-5EEA-904C-B386-A1EB79904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667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1C74F1-E931-A046-AAD6-E23ECA226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667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A55681DD-A9D7-1D4F-A1F4-4187ADCB9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667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7818624B-BCD2-0A4E-B3C2-CEEB282DF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810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58800F37-57E6-864C-BCF5-661387C43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810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CAB6F26-5952-8A49-896B-CD200FBA6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810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340DE6B4-F595-2F48-9434-9195A65BB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3810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DBE69E7-1748-2442-B95F-959F9A073EFB}"/>
              </a:ext>
            </a:extLst>
          </p:cNvPr>
          <p:cNvCxnSpPr>
            <a:cxnSpLocks noChangeShapeType="1"/>
            <a:stCxn id="11" idx="3"/>
            <a:endCxn id="12" idx="1"/>
          </p:cNvCxnSpPr>
          <p:nvPr/>
        </p:nvCxnSpPr>
        <p:spPr bwMode="auto">
          <a:xfrm>
            <a:off x="5791200" y="4000500"/>
            <a:ext cx="533400" cy="1588"/>
          </a:xfrm>
          <a:prstGeom prst="straightConnector1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75B9F13-2D28-284A-8B41-E47DBB405E77}"/>
              </a:ext>
            </a:extLst>
          </p:cNvPr>
          <p:cNvCxnSpPr>
            <a:cxnSpLocks noChangeShapeType="1"/>
            <a:stCxn id="12" idx="3"/>
            <a:endCxn id="13" idx="1"/>
          </p:cNvCxnSpPr>
          <p:nvPr/>
        </p:nvCxnSpPr>
        <p:spPr bwMode="auto">
          <a:xfrm>
            <a:off x="6705600" y="4000500"/>
            <a:ext cx="457200" cy="1588"/>
          </a:xfrm>
          <a:prstGeom prst="straightConnector1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C6D1962-E918-914E-A181-B57853100995}"/>
              </a:ext>
            </a:extLst>
          </p:cNvPr>
          <p:cNvCxnSpPr>
            <a:cxnSpLocks noChangeShapeType="1"/>
            <a:stCxn id="13" idx="3"/>
            <a:endCxn id="14" idx="1"/>
          </p:cNvCxnSpPr>
          <p:nvPr/>
        </p:nvCxnSpPr>
        <p:spPr bwMode="auto">
          <a:xfrm>
            <a:off x="7543800" y="4000500"/>
            <a:ext cx="457200" cy="1588"/>
          </a:xfrm>
          <a:prstGeom prst="straightConnector1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0" grpId="0" build="p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ooter Placeholder 4">
            <a:extLst>
              <a:ext uri="{FF2B5EF4-FFF2-40B4-BE49-F238E27FC236}">
                <a16:creationId xmlns:a16="http://schemas.microsoft.com/office/drawing/2014/main" id="{F4D5FFF7-7B4E-F84B-9187-3F5EE8075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C538A208-B0E4-7F4D-9231-548A04D24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0DFAFA2-AF76-E74F-AADC-B1FB0AD1C557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30434" name="Rectangle 2">
            <a:extLst>
              <a:ext uri="{FF2B5EF4-FFF2-40B4-BE49-F238E27FC236}">
                <a16:creationId xmlns:a16="http://schemas.microsoft.com/office/drawing/2014/main" id="{BE21EE87-31A3-6842-95B3-6D8712A0E7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Unix Inodes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05EBEF9F-EDA5-544D-81DD-76B566C26F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1752600"/>
          </a:xfrm>
        </p:spPr>
        <p:txBody>
          <a:bodyPr/>
          <a:lstStyle/>
          <a:p>
            <a:r>
              <a:rPr lang="en-US" altLang="en-US" sz="2000">
                <a:ea typeface="ＭＳ Ｐゴシック" panose="020B0600070205080204" pitchFamily="34" charset="-128"/>
              </a:rPr>
              <a:t>Unix inodes implement an indexed structure for files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Also store metadata info (protection, timestamps, length, ref count…)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Each inode contains 15 block pointers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First 12 are direct blocks (e.g., 4 KB blocks)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Then single, double, and triple indirect</a:t>
            </a:r>
          </a:p>
        </p:txBody>
      </p:sp>
      <p:sp>
        <p:nvSpPr>
          <p:cNvPr id="35845" name="Rectangle 4">
            <a:extLst>
              <a:ext uri="{FF2B5EF4-FFF2-40B4-BE49-F238E27FC236}">
                <a16:creationId xmlns:a16="http://schemas.microsoft.com/office/drawing/2014/main" id="{BC1DF974-9489-8844-BD36-3EFD55039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962400"/>
            <a:ext cx="8382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5846" name="Rectangle 7">
            <a:extLst>
              <a:ext uri="{FF2B5EF4-FFF2-40B4-BE49-F238E27FC236}">
                <a16:creationId xmlns:a16="http://schemas.microsoft.com/office/drawing/2014/main" id="{D91BF499-5398-2440-B32A-32CDA5477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191000"/>
            <a:ext cx="8382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0969" name="Rectangle 8">
            <a:extLst>
              <a:ext uri="{FF2B5EF4-FFF2-40B4-BE49-F238E27FC236}">
                <a16:creationId xmlns:a16="http://schemas.microsoft.com/office/drawing/2014/main" id="{9898F22E-32A5-6843-82B3-3E51600D1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105400"/>
            <a:ext cx="8382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0970" name="Rectangle 9">
            <a:extLst>
              <a:ext uri="{FF2B5EF4-FFF2-40B4-BE49-F238E27FC236}">
                <a16:creationId xmlns:a16="http://schemas.microsoft.com/office/drawing/2014/main" id="{D6089B68-E916-6741-B956-5E5879B36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334000"/>
            <a:ext cx="8382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0971" name="Rectangle 10">
            <a:extLst>
              <a:ext uri="{FF2B5EF4-FFF2-40B4-BE49-F238E27FC236}">
                <a16:creationId xmlns:a16="http://schemas.microsoft.com/office/drawing/2014/main" id="{2D8B318E-FF8D-814A-A83E-187A5C4CB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562600"/>
            <a:ext cx="8382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0972" name="Text Box 11">
            <a:extLst>
              <a:ext uri="{FF2B5EF4-FFF2-40B4-BE49-F238E27FC236}">
                <a16:creationId xmlns:a16="http://schemas.microsoft.com/office/drawing/2014/main" id="{315B2933-ECF7-AB44-93AD-B57F53884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419600"/>
            <a:ext cx="609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5851" name="Text Box 12">
            <a:extLst>
              <a:ext uri="{FF2B5EF4-FFF2-40B4-BE49-F238E27FC236}">
                <a16:creationId xmlns:a16="http://schemas.microsoft.com/office/drawing/2014/main" id="{B102BAEB-B473-B844-88F5-0F118E2CC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886200"/>
            <a:ext cx="30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0974" name="Text Box 14">
            <a:extLst>
              <a:ext uri="{FF2B5EF4-FFF2-40B4-BE49-F238E27FC236}">
                <a16:creationId xmlns:a16="http://schemas.microsoft.com/office/drawing/2014/main" id="{F7A58841-8E3A-8849-961C-0350BB7A0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029200"/>
            <a:ext cx="457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40975" name="Text Box 16">
            <a:extLst>
              <a:ext uri="{FF2B5EF4-FFF2-40B4-BE49-F238E27FC236}">
                <a16:creationId xmlns:a16="http://schemas.microsoft.com/office/drawing/2014/main" id="{2A1E22F4-A560-C04A-9824-A9A0B98D1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257800"/>
            <a:ext cx="457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40976" name="Text Box 17">
            <a:extLst>
              <a:ext uri="{FF2B5EF4-FFF2-40B4-BE49-F238E27FC236}">
                <a16:creationId xmlns:a16="http://schemas.microsoft.com/office/drawing/2014/main" id="{07BB91CF-88C9-BE4F-99E2-DC5F940D5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486400"/>
            <a:ext cx="457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35855" name="Text Box 18">
            <a:extLst>
              <a:ext uri="{FF2B5EF4-FFF2-40B4-BE49-F238E27FC236}">
                <a16:creationId xmlns:a16="http://schemas.microsoft.com/office/drawing/2014/main" id="{8224EDE6-56F6-0A4D-85A1-A19E84AFA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114800"/>
            <a:ext cx="30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5856" name="Rectangle 19">
            <a:extLst>
              <a:ext uri="{FF2B5EF4-FFF2-40B4-BE49-F238E27FC236}">
                <a16:creationId xmlns:a16="http://schemas.microsoft.com/office/drawing/2014/main" id="{C9D84546-885B-E94B-805F-8701CD647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4290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5857" name="Rectangle 20">
            <a:extLst>
              <a:ext uri="{FF2B5EF4-FFF2-40B4-BE49-F238E27FC236}">
                <a16:creationId xmlns:a16="http://schemas.microsoft.com/office/drawing/2014/main" id="{754931BF-5773-BF4A-8E4B-CE78030F7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886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5858" name="Line 22">
            <a:extLst>
              <a:ext uri="{FF2B5EF4-FFF2-40B4-BE49-F238E27FC236}">
                <a16:creationId xmlns:a16="http://schemas.microsoft.com/office/drawing/2014/main" id="{F9CE7B89-1F10-7146-BFDB-9B9B6F53D2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3657600"/>
            <a:ext cx="457200" cy="45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Line 23">
            <a:extLst>
              <a:ext uri="{FF2B5EF4-FFF2-40B4-BE49-F238E27FC236}">
                <a16:creationId xmlns:a16="http://schemas.microsoft.com/office/drawing/2014/main" id="{BEC6D513-1B65-3F43-A4E8-C494FA2650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4114800"/>
            <a:ext cx="381000" cy="228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1">
            <a:extLst>
              <a:ext uri="{FF2B5EF4-FFF2-40B4-BE49-F238E27FC236}">
                <a16:creationId xmlns:a16="http://schemas.microsoft.com/office/drawing/2014/main" id="{F7DA8AA3-2365-514A-9F55-B39A4D686466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3429000"/>
            <a:ext cx="1066800" cy="914400"/>
            <a:chOff x="2160" y="2160"/>
            <a:chExt cx="1056" cy="1008"/>
          </a:xfrm>
        </p:grpSpPr>
        <p:sp>
          <p:nvSpPr>
            <p:cNvPr id="35923" name="Rectangle 66">
              <a:extLst>
                <a:ext uri="{FF2B5EF4-FFF2-40B4-BE49-F238E27FC236}">
                  <a16:creationId xmlns:a16="http://schemas.microsoft.com/office/drawing/2014/main" id="{15A359C5-FCE3-734A-AC8B-852DC082EE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352"/>
              <a:ext cx="528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24" name="Rectangle 67">
              <a:extLst>
                <a:ext uri="{FF2B5EF4-FFF2-40B4-BE49-F238E27FC236}">
                  <a16:creationId xmlns:a16="http://schemas.microsoft.com/office/drawing/2014/main" id="{832E15A1-CC98-994F-989C-5C8018BCC6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496"/>
              <a:ext cx="528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25" name="Rectangle 69">
              <a:extLst>
                <a:ext uri="{FF2B5EF4-FFF2-40B4-BE49-F238E27FC236}">
                  <a16:creationId xmlns:a16="http://schemas.microsoft.com/office/drawing/2014/main" id="{DBB849A0-ACBD-344A-97DE-350243C007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784"/>
              <a:ext cx="528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26" name="Rectangle 70">
              <a:extLst>
                <a:ext uri="{FF2B5EF4-FFF2-40B4-BE49-F238E27FC236}">
                  <a16:creationId xmlns:a16="http://schemas.microsoft.com/office/drawing/2014/main" id="{B1281CE6-B6F0-2A43-B499-63F258C8A8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928"/>
              <a:ext cx="528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27" name="Rectangle 72">
              <a:extLst>
                <a:ext uri="{FF2B5EF4-FFF2-40B4-BE49-F238E27FC236}">
                  <a16:creationId xmlns:a16="http://schemas.microsoft.com/office/drawing/2014/main" id="{0741B060-3856-7D48-854E-68F8F21387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160"/>
              <a:ext cx="192" cy="192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28" name="Rectangle 73">
              <a:extLst>
                <a:ext uri="{FF2B5EF4-FFF2-40B4-BE49-F238E27FC236}">
                  <a16:creationId xmlns:a16="http://schemas.microsoft.com/office/drawing/2014/main" id="{F362A7BE-FD8C-D142-9208-035C5886CA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448"/>
              <a:ext cx="192" cy="192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29" name="Line 74">
              <a:extLst>
                <a:ext uri="{FF2B5EF4-FFF2-40B4-BE49-F238E27FC236}">
                  <a16:creationId xmlns:a16="http://schemas.microsoft.com/office/drawing/2014/main" id="{42A41699-5E90-334C-B2DE-2A30BAC922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92" y="2256"/>
              <a:ext cx="432" cy="19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0" name="Line 75">
              <a:extLst>
                <a:ext uri="{FF2B5EF4-FFF2-40B4-BE49-F238E27FC236}">
                  <a16:creationId xmlns:a16="http://schemas.microsoft.com/office/drawing/2014/main" id="{C4185640-4A11-8941-B498-D6EE824172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92" y="2544"/>
              <a:ext cx="432" cy="4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1" name="Rectangle 77">
              <a:extLst>
                <a:ext uri="{FF2B5EF4-FFF2-40B4-BE49-F238E27FC236}">
                  <a16:creationId xmlns:a16="http://schemas.microsoft.com/office/drawing/2014/main" id="{67BF1AFC-92E4-E24A-B391-72790D4FC4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688"/>
              <a:ext cx="192" cy="192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32" name="Rectangle 78">
              <a:extLst>
                <a:ext uri="{FF2B5EF4-FFF2-40B4-BE49-F238E27FC236}">
                  <a16:creationId xmlns:a16="http://schemas.microsoft.com/office/drawing/2014/main" id="{51B33EE6-1AE7-174B-B300-DC3EC5A80D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976"/>
              <a:ext cx="192" cy="192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33" name="Line 79">
              <a:extLst>
                <a:ext uri="{FF2B5EF4-FFF2-40B4-BE49-F238E27FC236}">
                  <a16:creationId xmlns:a16="http://schemas.microsoft.com/office/drawing/2014/main" id="{7588E03C-9460-0441-A9EE-FF070AED43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92" y="2784"/>
              <a:ext cx="432" cy="9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4" name="Line 80">
              <a:extLst>
                <a:ext uri="{FF2B5EF4-FFF2-40B4-BE49-F238E27FC236}">
                  <a16:creationId xmlns:a16="http://schemas.microsoft.com/office/drawing/2014/main" id="{D1115186-BFEC-E143-B54C-E501055BA0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2" y="3024"/>
              <a:ext cx="432" cy="4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83" name="Line 82">
            <a:extLst>
              <a:ext uri="{FF2B5EF4-FFF2-40B4-BE49-F238E27FC236}">
                <a16:creationId xmlns:a16="http://schemas.microsoft.com/office/drawing/2014/main" id="{09E56877-B409-FC40-90F0-0626EDCE9B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4267200"/>
            <a:ext cx="1447800" cy="990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09">
            <a:extLst>
              <a:ext uri="{FF2B5EF4-FFF2-40B4-BE49-F238E27FC236}">
                <a16:creationId xmlns:a16="http://schemas.microsoft.com/office/drawing/2014/main" id="{F55D3A49-1C12-A84F-802E-DB7A2DF8341E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4495800"/>
            <a:ext cx="533400" cy="817563"/>
            <a:chOff x="1632" y="2989"/>
            <a:chExt cx="336" cy="515"/>
          </a:xfrm>
        </p:grpSpPr>
        <p:sp>
          <p:nvSpPr>
            <p:cNvPr id="35917" name="Rectangle 83">
              <a:extLst>
                <a:ext uri="{FF2B5EF4-FFF2-40B4-BE49-F238E27FC236}">
                  <a16:creationId xmlns:a16="http://schemas.microsoft.com/office/drawing/2014/main" id="{30920A2A-32F4-9840-AB3C-E4E210D70F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989"/>
              <a:ext cx="336" cy="8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18" name="Rectangle 84">
              <a:extLst>
                <a:ext uri="{FF2B5EF4-FFF2-40B4-BE49-F238E27FC236}">
                  <a16:creationId xmlns:a16="http://schemas.microsoft.com/office/drawing/2014/main" id="{264DA101-E13D-0840-B96B-B70F7146F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070"/>
              <a:ext cx="336" cy="8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19" name="Rectangle 85">
              <a:extLst>
                <a:ext uri="{FF2B5EF4-FFF2-40B4-BE49-F238E27FC236}">
                  <a16:creationId xmlns:a16="http://schemas.microsoft.com/office/drawing/2014/main" id="{E31F9585-108D-184A-8803-171D748048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260"/>
              <a:ext cx="336" cy="8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20" name="Rectangle 86">
              <a:extLst>
                <a:ext uri="{FF2B5EF4-FFF2-40B4-BE49-F238E27FC236}">
                  <a16:creationId xmlns:a16="http://schemas.microsoft.com/office/drawing/2014/main" id="{323DF844-965B-5149-A40F-8EBC22DCC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341"/>
              <a:ext cx="336" cy="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21" name="Rectangle 87">
              <a:extLst>
                <a:ext uri="{FF2B5EF4-FFF2-40B4-BE49-F238E27FC236}">
                  <a16:creationId xmlns:a16="http://schemas.microsoft.com/office/drawing/2014/main" id="{C77F38C4-5CEA-1C41-B9FA-046C13F951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423"/>
              <a:ext cx="336" cy="8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22" name="Text Box 88">
              <a:extLst>
                <a:ext uri="{FF2B5EF4-FFF2-40B4-BE49-F238E27FC236}">
                  <a16:creationId xmlns:a16="http://schemas.microsoft.com/office/drawing/2014/main" id="{BC4723E3-5509-9241-A996-619E923B6A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3" y="3151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med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000">
                  <a:solidFill>
                    <a:schemeClr val="bg1"/>
                  </a:solidFill>
                </a:rPr>
                <a:t>…</a:t>
              </a:r>
            </a:p>
          </p:txBody>
        </p:sp>
      </p:grpSp>
      <p:sp>
        <p:nvSpPr>
          <p:cNvPr id="40985" name="Line 91">
            <a:extLst>
              <a:ext uri="{FF2B5EF4-FFF2-40B4-BE49-F238E27FC236}">
                <a16:creationId xmlns:a16="http://schemas.microsoft.com/office/drawing/2014/main" id="{00E8D617-BA49-B44C-9B1C-A430D988F58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4648200"/>
            <a:ext cx="762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94">
            <a:extLst>
              <a:ext uri="{FF2B5EF4-FFF2-40B4-BE49-F238E27FC236}">
                <a16:creationId xmlns:a16="http://schemas.microsoft.com/office/drawing/2014/main" id="{C4470E17-0019-804A-9D61-39622CB7A2EC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4343400"/>
            <a:ext cx="1066800" cy="914400"/>
            <a:chOff x="2160" y="2160"/>
            <a:chExt cx="1056" cy="1008"/>
          </a:xfrm>
        </p:grpSpPr>
        <p:sp>
          <p:nvSpPr>
            <p:cNvPr id="35905" name="Rectangle 95">
              <a:extLst>
                <a:ext uri="{FF2B5EF4-FFF2-40B4-BE49-F238E27FC236}">
                  <a16:creationId xmlns:a16="http://schemas.microsoft.com/office/drawing/2014/main" id="{F8E817E7-8D70-3A4F-A425-5FF903F83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352"/>
              <a:ext cx="528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06" name="Rectangle 96">
              <a:extLst>
                <a:ext uri="{FF2B5EF4-FFF2-40B4-BE49-F238E27FC236}">
                  <a16:creationId xmlns:a16="http://schemas.microsoft.com/office/drawing/2014/main" id="{04D914B4-EE07-194C-AA0F-6C37F2A41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496"/>
              <a:ext cx="528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07" name="Rectangle 97">
              <a:extLst>
                <a:ext uri="{FF2B5EF4-FFF2-40B4-BE49-F238E27FC236}">
                  <a16:creationId xmlns:a16="http://schemas.microsoft.com/office/drawing/2014/main" id="{4F452E04-E4F8-BB4E-8D1D-CEFA7E129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784"/>
              <a:ext cx="528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08" name="Rectangle 98">
              <a:extLst>
                <a:ext uri="{FF2B5EF4-FFF2-40B4-BE49-F238E27FC236}">
                  <a16:creationId xmlns:a16="http://schemas.microsoft.com/office/drawing/2014/main" id="{FD5BAB6E-A519-0D42-9919-49CF0866C9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928"/>
              <a:ext cx="528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09" name="Rectangle 99">
              <a:extLst>
                <a:ext uri="{FF2B5EF4-FFF2-40B4-BE49-F238E27FC236}">
                  <a16:creationId xmlns:a16="http://schemas.microsoft.com/office/drawing/2014/main" id="{E2FB557C-1CD4-284A-8374-A9249D6AF3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160"/>
              <a:ext cx="192" cy="192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10" name="Rectangle 100">
              <a:extLst>
                <a:ext uri="{FF2B5EF4-FFF2-40B4-BE49-F238E27FC236}">
                  <a16:creationId xmlns:a16="http://schemas.microsoft.com/office/drawing/2014/main" id="{B09003EF-99B5-4D4A-A3E6-3BFF478FA1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448"/>
              <a:ext cx="192" cy="192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11" name="Line 101">
              <a:extLst>
                <a:ext uri="{FF2B5EF4-FFF2-40B4-BE49-F238E27FC236}">
                  <a16:creationId xmlns:a16="http://schemas.microsoft.com/office/drawing/2014/main" id="{7C96A14D-A380-3445-8F44-B32F082932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92" y="2256"/>
              <a:ext cx="432" cy="19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2" name="Line 102">
              <a:extLst>
                <a:ext uri="{FF2B5EF4-FFF2-40B4-BE49-F238E27FC236}">
                  <a16:creationId xmlns:a16="http://schemas.microsoft.com/office/drawing/2014/main" id="{D66C995E-0348-3C47-ACE2-8C4FB76247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92" y="2544"/>
              <a:ext cx="432" cy="4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3" name="Rectangle 103">
              <a:extLst>
                <a:ext uri="{FF2B5EF4-FFF2-40B4-BE49-F238E27FC236}">
                  <a16:creationId xmlns:a16="http://schemas.microsoft.com/office/drawing/2014/main" id="{FBF64435-D520-904C-93A2-D22DF0C75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688"/>
              <a:ext cx="192" cy="192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14" name="Rectangle 104">
              <a:extLst>
                <a:ext uri="{FF2B5EF4-FFF2-40B4-BE49-F238E27FC236}">
                  <a16:creationId xmlns:a16="http://schemas.microsoft.com/office/drawing/2014/main" id="{54E4CC00-14F2-4C45-970D-098A65C33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976"/>
              <a:ext cx="192" cy="192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15" name="Line 105">
              <a:extLst>
                <a:ext uri="{FF2B5EF4-FFF2-40B4-BE49-F238E27FC236}">
                  <a16:creationId xmlns:a16="http://schemas.microsoft.com/office/drawing/2014/main" id="{61B279C6-DB4D-264C-844F-3E91D92AD8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92" y="2784"/>
              <a:ext cx="432" cy="9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6" name="Line 106">
              <a:extLst>
                <a:ext uri="{FF2B5EF4-FFF2-40B4-BE49-F238E27FC236}">
                  <a16:creationId xmlns:a16="http://schemas.microsoft.com/office/drawing/2014/main" id="{2B492A73-10DB-654F-877D-03FB191050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2" y="3024"/>
              <a:ext cx="432" cy="4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87" name="Line 107">
            <a:extLst>
              <a:ext uri="{FF2B5EF4-FFF2-40B4-BE49-F238E27FC236}">
                <a16:creationId xmlns:a16="http://schemas.microsoft.com/office/drawing/2014/main" id="{51D99F6A-959A-BF4D-8CA9-31318AB30B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4724400"/>
            <a:ext cx="1524000" cy="762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110">
            <a:extLst>
              <a:ext uri="{FF2B5EF4-FFF2-40B4-BE49-F238E27FC236}">
                <a16:creationId xmlns:a16="http://schemas.microsoft.com/office/drawing/2014/main" id="{99DA665F-FCD0-4847-B41C-39DA824A828F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5562600"/>
            <a:ext cx="533400" cy="817563"/>
            <a:chOff x="1632" y="2989"/>
            <a:chExt cx="336" cy="515"/>
          </a:xfrm>
        </p:grpSpPr>
        <p:sp>
          <p:nvSpPr>
            <p:cNvPr id="35899" name="Rectangle 111">
              <a:extLst>
                <a:ext uri="{FF2B5EF4-FFF2-40B4-BE49-F238E27FC236}">
                  <a16:creationId xmlns:a16="http://schemas.microsoft.com/office/drawing/2014/main" id="{A4269118-E4C2-534F-B57B-EE96C1A20D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989"/>
              <a:ext cx="336" cy="8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00" name="Rectangle 112">
              <a:extLst>
                <a:ext uri="{FF2B5EF4-FFF2-40B4-BE49-F238E27FC236}">
                  <a16:creationId xmlns:a16="http://schemas.microsoft.com/office/drawing/2014/main" id="{935191B8-75EE-934D-AF34-A237CEEF96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070"/>
              <a:ext cx="336" cy="8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01" name="Rectangle 113">
              <a:extLst>
                <a:ext uri="{FF2B5EF4-FFF2-40B4-BE49-F238E27FC236}">
                  <a16:creationId xmlns:a16="http://schemas.microsoft.com/office/drawing/2014/main" id="{5C9F2C61-5D56-AD46-9685-C58ADFE13A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260"/>
              <a:ext cx="336" cy="8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02" name="Rectangle 114">
              <a:extLst>
                <a:ext uri="{FF2B5EF4-FFF2-40B4-BE49-F238E27FC236}">
                  <a16:creationId xmlns:a16="http://schemas.microsoft.com/office/drawing/2014/main" id="{13F2FE28-6AA5-8D40-977D-0E1879282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341"/>
              <a:ext cx="336" cy="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03" name="Rectangle 115">
              <a:extLst>
                <a:ext uri="{FF2B5EF4-FFF2-40B4-BE49-F238E27FC236}">
                  <a16:creationId xmlns:a16="http://schemas.microsoft.com/office/drawing/2014/main" id="{BADF4948-38C8-5C4D-BA37-8B0170480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423"/>
              <a:ext cx="336" cy="8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904" name="Text Box 116">
              <a:extLst>
                <a:ext uri="{FF2B5EF4-FFF2-40B4-BE49-F238E27FC236}">
                  <a16:creationId xmlns:a16="http://schemas.microsoft.com/office/drawing/2014/main" id="{C4918EA5-E3D3-8A4E-B35E-F0C0780588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3" y="3151"/>
              <a:ext cx="24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med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FFFF00"/>
                  </a:solidFill>
                </a:rPr>
                <a:t>…</a:t>
              </a:r>
            </a:p>
          </p:txBody>
        </p:sp>
      </p:grpSp>
      <p:grpSp>
        <p:nvGrpSpPr>
          <p:cNvPr id="6" name="Group 117">
            <a:extLst>
              <a:ext uri="{FF2B5EF4-FFF2-40B4-BE49-F238E27FC236}">
                <a16:creationId xmlns:a16="http://schemas.microsoft.com/office/drawing/2014/main" id="{6EF5CEDE-33A9-554B-91B2-AC5A5A34623D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5562600"/>
            <a:ext cx="533400" cy="817563"/>
            <a:chOff x="1632" y="2989"/>
            <a:chExt cx="336" cy="515"/>
          </a:xfrm>
        </p:grpSpPr>
        <p:sp>
          <p:nvSpPr>
            <p:cNvPr id="35893" name="Rectangle 118">
              <a:extLst>
                <a:ext uri="{FF2B5EF4-FFF2-40B4-BE49-F238E27FC236}">
                  <a16:creationId xmlns:a16="http://schemas.microsoft.com/office/drawing/2014/main" id="{8F021B19-0314-DE4C-A444-0C42E2A735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989"/>
              <a:ext cx="336" cy="8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894" name="Rectangle 119">
              <a:extLst>
                <a:ext uri="{FF2B5EF4-FFF2-40B4-BE49-F238E27FC236}">
                  <a16:creationId xmlns:a16="http://schemas.microsoft.com/office/drawing/2014/main" id="{93275F80-F814-124D-A1CF-9849D0692C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070"/>
              <a:ext cx="336" cy="8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895" name="Rectangle 120">
              <a:extLst>
                <a:ext uri="{FF2B5EF4-FFF2-40B4-BE49-F238E27FC236}">
                  <a16:creationId xmlns:a16="http://schemas.microsoft.com/office/drawing/2014/main" id="{10BB9756-7372-A144-BD24-C30198B1A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260"/>
              <a:ext cx="336" cy="8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896" name="Rectangle 121">
              <a:extLst>
                <a:ext uri="{FF2B5EF4-FFF2-40B4-BE49-F238E27FC236}">
                  <a16:creationId xmlns:a16="http://schemas.microsoft.com/office/drawing/2014/main" id="{88A64905-E24F-D447-8FE2-29B0A3F765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341"/>
              <a:ext cx="336" cy="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897" name="Rectangle 122">
              <a:extLst>
                <a:ext uri="{FF2B5EF4-FFF2-40B4-BE49-F238E27FC236}">
                  <a16:creationId xmlns:a16="http://schemas.microsoft.com/office/drawing/2014/main" id="{1F99F238-3B6D-B740-812B-4BAEEA768F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423"/>
              <a:ext cx="336" cy="8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898" name="Text Box 123">
              <a:extLst>
                <a:ext uri="{FF2B5EF4-FFF2-40B4-BE49-F238E27FC236}">
                  <a16:creationId xmlns:a16="http://schemas.microsoft.com/office/drawing/2014/main" id="{5CEF544B-57E3-CD40-9DFE-65A708214F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3" y="3151"/>
              <a:ext cx="24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med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FFFF00"/>
                  </a:solidFill>
                </a:rPr>
                <a:t>…</a:t>
              </a:r>
            </a:p>
          </p:txBody>
        </p:sp>
      </p:grpSp>
      <p:grpSp>
        <p:nvGrpSpPr>
          <p:cNvPr id="7" name="Group 124">
            <a:extLst>
              <a:ext uri="{FF2B5EF4-FFF2-40B4-BE49-F238E27FC236}">
                <a16:creationId xmlns:a16="http://schemas.microsoft.com/office/drawing/2014/main" id="{FED3B985-6F7B-3E44-8834-8ECEBC5186B1}"/>
              </a:ext>
            </a:extLst>
          </p:cNvPr>
          <p:cNvGrpSpPr>
            <a:grpSpLocks/>
          </p:cNvGrpSpPr>
          <p:nvPr/>
        </p:nvGrpSpPr>
        <p:grpSpPr bwMode="auto">
          <a:xfrm>
            <a:off x="6934200" y="5410200"/>
            <a:ext cx="1066800" cy="914400"/>
            <a:chOff x="2160" y="2160"/>
            <a:chExt cx="1056" cy="1008"/>
          </a:xfrm>
        </p:grpSpPr>
        <p:sp>
          <p:nvSpPr>
            <p:cNvPr id="35881" name="Rectangle 125">
              <a:extLst>
                <a:ext uri="{FF2B5EF4-FFF2-40B4-BE49-F238E27FC236}">
                  <a16:creationId xmlns:a16="http://schemas.microsoft.com/office/drawing/2014/main" id="{689B230F-21B9-A144-9268-1670ABCAC5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352"/>
              <a:ext cx="528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882" name="Rectangle 126">
              <a:extLst>
                <a:ext uri="{FF2B5EF4-FFF2-40B4-BE49-F238E27FC236}">
                  <a16:creationId xmlns:a16="http://schemas.microsoft.com/office/drawing/2014/main" id="{D2457E7A-96A4-D540-929F-B956486FF4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496"/>
              <a:ext cx="528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883" name="Rectangle 127">
              <a:extLst>
                <a:ext uri="{FF2B5EF4-FFF2-40B4-BE49-F238E27FC236}">
                  <a16:creationId xmlns:a16="http://schemas.microsoft.com/office/drawing/2014/main" id="{D5CA2526-9E21-F241-B385-920481A00C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784"/>
              <a:ext cx="528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884" name="Rectangle 128">
              <a:extLst>
                <a:ext uri="{FF2B5EF4-FFF2-40B4-BE49-F238E27FC236}">
                  <a16:creationId xmlns:a16="http://schemas.microsoft.com/office/drawing/2014/main" id="{FC22A32E-0B4A-AC4A-ABEA-F0D24849E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928"/>
              <a:ext cx="528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885" name="Rectangle 129">
              <a:extLst>
                <a:ext uri="{FF2B5EF4-FFF2-40B4-BE49-F238E27FC236}">
                  <a16:creationId xmlns:a16="http://schemas.microsoft.com/office/drawing/2014/main" id="{4686C143-737D-184B-9291-5013C00AF6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160"/>
              <a:ext cx="192" cy="192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886" name="Rectangle 130">
              <a:extLst>
                <a:ext uri="{FF2B5EF4-FFF2-40B4-BE49-F238E27FC236}">
                  <a16:creationId xmlns:a16="http://schemas.microsoft.com/office/drawing/2014/main" id="{AB6FD745-B603-3B45-8AFC-CD222C5137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448"/>
              <a:ext cx="192" cy="192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887" name="Line 131">
              <a:extLst>
                <a:ext uri="{FF2B5EF4-FFF2-40B4-BE49-F238E27FC236}">
                  <a16:creationId xmlns:a16="http://schemas.microsoft.com/office/drawing/2014/main" id="{FB460613-2987-2A42-9B2D-AA93CAAC6B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92" y="2256"/>
              <a:ext cx="432" cy="19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8" name="Line 132">
              <a:extLst>
                <a:ext uri="{FF2B5EF4-FFF2-40B4-BE49-F238E27FC236}">
                  <a16:creationId xmlns:a16="http://schemas.microsoft.com/office/drawing/2014/main" id="{9B998469-C0D4-1247-A248-6812646003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92" y="2544"/>
              <a:ext cx="432" cy="4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9" name="Rectangle 133">
              <a:extLst>
                <a:ext uri="{FF2B5EF4-FFF2-40B4-BE49-F238E27FC236}">
                  <a16:creationId xmlns:a16="http://schemas.microsoft.com/office/drawing/2014/main" id="{55FBD1FD-163C-944B-ACB4-B34AB826B1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688"/>
              <a:ext cx="192" cy="192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890" name="Rectangle 134">
              <a:extLst>
                <a:ext uri="{FF2B5EF4-FFF2-40B4-BE49-F238E27FC236}">
                  <a16:creationId xmlns:a16="http://schemas.microsoft.com/office/drawing/2014/main" id="{FAE9A2CF-E658-934C-A821-4AEEAD07FA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976"/>
              <a:ext cx="192" cy="192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5891" name="Line 135">
              <a:extLst>
                <a:ext uri="{FF2B5EF4-FFF2-40B4-BE49-F238E27FC236}">
                  <a16:creationId xmlns:a16="http://schemas.microsoft.com/office/drawing/2014/main" id="{6665BD0D-6B54-FE40-B326-6674201322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92" y="2784"/>
              <a:ext cx="432" cy="9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2" name="Line 136">
              <a:extLst>
                <a:ext uri="{FF2B5EF4-FFF2-40B4-BE49-F238E27FC236}">
                  <a16:creationId xmlns:a16="http://schemas.microsoft.com/office/drawing/2014/main" id="{9037B29E-4ABC-0243-80A0-F3DB481876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2" y="3024"/>
              <a:ext cx="432" cy="4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91" name="Line 137">
            <a:extLst>
              <a:ext uri="{FF2B5EF4-FFF2-40B4-BE49-F238E27FC236}">
                <a16:creationId xmlns:a16="http://schemas.microsoft.com/office/drawing/2014/main" id="{F1B27A9F-C3CE-D246-92C7-CD75F1AD7B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5638800"/>
            <a:ext cx="1676400" cy="76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2" name="Line 138">
            <a:extLst>
              <a:ext uri="{FF2B5EF4-FFF2-40B4-BE49-F238E27FC236}">
                <a16:creationId xmlns:a16="http://schemas.microsoft.com/office/drawing/2014/main" id="{CD87644B-C0B3-4345-A45D-4FA799161D4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715000"/>
            <a:ext cx="609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3" name="Line 139">
            <a:extLst>
              <a:ext uri="{FF2B5EF4-FFF2-40B4-BE49-F238E27FC236}">
                <a16:creationId xmlns:a16="http://schemas.microsoft.com/office/drawing/2014/main" id="{C5E81AE1-57B4-5B41-A120-74F745EBE4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6800" y="5715000"/>
            <a:ext cx="9144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72" name="Rectangle 140">
            <a:extLst>
              <a:ext uri="{FF2B5EF4-FFF2-40B4-BE49-F238E27FC236}">
                <a16:creationId xmlns:a16="http://schemas.microsoft.com/office/drawing/2014/main" id="{8480BE66-AE03-B04B-BC58-A20A9654C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505200"/>
            <a:ext cx="838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5873" name="Text Box 141">
            <a:extLst>
              <a:ext uri="{FF2B5EF4-FFF2-40B4-BE49-F238E27FC236}">
                <a16:creationId xmlns:a16="http://schemas.microsoft.com/office/drawing/2014/main" id="{9F076B70-16A7-B145-AA0F-183211F57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581400"/>
            <a:ext cx="1066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/>
              <a:t>  (Metadata)</a:t>
            </a:r>
          </a:p>
        </p:txBody>
      </p:sp>
      <p:sp>
        <p:nvSpPr>
          <p:cNvPr id="40996" name="Text Box 142">
            <a:extLst>
              <a:ext uri="{FF2B5EF4-FFF2-40B4-BE49-F238E27FC236}">
                <a16:creationId xmlns:a16="http://schemas.microsoft.com/office/drawing/2014/main" id="{3EF973FE-2240-D341-A869-1D8B58019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105400"/>
            <a:ext cx="1066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/>
              <a:t>  (1)</a:t>
            </a:r>
          </a:p>
        </p:txBody>
      </p:sp>
      <p:sp>
        <p:nvSpPr>
          <p:cNvPr id="40997" name="Text Box 143">
            <a:extLst>
              <a:ext uri="{FF2B5EF4-FFF2-40B4-BE49-F238E27FC236}">
                <a16:creationId xmlns:a16="http://schemas.microsoft.com/office/drawing/2014/main" id="{60A51109-2A1A-A540-BB53-CDC4A1EB8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1066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/>
              <a:t>  (2)</a:t>
            </a:r>
          </a:p>
        </p:txBody>
      </p:sp>
      <p:sp>
        <p:nvSpPr>
          <p:cNvPr id="40998" name="Text Box 144">
            <a:extLst>
              <a:ext uri="{FF2B5EF4-FFF2-40B4-BE49-F238E27FC236}">
                <a16:creationId xmlns:a16="http://schemas.microsoft.com/office/drawing/2014/main" id="{91FF4B7B-C26F-F145-90F6-2D466AD8E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562600"/>
            <a:ext cx="1066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/>
              <a:t>  (3)</a:t>
            </a:r>
          </a:p>
        </p:txBody>
      </p:sp>
      <p:sp>
        <p:nvSpPr>
          <p:cNvPr id="35877" name="Rectangle 8">
            <a:extLst>
              <a:ext uri="{FF2B5EF4-FFF2-40B4-BE49-F238E27FC236}">
                <a16:creationId xmlns:a16="http://schemas.microsoft.com/office/drawing/2014/main" id="{47566366-B95D-6045-9C60-32A899B7E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876800"/>
            <a:ext cx="8382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5878" name="Rectangle 20">
            <a:extLst>
              <a:ext uri="{FF2B5EF4-FFF2-40B4-BE49-F238E27FC236}">
                <a16:creationId xmlns:a16="http://schemas.microsoft.com/office/drawing/2014/main" id="{60D768D1-9076-7F42-AA81-C376104F0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3434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5879" name="Line 23">
            <a:extLst>
              <a:ext uri="{FF2B5EF4-FFF2-40B4-BE49-F238E27FC236}">
                <a16:creationId xmlns:a16="http://schemas.microsoft.com/office/drawing/2014/main" id="{F725E272-3B83-C34A-BEA5-B7303F1FBE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4648200"/>
            <a:ext cx="457200" cy="304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Text Box 14">
            <a:extLst>
              <a:ext uri="{FF2B5EF4-FFF2-40B4-BE49-F238E27FC236}">
                <a16:creationId xmlns:a16="http://schemas.microsoft.com/office/drawing/2014/main" id="{41561AE7-9BFB-1847-B783-F9FF87ADB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800600"/>
            <a:ext cx="457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9" grpId="0" animBg="1"/>
      <p:bldP spid="40970" grpId="0" animBg="1"/>
      <p:bldP spid="40971" grpId="0" animBg="1"/>
      <p:bldP spid="40972" grpId="0"/>
      <p:bldP spid="40974" grpId="0"/>
      <p:bldP spid="40975" grpId="0"/>
      <p:bldP spid="40976" grpId="0"/>
      <p:bldP spid="40996" grpId="0"/>
      <p:bldP spid="40997" grpId="0"/>
      <p:bldP spid="4099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oter Placeholder 4">
            <a:extLst>
              <a:ext uri="{FF2B5EF4-FFF2-40B4-BE49-F238E27FC236}">
                <a16:creationId xmlns:a16="http://schemas.microsoft.com/office/drawing/2014/main" id="{975FD20B-5244-F84C-A6AD-7D56577A0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66" name="Slide Number Placeholder 5">
            <a:extLst>
              <a:ext uri="{FF2B5EF4-FFF2-40B4-BE49-F238E27FC236}">
                <a16:creationId xmlns:a16="http://schemas.microsoft.com/office/drawing/2014/main" id="{7B69D7E4-661F-0E45-A3C6-C1A5C8627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A0C118D-6492-224C-A1D8-60CCA44D2816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31458" name="Rectangle 2">
            <a:extLst>
              <a:ext uri="{FF2B5EF4-FFF2-40B4-BE49-F238E27FC236}">
                <a16:creationId xmlns:a16="http://schemas.microsoft.com/office/drawing/2014/main" id="{1290B9F7-59EB-9B4D-BE88-EECBC253FF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Unix Inodes and Path Search</a:t>
            </a:r>
          </a:p>
        </p:txBody>
      </p:sp>
      <p:sp>
        <p:nvSpPr>
          <p:cNvPr id="44038" name="Rectangle 3">
            <a:extLst>
              <a:ext uri="{FF2B5EF4-FFF2-40B4-BE49-F238E27FC236}">
                <a16:creationId xmlns:a16="http://schemas.microsoft.com/office/drawing/2014/main" id="{8619EE37-0B26-4146-827E-E839BAA9A0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915400" cy="4724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Unix Inodes are </a:t>
            </a:r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not</a:t>
            </a:r>
            <a:r>
              <a:rPr lang="en-US" altLang="en-US">
                <a:ea typeface="ＭＳ Ｐゴシック" panose="020B0600070205080204" pitchFamily="34" charset="-128"/>
              </a:rPr>
              <a:t> directories</a:t>
            </a:r>
          </a:p>
          <a:p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Inodes describe where on disk the blocks for a file are placed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Directories are files, so inodes also describe where the blocks for directories are placed on the disk</a:t>
            </a:r>
          </a:p>
          <a:p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Directory entries map file names to inodes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To open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/one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, use Master Block to find inode for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/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on disk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Open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/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, look for entry for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one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ja-JP">
              <a:ea typeface="ＭＳ Ｐゴシック" panose="020B0600070205080204" pitchFamily="34" charset="-128"/>
            </a:endParaRP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This entry gives the disk block number for the inode for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one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ja-JP">
              <a:ea typeface="ＭＳ Ｐゴシック" panose="020B0600070205080204" pitchFamily="34" charset="-128"/>
            </a:endParaRP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Read the inode for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one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into memory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The inode says where first data block is on disk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Read that block into memory to access the data in the file</a:t>
            </a:r>
          </a:p>
          <a:p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This is why we have </a:t>
            </a:r>
            <a:r>
              <a:rPr lang="en-US" altLang="en-US" i="1">
                <a:solidFill>
                  <a:srgbClr val="0000FF"/>
                </a:solidFill>
                <a:ea typeface="ＭＳ Ｐゴシック" panose="020B0600070205080204" pitchFamily="34" charset="-128"/>
              </a:rPr>
              <a:t>open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 in addition to </a:t>
            </a:r>
            <a:r>
              <a:rPr lang="en-US" altLang="en-US" i="1">
                <a:solidFill>
                  <a:srgbClr val="0000FF"/>
                </a:solidFill>
                <a:ea typeface="ＭＳ Ｐゴシック" panose="020B0600070205080204" pitchFamily="34" charset="-128"/>
              </a:rPr>
              <a:t>read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 and </a:t>
            </a:r>
            <a:r>
              <a:rPr lang="en-US" altLang="en-US" i="1">
                <a:solidFill>
                  <a:srgbClr val="0000FF"/>
                </a:solidFill>
                <a:ea typeface="ＭＳ Ｐゴシック" panose="020B0600070205080204" pitchFamily="34" charset="-128"/>
              </a:rPr>
              <a:t>write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B69DC-4962-9740-8530-2ABC7E811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Plan for today</a:t>
            </a:r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3D64FDCE-893B-414A-9158-7B5A5DCDB5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Abstractions for the disk drive that: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Store information persistently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Allow users to organize information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Provide tools for controlling access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How to implement the abstractions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We saw the structure of disk drives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Sea of blocks 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Seeks are costly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How to support abstractions?</a:t>
            </a:r>
          </a:p>
        </p:txBody>
      </p:sp>
      <p:sp>
        <p:nvSpPr>
          <p:cNvPr id="18435" name="Footer Placeholder 3">
            <a:extLst>
              <a:ext uri="{FF2B5EF4-FFF2-40B4-BE49-F238E27FC236}">
                <a16:creationId xmlns:a16="http://schemas.microsoft.com/office/drawing/2014/main" id="{0D7EC31C-564A-9149-B2D8-FF2DAEB5C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6" name="Slide Number Placeholder 4">
            <a:extLst>
              <a:ext uri="{FF2B5EF4-FFF2-40B4-BE49-F238E27FC236}">
                <a16:creationId xmlns:a16="http://schemas.microsoft.com/office/drawing/2014/main" id="{76C3BC93-86D2-6F4E-A00F-04A1CAA98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FEC9B25-49E7-CA41-BEFF-83F07476B6EE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B2F55647-F913-0043-88B9-F96EC2DEFC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94625" cy="1146175"/>
          </a:xfrm>
        </p:spPr>
        <p:txBody>
          <a:bodyPr lIns="0" tIns="0" rIns="0" bIns="0" anchor="ctr"/>
          <a:lstStyle/>
          <a:p>
            <a:pPr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Symbolic and hard links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B20411E4-E587-D444-8798-8374DEC60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2212975"/>
            <a:ext cx="7808912" cy="4321175"/>
          </a:xfrm>
        </p:spPr>
        <p:txBody>
          <a:bodyPr lIns="0" tIns="0" rIns="0" bIns="0"/>
          <a:lstStyle/>
          <a:p>
            <a:pPr marL="431800" indent="-323850" defTabSz="449263"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altLang="en-US" b="1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A link is a pointer to a file.</a:t>
            </a:r>
          </a:p>
          <a:p>
            <a:pPr marL="431800" indent="-323850" defTabSz="449263"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GB" altLang="en-US" b="1" dirty="0">
              <a:solidFill>
                <a:srgbClr val="0000FF"/>
              </a:solidFill>
              <a:ea typeface="ＭＳ Ｐゴシック" panose="020B0600070205080204" pitchFamily="34" charset="-128"/>
            </a:endParaRPr>
          </a:p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altLang="en-US" dirty="0">
                <a:ea typeface="ＭＳ Ｐゴシック" panose="020B0600070205080204" pitchFamily="34" charset="-128"/>
              </a:rPr>
              <a:t>Basically create a file that points at another file</a:t>
            </a:r>
          </a:p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altLang="en-US" dirty="0">
                <a:ea typeface="ＭＳ Ｐゴシック" panose="020B0600070205080204" pitchFamily="34" charset="-128"/>
              </a:rPr>
              <a:t>Two types:</a:t>
            </a:r>
          </a:p>
          <a:p>
            <a:pPr marL="831850" lvl="1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altLang="en-US" dirty="0">
                <a:ea typeface="ＭＳ Ｐゴシック" panose="020B0600070205080204" pitchFamily="34" charset="-128"/>
              </a:rPr>
              <a:t>Hard link (file points to the </a:t>
            </a:r>
            <a:r>
              <a:rPr lang="en-GB" altLang="en-US" dirty="0" err="1">
                <a:ea typeface="ＭＳ Ｐゴシック" panose="020B0600070205080204" pitchFamily="34" charset="-128"/>
              </a:rPr>
              <a:t>i</a:t>
            </a:r>
            <a:r>
              <a:rPr lang="en-GB" altLang="en-US" dirty="0">
                <a:ea typeface="ＭＳ Ｐゴシック" panose="020B0600070205080204" pitchFamily="34" charset="-128"/>
              </a:rPr>
              <a:t>-node of the file)</a:t>
            </a:r>
          </a:p>
          <a:p>
            <a:pPr marL="1231900" lvl="2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altLang="en-US" dirty="0">
                <a:ea typeface="ＭＳ Ｐゴシック" panose="020B0600070205080204" pitchFamily="34" charset="-128"/>
              </a:rPr>
              <a:t>Basically all files are hard links, but we can have more than one pointer to the same </a:t>
            </a:r>
            <a:r>
              <a:rPr lang="en-GB" altLang="en-US" dirty="0" err="1">
                <a:ea typeface="ＭＳ Ｐゴシック" panose="020B0600070205080204" pitchFamily="34" charset="-128"/>
              </a:rPr>
              <a:t>i</a:t>
            </a:r>
            <a:r>
              <a:rPr lang="en-GB" altLang="en-US" dirty="0">
                <a:ea typeface="ＭＳ Ｐゴシック" panose="020B0600070205080204" pitchFamily="34" charset="-128"/>
              </a:rPr>
              <a:t>-node</a:t>
            </a:r>
          </a:p>
          <a:p>
            <a:pPr marL="1231900" lvl="2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altLang="en-US" dirty="0">
                <a:ea typeface="ＭＳ Ｐゴシック" panose="020B0600070205080204" pitchFamily="34" charset="-128"/>
              </a:rPr>
              <a:t>Cannot hard link to a directory</a:t>
            </a:r>
          </a:p>
          <a:p>
            <a:pPr marL="831850" lvl="1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altLang="en-US" dirty="0">
                <a:ea typeface="ＭＳ Ｐゴシック" panose="020B0600070205080204" pitchFamily="34" charset="-128"/>
              </a:rPr>
              <a:t>Symbolic or soft link </a:t>
            </a:r>
          </a:p>
          <a:p>
            <a:pPr marL="1231900" lvl="2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altLang="en-US" dirty="0">
                <a:ea typeface="ＭＳ Ｐゴシック" panose="020B0600070205080204" pitchFamily="34" charset="-128"/>
              </a:rPr>
              <a:t>pointer to a hard-link</a:t>
            </a:r>
          </a:p>
          <a:p>
            <a:pPr marL="908050" lvl="2" indent="0" defTabSz="449263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GB" altLang="en-US" dirty="0">
              <a:ea typeface="ＭＳ Ｐゴシック" panose="020B0600070205080204" pitchFamily="34" charset="-128"/>
            </a:endParaRPr>
          </a:p>
        </p:txBody>
      </p:sp>
      <p:pic>
        <p:nvPicPr>
          <p:cNvPr id="37891" name="Picture 4">
            <a:extLst>
              <a:ext uri="{FF2B5EF4-FFF2-40B4-BE49-F238E27FC236}">
                <a16:creationId xmlns:a16="http://schemas.microsoft.com/office/drawing/2014/main" id="{C0E75251-1571-BD4D-B0BD-9C3EB8BA1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905000"/>
            <a:ext cx="1295400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Footer Placeholder 1">
            <a:extLst>
              <a:ext uri="{FF2B5EF4-FFF2-40B4-BE49-F238E27FC236}">
                <a16:creationId xmlns:a16="http://schemas.microsoft.com/office/drawing/2014/main" id="{8C98974F-A377-D643-A34C-30ADA2D1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3" name="Slide Number Placeholder 2">
            <a:extLst>
              <a:ext uri="{FF2B5EF4-FFF2-40B4-BE49-F238E27FC236}">
                <a16:creationId xmlns:a16="http://schemas.microsoft.com/office/drawing/2014/main" id="{7284E3A6-AA50-E244-B2EE-C3344CD83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13432B5-EEA7-7349-914C-DE6154F7D9D0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CAFBCCE4-10BA-F941-8850-0D5417ACFE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94625" cy="1146175"/>
          </a:xfrm>
        </p:spPr>
        <p:txBody>
          <a:bodyPr lIns="0" tIns="0" rIns="0" bIns="0" anchor="ctr"/>
          <a:lstStyle/>
          <a:p>
            <a:pPr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Hard Links</a:t>
            </a:r>
          </a:p>
        </p:txBody>
      </p:sp>
      <p:sp>
        <p:nvSpPr>
          <p:cNvPr id="39938" name="Rectangle 3">
            <a:extLst>
              <a:ext uri="{FF2B5EF4-FFF2-40B4-BE49-F238E27FC236}">
                <a16:creationId xmlns:a16="http://schemas.microsoft.com/office/drawing/2014/main" id="{B2F358FC-93D6-4545-83A2-9EC8844118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3987" cy="4116387"/>
          </a:xfrm>
        </p:spPr>
        <p:txBody>
          <a:bodyPr lIns="0" tIns="0" rIns="0" bIns="0"/>
          <a:lstStyle/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Hard link is a </a:t>
            </a:r>
            <a:r>
              <a:rPr lang="en-GB" altLang="en-US" sz="2800">
                <a:solidFill>
                  <a:srgbClr val="0000FF"/>
                </a:solidFill>
                <a:ea typeface="ＭＳ Ｐゴシック" panose="020B0600070205080204" pitchFamily="34" charset="-128"/>
              </a:rPr>
              <a:t>reference</a:t>
            </a:r>
            <a:r>
              <a:rPr lang="en-GB" altLang="en-US" sz="2800">
                <a:ea typeface="ＭＳ Ｐゴシック" panose="020B0600070205080204" pitchFamily="34" charset="-128"/>
              </a:rPr>
              <a:t> to the physical data on a file system</a:t>
            </a:r>
          </a:p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All named files are hard links</a:t>
            </a:r>
          </a:p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More than one name can be associated with the same physical data</a:t>
            </a:r>
          </a:p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Hard links can only refer to data that exists on the </a:t>
            </a:r>
            <a:r>
              <a:rPr lang="en-GB" altLang="en-US" sz="2800" b="1" i="1">
                <a:solidFill>
                  <a:srgbClr val="0000FF"/>
                </a:solidFill>
                <a:ea typeface="ＭＳ Ｐゴシック" panose="020B0600070205080204" pitchFamily="34" charset="-128"/>
              </a:rPr>
              <a:t>same</a:t>
            </a:r>
            <a:r>
              <a:rPr lang="en-GB" altLang="en-US" sz="2800">
                <a:solidFill>
                  <a:srgbClr val="0000FF"/>
                </a:solidFill>
                <a:ea typeface="ＭＳ Ｐゴシック" panose="020B0600070205080204" pitchFamily="34" charset="-128"/>
              </a:rPr>
              <a:t> </a:t>
            </a:r>
            <a:r>
              <a:rPr lang="en-GB" altLang="en-US" sz="2800">
                <a:ea typeface="ＭＳ Ｐゴシック" panose="020B0600070205080204" pitchFamily="34" charset="-128"/>
              </a:rPr>
              <a:t>file system</a:t>
            </a:r>
          </a:p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You can </a:t>
            </a:r>
            <a:r>
              <a:rPr lang="en-GB" altLang="en-US" sz="2800" b="1">
                <a:solidFill>
                  <a:srgbClr val="0000FF"/>
                </a:solidFill>
                <a:ea typeface="ＭＳ Ｐゴシック" panose="020B0600070205080204" pitchFamily="34" charset="-128"/>
              </a:rPr>
              <a:t>not</a:t>
            </a:r>
            <a:r>
              <a:rPr lang="en-GB" altLang="en-US" sz="2800">
                <a:ea typeface="ＭＳ Ｐゴシック" panose="020B0600070205080204" pitchFamily="34" charset="-128"/>
              </a:rPr>
              <a:t> create hard link to a directory</a:t>
            </a:r>
          </a:p>
        </p:txBody>
      </p:sp>
      <p:pic>
        <p:nvPicPr>
          <p:cNvPr id="39939" name="Picture 4" descr="C:\Documents and Settings\Murray Saul\Desktop\file.PNG">
            <a:extLst>
              <a:ext uri="{FF2B5EF4-FFF2-40B4-BE49-F238E27FC236}">
                <a16:creationId xmlns:a16="http://schemas.microsoft.com/office/drawing/2014/main" id="{D2E3A482-55D3-B547-A576-F525D8640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609600"/>
            <a:ext cx="4032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5" descr="C:\Documents and Settings\Murray Saul\Desktop\file.PNG">
            <a:extLst>
              <a:ext uri="{FF2B5EF4-FFF2-40B4-BE49-F238E27FC236}">
                <a16:creationId xmlns:a16="http://schemas.microsoft.com/office/drawing/2014/main" id="{246590C6-E0B6-BC44-A803-D439B6EB7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09600"/>
            <a:ext cx="4032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1" name="Line 6">
            <a:extLst>
              <a:ext uri="{FF2B5EF4-FFF2-40B4-BE49-F238E27FC236}">
                <a16:creationId xmlns:a16="http://schemas.microsoft.com/office/drawing/2014/main" id="{B81631B1-6613-5E4B-80EA-45BE2CA4239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914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42" name="Footer Placeholder 1">
            <a:extLst>
              <a:ext uri="{FF2B5EF4-FFF2-40B4-BE49-F238E27FC236}">
                <a16:creationId xmlns:a16="http://schemas.microsoft.com/office/drawing/2014/main" id="{D8DF3520-E98A-3E41-860E-F616A1B3B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943" name="Slide Number Placeholder 2">
            <a:extLst>
              <a:ext uri="{FF2B5EF4-FFF2-40B4-BE49-F238E27FC236}">
                <a16:creationId xmlns:a16="http://schemas.microsoft.com/office/drawing/2014/main" id="{A76C7253-EA62-0846-9019-735EA4A51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F21263E-B9B9-A840-B269-09ED17B41E0E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C158211F-29E0-A742-BA9B-8CA3E013DC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94625" cy="1146175"/>
          </a:xfrm>
        </p:spPr>
        <p:txBody>
          <a:bodyPr lIns="0" tIns="0" rIns="0" bIns="0" anchor="ctr"/>
          <a:lstStyle/>
          <a:p>
            <a:pPr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Hard Links</a:t>
            </a:r>
          </a:p>
        </p:txBody>
      </p:sp>
      <p:sp>
        <p:nvSpPr>
          <p:cNvPr id="41986" name="Rectangle 3">
            <a:extLst>
              <a:ext uri="{FF2B5EF4-FFF2-40B4-BE49-F238E27FC236}">
                <a16:creationId xmlns:a16="http://schemas.microsoft.com/office/drawing/2014/main" id="{7F4B2671-D541-5948-9E8A-E7B8C7844E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3987" cy="4116387"/>
          </a:xfrm>
        </p:spPr>
        <p:txBody>
          <a:bodyPr lIns="0" tIns="0" rIns="0" bIns="0"/>
          <a:lstStyle/>
          <a:p>
            <a:pPr marL="431800" indent="-323850" defTabSz="449263">
              <a:buFont typeface="Wingdings" pitchFamily="2" charset="2"/>
              <a:buChar char=" 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Example:</a:t>
            </a:r>
          </a:p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altLang="en-US" sz="2800">
              <a:ea typeface="ＭＳ Ｐゴシック" panose="020B0600070205080204" pitchFamily="34" charset="-128"/>
            </a:endParaRP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400">
                <a:ea typeface="ＭＳ Ｐゴシック" panose="020B0600070205080204" pitchFamily="34" charset="-128"/>
              </a:rPr>
              <a:t>Assume you used “vi” to create a new file, you create the first hard link (</a:t>
            </a:r>
            <a:r>
              <a:rPr lang="en-GB" altLang="en-US" sz="2400">
                <a:solidFill>
                  <a:srgbClr val="0000FF"/>
                </a:solidFill>
                <a:ea typeface="ＭＳ Ｐゴシック" panose="020B0600070205080204" pitchFamily="34" charset="-128"/>
              </a:rPr>
              <a:t>vi myfile</a:t>
            </a:r>
            <a:r>
              <a:rPr lang="en-GB" altLang="en-US" sz="2400">
                <a:ea typeface="ＭＳ Ｐゴシック" panose="020B0600070205080204" pitchFamily="34" charset="-128"/>
              </a:rPr>
              <a:t>)</a:t>
            </a:r>
          </a:p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altLang="en-US" sz="2800">
              <a:ea typeface="ＭＳ Ｐゴシック" panose="020B0600070205080204" pitchFamily="34" charset="-128"/>
            </a:endParaRP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400">
                <a:ea typeface="ＭＳ Ｐゴシック" panose="020B0600070205080204" pitchFamily="34" charset="-128"/>
              </a:rPr>
              <a:t>To Create the 2</a:t>
            </a:r>
            <a:r>
              <a:rPr lang="en-GB" altLang="en-US" sz="2400" baseline="33000">
                <a:ea typeface="ＭＳ Ｐゴシック" panose="020B0600070205080204" pitchFamily="34" charset="-128"/>
              </a:rPr>
              <a:t>nd</a:t>
            </a:r>
            <a:r>
              <a:rPr lang="en-GB" altLang="en-US" sz="2400">
                <a:ea typeface="ＭＳ Ｐゴシック" panose="020B0600070205080204" pitchFamily="34" charset="-128"/>
              </a:rPr>
              <a:t>, 3</a:t>
            </a:r>
            <a:r>
              <a:rPr lang="en-GB" altLang="en-US" sz="2400" baseline="33000">
                <a:ea typeface="ＭＳ Ｐゴシック" panose="020B0600070205080204" pitchFamily="34" charset="-128"/>
              </a:rPr>
              <a:t>rd</a:t>
            </a:r>
            <a:r>
              <a:rPr lang="en-GB" altLang="en-US" sz="2400">
                <a:ea typeface="ＭＳ Ｐゴシック" panose="020B0600070205080204" pitchFamily="34" charset="-128"/>
              </a:rPr>
              <a:t> and etc. hard links, use the command: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altLang="en-US" sz="2400">
              <a:ea typeface="ＭＳ Ｐゴシック" panose="020B0600070205080204" pitchFamily="34" charset="-128"/>
            </a:endParaRPr>
          </a:p>
          <a:p>
            <a:pPr marL="1295400" lvl="2" indent="-2159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800">
                <a:solidFill>
                  <a:srgbClr val="00008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ln </a:t>
            </a:r>
            <a:r>
              <a:rPr lang="en-GB" altLang="en-US" sz="2800">
                <a:solidFill>
                  <a:srgbClr val="0000FF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myfile</a:t>
            </a:r>
            <a:r>
              <a:rPr lang="en-GB" altLang="en-US" sz="2800">
                <a:solidFill>
                  <a:srgbClr val="00008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 </a:t>
            </a:r>
            <a:r>
              <a:rPr lang="en-GB" altLang="en-US" sz="2800" b="1" i="1">
                <a:solidFill>
                  <a:srgbClr val="00008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link-name</a:t>
            </a:r>
          </a:p>
        </p:txBody>
      </p:sp>
      <p:pic>
        <p:nvPicPr>
          <p:cNvPr id="41987" name="Picture 4" descr="C:\Documents and Settings\Murray Saul\Desktop\file.PNG">
            <a:extLst>
              <a:ext uri="{FF2B5EF4-FFF2-40B4-BE49-F238E27FC236}">
                <a16:creationId xmlns:a16="http://schemas.microsoft.com/office/drawing/2014/main" id="{2CE73EB8-FAD3-9649-89D9-405BC0C29D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609600"/>
            <a:ext cx="4032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8" name="Picture 5" descr="C:\Documents and Settings\Murray Saul\Desktop\file.PNG">
            <a:extLst>
              <a:ext uri="{FF2B5EF4-FFF2-40B4-BE49-F238E27FC236}">
                <a16:creationId xmlns:a16="http://schemas.microsoft.com/office/drawing/2014/main" id="{6E02537A-EDB9-4D44-974A-BD8A75864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09600"/>
            <a:ext cx="4032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9" name="Line 6">
            <a:extLst>
              <a:ext uri="{FF2B5EF4-FFF2-40B4-BE49-F238E27FC236}">
                <a16:creationId xmlns:a16="http://schemas.microsoft.com/office/drawing/2014/main" id="{6D074D12-C017-8645-A039-CBAE1429771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914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90" name="Footer Placeholder 1">
            <a:extLst>
              <a:ext uri="{FF2B5EF4-FFF2-40B4-BE49-F238E27FC236}">
                <a16:creationId xmlns:a16="http://schemas.microsoft.com/office/drawing/2014/main" id="{23BA2049-ABC6-7646-84BF-A8BC570A1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91" name="Slide Number Placeholder 2">
            <a:extLst>
              <a:ext uri="{FF2B5EF4-FFF2-40B4-BE49-F238E27FC236}">
                <a16:creationId xmlns:a16="http://schemas.microsoft.com/office/drawing/2014/main" id="{39148393-12A5-5743-8FD5-D597297F1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3E4395-BA4A-1947-B73E-E2C170F055EF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FE85A35B-DDBC-8543-8405-3CEEEFC73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94625" cy="1146175"/>
          </a:xfrm>
        </p:spPr>
        <p:txBody>
          <a:bodyPr lIns="0" tIns="0" rIns="0" bIns="0" anchor="ctr"/>
          <a:lstStyle/>
          <a:p>
            <a:pPr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Display Hard Links info</a:t>
            </a:r>
          </a:p>
        </p:txBody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364FCAF4-C988-7E4B-B94B-E3A36F219C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2212975"/>
            <a:ext cx="7808912" cy="4321175"/>
          </a:xfrm>
        </p:spPr>
        <p:txBody>
          <a:bodyPr lIns="0" tIns="0" rIns="0" bIns="0"/>
          <a:lstStyle/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Create a new file called “myfile” </a:t>
            </a:r>
          </a:p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Run the command “ls -il” to display the </a:t>
            </a:r>
            <a:r>
              <a:rPr lang="en-GB" altLang="en-US" b="1" i="1">
                <a:solidFill>
                  <a:srgbClr val="0000FF"/>
                </a:solidFill>
                <a:ea typeface="ＭＳ Ｐゴシック" panose="020B0600070205080204" pitchFamily="34" charset="-128"/>
              </a:rPr>
              <a:t>i-node number</a:t>
            </a:r>
            <a:r>
              <a:rPr lang="en-GB" altLang="en-US">
                <a:ea typeface="ＭＳ Ｐゴシック" panose="020B0600070205080204" pitchFamily="34" charset="-128"/>
              </a:rPr>
              <a:t> and </a:t>
            </a:r>
            <a:r>
              <a:rPr lang="en-GB" altLang="en-US" b="1" i="1">
                <a:solidFill>
                  <a:srgbClr val="B80047"/>
                </a:solidFill>
                <a:ea typeface="ＭＳ Ｐゴシック" panose="020B0600070205080204" pitchFamily="34" charset="-128"/>
              </a:rPr>
              <a:t>link counter</a:t>
            </a:r>
          </a:p>
          <a:p>
            <a:pPr marL="431800" indent="-323850" defTabSz="449263"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431800" indent="-323850" defTabSz="449263">
              <a:lnSpc>
                <a:spcPct val="94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1800">
                <a:latin typeface="Courier" pitchFamily="2" charset="0"/>
                <a:ea typeface="ＭＳ Ｐゴシック" panose="020B0600070205080204" pitchFamily="34" charset="-128"/>
              </a:rPr>
              <a:t> </a:t>
            </a:r>
            <a:r>
              <a:rPr lang="en-GB" altLang="en-US" sz="1800" b="1">
                <a:latin typeface="Courier" pitchFamily="2" charset="0"/>
                <a:ea typeface="ＭＳ Ｐゴシック" panose="020B0600070205080204" pitchFamily="34" charset="-128"/>
              </a:rPr>
              <a:t>38753</a:t>
            </a:r>
            <a:r>
              <a:rPr lang="en-GB" altLang="en-US" sz="1800">
                <a:latin typeface="Courier" pitchFamily="2" charset="0"/>
                <a:ea typeface="ＭＳ Ｐゴシック" panose="020B0600070205080204" pitchFamily="34" charset="-128"/>
              </a:rPr>
              <a:t> -rw-rw-r--  1 uli  uli    29 Oct 29 08:47 myfile</a:t>
            </a:r>
          </a:p>
          <a:p>
            <a:pPr marL="431800" indent="-323850" defTabSz="449263">
              <a:lnSpc>
                <a:spcPct val="94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1800">
                <a:latin typeface="Courier" pitchFamily="2" charset="0"/>
                <a:ea typeface="ＭＳ Ｐゴシック" panose="020B0600070205080204" pitchFamily="34" charset="-128"/>
              </a:rPr>
              <a:t>   ^               ^</a:t>
            </a:r>
          </a:p>
          <a:p>
            <a:pPr marL="431800" indent="-323850" defTabSz="449263">
              <a:lnSpc>
                <a:spcPct val="94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1800">
                <a:latin typeface="Courier" pitchFamily="2" charset="0"/>
                <a:ea typeface="ＭＳ Ｐゴシック" panose="020B0600070205080204" pitchFamily="34" charset="-128"/>
              </a:rPr>
              <a:t>   |-- </a:t>
            </a:r>
            <a:r>
              <a:rPr lang="en-GB" altLang="en-US" sz="1800" b="1">
                <a:solidFill>
                  <a:srgbClr val="0000FF"/>
                </a:solidFill>
                <a:latin typeface="Courier" pitchFamily="2" charset="0"/>
                <a:ea typeface="ＭＳ Ｐゴシック" panose="020B0600070205080204" pitchFamily="34" charset="-128"/>
              </a:rPr>
              <a:t>inode #</a:t>
            </a:r>
            <a:r>
              <a:rPr lang="en-GB" altLang="en-US" sz="1800">
                <a:latin typeface="Courier" pitchFamily="2" charset="0"/>
                <a:ea typeface="ＭＳ Ｐゴシック" panose="020B0600070205080204" pitchFamily="34" charset="-128"/>
              </a:rPr>
              <a:t>     |-- </a:t>
            </a:r>
            <a:r>
              <a:rPr lang="en-GB" altLang="en-US" sz="1800" b="1">
                <a:solidFill>
                  <a:srgbClr val="B80047"/>
                </a:solidFill>
                <a:latin typeface="Courier" pitchFamily="2" charset="0"/>
                <a:ea typeface="ＭＳ Ｐゴシック" panose="020B0600070205080204" pitchFamily="34" charset="-128"/>
              </a:rPr>
              <a:t>link counter</a:t>
            </a:r>
            <a:r>
              <a:rPr lang="en-GB" altLang="en-US" sz="1800">
                <a:latin typeface="Courier" pitchFamily="2" charset="0"/>
                <a:ea typeface="ＭＳ Ｐゴシック" panose="020B0600070205080204" pitchFamily="34" charset="-128"/>
              </a:rPr>
              <a:t> (one link)</a:t>
            </a:r>
          </a:p>
          <a:p>
            <a:pPr marL="431800" indent="-323850" defTabSz="449263">
              <a:lnSpc>
                <a:spcPct val="94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altLang="en-US" sz="1800">
              <a:latin typeface="Courier" pitchFamily="2" charset="0"/>
              <a:ea typeface="ＭＳ Ｐゴシック" panose="020B0600070205080204" pitchFamily="34" charset="-128"/>
            </a:endParaRPr>
          </a:p>
        </p:txBody>
      </p:sp>
      <p:sp>
        <p:nvSpPr>
          <p:cNvPr id="44035" name="Footer Placeholder 1">
            <a:extLst>
              <a:ext uri="{FF2B5EF4-FFF2-40B4-BE49-F238E27FC236}">
                <a16:creationId xmlns:a16="http://schemas.microsoft.com/office/drawing/2014/main" id="{0D097FF6-4829-E54C-9439-877971F74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36" name="Slide Number Placeholder 2">
            <a:extLst>
              <a:ext uri="{FF2B5EF4-FFF2-40B4-BE49-F238E27FC236}">
                <a16:creationId xmlns:a16="http://schemas.microsoft.com/office/drawing/2014/main" id="{C7123634-D200-034D-B592-AAEFCA547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BD212E4-4B47-A347-9A4E-2799CC1F5ED5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DD41E090-0D81-4042-929E-CD5AC5D378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94625" cy="1146175"/>
          </a:xfrm>
        </p:spPr>
        <p:txBody>
          <a:bodyPr lIns="0" tIns="0" rIns="0" bIns="0" anchor="ctr"/>
          <a:lstStyle/>
          <a:p>
            <a:pPr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Display Hard Link Info</a:t>
            </a:r>
          </a:p>
        </p:txBody>
      </p:sp>
      <p:sp>
        <p:nvSpPr>
          <p:cNvPr id="46082" name="Rectangle 3">
            <a:extLst>
              <a:ext uri="{FF2B5EF4-FFF2-40B4-BE49-F238E27FC236}">
                <a16:creationId xmlns:a16="http://schemas.microsoft.com/office/drawing/2014/main" id="{36419795-3CFD-6148-9D5E-5934620203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3987" cy="4116387"/>
          </a:xfrm>
        </p:spPr>
        <p:txBody>
          <a:bodyPr lIns="0" tIns="0" rIns="0" bIns="0"/>
          <a:lstStyle/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Create a 2</a:t>
            </a:r>
            <a:r>
              <a:rPr lang="en-GB" altLang="en-US" baseline="33000">
                <a:ea typeface="ＭＳ Ｐゴシック" panose="020B0600070205080204" pitchFamily="34" charset="-128"/>
              </a:rPr>
              <a:t>nd</a:t>
            </a:r>
            <a:r>
              <a:rPr lang="en-GB" altLang="en-US">
                <a:ea typeface="ＭＳ Ｐゴシック" panose="020B0600070205080204" pitchFamily="34" charset="-128"/>
              </a:rPr>
              <a:t> link to the same data:</a:t>
            </a:r>
          </a:p>
          <a:p>
            <a:pPr marL="863600" lvl="1" indent="-287338" defTabSz="449263"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ln myfile mylink</a:t>
            </a:r>
          </a:p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Run the command “ls -il”:</a:t>
            </a:r>
          </a:p>
          <a:p>
            <a:pPr marL="431800" indent="-323850" defTabSz="449263">
              <a:lnSpc>
                <a:spcPct val="94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1800">
                <a:latin typeface="Courier" pitchFamily="2" charset="0"/>
                <a:ea typeface="ＭＳ Ｐゴシック" panose="020B0600070205080204" pitchFamily="34" charset="-128"/>
              </a:rPr>
              <a:t>  </a:t>
            </a:r>
            <a:r>
              <a:rPr lang="en-GB" altLang="en-US" sz="1800">
                <a:solidFill>
                  <a:srgbClr val="0000FF"/>
                </a:solidFill>
                <a:latin typeface="Courier" pitchFamily="2" charset="0"/>
                <a:ea typeface="ＭＳ Ｐゴシック" panose="020B0600070205080204" pitchFamily="34" charset="-128"/>
              </a:rPr>
              <a:t>38753</a:t>
            </a:r>
            <a:r>
              <a:rPr lang="en-GB" altLang="en-US" sz="1800">
                <a:latin typeface="Courier" pitchFamily="2" charset="0"/>
                <a:ea typeface="ＭＳ Ｐゴシック" panose="020B0600070205080204" pitchFamily="34" charset="-128"/>
              </a:rPr>
              <a:t> -rw-rw-r-- </a:t>
            </a:r>
            <a:r>
              <a:rPr lang="en-GB" altLang="en-US" sz="1800">
                <a:solidFill>
                  <a:srgbClr val="B80047"/>
                </a:solidFill>
                <a:latin typeface="Courier" pitchFamily="2" charset="0"/>
                <a:ea typeface="ＭＳ Ｐゴシック" panose="020B0600070205080204" pitchFamily="34" charset="-128"/>
              </a:rPr>
              <a:t>2</a:t>
            </a:r>
            <a:r>
              <a:rPr lang="en-GB" altLang="en-US" sz="1800">
                <a:latin typeface="Courier" pitchFamily="2" charset="0"/>
                <a:ea typeface="ＭＳ Ｐゴシック" panose="020B0600070205080204" pitchFamily="34" charset="-128"/>
              </a:rPr>
              <a:t> uli  uli    29 Oct 29 08:47 myfile</a:t>
            </a:r>
          </a:p>
          <a:p>
            <a:pPr marL="431800" indent="-323850" defTabSz="449263">
              <a:lnSpc>
                <a:spcPct val="94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1800">
                <a:latin typeface="Courier" pitchFamily="2" charset="0"/>
                <a:ea typeface="ＭＳ Ｐゴシック" panose="020B0600070205080204" pitchFamily="34" charset="-128"/>
              </a:rPr>
              <a:t>  </a:t>
            </a:r>
            <a:r>
              <a:rPr lang="en-GB" altLang="en-US" sz="1800">
                <a:solidFill>
                  <a:srgbClr val="0000FF"/>
                </a:solidFill>
                <a:latin typeface="Courier" pitchFamily="2" charset="0"/>
                <a:ea typeface="ＭＳ Ｐゴシック" panose="020B0600070205080204" pitchFamily="34" charset="-128"/>
              </a:rPr>
              <a:t>38753</a:t>
            </a:r>
            <a:r>
              <a:rPr lang="en-GB" altLang="en-US" sz="1800">
                <a:latin typeface="Courier" pitchFamily="2" charset="0"/>
                <a:ea typeface="ＭＳ Ｐゴシック" panose="020B0600070205080204" pitchFamily="34" charset="-128"/>
              </a:rPr>
              <a:t> -rw-rw-r-- </a:t>
            </a:r>
            <a:r>
              <a:rPr lang="en-GB" altLang="en-US" sz="1800">
                <a:solidFill>
                  <a:srgbClr val="B80047"/>
                </a:solidFill>
                <a:latin typeface="Courier" pitchFamily="2" charset="0"/>
                <a:ea typeface="ＭＳ Ｐゴシック" panose="020B0600070205080204" pitchFamily="34" charset="-128"/>
              </a:rPr>
              <a:t>2</a:t>
            </a:r>
            <a:r>
              <a:rPr lang="en-GB" altLang="en-US" sz="1800">
                <a:latin typeface="Courier" pitchFamily="2" charset="0"/>
                <a:ea typeface="ＭＳ Ｐゴシック" panose="020B0600070205080204" pitchFamily="34" charset="-128"/>
              </a:rPr>
              <a:t> uli  uli    29 Oct 29 08:47 mylink</a:t>
            </a:r>
          </a:p>
          <a:p>
            <a:pPr marL="431800" indent="-323850" defTabSz="449263">
              <a:lnSpc>
                <a:spcPct val="94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1800">
                <a:latin typeface="Courier" pitchFamily="2" charset="0"/>
                <a:ea typeface="ＭＳ Ｐゴシック" panose="020B0600070205080204" pitchFamily="34" charset="-128"/>
              </a:rPr>
              <a:t>   ^               ^</a:t>
            </a:r>
          </a:p>
          <a:p>
            <a:pPr marL="431800" indent="-323850" defTabSz="449263">
              <a:lnSpc>
                <a:spcPct val="94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1800">
                <a:latin typeface="Courier" pitchFamily="2" charset="0"/>
                <a:ea typeface="ＭＳ Ｐゴシック" panose="020B0600070205080204" pitchFamily="34" charset="-128"/>
              </a:rPr>
              <a:t>   |-- </a:t>
            </a:r>
            <a:r>
              <a:rPr lang="en-GB" altLang="en-US" sz="1800" b="1">
                <a:solidFill>
                  <a:srgbClr val="0000FF"/>
                </a:solidFill>
                <a:latin typeface="Courier" pitchFamily="2" charset="0"/>
                <a:ea typeface="ＭＳ Ｐゴシック" panose="020B0600070205080204" pitchFamily="34" charset="-128"/>
              </a:rPr>
              <a:t>inode #</a:t>
            </a:r>
            <a:r>
              <a:rPr lang="en-GB" altLang="en-US" sz="1800">
                <a:latin typeface="Courier" pitchFamily="2" charset="0"/>
                <a:ea typeface="ＭＳ Ｐゴシック" panose="020B0600070205080204" pitchFamily="34" charset="-128"/>
              </a:rPr>
              <a:t>     |--</a:t>
            </a:r>
            <a:r>
              <a:rPr lang="en-GB" altLang="en-US" sz="1800" b="1">
                <a:solidFill>
                  <a:srgbClr val="B80047"/>
                </a:solidFill>
                <a:latin typeface="Courier" pitchFamily="2" charset="0"/>
                <a:ea typeface="ＭＳ Ｐゴシック" panose="020B0600070205080204" pitchFamily="34" charset="-128"/>
              </a:rPr>
              <a:t>link counter (2 links)</a:t>
            </a:r>
          </a:p>
        </p:txBody>
      </p:sp>
      <p:sp>
        <p:nvSpPr>
          <p:cNvPr id="46083" name="Footer Placeholder 1">
            <a:extLst>
              <a:ext uri="{FF2B5EF4-FFF2-40B4-BE49-F238E27FC236}">
                <a16:creationId xmlns:a16="http://schemas.microsoft.com/office/drawing/2014/main" id="{F36EB88F-E283-8344-A291-1135197FA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4" name="Slide Number Placeholder 2">
            <a:extLst>
              <a:ext uri="{FF2B5EF4-FFF2-40B4-BE49-F238E27FC236}">
                <a16:creationId xmlns:a16="http://schemas.microsoft.com/office/drawing/2014/main" id="{CE5BCE47-8A34-DB40-875A-E4AF5A580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1CB0761-F818-B240-A727-1587E20F6C67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E9F8AFE8-7159-C549-BC8A-262F1D5576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94625" cy="1146175"/>
          </a:xfrm>
        </p:spPr>
        <p:txBody>
          <a:bodyPr lIns="0" tIns="0" rIns="0" bIns="0" anchor="ctr"/>
          <a:lstStyle/>
          <a:p>
            <a:pPr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Removing a Hard Link</a:t>
            </a:r>
          </a:p>
        </p:txBody>
      </p:sp>
      <p:sp>
        <p:nvSpPr>
          <p:cNvPr id="48130" name="Rectangle 3">
            <a:extLst>
              <a:ext uri="{FF2B5EF4-FFF2-40B4-BE49-F238E27FC236}">
                <a16:creationId xmlns:a16="http://schemas.microsoft.com/office/drawing/2014/main" id="{BEDCA8CD-5C0F-804E-8C5E-01202811D4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2212975"/>
            <a:ext cx="7808912" cy="4321175"/>
          </a:xfrm>
        </p:spPr>
        <p:txBody>
          <a:bodyPr lIns="0" tIns="0" rIns="0" bIns="0"/>
          <a:lstStyle/>
          <a:p>
            <a:pPr marL="431800" indent="-323850" defTabSz="449263">
              <a:buFont typeface="Wingdings" pitchFamily="2" charset="2"/>
              <a:buChar char=" 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When a file has more than one link, you can remove any one link and still be able to access the file through the remaining links.</a:t>
            </a:r>
          </a:p>
          <a:p>
            <a:pPr marL="431800" indent="-323850" defTabSz="449263">
              <a:buFont typeface="Wingdings" pitchFamily="2" charset="2"/>
              <a:buChar char=" 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altLang="en-US" sz="2800">
              <a:ea typeface="ＭＳ Ｐゴシック" panose="020B0600070205080204" pitchFamily="34" charset="-128"/>
            </a:endParaRPr>
          </a:p>
          <a:p>
            <a:pPr marL="431800" indent="-323850" defTabSz="449263">
              <a:buFont typeface="Wingdings" pitchFamily="2" charset="2"/>
              <a:buChar char=" 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Hard links are a good way to backup files without having to use the copy command!</a:t>
            </a:r>
          </a:p>
          <a:p>
            <a:pPr marL="431800" indent="-323850" defTabSz="449263">
              <a:lnSpc>
                <a:spcPct val="94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000">
                <a:solidFill>
                  <a:srgbClr val="0000FF"/>
                </a:solidFill>
                <a:latin typeface="Courier" pitchFamily="2" charset="0"/>
                <a:ea typeface="ＭＳ Ｐゴシック" panose="020B0600070205080204" pitchFamily="34" charset="-128"/>
              </a:rPr>
              <a:t>  </a:t>
            </a:r>
            <a:endParaRPr lang="en-GB" altLang="en-US" sz="2000">
              <a:latin typeface="Courier" pitchFamily="2" charset="0"/>
              <a:ea typeface="ＭＳ Ｐゴシック" panose="020B0600070205080204" pitchFamily="34" charset="-128"/>
            </a:endParaRPr>
          </a:p>
        </p:txBody>
      </p:sp>
      <p:sp>
        <p:nvSpPr>
          <p:cNvPr id="48131" name="Footer Placeholder 1">
            <a:extLst>
              <a:ext uri="{FF2B5EF4-FFF2-40B4-BE49-F238E27FC236}">
                <a16:creationId xmlns:a16="http://schemas.microsoft.com/office/drawing/2014/main" id="{81C3B6F1-327C-B841-9D71-8D4E07322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2" name="Slide Number Placeholder 2">
            <a:extLst>
              <a:ext uri="{FF2B5EF4-FFF2-40B4-BE49-F238E27FC236}">
                <a16:creationId xmlns:a16="http://schemas.microsoft.com/office/drawing/2014/main" id="{CAA50E19-8896-5746-A7C2-6E4DC8185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8701E06-8B8C-CE4C-97B4-CD2B77837749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7E598DA2-4051-CB40-B90B-6DD9DA8BE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94625" cy="1146175"/>
          </a:xfrm>
        </p:spPr>
        <p:txBody>
          <a:bodyPr lIns="0" tIns="0" rIns="0" bIns="0" anchor="ctr"/>
          <a:lstStyle/>
          <a:p>
            <a:pPr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Symbolic Links</a:t>
            </a:r>
          </a:p>
        </p:txBody>
      </p:sp>
      <p:sp>
        <p:nvSpPr>
          <p:cNvPr id="50178" name="Rectangle 3">
            <a:extLst>
              <a:ext uri="{FF2B5EF4-FFF2-40B4-BE49-F238E27FC236}">
                <a16:creationId xmlns:a16="http://schemas.microsoft.com/office/drawing/2014/main" id="{1CF488A6-A7BD-794A-9D38-5B4017E59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3987" cy="4116387"/>
          </a:xfrm>
        </p:spPr>
        <p:txBody>
          <a:bodyPr lIns="0" tIns="0" rIns="0" bIns="0"/>
          <a:lstStyle/>
          <a:p>
            <a:pPr marL="431800" indent="-323850" defTabSz="449263">
              <a:lnSpc>
                <a:spcPct val="90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Also Known As (a.k.a.):  Soft links or Symlinks</a:t>
            </a:r>
          </a:p>
          <a:p>
            <a:pPr marL="431800" indent="-323850" defTabSz="449263">
              <a:lnSpc>
                <a:spcPct val="90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altLang="en-US" sz="2800">
              <a:ea typeface="ＭＳ Ｐゴシック" panose="020B0600070205080204" pitchFamily="34" charset="-128"/>
            </a:endParaRPr>
          </a:p>
          <a:p>
            <a:pPr marL="431800" indent="-323850" defTabSz="449263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A </a:t>
            </a:r>
            <a:r>
              <a:rPr lang="en-GB" altLang="en-US" sz="2800">
                <a:solidFill>
                  <a:schemeClr val="folHlink"/>
                </a:solidFill>
                <a:ea typeface="ＭＳ Ｐゴシック" panose="020B0600070205080204" pitchFamily="34" charset="-128"/>
              </a:rPr>
              <a:t>Symbolic Link</a:t>
            </a:r>
            <a:r>
              <a:rPr lang="en-GB" altLang="en-US" sz="2800">
                <a:ea typeface="ＭＳ Ｐゴシック" panose="020B0600070205080204" pitchFamily="34" charset="-128"/>
              </a:rPr>
              <a:t> is an indirect pointer to a file – </a:t>
            </a:r>
            <a:r>
              <a:rPr lang="en-GB" altLang="en-US" sz="2800">
                <a:solidFill>
                  <a:schemeClr val="folHlink"/>
                </a:solidFill>
                <a:ea typeface="ＭＳ Ｐゴシック" panose="020B0600070205080204" pitchFamily="34" charset="-128"/>
              </a:rPr>
              <a:t>a pointer </a:t>
            </a:r>
            <a:r>
              <a:rPr lang="en-GB" altLang="en-US" sz="2800" b="1" i="1">
                <a:solidFill>
                  <a:schemeClr val="folHlink"/>
                </a:solidFill>
                <a:ea typeface="ＭＳ Ｐゴシック" panose="020B0600070205080204" pitchFamily="34" charset="-128"/>
              </a:rPr>
              <a:t>to</a:t>
            </a:r>
            <a:r>
              <a:rPr lang="en-GB" altLang="en-US" sz="2800">
                <a:solidFill>
                  <a:schemeClr val="folHlink"/>
                </a:solidFill>
                <a:ea typeface="ＭＳ Ｐゴシック" panose="020B0600070205080204" pitchFamily="34" charset="-128"/>
              </a:rPr>
              <a:t> the hard link </a:t>
            </a:r>
            <a:r>
              <a:rPr lang="en-GB" altLang="en-US" sz="2800" b="1" i="1">
                <a:solidFill>
                  <a:schemeClr val="folHlink"/>
                </a:solidFill>
                <a:ea typeface="ＭＳ Ｐゴシック" panose="020B0600070205080204" pitchFamily="34" charset="-128"/>
              </a:rPr>
              <a:t>to</a:t>
            </a:r>
            <a:r>
              <a:rPr lang="en-GB" altLang="en-US" sz="2800">
                <a:solidFill>
                  <a:schemeClr val="folHlink"/>
                </a:solidFill>
                <a:ea typeface="ＭＳ Ｐゴシック" panose="020B0600070205080204" pitchFamily="34" charset="-128"/>
              </a:rPr>
              <a:t> the file</a:t>
            </a:r>
          </a:p>
          <a:p>
            <a:pPr marL="431800" indent="-323850" defTabSz="449263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You can create a symbolic link to a </a:t>
            </a:r>
            <a:r>
              <a:rPr lang="en-GB" altLang="en-US" sz="2800">
                <a:solidFill>
                  <a:schemeClr val="folHlink"/>
                </a:solidFill>
                <a:ea typeface="ＭＳ Ｐゴシック" panose="020B0600070205080204" pitchFamily="34" charset="-128"/>
              </a:rPr>
              <a:t>directory</a:t>
            </a:r>
          </a:p>
          <a:p>
            <a:pPr marL="431800" indent="-323850" defTabSz="449263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A symbolic link can point to a file on a </a:t>
            </a:r>
            <a:r>
              <a:rPr lang="en-GB" altLang="en-US" sz="2800">
                <a:solidFill>
                  <a:schemeClr val="folHlink"/>
                </a:solidFill>
                <a:ea typeface="ＭＳ Ｐゴシック" panose="020B0600070205080204" pitchFamily="34" charset="-128"/>
              </a:rPr>
              <a:t>different file system</a:t>
            </a:r>
          </a:p>
          <a:p>
            <a:pPr marL="431800" indent="-323850" defTabSz="449263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A symbolic link can point to a nonexistent file</a:t>
            </a:r>
            <a:br>
              <a:rPr lang="en-GB" altLang="en-US" sz="2800">
                <a:ea typeface="ＭＳ Ｐゴシック" panose="020B0600070205080204" pitchFamily="34" charset="-128"/>
              </a:rPr>
            </a:br>
            <a:r>
              <a:rPr lang="en-GB" altLang="en-US" sz="2800">
                <a:ea typeface="ＭＳ Ｐゴシック" panose="020B0600070205080204" pitchFamily="34" charset="-128"/>
              </a:rPr>
              <a:t>(referred to as a “broken link”)</a:t>
            </a:r>
          </a:p>
        </p:txBody>
      </p:sp>
      <p:pic>
        <p:nvPicPr>
          <p:cNvPr id="50179" name="Picture 4" descr="C:\Documents and Settings\Murray Saul\Desktop\file.PNG">
            <a:extLst>
              <a:ext uri="{FF2B5EF4-FFF2-40B4-BE49-F238E27FC236}">
                <a16:creationId xmlns:a16="http://schemas.microsoft.com/office/drawing/2014/main" id="{B8952D1F-CA95-EA41-A0CE-A5974360F6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28600"/>
            <a:ext cx="4032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0" name="Picture 5" descr="C:\Documents and Settings\Murray Saul\Desktop\file.PNG">
            <a:extLst>
              <a:ext uri="{FF2B5EF4-FFF2-40B4-BE49-F238E27FC236}">
                <a16:creationId xmlns:a16="http://schemas.microsoft.com/office/drawing/2014/main" id="{0E2E0D74-C979-8B4A-B741-13B3D1F0C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28600"/>
            <a:ext cx="4032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1" name="Line 6">
            <a:extLst>
              <a:ext uri="{FF2B5EF4-FFF2-40B4-BE49-F238E27FC236}">
                <a16:creationId xmlns:a16="http://schemas.microsoft.com/office/drawing/2014/main" id="{A686FB22-9A35-E14B-8872-B2EF7181781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33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50182" name="Picture 7" descr="C:\Documents and Settings\Murray Saul\Desktop\file.PNG">
            <a:extLst>
              <a:ext uri="{FF2B5EF4-FFF2-40B4-BE49-F238E27FC236}">
                <a16:creationId xmlns:a16="http://schemas.microsoft.com/office/drawing/2014/main" id="{ED2BB9AB-DA43-674B-A798-1AF459CA2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066800"/>
            <a:ext cx="4032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3" name="Line 9">
            <a:extLst>
              <a:ext uri="{FF2B5EF4-FFF2-40B4-BE49-F238E27FC236}">
                <a16:creationId xmlns:a16="http://schemas.microsoft.com/office/drawing/2014/main" id="{DCE3ADAD-CFBF-AC41-8A4C-43FA56D418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371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50184" name="Picture 10" descr="C:\Documents and Settings\Murray Saul\Desktop\folder.PNG">
            <a:extLst>
              <a:ext uri="{FF2B5EF4-FFF2-40B4-BE49-F238E27FC236}">
                <a16:creationId xmlns:a16="http://schemas.microsoft.com/office/drawing/2014/main" id="{84F4AC52-D7EC-0343-8BBC-475C41EC3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066800"/>
            <a:ext cx="5334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5" name="Footer Placeholder 1">
            <a:extLst>
              <a:ext uri="{FF2B5EF4-FFF2-40B4-BE49-F238E27FC236}">
                <a16:creationId xmlns:a16="http://schemas.microsoft.com/office/drawing/2014/main" id="{32A9DBE1-E1C1-8F45-8198-052EFCE2B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86" name="Slide Number Placeholder 2">
            <a:extLst>
              <a:ext uri="{FF2B5EF4-FFF2-40B4-BE49-F238E27FC236}">
                <a16:creationId xmlns:a16="http://schemas.microsoft.com/office/drawing/2014/main" id="{6ACCFC73-117C-574D-80A3-0164B53B4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863006-2DD0-B14E-B01E-2CCE1323171B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5A40858E-F738-4947-A2A6-25D1445E7A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94625" cy="1146175"/>
          </a:xfrm>
        </p:spPr>
        <p:txBody>
          <a:bodyPr lIns="0" tIns="0" rIns="0" bIns="0" anchor="ctr"/>
          <a:lstStyle/>
          <a:p>
            <a:pPr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Symbolic Links</a:t>
            </a:r>
          </a:p>
        </p:txBody>
      </p:sp>
      <p:sp>
        <p:nvSpPr>
          <p:cNvPr id="52226" name="Rectangle 3">
            <a:extLst>
              <a:ext uri="{FF2B5EF4-FFF2-40B4-BE49-F238E27FC236}">
                <a16:creationId xmlns:a16="http://schemas.microsoft.com/office/drawing/2014/main" id="{88A38470-3413-004A-A9C0-BB68B9C999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808913" cy="4267200"/>
          </a:xfrm>
        </p:spPr>
        <p:txBody>
          <a:bodyPr lIns="0" tIns="0" rIns="0" bIns="0"/>
          <a:lstStyle/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To create a symboic link to the file “myfile”, use </a:t>
            </a:r>
          </a:p>
          <a:p>
            <a:pPr marL="863600" lvl="1" indent="-287338" defTabSz="449263"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400" b="1">
                <a:ea typeface="ＭＳ Ｐゴシック" panose="020B0600070205080204" pitchFamily="34" charset="-128"/>
              </a:rPr>
              <a:t>ln -s</a:t>
            </a:r>
            <a:r>
              <a:rPr lang="en-GB" altLang="en-US" sz="2400" b="1">
                <a:solidFill>
                  <a:srgbClr val="0000FF"/>
                </a:solidFill>
                <a:ea typeface="ＭＳ Ｐゴシック" panose="020B0600070205080204" pitchFamily="34" charset="-128"/>
              </a:rPr>
              <a:t> myfile </a:t>
            </a:r>
            <a:r>
              <a:rPr lang="en-GB" altLang="en-US" sz="2400" b="1">
                <a:solidFill>
                  <a:srgbClr val="800000"/>
                </a:solidFill>
                <a:ea typeface="ＭＳ Ｐゴシック" panose="020B0600070205080204" pitchFamily="34" charset="-128"/>
              </a:rPr>
              <a:t>symlink                 or</a:t>
            </a:r>
          </a:p>
          <a:p>
            <a:pPr marL="863600" lvl="1" indent="-287338" defTabSz="449263"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400" b="1">
                <a:ea typeface="ＭＳ Ｐゴシック" panose="020B0600070205080204" pitchFamily="34" charset="-128"/>
              </a:rPr>
              <a:t>ln --symbolic</a:t>
            </a:r>
            <a:r>
              <a:rPr lang="en-GB" altLang="en-US" sz="2400" b="1">
                <a:solidFill>
                  <a:srgbClr val="800000"/>
                </a:solidFill>
                <a:ea typeface="ＭＳ Ｐゴシック" panose="020B0600070205080204" pitchFamily="34" charset="-128"/>
              </a:rPr>
              <a:t> </a:t>
            </a:r>
            <a:r>
              <a:rPr lang="en-GB" altLang="en-US" sz="2400" b="1">
                <a:solidFill>
                  <a:srgbClr val="0000FF"/>
                </a:solidFill>
                <a:ea typeface="ＭＳ Ｐゴシック" panose="020B0600070205080204" pitchFamily="34" charset="-128"/>
              </a:rPr>
              <a:t>myfile</a:t>
            </a:r>
            <a:r>
              <a:rPr lang="en-GB" altLang="en-US" sz="2400" b="1">
                <a:solidFill>
                  <a:srgbClr val="800000"/>
                </a:solidFill>
                <a:ea typeface="ＭＳ Ｐゴシック" panose="020B0600070205080204" pitchFamily="34" charset="-128"/>
              </a:rPr>
              <a:t> symlink</a:t>
            </a:r>
          </a:p>
          <a:p>
            <a:pPr marL="431800" indent="-323850" defTabSz="449263">
              <a:lnSpc>
                <a:spcPct val="94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1800" b="1">
                <a:solidFill>
                  <a:srgbClr val="000080"/>
                </a:solidFill>
                <a:latin typeface="Courier" pitchFamily="2" charset="0"/>
                <a:ea typeface="ＭＳ Ｐゴシック" panose="020B0600070205080204" pitchFamily="34" charset="-128"/>
              </a:rPr>
              <a:t>[uli@seneca courses] ls -li myfile</a:t>
            </a:r>
          </a:p>
          <a:p>
            <a:pPr marL="431800" indent="-323850" defTabSz="449263">
              <a:lnSpc>
                <a:spcPct val="94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1800" b="1">
                <a:latin typeface="Courier" pitchFamily="2" charset="0"/>
                <a:ea typeface="ＭＳ Ｐゴシック" panose="020B0600070205080204" pitchFamily="34" charset="-128"/>
              </a:rPr>
              <a:t>44418 -rw-rw-r-- 1 uli uli   49 Oct 29 14:33 myfile</a:t>
            </a:r>
          </a:p>
          <a:p>
            <a:pPr marL="431800" indent="-323850" defTabSz="449263">
              <a:lnSpc>
                <a:spcPct val="94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altLang="en-US" sz="1800" b="1">
              <a:latin typeface="Courier" pitchFamily="2" charset="0"/>
              <a:ea typeface="ＭＳ Ｐゴシック" panose="020B0600070205080204" pitchFamily="34" charset="-128"/>
            </a:endParaRPr>
          </a:p>
          <a:p>
            <a:pPr marL="431800" indent="-323850" defTabSz="449263">
              <a:lnSpc>
                <a:spcPct val="94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1600" b="1">
                <a:solidFill>
                  <a:srgbClr val="000080"/>
                </a:solidFill>
                <a:latin typeface="Courier" pitchFamily="2" charset="0"/>
                <a:ea typeface="ＭＳ Ｐゴシック" panose="020B0600070205080204" pitchFamily="34" charset="-128"/>
              </a:rPr>
              <a:t>[uli@seneca courses] ln -s myfile symlink</a:t>
            </a:r>
          </a:p>
          <a:p>
            <a:pPr marL="431800" indent="-323850" defTabSz="449263">
              <a:lnSpc>
                <a:spcPct val="94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1600" b="1">
                <a:solidFill>
                  <a:srgbClr val="000080"/>
                </a:solidFill>
                <a:latin typeface="Courier" pitchFamily="2" charset="0"/>
                <a:ea typeface="ＭＳ Ｐゴシック" panose="020B0600070205080204" pitchFamily="34" charset="-128"/>
              </a:rPr>
              <a:t>[uli@seneca courses] ls -li myfile symlink</a:t>
            </a:r>
          </a:p>
          <a:p>
            <a:pPr marL="431800" indent="-323850" defTabSz="449263">
              <a:lnSpc>
                <a:spcPct val="94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1600" b="1">
                <a:latin typeface="Courier" pitchFamily="2" charset="0"/>
                <a:ea typeface="ＭＳ Ｐゴシック" panose="020B0600070205080204" pitchFamily="34" charset="-128"/>
              </a:rPr>
              <a:t>44418 -rw-rw-r-- 1 uli uli  49 Oct 29 14:33 myfile</a:t>
            </a:r>
          </a:p>
          <a:p>
            <a:pPr marL="431800" indent="-323850" defTabSz="449263">
              <a:lnSpc>
                <a:spcPct val="94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1600" b="1">
                <a:latin typeface="Courier" pitchFamily="2" charset="0"/>
                <a:ea typeface="ＭＳ Ｐゴシック" panose="020B0600070205080204" pitchFamily="34" charset="-128"/>
              </a:rPr>
              <a:t>44410 lrwxrwxrwx 1 uli uli   6 Oct 29 14:33 </a:t>
            </a:r>
            <a:r>
              <a:rPr lang="en-GB" altLang="en-US" sz="1600" b="1">
                <a:solidFill>
                  <a:srgbClr val="800000"/>
                </a:solidFill>
                <a:latin typeface="Courier" pitchFamily="2" charset="0"/>
                <a:ea typeface="ＭＳ Ｐゴシック" panose="020B0600070205080204" pitchFamily="34" charset="-128"/>
              </a:rPr>
              <a:t>symlink</a:t>
            </a:r>
            <a:r>
              <a:rPr lang="en-GB" altLang="en-US" sz="1600" b="1">
                <a:latin typeface="Courier" pitchFamily="2" charset="0"/>
                <a:ea typeface="ＭＳ Ｐゴシック" panose="020B0600070205080204" pitchFamily="34" charset="-128"/>
              </a:rPr>
              <a:t> -&gt; myfile</a:t>
            </a:r>
          </a:p>
          <a:p>
            <a:pPr marL="431800" indent="-323850" defTabSz="449263">
              <a:lnSpc>
                <a:spcPct val="94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altLang="en-US" sz="1600" b="1">
              <a:latin typeface="Courier" pitchFamily="2" charset="0"/>
              <a:ea typeface="ＭＳ Ｐゴシック" panose="020B0600070205080204" pitchFamily="34" charset="-128"/>
            </a:endParaRPr>
          </a:p>
          <a:p>
            <a:pPr marL="431800" indent="-323850" defTabSz="449263">
              <a:lnSpc>
                <a:spcPct val="94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altLang="en-US" sz="1800" b="1">
              <a:solidFill>
                <a:srgbClr val="000080"/>
              </a:solidFill>
              <a:latin typeface="Courier" pitchFamily="2" charset="0"/>
              <a:ea typeface="ＭＳ Ｐゴシック" panose="020B0600070205080204" pitchFamily="34" charset="-128"/>
            </a:endParaRPr>
          </a:p>
          <a:p>
            <a:pPr marL="431800" indent="-323850" defTabSz="449263">
              <a:lnSpc>
                <a:spcPct val="94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altLang="en-US" sz="1800" b="1">
              <a:solidFill>
                <a:srgbClr val="000080"/>
              </a:solidFill>
              <a:latin typeface="Courier" pitchFamily="2" charset="0"/>
              <a:ea typeface="ＭＳ Ｐゴシック" panose="020B0600070205080204" pitchFamily="34" charset="-128"/>
            </a:endParaRPr>
          </a:p>
          <a:p>
            <a:pPr marL="431800" indent="-323850" defTabSz="449263"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863600" lvl="1" indent="-287338" defTabSz="449263"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</p:txBody>
      </p:sp>
      <p:cxnSp>
        <p:nvCxnSpPr>
          <p:cNvPr id="52227" name="AutoShape 4">
            <a:extLst>
              <a:ext uri="{FF2B5EF4-FFF2-40B4-BE49-F238E27FC236}">
                <a16:creationId xmlns:a16="http://schemas.microsoft.com/office/drawing/2014/main" id="{97918E34-E590-F34A-A5C9-0E9BA2E26E58}"/>
              </a:ext>
            </a:extLst>
          </p:cNvPr>
          <p:cNvCxnSpPr>
            <a:cxnSpLocks noChangeShapeType="1"/>
            <a:stCxn id="52226" idx="3"/>
            <a:endCxn id="52226" idx="3"/>
          </p:cNvCxnSpPr>
          <p:nvPr/>
        </p:nvCxnSpPr>
        <p:spPr bwMode="auto">
          <a:xfrm>
            <a:off x="8494713" y="4191000"/>
            <a:ext cx="1587" cy="1588"/>
          </a:xfrm>
          <a:prstGeom prst="bentConnector3">
            <a:avLst>
              <a:gd name="adj1" fmla="val 14400000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228" name="Line 5">
            <a:extLst>
              <a:ext uri="{FF2B5EF4-FFF2-40B4-BE49-F238E27FC236}">
                <a16:creationId xmlns:a16="http://schemas.microsoft.com/office/drawing/2014/main" id="{C6E46E83-13F1-374F-A064-C0EB040ED3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5486400"/>
            <a:ext cx="457200" cy="685800"/>
          </a:xfrm>
          <a:prstGeom prst="line">
            <a:avLst/>
          </a:prstGeom>
          <a:noFill/>
          <a:ln w="9525">
            <a:solidFill>
              <a:srgbClr val="4700B8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29" name="Text Box 6">
            <a:extLst>
              <a:ext uri="{FF2B5EF4-FFF2-40B4-BE49-F238E27FC236}">
                <a16:creationId xmlns:a16="http://schemas.microsoft.com/office/drawing/2014/main" id="{E95DD3DD-EB15-F348-8ABB-5D9ED28F2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172200"/>
            <a:ext cx="114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828675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657225" algn="l"/>
                <a:tab pos="1312863" algn="l"/>
                <a:tab pos="1970088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28675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28675">
              <a:spcBef>
                <a:spcPct val="20000"/>
              </a:spcBef>
              <a:buClr>
                <a:schemeClr val="tx1"/>
              </a:buClr>
              <a:buChar char="»"/>
              <a:tabLst>
                <a:tab pos="657225" algn="l"/>
                <a:tab pos="1312863" algn="l"/>
                <a:tab pos="1970088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28675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657225" algn="l"/>
                <a:tab pos="1312863" algn="l"/>
                <a:tab pos="1970088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28675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657225" algn="l"/>
                <a:tab pos="1312863" algn="l"/>
                <a:tab pos="1970088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657225" algn="l"/>
                <a:tab pos="1312863" algn="l"/>
                <a:tab pos="1970088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657225" algn="l"/>
                <a:tab pos="1312863" algn="l"/>
                <a:tab pos="1970088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657225" algn="l"/>
                <a:tab pos="1312863" algn="l"/>
                <a:tab pos="1970088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657225" algn="l"/>
                <a:tab pos="1312863" algn="l"/>
                <a:tab pos="1970088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1600">
                <a:solidFill>
                  <a:srgbClr val="4700B8"/>
                </a:solidFill>
                <a:latin typeface="Nimbus Roman No9 L" pitchFamily="16" charset="0"/>
              </a:rPr>
              <a:t>Different</a:t>
            </a:r>
            <a:br>
              <a:rPr lang="en-GB" altLang="en-US" sz="1600">
                <a:solidFill>
                  <a:srgbClr val="4700B8"/>
                </a:solidFill>
                <a:latin typeface="Nimbus Roman No9 L" pitchFamily="16" charset="0"/>
              </a:rPr>
            </a:br>
            <a:r>
              <a:rPr lang="en-GB" altLang="en-US" sz="1600">
                <a:solidFill>
                  <a:srgbClr val="4700B8"/>
                </a:solidFill>
                <a:latin typeface="Nimbus Roman No9 L" pitchFamily="16" charset="0"/>
              </a:rPr>
              <a:t>i-node</a:t>
            </a:r>
          </a:p>
        </p:txBody>
      </p:sp>
      <p:sp>
        <p:nvSpPr>
          <p:cNvPr id="52230" name="Text Box 8">
            <a:extLst>
              <a:ext uri="{FF2B5EF4-FFF2-40B4-BE49-F238E27FC236}">
                <a16:creationId xmlns:a16="http://schemas.microsoft.com/office/drawing/2014/main" id="{1766A186-DC13-724C-AB00-27ECFAE56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96000"/>
            <a:ext cx="24638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828675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657225" algn="l"/>
                <a:tab pos="1312863" algn="l"/>
                <a:tab pos="1970088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28675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28675">
              <a:spcBef>
                <a:spcPct val="20000"/>
              </a:spcBef>
              <a:buClr>
                <a:schemeClr val="tx1"/>
              </a:buClr>
              <a:buChar char="»"/>
              <a:tabLst>
                <a:tab pos="657225" algn="l"/>
                <a:tab pos="1312863" algn="l"/>
                <a:tab pos="1970088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28675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657225" algn="l"/>
                <a:tab pos="1312863" algn="l"/>
                <a:tab pos="1970088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28675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657225" algn="l"/>
                <a:tab pos="1312863" algn="l"/>
                <a:tab pos="1970088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657225" algn="l"/>
                <a:tab pos="1312863" algn="l"/>
                <a:tab pos="1970088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657225" algn="l"/>
                <a:tab pos="1312863" algn="l"/>
                <a:tab pos="1970088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657225" algn="l"/>
                <a:tab pos="1312863" algn="l"/>
                <a:tab pos="1970088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657225" algn="l"/>
                <a:tab pos="1312863" algn="l"/>
                <a:tab pos="1970088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1600">
                <a:solidFill>
                  <a:srgbClr val="0000FF"/>
                </a:solidFill>
                <a:latin typeface="Nimbus Roman No9 L" pitchFamily="16" charset="0"/>
              </a:rPr>
              <a:t>File type:</a:t>
            </a:r>
            <a:br>
              <a:rPr lang="en-GB" altLang="en-US" sz="1600">
                <a:solidFill>
                  <a:srgbClr val="0000FF"/>
                </a:solidFill>
                <a:latin typeface="Nimbus Roman No9 L" pitchFamily="16" charset="0"/>
              </a:rPr>
            </a:br>
            <a:r>
              <a:rPr lang="en-GB" altLang="en-US" sz="1600">
                <a:solidFill>
                  <a:srgbClr val="0000FF"/>
                </a:solidFill>
                <a:latin typeface="Nimbus Roman No9 L" pitchFamily="16" charset="0"/>
              </a:rPr>
              <a:t>(symbolic link)</a:t>
            </a:r>
          </a:p>
        </p:txBody>
      </p:sp>
      <p:sp>
        <p:nvSpPr>
          <p:cNvPr id="52231" name="Line 11">
            <a:extLst>
              <a:ext uri="{FF2B5EF4-FFF2-40B4-BE49-F238E27FC236}">
                <a16:creationId xmlns:a16="http://schemas.microsoft.com/office/drawing/2014/main" id="{9289E51E-6811-AB4C-9324-5684D42E8C1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24000" y="5562600"/>
            <a:ext cx="533400" cy="533400"/>
          </a:xfrm>
          <a:prstGeom prst="line">
            <a:avLst/>
          </a:prstGeom>
          <a:noFill/>
          <a:ln w="9525">
            <a:solidFill>
              <a:srgbClr val="4700B8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2" name="Line 12">
            <a:extLst>
              <a:ext uri="{FF2B5EF4-FFF2-40B4-BE49-F238E27FC236}">
                <a16:creationId xmlns:a16="http://schemas.microsoft.com/office/drawing/2014/main" id="{51A16ADF-9F26-1345-B4AF-C87E5739FB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95600" y="5486400"/>
            <a:ext cx="762000" cy="685800"/>
          </a:xfrm>
          <a:prstGeom prst="line">
            <a:avLst/>
          </a:prstGeom>
          <a:noFill/>
          <a:ln w="9525">
            <a:solidFill>
              <a:srgbClr val="4700B8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2233" name="Picture 13" descr="C:\Documents and Settings\Murray Saul\Desktop\file.PNG">
            <a:extLst>
              <a:ext uri="{FF2B5EF4-FFF2-40B4-BE49-F238E27FC236}">
                <a16:creationId xmlns:a16="http://schemas.microsoft.com/office/drawing/2014/main" id="{5A86DB56-3F88-B449-9873-08C9F2240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28600"/>
            <a:ext cx="4032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4" name="Picture 14" descr="C:\Documents and Settings\Murray Saul\Desktop\file.PNG">
            <a:extLst>
              <a:ext uri="{FF2B5EF4-FFF2-40B4-BE49-F238E27FC236}">
                <a16:creationId xmlns:a16="http://schemas.microsoft.com/office/drawing/2014/main" id="{9E86F0E5-FC27-C04F-80A5-6B04C15AA9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28600"/>
            <a:ext cx="4032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5" name="Line 15">
            <a:extLst>
              <a:ext uri="{FF2B5EF4-FFF2-40B4-BE49-F238E27FC236}">
                <a16:creationId xmlns:a16="http://schemas.microsoft.com/office/drawing/2014/main" id="{7F48FC9E-2E58-7C47-8091-33712E86AFE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33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52236" name="Picture 16" descr="C:\Documents and Settings\Murray Saul\Desktop\file.PNG">
            <a:extLst>
              <a:ext uri="{FF2B5EF4-FFF2-40B4-BE49-F238E27FC236}">
                <a16:creationId xmlns:a16="http://schemas.microsoft.com/office/drawing/2014/main" id="{96447C39-6346-8846-8A41-5A46623CF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066800"/>
            <a:ext cx="4032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7" name="Line 17">
            <a:extLst>
              <a:ext uri="{FF2B5EF4-FFF2-40B4-BE49-F238E27FC236}">
                <a16:creationId xmlns:a16="http://schemas.microsoft.com/office/drawing/2014/main" id="{BE8A5C4F-603E-F942-80FE-5DED26A913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371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52238" name="Picture 18" descr="C:\Documents and Settings\Murray Saul\Desktop\folder.PNG">
            <a:extLst>
              <a:ext uri="{FF2B5EF4-FFF2-40B4-BE49-F238E27FC236}">
                <a16:creationId xmlns:a16="http://schemas.microsoft.com/office/drawing/2014/main" id="{4EAC725B-19D9-0842-B7D0-5946D95E65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066800"/>
            <a:ext cx="5334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9" name="Footer Placeholder 1">
            <a:extLst>
              <a:ext uri="{FF2B5EF4-FFF2-40B4-BE49-F238E27FC236}">
                <a16:creationId xmlns:a16="http://schemas.microsoft.com/office/drawing/2014/main" id="{1371355F-A679-4342-9651-00418ACB5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40" name="Slide Number Placeholder 2">
            <a:extLst>
              <a:ext uri="{FF2B5EF4-FFF2-40B4-BE49-F238E27FC236}">
                <a16:creationId xmlns:a16="http://schemas.microsoft.com/office/drawing/2014/main" id="{90D0D25A-C257-6D40-9E80-6E93238EC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5A7BE6-ED76-7045-B48C-89862071FF0E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D7C17-7223-0C44-B623-31235CE60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Can we create loops?	</a:t>
            </a:r>
          </a:p>
        </p:txBody>
      </p:sp>
      <p:sp>
        <p:nvSpPr>
          <p:cNvPr id="54274" name="Content Placeholder 2">
            <a:extLst>
              <a:ext uri="{FF2B5EF4-FFF2-40B4-BE49-F238E27FC236}">
                <a16:creationId xmlns:a16="http://schemas.microsoft.com/office/drawing/2014/main" id="{92158B7B-473B-5D4B-8B90-8A57CF89E9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Yes, with symbolic links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E.g., /usr/nael/hi/there/link_to_hi@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Try it </a:t>
            </a:r>
            <a:r>
              <a:rPr lang="en-US" altLang="en-US">
                <a:ea typeface="ＭＳ Ｐゴシック" panose="020B0600070205080204" pitchFamily="34" charset="-128"/>
                <a:sym typeface="Wingdings" pitchFamily="2" charset="2"/>
              </a:rPr>
              <a:t>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  <a:sym typeface="Wingdings" pitchFamily="2" charset="2"/>
              </a:rPr>
              <a:t>If you do a recursive command it will get stuck</a:t>
            </a:r>
            <a:r>
              <a:rPr lang="mr-IN" altLang="en-US">
                <a:ea typeface="ＭＳ Ｐゴシック" panose="020B0600070205080204" pitchFamily="34" charset="-128"/>
                <a:sym typeface="Wingdings" pitchFamily="2" charset="2"/>
              </a:rPr>
              <a:t>…</a:t>
            </a:r>
            <a:endParaRPr lang="en-US" altLang="en-US">
              <a:ea typeface="ＭＳ Ｐゴシック" panose="020B0600070205080204" pitchFamily="34" charset="-128"/>
              <a:sym typeface="Wingdings" pitchFamily="2" charset="2"/>
            </a:endParaRP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Not possible with hard links since we cannot create a hard link to a directory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There is no difference between the hard link and the original file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Bad idea to allow loops/links to directories</a:t>
            </a:r>
          </a:p>
        </p:txBody>
      </p:sp>
      <p:sp>
        <p:nvSpPr>
          <p:cNvPr id="54275" name="Footer Placeholder 3">
            <a:extLst>
              <a:ext uri="{FF2B5EF4-FFF2-40B4-BE49-F238E27FC236}">
                <a16:creationId xmlns:a16="http://schemas.microsoft.com/office/drawing/2014/main" id="{1E63E2B0-4BAD-0D44-89B6-4F7147556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6" name="Slide Number Placeholder 4">
            <a:extLst>
              <a:ext uri="{FF2B5EF4-FFF2-40B4-BE49-F238E27FC236}">
                <a16:creationId xmlns:a16="http://schemas.microsoft.com/office/drawing/2014/main" id="{5F074D02-D31D-014F-A5E8-E11CAB1F8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24791F3-B20F-2E42-8660-080C0BBC03A9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oter Placeholder 4">
            <a:extLst>
              <a:ext uri="{FF2B5EF4-FFF2-40B4-BE49-F238E27FC236}">
                <a16:creationId xmlns:a16="http://schemas.microsoft.com/office/drawing/2014/main" id="{2084FBD6-BACE-3F4E-830B-57AA50805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60B59D14-97EC-2E4A-9AE1-70AD3C2C5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F8552F8-4D99-974F-8528-C40C1E7CA78E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10978" name="Rectangle 2">
            <a:extLst>
              <a:ext uri="{FF2B5EF4-FFF2-40B4-BE49-F238E27FC236}">
                <a16:creationId xmlns:a16="http://schemas.microsoft.com/office/drawing/2014/main" id="{1A69F520-7A0F-2E48-995C-5EFBD67D7F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File Systems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07F634E4-831C-4D49-808E-119AE6DF2F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File systems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Implement an abstraction (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files</a:t>
            </a:r>
            <a:r>
              <a:rPr lang="en-US" altLang="en-US">
                <a:ea typeface="ＭＳ Ｐゴシック" panose="020B0600070205080204" pitchFamily="34" charset="-128"/>
              </a:rPr>
              <a:t>) for secondary storage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Organize files logically (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directories</a:t>
            </a:r>
            <a:r>
              <a:rPr lang="en-US" altLang="en-US">
                <a:ea typeface="ＭＳ Ｐゴシック" panose="020B0600070205080204" pitchFamily="34" charset="-128"/>
              </a:rPr>
              <a:t>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Permit sharing of data between processes, people, and machines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Protect data from unwanted access (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security</a:t>
            </a:r>
            <a:r>
              <a:rPr lang="en-US" altLang="en-US">
                <a:ea typeface="ＭＳ Ｐゴシック" panose="020B0600070205080204" pitchFamily="34" charset="-128"/>
              </a:rPr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4">
            <a:extLst>
              <a:ext uri="{FF2B5EF4-FFF2-40B4-BE49-F238E27FC236}">
                <a16:creationId xmlns:a16="http://schemas.microsoft.com/office/drawing/2014/main" id="{CE0A74F9-BD83-4943-91D1-501CD2732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B89A4941-3E14-B946-B9DA-6BB5CA255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DC79B3B-0C77-3041-BB50-23310781D8A3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12002" name="Rectangle 2">
            <a:extLst>
              <a:ext uri="{FF2B5EF4-FFF2-40B4-BE49-F238E27FC236}">
                <a16:creationId xmlns:a16="http://schemas.microsoft.com/office/drawing/2014/main" id="{AED3EE4D-2845-3246-AF2C-A1A5FAD27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Files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F8F5C4DA-5309-FC46-830A-450A60398F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6482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file is a sequence of bytes with some properties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Owner, last read/write time, protection, etc.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 file can also have a type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Understood by the file system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Block, character, device, portal, link, etc.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Understood by other parts of the OS or runtime libraries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Executable, dll, souce, object, text, etc.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 file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type can be encoded in its name or contents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Windows encodes type in name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.com, .exe, .bat, .dll, .jpg, etc.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Unix encodes type in contents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Magic numbers, initial characters (e.g., #! for shell scripts)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5">
            <a:extLst>
              <a:ext uri="{FF2B5EF4-FFF2-40B4-BE49-F238E27FC236}">
                <a16:creationId xmlns:a16="http://schemas.microsoft.com/office/drawing/2014/main" id="{83CFCD4B-4640-044A-884F-B36B81504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6" name="Slide Number Placeholder 6">
            <a:extLst>
              <a:ext uri="{FF2B5EF4-FFF2-40B4-BE49-F238E27FC236}">
                <a16:creationId xmlns:a16="http://schemas.microsoft.com/office/drawing/2014/main" id="{33CB9912-2807-A64E-B18E-283B1EFC0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447CD6-17E3-554E-B683-B88478A0C1F5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15074" name="Rectangle 2">
            <a:extLst>
              <a:ext uri="{FF2B5EF4-FFF2-40B4-BE49-F238E27FC236}">
                <a16:creationId xmlns:a16="http://schemas.microsoft.com/office/drawing/2014/main" id="{7A37B1A8-0D6D-C247-A295-956A092A6F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Basic File Operations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CCEDE311-7F8D-B248-8DEB-70475C85C37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000">
                <a:solidFill>
                  <a:srgbClr val="0000FF"/>
                </a:solidFill>
                <a:ea typeface="ＭＳ Ｐゴシック" panose="020B0600070205080204" pitchFamily="34" charset="-128"/>
              </a:rPr>
              <a:t>Unix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creat(name)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open(name, how)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read(fd, buf, len)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write(fd, buf, len)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sync(fd)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seek(fd, pos)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close(fd)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unlink(name)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28A0FB73-0CEE-F94F-89DF-E3E8A835C18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000">
                <a:solidFill>
                  <a:srgbClr val="0000FF"/>
                </a:solidFill>
                <a:ea typeface="ＭＳ Ｐゴシック" panose="020B0600070205080204" pitchFamily="34" charset="-128"/>
              </a:rPr>
              <a:t>NT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CreateFile(name, CREATE)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CreateFile(name, OPEN)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ReadFile(handle, …)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WriteFile(handle, …)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FlushFileBuffers(handle, …)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SetFilePointer(handle, …)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CloseHandle(handle, …)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DeleteFile(name)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CopyFile(name)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MoveFile(name)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4">
            <a:extLst>
              <a:ext uri="{FF2B5EF4-FFF2-40B4-BE49-F238E27FC236}">
                <a16:creationId xmlns:a16="http://schemas.microsoft.com/office/drawing/2014/main" id="{5DF22239-291E-B945-8A05-02611269A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34EC7DC9-91C5-E646-9B9A-3B6650B0B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A36E3A8-5E2A-6948-8C04-297D474CF52A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36578" name="Rectangle 2">
            <a:extLst>
              <a:ext uri="{FF2B5EF4-FFF2-40B4-BE49-F238E27FC236}">
                <a16:creationId xmlns:a16="http://schemas.microsoft.com/office/drawing/2014/main" id="{4C12D395-7AAE-7447-A7CE-CF457A0618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File Access Methods</a:t>
            </a:r>
          </a:p>
        </p:txBody>
      </p:sp>
      <p:sp>
        <p:nvSpPr>
          <p:cNvPr id="31750" name="Rectangle 3">
            <a:extLst>
              <a:ext uri="{FF2B5EF4-FFF2-40B4-BE49-F238E27FC236}">
                <a16:creationId xmlns:a16="http://schemas.microsoft.com/office/drawing/2014/main" id="{DF9648AA-F808-CA4D-A005-A8AB890FF7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77200" cy="4419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Different file systems differ in the manner that data in a file can be accessed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Sequential access – read bytes one at a time, in order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Direct access – random access given block/byte number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Record access – file is array of fixed- or variable-length records, read/written sequentially or randomly by record #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Indexed access – file system contains an index to a particular field of each record in a file, reads specify a value for that field and the system finds the record via the index (DBs)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Older systems provide more complicated methods</a:t>
            </a:r>
          </a:p>
          <a:p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What file access method do Unix, Windows provide?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oter Placeholder 4">
            <a:extLst>
              <a:ext uri="{FF2B5EF4-FFF2-40B4-BE49-F238E27FC236}">
                <a16:creationId xmlns:a16="http://schemas.microsoft.com/office/drawing/2014/main" id="{3700D158-5E9D-B445-80AA-EBFE356D0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92D93CEF-B8D7-C641-AF84-D4824A459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89532C7-2B8D-354C-A9DB-A1B1D057EE67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18146" name="Rectangle 2">
            <a:extLst>
              <a:ext uri="{FF2B5EF4-FFF2-40B4-BE49-F238E27FC236}">
                <a16:creationId xmlns:a16="http://schemas.microsoft.com/office/drawing/2014/main" id="{3A7F12CC-7171-5942-8C29-8E9C84E8B1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Directories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6C1A58A1-C10B-314C-892A-7DC3276E86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4419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Directories serve two purposes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For users, they provide a structured way to organize files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For the file system, they provide a convenient naming interface that allows the implementation to separate logical file organization from physical file placement on the disk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Most file systems support multi-level directories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Naming hierarchies (/, /usr, /usr/local/, …)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Most file systems support the notion of a current directory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Relative names specified with respect to current directory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Absolute names start from the root of directory tree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oter Placeholder 4">
            <a:extLst>
              <a:ext uri="{FF2B5EF4-FFF2-40B4-BE49-F238E27FC236}">
                <a16:creationId xmlns:a16="http://schemas.microsoft.com/office/drawing/2014/main" id="{822ED673-D855-DB4E-9485-BE22A358F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54CB0681-5158-AE4D-BA7A-A9B941031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CCEC6D5-6ABE-0D4A-BE19-15ABB9C3B0F9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19170" name="Rectangle 2">
            <a:extLst>
              <a:ext uri="{FF2B5EF4-FFF2-40B4-BE49-F238E27FC236}">
                <a16:creationId xmlns:a16="http://schemas.microsoft.com/office/drawing/2014/main" id="{8ED20B24-735C-CF46-94EA-BFD8762C66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Directory Internals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8D2203E9-13C1-6C41-BC99-AD682DA947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directory is a list of entries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&lt;name, location&gt;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Name is just the name of the file or directory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Location depends upon how file is represented on disk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List is usually unordered (effectively random)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Entries usually sorted by program that reads directory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Directories typically stored in files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Only need to manage one kind of secondary storage unit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oter Placeholder 5">
            <a:extLst>
              <a:ext uri="{FF2B5EF4-FFF2-40B4-BE49-F238E27FC236}">
                <a16:creationId xmlns:a16="http://schemas.microsoft.com/office/drawing/2014/main" id="{0FFBB4DF-AB7D-4741-8B29-FBD6C0F48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21 – File Systems (2)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2" name="Slide Number Placeholder 6">
            <a:extLst>
              <a:ext uri="{FF2B5EF4-FFF2-40B4-BE49-F238E27FC236}">
                <a16:creationId xmlns:a16="http://schemas.microsoft.com/office/drawing/2014/main" id="{88C687FD-A135-3841-8C97-EDC4AC934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753D5A2-59C0-5245-8D80-F562BAFE97DC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22242" name="Rectangle 2">
            <a:extLst>
              <a:ext uri="{FF2B5EF4-FFF2-40B4-BE49-F238E27FC236}">
                <a16:creationId xmlns:a16="http://schemas.microsoft.com/office/drawing/2014/main" id="{54873D7F-A09A-584B-91C7-22ADDA9412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Basic Directory Operations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9143441D-AB1C-B94D-B5F2-BFF5E453F64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114800" cy="44196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000">
                <a:solidFill>
                  <a:srgbClr val="0000FF"/>
                </a:solidFill>
                <a:ea typeface="ＭＳ Ｐゴシック" panose="020B0600070205080204" pitchFamily="34" charset="-128"/>
              </a:rPr>
              <a:t>Unix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Directories implemented in files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Use file ops to create dirs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C runtime library provides a higher-level abstraction for reading directories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opendir(name)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readdir(DIR)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seekdir(DIR)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closedir(DIR)</a:t>
            </a:r>
          </a:p>
          <a:p>
            <a:endParaRPr lang="en-US" altLang="en-US" sz="2000">
              <a:ea typeface="ＭＳ Ｐゴシック" panose="020B0600070205080204" pitchFamily="34" charset="-128"/>
            </a:endParaRPr>
          </a:p>
          <a:p>
            <a:endParaRPr lang="en-US" altLang="en-US" sz="2000">
              <a:ea typeface="ＭＳ Ｐゴシック" panose="020B0600070205080204" pitchFamily="34" charset="-128"/>
            </a:endParaRP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5A0AFDD5-6EF2-4147-8CAA-8B2EFEBACFD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000">
                <a:solidFill>
                  <a:srgbClr val="0000FF"/>
                </a:solidFill>
                <a:ea typeface="ＭＳ Ｐゴシック" panose="020B0600070205080204" pitchFamily="34" charset="-128"/>
              </a:rPr>
              <a:t>Windows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Explicit dir operations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CreateDirectory(name)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RemoveDirectory(name)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Very different method for reading directory entries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FindFirstFile(pattern)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FindNextFile()</a:t>
            </a:r>
          </a:p>
          <a:p>
            <a:endParaRPr lang="en-US" altLang="en-US" sz="2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bllineb">
  <a:themeElements>
    <a:clrScheme name="">
      <a:dk1>
        <a:srgbClr val="333399"/>
      </a:dk1>
      <a:lt1>
        <a:srgbClr val="FFFFFF"/>
      </a:lt1>
      <a:dk2>
        <a:srgbClr val="CC0000"/>
      </a:dk2>
      <a:lt2>
        <a:srgbClr val="CECECE"/>
      </a:lt2>
      <a:accent1>
        <a:srgbClr val="EBEBEB"/>
      </a:accent1>
      <a:accent2>
        <a:srgbClr val="232323"/>
      </a:accent2>
      <a:accent3>
        <a:srgbClr val="FFFFFF"/>
      </a:accent3>
      <a:accent4>
        <a:srgbClr val="2A2A82"/>
      </a:accent4>
      <a:accent5>
        <a:srgbClr val="F3F3F3"/>
      </a:accent5>
      <a:accent6>
        <a:srgbClr val="1F1F1F"/>
      </a:accent6>
      <a:hlink>
        <a:srgbClr val="9C9C9C"/>
      </a:hlink>
      <a:folHlink>
        <a:srgbClr val="676767"/>
      </a:folHlink>
    </a:clrScheme>
    <a:fontScheme name="dbllineb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bllineb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bllineb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c:\msoffice\powerpnt\template\bwovrhd\dbllineb.ppt</Template>
  <TotalTime>184</TotalTime>
  <Pages>7</Pages>
  <Words>2503</Words>
  <Application>Microsoft Macintosh PowerPoint</Application>
  <PresentationFormat>Letter Paper (8.5x11 in)</PresentationFormat>
  <Paragraphs>370</Paragraphs>
  <Slides>28</Slides>
  <Notes>10</Notes>
  <HiddenSlides>9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0" baseType="lpstr">
      <vt:lpstr>Arial</vt:lpstr>
      <vt:lpstr>ＭＳ Ｐゴシック</vt:lpstr>
      <vt:lpstr>Arial Black</vt:lpstr>
      <vt:lpstr>Monotype Sorts</vt:lpstr>
      <vt:lpstr>ZapfDingbats</vt:lpstr>
      <vt:lpstr>Times New Roman</vt:lpstr>
      <vt:lpstr>Wingdings</vt:lpstr>
      <vt:lpstr>Courier New</vt:lpstr>
      <vt:lpstr>Courier</vt:lpstr>
      <vt:lpstr>Nimbus Roman No9 L</vt:lpstr>
      <vt:lpstr>StarSymbol</vt:lpstr>
      <vt:lpstr>dbllineb</vt:lpstr>
      <vt:lpstr>CSE 153 Design of Operating Systems  Winter 2023</vt:lpstr>
      <vt:lpstr>Plan for today</vt:lpstr>
      <vt:lpstr>File Systems</vt:lpstr>
      <vt:lpstr>Files</vt:lpstr>
      <vt:lpstr>Basic File Operations</vt:lpstr>
      <vt:lpstr>File Access Methods</vt:lpstr>
      <vt:lpstr>Directories</vt:lpstr>
      <vt:lpstr>Directory Internals</vt:lpstr>
      <vt:lpstr>Basic Directory Operations</vt:lpstr>
      <vt:lpstr>Path Name Translation</vt:lpstr>
      <vt:lpstr>File Sharing</vt:lpstr>
      <vt:lpstr>Protection</vt:lpstr>
      <vt:lpstr>Representing Protection</vt:lpstr>
      <vt:lpstr>ACLs and Capabilities</vt:lpstr>
      <vt:lpstr>File System Layout</vt:lpstr>
      <vt:lpstr>File systems</vt:lpstr>
      <vt:lpstr>Disk Layout Strategies</vt:lpstr>
      <vt:lpstr>Unix Inodes</vt:lpstr>
      <vt:lpstr>Unix Inodes and Path Search</vt:lpstr>
      <vt:lpstr>Symbolic and hard links</vt:lpstr>
      <vt:lpstr>Hard Links</vt:lpstr>
      <vt:lpstr>Hard Links</vt:lpstr>
      <vt:lpstr>Display Hard Links info</vt:lpstr>
      <vt:lpstr>Display Hard Link Info</vt:lpstr>
      <vt:lpstr>Removing a Hard Link</vt:lpstr>
      <vt:lpstr>Symbolic Links</vt:lpstr>
      <vt:lpstr>Symbolic Links</vt:lpstr>
      <vt:lpstr>Can we create loops?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153 Design of Operating Systems  Spring 2016</dc:title>
  <dc:subject/>
  <dc:creator>Tala Abughazaleh</dc:creator>
  <cp:keywords/>
  <dc:description/>
  <cp:lastModifiedBy>Microsoft Office User</cp:lastModifiedBy>
  <cp:revision>21</cp:revision>
  <cp:lastPrinted>2007-02-18T04:35:50Z</cp:lastPrinted>
  <dcterms:created xsi:type="dcterms:W3CDTF">2016-05-19T14:22:44Z</dcterms:created>
  <dcterms:modified xsi:type="dcterms:W3CDTF">2023-03-10T18:23:53Z</dcterms:modified>
</cp:coreProperties>
</file>