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trictFirstAndLastChars="0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8" r:id="rId2"/>
    <p:sldId id="330" r:id="rId3"/>
    <p:sldId id="298" r:id="rId4"/>
    <p:sldId id="321" r:id="rId5"/>
    <p:sldId id="375" r:id="rId6"/>
    <p:sldId id="376" r:id="rId7"/>
    <p:sldId id="374" r:id="rId8"/>
    <p:sldId id="373" r:id="rId9"/>
    <p:sldId id="331" r:id="rId10"/>
    <p:sldId id="360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29" r:id="rId30"/>
    <p:sldId id="350" r:id="rId31"/>
    <p:sldId id="351" r:id="rId32"/>
    <p:sldId id="352" r:id="rId33"/>
    <p:sldId id="353" r:id="rId34"/>
    <p:sldId id="354" r:id="rId35"/>
    <p:sldId id="323" r:id="rId36"/>
    <p:sldId id="326" r:id="rId37"/>
    <p:sldId id="327" r:id="rId38"/>
    <p:sldId id="355" r:id="rId39"/>
    <p:sldId id="356" r:id="rId40"/>
    <p:sldId id="357" r:id="rId41"/>
    <p:sldId id="358" r:id="rId42"/>
  </p:sldIdLst>
  <p:sldSz cx="9144000" cy="6858000" type="letter"/>
  <p:notesSz cx="699135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44"/>
    <p:restoredTop sz="94674"/>
  </p:normalViewPr>
  <p:slideViewPr>
    <p:cSldViewPr>
      <p:cViewPr varScale="1">
        <p:scale>
          <a:sx n="124" d="100"/>
          <a:sy n="124" d="100"/>
        </p:scale>
        <p:origin x="24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1914" y="-90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12FCBB0-6AB7-9D4E-B6A7-79BB1685A7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2" tIns="0" rIns="19332" bIns="0" numCol="1" anchor="t" anchorCtr="0" compatLnSpc="1">
            <a:prstTxWarp prst="textNoShape">
              <a:avLst/>
            </a:prstTxWarp>
          </a:bodyPr>
          <a:lstStyle>
            <a:lvl1pPr defTabSz="928688">
              <a:defRPr sz="1000" b="0" i="1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A2C38CF-6437-0549-902D-F00AE178BF8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081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2" tIns="0" rIns="19332" bIns="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000" b="0" i="1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76F2D38D-2E7B-7042-8D1F-480454A7744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2" tIns="0" rIns="19332" bIns="0" numCol="1" anchor="b" anchorCtr="0" compatLnSpc="1">
            <a:prstTxWarp prst="textNoShape">
              <a:avLst/>
            </a:prstTxWarp>
          </a:bodyPr>
          <a:lstStyle>
            <a:lvl1pPr defTabSz="928688">
              <a:defRPr sz="1000" b="0" i="1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C0E7335-EA88-4048-875E-8B36F5AADA8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0813" y="8818563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2" tIns="0" rIns="19332" bIns="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000" b="0" i="1" smtClean="0"/>
            </a:lvl1pPr>
          </a:lstStyle>
          <a:p>
            <a:pPr>
              <a:defRPr/>
            </a:pPr>
            <a:fld id="{F8D0F384-C62B-3C49-80F0-7CA103F02F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DBF95C1D-2A2C-3F45-AFF6-637F8DED4E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2" tIns="0" rIns="19332" bIns="0" numCol="1" anchor="t" anchorCtr="0" compatLnSpc="1">
            <a:prstTxWarp prst="textNoShape">
              <a:avLst/>
            </a:prstTxWarp>
          </a:bodyPr>
          <a:lstStyle>
            <a:lvl1pPr defTabSz="928688"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A8EBE8C-B3A2-DD41-B316-024D6BD8873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0813" y="0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2" tIns="0" rIns="19332" bIns="0" numCol="1" anchor="t" anchorCtr="0" compatLnSpc="1">
            <a:prstTxWarp prst="textNoShape">
              <a:avLst/>
            </a:prstTxWarp>
          </a:bodyPr>
          <a:lstStyle>
            <a:lvl1pPr algn="r" defTabSz="928688"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B801429-BE41-F345-A1D1-8C9ED2C48EF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05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2" tIns="0" rIns="19332" bIns="0" numCol="1" anchor="b" anchorCtr="0" compatLnSpc="1">
            <a:prstTxWarp prst="textNoShape">
              <a:avLst/>
            </a:prstTxWarp>
          </a:bodyPr>
          <a:lstStyle>
            <a:lvl1pPr defTabSz="928688">
              <a:defRPr sz="1000" b="0" i="1"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33F5DEB0-4BB3-E844-BABB-B8D50A9BF9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0813" y="8818563"/>
            <a:ext cx="30305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32" tIns="0" rIns="19332" bIns="0" numCol="1" anchor="b" anchorCtr="0" compatLnSpc="1">
            <a:prstTxWarp prst="textNoShape">
              <a:avLst/>
            </a:prstTxWarp>
          </a:bodyPr>
          <a:lstStyle>
            <a:lvl1pPr algn="r" defTabSz="928688">
              <a:defRPr sz="1000" b="0" i="1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A9301F-5052-9345-A72F-192BD5484E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096BCEEE-5053-DA49-A2BB-675F8946AC6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48" tIns="46728" rIns="93448" bIns="467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id="{04517C8C-6300-F946-B1C0-79C0FEEBC93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84275" y="701675"/>
            <a:ext cx="4624388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>
            <a:extLst>
              <a:ext uri="{FF2B5EF4-FFF2-40B4-BE49-F238E27FC236}">
                <a16:creationId xmlns:a16="http://schemas.microsoft.com/office/drawing/2014/main" id="{4019BBFA-48B3-714A-9872-4D66763898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1992B2-477B-0942-ABC7-667FF5426E25}" type="slidenum">
              <a:rPr lang="en-US" altLang="en-US" sz="1000" b="0">
                <a:latin typeface="Times New Roman" panose="02020603050405020304" pitchFamily="18" charset="0"/>
              </a:rPr>
              <a:pPr/>
              <a:t>1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77BF10FB-0968-3F46-853E-82BB7A4A26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594C3F5-BA0C-6F40-841F-96AE65629C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B0426915-36F3-DB42-917E-2048CDC6C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3C774A5C-041E-A14B-B316-5F9D1996A8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A3FD8E0C-D548-1A47-A307-6EDB85B7BE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0F070B55-5CC3-884B-AB67-1D9CE7569C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9D11E0EB-DDA7-EC44-BE98-36CD570B6E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98B690B9-A7B8-8345-AF95-AAB7BAB3FE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7FA2A08B-5B65-D44D-B855-D96AB2E074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8975"/>
            <a:ext cx="4675187" cy="3508375"/>
          </a:xfrm>
          <a:ln/>
        </p:spPr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3DF363A6-9A5A-0046-B5CA-B7BA3D8FE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427538"/>
            <a:ext cx="5156200" cy="4192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Goal: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Show the inefficeincy of current disk requests.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Conveyed Ideas: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Rotational latency is wasted time that can be used to service tasks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Background Information: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Slide Background: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Kill text and arrows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B0F9670E-7647-7E4C-AB60-F138E18D30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8975"/>
            <a:ext cx="4675187" cy="3508375"/>
          </a:xfrm>
          <a:ln/>
        </p:spPr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0697B7CA-679A-AD4B-8A1D-5BC7DA46A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427538"/>
            <a:ext cx="5156200" cy="4192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Goal: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Show the inefficeincy of current disk requests.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Conveyed Ideas: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Rotational latency is wasted time that can be used to service tasks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Background Information: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Slide Background: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Kill text and arrows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CA3B2FD6-5268-D248-8B92-3CFE887EEE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8975"/>
            <a:ext cx="4675187" cy="3508375"/>
          </a:xfrm>
          <a:ln/>
        </p:spPr>
      </p:sp>
      <p:sp>
        <p:nvSpPr>
          <p:cNvPr id="50178" name="Rectangle 3">
            <a:extLst>
              <a:ext uri="{FF2B5EF4-FFF2-40B4-BE49-F238E27FC236}">
                <a16:creationId xmlns:a16="http://schemas.microsoft.com/office/drawing/2014/main" id="{3EE291BC-4090-1A48-87E6-A8ECC76AF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427538"/>
            <a:ext cx="5156200" cy="4192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Goal: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Show the inefficeincy of current disk requests.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Conveyed Ideas: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Rotational latency is wasted time that can be used to service tasks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Background Information: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Slide Background: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Kill text and arrows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BE2E7780-65CD-7446-B2EC-CE4AC6F721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8975"/>
            <a:ext cx="4675187" cy="3508375"/>
          </a:xfrm>
          <a:ln/>
        </p:spPr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99D3753A-12FD-124B-A353-4F06109EBF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427538"/>
            <a:ext cx="5156200" cy="4192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Goal: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Show the inefficeincy of current disk requests.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Conveyed Ideas: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Rotational latency is wasted time that can be used to service tasks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Background Information: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Slide Background: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Kill text and arrows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4EA31955-9DEC-8541-8597-F3714C81CB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8975"/>
            <a:ext cx="4675187" cy="3508375"/>
          </a:xfrm>
          <a:ln/>
        </p:spPr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08EE045A-7269-EF41-B847-1E8895502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427538"/>
            <a:ext cx="5156200" cy="4192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Goal: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Show the inefficeincy of current disk requests.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Conveyed Ideas: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Rotational latency is wasted time that can be used to service tasks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Background Information: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Slide Background: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Kill text and arrows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5EC9A95D-A00D-214B-9706-9CA885F88C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8975"/>
            <a:ext cx="4675187" cy="3508375"/>
          </a:xfrm>
          <a:ln/>
        </p:spPr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08F8142A-68A7-2C43-8645-07A2966540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427538"/>
            <a:ext cx="5156200" cy="4192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Goal: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Show the inefficeincy of current disk requests.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Conveyed Ideas: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Rotational latency is wasted time that can be used to service tasks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Background Information: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Slide Background: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Kill text and arrows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417654A0-DA87-0F4B-9451-72091CF675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8975"/>
            <a:ext cx="4675187" cy="3508375"/>
          </a:xfrm>
          <a:ln/>
        </p:spPr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A04A1F1B-486A-0440-A5E2-354221D1A7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427538"/>
            <a:ext cx="5156200" cy="4192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Goal: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Show the inefficeincy of current disk requests.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Conveyed Ideas: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Rotational latency is wasted time that can be used to service tasks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Background Information: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Slide Background: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Kill text and arrows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A2B49AEF-52E9-E84D-9A67-EB1BBE9865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CE327235-B3DF-C146-B1AC-4BB2C0F7C3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77B5C301-C3B9-324F-816B-4C73371FA7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9DC7EE4-8503-8B42-BFAF-142C89178BF3}" type="slidenum">
              <a:rPr lang="en-US" altLang="en-US" sz="1000" b="0">
                <a:latin typeface="Times New Roman" panose="02020603050405020304" pitchFamily="18" charset="0"/>
              </a:rPr>
              <a:pPr/>
              <a:t>2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48D551CE-4B86-2641-AA78-7A1C2F82DB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8975"/>
            <a:ext cx="4675187" cy="3508375"/>
          </a:xfrm>
          <a:ln/>
        </p:spPr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C3696096-7087-844E-9C64-EB90EB2CA8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427538"/>
            <a:ext cx="5156200" cy="4192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Goal: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Show the inefficeincy of current disk requests.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Conveyed Ideas: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Rotational latency is wasted time that can be used to service tasks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Background Information: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Slide Background: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Kill text and arrows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5E227254-AABF-4A48-9F5E-589AC4BDE7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8975"/>
            <a:ext cx="4675187" cy="3508375"/>
          </a:xfrm>
          <a:ln/>
        </p:spPr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84A86227-F52F-8744-B743-71EB642408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427538"/>
            <a:ext cx="5156200" cy="4192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Goal: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Show the inefficeincy of current disk requests.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Conveyed Ideas: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Rotational latency is wasted time that can be used to service tasks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Background Information: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Slide Background: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Kill text and arrows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8CDC1979-EAE9-5944-B638-756B4FCA6B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88975"/>
            <a:ext cx="4675187" cy="3508375"/>
          </a:xfrm>
          <a:ln/>
        </p:spPr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EEEF7B77-7E6B-DA4F-B8FF-2E7EFBF3F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1225" y="4427538"/>
            <a:ext cx="5156200" cy="4192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0" rIns="91423" bIns="45710"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Goal: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Show the inefficeincy of current disk requests.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Conveyed Ideas: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Rotational latency is wasted time that can be used to service tasks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Background Information: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Slide Background: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	None.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Kill text and arrows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EAF6ED78-B0DF-CB4E-9699-E291C113BF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8C1BC14C-7B3F-5140-8B8B-BF718E9256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2786BDCC-2D24-0C4B-B389-533415A48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BB1689E7-211D-1C4E-B9B5-21AE868EEA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>
            <a:extLst>
              <a:ext uri="{FF2B5EF4-FFF2-40B4-BE49-F238E27FC236}">
                <a16:creationId xmlns:a16="http://schemas.microsoft.com/office/drawing/2014/main" id="{324112F9-A6D1-C64A-A76D-F94E4A7147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>
            <a:extLst>
              <a:ext uri="{FF2B5EF4-FFF2-40B4-BE49-F238E27FC236}">
                <a16:creationId xmlns:a16="http://schemas.microsoft.com/office/drawing/2014/main" id="{5E9D4386-4D43-E143-B07A-CF0E54A3F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>
            <a:extLst>
              <a:ext uri="{FF2B5EF4-FFF2-40B4-BE49-F238E27FC236}">
                <a16:creationId xmlns:a16="http://schemas.microsoft.com/office/drawing/2014/main" id="{9AE87E93-FCDD-EF4C-BFDB-9AF54D3804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>
            <a:extLst>
              <a:ext uri="{FF2B5EF4-FFF2-40B4-BE49-F238E27FC236}">
                <a16:creationId xmlns:a16="http://schemas.microsoft.com/office/drawing/2014/main" id="{3238BE31-75A8-CE49-9619-7387C502C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>
            <a:extLst>
              <a:ext uri="{FF2B5EF4-FFF2-40B4-BE49-F238E27FC236}">
                <a16:creationId xmlns:a16="http://schemas.microsoft.com/office/drawing/2014/main" id="{12D95319-0982-3348-BB06-D238E38A08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>
            <a:extLst>
              <a:ext uri="{FF2B5EF4-FFF2-40B4-BE49-F238E27FC236}">
                <a16:creationId xmlns:a16="http://schemas.microsoft.com/office/drawing/2014/main" id="{D520693C-6213-4A46-AE17-E36A9E3FCE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>
            <a:extLst>
              <a:ext uri="{FF2B5EF4-FFF2-40B4-BE49-F238E27FC236}">
                <a16:creationId xmlns:a16="http://schemas.microsoft.com/office/drawing/2014/main" id="{01C158BD-45F7-464B-8934-77E966F423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>
            <a:extLst>
              <a:ext uri="{FF2B5EF4-FFF2-40B4-BE49-F238E27FC236}">
                <a16:creationId xmlns:a16="http://schemas.microsoft.com/office/drawing/2014/main" id="{0F391D6C-9CB3-CE4C-81CA-2EF0153961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>
            <a:extLst>
              <a:ext uri="{FF2B5EF4-FFF2-40B4-BE49-F238E27FC236}">
                <a16:creationId xmlns:a16="http://schemas.microsoft.com/office/drawing/2014/main" id="{FE3CD5F9-341E-CC40-B55B-39E0F30229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>
            <a:extLst>
              <a:ext uri="{FF2B5EF4-FFF2-40B4-BE49-F238E27FC236}">
                <a16:creationId xmlns:a16="http://schemas.microsoft.com/office/drawing/2014/main" id="{4564F154-9D90-E745-ABB6-3E1F02595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17109C0B-4FBC-7B42-A194-6F5BD770A5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2E41D661-8125-7446-A658-7B5C4F37A6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The OS may provide different levels of disk access to different clients</a:t>
            </a:r>
          </a:p>
          <a:p>
            <a:pPr lvl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Physical disk (surface, cylinder, sector)</a:t>
            </a:r>
          </a:p>
          <a:p>
            <a:pPr lvl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Logical disk (disk block #)</a:t>
            </a:r>
          </a:p>
          <a:p>
            <a:pPr lvl="1"/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Logical file (file block, record, or byte #)</a:t>
            </a:r>
          </a:p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75ED6982-B887-BB4E-87FE-2AA132EA43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B8AED36-1053-E041-BC36-B05DE465F8F0}" type="slidenum">
              <a:rPr lang="en-US" altLang="en-US" sz="1000" b="0">
                <a:latin typeface="Times New Roman" panose="02020603050405020304" pitchFamily="18" charset="0"/>
              </a:rPr>
              <a:pPr/>
              <a:t>4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BF38DAE4-B333-9A40-86C5-C2C55A32DF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87DD625F-18AE-474A-9BF1-16ACAC6E2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Logical view of a modern motherboard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05EDCC69-EB43-7E4F-A0AB-554CB86A7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DBD8DB-7A30-4F46-8801-FC1DF146EB7A}" type="slidenum">
              <a:rPr lang="en-US" altLang="en-US" sz="1000" b="0">
                <a:latin typeface="Times New Roman" panose="02020603050405020304" pitchFamily="18" charset="0"/>
              </a:rPr>
              <a:pPr/>
              <a:t>7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011D4E53-8109-AE42-9B8B-3945EB668F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6E6A80B8-71E8-874B-B97B-3EB5B53A7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Image from computerhope.com </a:t>
            </a:r>
            <a:r>
              <a:rPr lang="mr-IN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–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this is a slightly older motherboard (it has AGP rather than PCI-e bus)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6280FA61-94B4-B646-B6F4-B78D7033AF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28688"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6BB462-8524-D04F-B0DC-AD71CB6E61E1}" type="slidenum">
              <a:rPr lang="en-US" altLang="en-US" sz="1000" b="0">
                <a:latin typeface="Times New Roman" panose="02020603050405020304" pitchFamily="18" charset="0"/>
              </a:rPr>
              <a:pPr/>
              <a:t>8</a:t>
            </a:fld>
            <a:endParaRPr lang="en-US" altLang="en-US" sz="1000" b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2831E7AC-5302-174D-AAA0-CA37B105F9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5563" y="387350"/>
            <a:ext cx="4637087" cy="3479800"/>
          </a:xfrm>
          <a:ln/>
        </p:spPr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8B2A9840-495F-5344-B306-4292036814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0175" y="4113213"/>
            <a:ext cx="6656388" cy="50149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E78A5FA8-4D0F-6346-A7A4-E8330F200C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77809484-401E-8F4D-BD10-8809574F3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24627F02-3A3E-7C40-8664-004FCDD0A4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DDD16507-3DAC-7D47-BAA1-2CE4843DB7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>
            <a:extLst>
              <a:ext uri="{FF2B5EF4-FFF2-40B4-BE49-F238E27FC236}">
                <a16:creationId xmlns:a16="http://schemas.microsoft.com/office/drawing/2014/main" id="{7A56B044-EB7F-A44D-AE28-F55F7AC867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Rectangle 3">
            <a:extLst>
              <a:ext uri="{FF2B5EF4-FFF2-40B4-BE49-F238E27FC236}">
                <a16:creationId xmlns:a16="http://schemas.microsoft.com/office/drawing/2014/main" id="{29B17B8C-7F37-E040-A93D-7AC3EE4418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96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44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2057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81C0728-0FE5-7746-B2E0-460B936C35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529B76D-D151-C64B-ACB4-84E62BE3C73F}" type="datetime1">
              <a:rPr lang="en-US" altLang="en-US"/>
              <a:pPr>
                <a:defRPr/>
              </a:pPr>
              <a:t>3/3/23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67CE54A-2C94-AD45-8BF7-A814F240D7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CSE 153 – Lecture 20 – File Systems</a:t>
            </a:r>
          </a:p>
        </p:txBody>
      </p:sp>
    </p:spTree>
    <p:extLst>
      <p:ext uri="{BB962C8B-B14F-4D97-AF65-F5344CB8AC3E}">
        <p14:creationId xmlns:p14="http://schemas.microsoft.com/office/powerpoint/2010/main" val="533445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C3A8AF6-AE3E-EA44-A836-49A3897FA7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67EBD-07C9-5B41-A447-492D32A06C7F}" type="datetime1">
              <a:rPr lang="en-US" altLang="en-US"/>
              <a:pPr>
                <a:defRPr/>
              </a:pPr>
              <a:t>3/3/23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8E7361A-71D5-E640-B099-8CCB97627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20 – File Systems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AD4C30F4-D099-A849-BADA-8C29B585B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703C7-DEA9-454A-BD94-3723C9F4C1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57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C2C9CB1-F32A-7C4A-8878-50468BF89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0DDC8-D913-DD42-8211-D1CC9FB1304A}" type="datetime1">
              <a:rPr lang="en-US" altLang="en-US"/>
              <a:pPr>
                <a:defRPr/>
              </a:pPr>
              <a:t>3/3/23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4B9BB6B-3ED6-7847-BF2A-D52D56082A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20 – File Systems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62A57438-BDEE-A64C-B95E-3F5243F00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59E05-E414-1C4E-9DBE-FA8779F4CD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391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862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58EDD0EB-30C8-A248-B3B0-CAC1FC1B58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2E380-A787-F74C-98FE-DEE01BEB27E3}" type="datetime1">
              <a:rPr lang="en-US" altLang="en-US"/>
              <a:pPr>
                <a:defRPr/>
              </a:pPr>
              <a:t>3/3/23</a:t>
            </a:fld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12E773F-0035-564F-BB84-27F583F03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20 – File Systems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804134D8-87B2-6F42-894B-56F6799BB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D24C0-7A56-D745-9341-4A3CB86025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64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43ABB50-8249-A14B-A674-FACA08886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A32EB-F83E-C149-B6B1-F1FADD57E7E5}" type="datetime1">
              <a:rPr lang="en-US" altLang="en-US"/>
              <a:pPr>
                <a:defRPr/>
              </a:pPr>
              <a:t>3/3/23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19F5002-F14D-5849-AF8A-A35B9F3329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20 – File Systems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EC8971EE-489D-F842-B6B5-9E9C48C300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47B47-2FDF-6847-93E4-8EE757BCE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331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54EB6F0-AE2D-3B4C-A79D-1B2B886FD2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53C67-6B97-E745-AB4A-9DF06EE4A89A}" type="datetime1">
              <a:rPr lang="en-US" altLang="en-US"/>
              <a:pPr>
                <a:defRPr/>
              </a:pPr>
              <a:t>3/3/23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50E3AC-C527-B540-8E02-7CFC8B8769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20 – File Systems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4AF78382-9020-7C4F-93F9-4200D5C4AE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725D2-C353-6347-A39D-1FFB1E6DC2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724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46A6A22-6C95-F44F-B3AB-E62CF68A1C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79BB-2FEC-CE4D-BEE3-5372F097DCF9}" type="datetime1">
              <a:rPr lang="en-US" altLang="en-US"/>
              <a:pPr>
                <a:defRPr/>
              </a:pPr>
              <a:t>3/3/23</a:t>
            </a:fld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C79DEF5-A861-A54D-921A-750D7F6029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20 – File Systems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AA4E77C-0CC5-E648-84E0-EA8F3C56BA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DF243-41CA-9248-B905-20E46269E9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23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B616288-1F4C-294A-BEC0-0F10FFBD75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6E75B-4EFD-9C4B-B0CF-13E2AD21B360}" type="datetime1">
              <a:rPr lang="en-US" altLang="en-US"/>
              <a:pPr>
                <a:defRPr/>
              </a:pPr>
              <a:t>3/3/23</a:t>
            </a:fld>
            <a:endParaRPr lang="en-US" alt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F310E773-A81D-094A-8929-E59E1F307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20 – File Systems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AE070CD8-273A-8142-8C20-07BC2C894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166A4-D9D4-3B4A-832D-D8D65686DA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9945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B65F7B-C083-BD4F-83BC-1A797C534B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D5FDB-A710-9A4C-A56A-7E41F2FC714D}" type="datetime1">
              <a:rPr lang="en-US" altLang="en-US"/>
              <a:pPr>
                <a:defRPr/>
              </a:pPr>
              <a:t>3/3/23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503DDF-5AAA-9642-B78F-7EAB598F1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20 – File Systems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FC335CA-DDE0-C544-89D0-82B028B300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1C32A-40CB-A04D-90D8-7439A3D21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34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BD11EDB-0B08-6948-BC8A-04EA47EF73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D35C0-A971-D847-8723-0981B4B23FC7}" type="datetime1">
              <a:rPr lang="en-US" altLang="en-US"/>
              <a:pPr>
                <a:defRPr/>
              </a:pPr>
              <a:t>3/3/23</a:t>
            </a:fld>
            <a:endParaRPr lang="en-US" alt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BE0E158-3313-1940-AA27-5E1A13FBA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20 – File Systems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EDEAEB6F-939E-A045-8C50-8D4907C427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F889C-A3F9-EF43-BC52-E8B3D1EE6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381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B8F64F3-B521-5F4F-AEB9-B8E664465A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EC582-7215-ED44-9203-4605314BB875}" type="datetime1">
              <a:rPr lang="en-US" altLang="en-US"/>
              <a:pPr>
                <a:defRPr/>
              </a:pPr>
              <a:t>3/3/23</a:t>
            </a:fld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CF8424D-2DF1-AF4F-94D4-517EB7EBF9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20 – File Systems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06ADB429-608B-CD49-9415-3C9DF58AFE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00C7E-B5BA-8F4A-A2FD-2BD999A329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64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19D3406-21C7-394F-A4B9-F834DCC5B6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CF8DA-3F0A-4E4D-BE21-29BF26B748A0}" type="datetime1">
              <a:rPr lang="en-US" altLang="en-US"/>
              <a:pPr>
                <a:defRPr/>
              </a:pPr>
              <a:t>3/3/23</a:t>
            </a:fld>
            <a:endParaRPr lang="en-US" alt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CB477DD-FE16-B346-B4B9-6244D1A274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CSE 153 – Lecture 20 – File Systems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8040F52-ECAA-1244-893D-F9A15C6940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57499-9C41-8240-9CF1-66BFD422F0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593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329B9F8-451B-964E-B877-65E5BEF5AE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BF756709-DB25-1942-8722-9401589EF8BC}" type="datetime1">
              <a:rPr lang="en-US" altLang="en-US"/>
              <a:pPr>
                <a:defRPr/>
              </a:pPr>
              <a:t>3/3/23</a:t>
            </a:fld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783521-411E-3E4A-9F53-7A8FDDDC18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/>
              <a:t>CSE 153 – Lecture 20 – File Systems</a:t>
            </a:r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028" name="Rectangle 8">
            <a:extLst>
              <a:ext uri="{FF2B5EF4-FFF2-40B4-BE49-F238E27FC236}">
                <a16:creationId xmlns:a16="http://schemas.microsoft.com/office/drawing/2014/main" id="{4E8FCB7F-9BAC-A94A-84D7-D594CBCF3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924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D4488127-D669-CA41-AF84-AC0A3C151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CA3B3255-46B0-A74F-936D-2F7926192C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2484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1D508474-6906-5A42-8CD6-A4B19C5920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13">
            <a:extLst>
              <a:ext uri="{FF2B5EF4-FFF2-40B4-BE49-F238E27FC236}">
                <a16:creationId xmlns:a16="http://schemas.microsoft.com/office/drawing/2014/main" id="{7B1A5ECA-89D2-7F41-AA2B-960EAB0ED27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371600"/>
            <a:ext cx="8305800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rgbClr val="333399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96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96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96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96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9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9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9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 Black" pitchFamily="9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l"/>
        <a:defRPr sz="24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ZapfDingbats" pitchFamily="82" charset="2"/>
        <a:buChar char="u"/>
        <a:defRPr sz="2000">
          <a:solidFill>
            <a:schemeClr val="accent2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>
          <a:solidFill>
            <a:schemeClr val="accent2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n"/>
        <a:defRPr sz="1600">
          <a:solidFill>
            <a:schemeClr val="accent2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2" charset="2"/>
        <a:buChar char="l"/>
        <a:defRPr sz="1600">
          <a:solidFill>
            <a:schemeClr val="accent2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96" charset="2"/>
        <a:buChar char="l"/>
        <a:defRPr sz="1600">
          <a:solidFill>
            <a:schemeClr val="accent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96" charset="2"/>
        <a:buChar char="l"/>
        <a:defRPr sz="1600">
          <a:solidFill>
            <a:schemeClr val="accent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96" charset="2"/>
        <a:buChar char="l"/>
        <a:defRPr sz="1600">
          <a:solidFill>
            <a:schemeClr val="accent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Monotype Sorts" pitchFamily="96" charset="2"/>
        <a:buChar char="l"/>
        <a:defRPr sz="16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stestssd.com/featured/ssd-rankings-the-fastest-solid-state-drive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66D2CF3-11A9-5146-B1D1-E4DD90B4C48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3048000"/>
          </a:xfrm>
        </p:spPr>
        <p:txBody>
          <a:bodyPr/>
          <a:lstStyle/>
          <a:p>
            <a:pPr algn="ctr">
              <a:defRPr/>
            </a:pPr>
            <a:r>
              <a:rPr lang="en-US" altLang="en-US" dirty="0">
                <a:solidFill>
                  <a:srgbClr val="009900"/>
                </a:solidFill>
                <a:ea typeface="ＭＳ Ｐゴシック" panose="020B0600070205080204" pitchFamily="34" charset="-128"/>
              </a:rPr>
              <a:t>CSE 153</a:t>
            </a:r>
            <a:br>
              <a:rPr lang="en-US" altLang="en-US" dirty="0">
                <a:solidFill>
                  <a:srgbClr val="009900"/>
                </a:solidFill>
                <a:ea typeface="ＭＳ Ｐゴシック" panose="020B0600070205080204" pitchFamily="34" charset="-128"/>
              </a:rPr>
            </a:br>
            <a:r>
              <a:rPr lang="en-US" altLang="en-US" dirty="0">
                <a:solidFill>
                  <a:srgbClr val="009900"/>
                </a:solidFill>
                <a:ea typeface="ＭＳ Ｐゴシック" panose="020B0600070205080204" pitchFamily="34" charset="-128"/>
              </a:rPr>
              <a:t>Design of Operating Systems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br>
              <a:rPr lang="en-US" altLang="en-US" sz="3200" dirty="0">
                <a:ea typeface="ＭＳ Ｐゴシック" panose="020B0600070205080204" pitchFamily="34" charset="-128"/>
              </a:rPr>
            </a:br>
            <a:r>
              <a:rPr lang="en-US" altLang="en-US" sz="3200">
                <a:ea typeface="ＭＳ Ｐゴシック" panose="020B0600070205080204" pitchFamily="34" charset="-128"/>
              </a:rPr>
              <a:t>Winter 2023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061C323-0AC2-E94C-B717-69DB61FE820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/>
          <a:lstStyle/>
          <a:p>
            <a:pPr>
              <a:buFont typeface="Monotype Sorts" pitchFamily="2" charset="2"/>
              <a:buNone/>
              <a:defRPr/>
            </a:pPr>
            <a:r>
              <a:rPr lang="en-US" altLang="en-US" sz="28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Lecture 19: File Systems (1)—Disk drives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Monotype Sorts" pitchFamily="2" charset="2"/>
              <a:buNone/>
              <a:defRPr/>
            </a:pPr>
            <a:endParaRPr lang="en-US" altLang="en-US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6">
            <a:extLst>
              <a:ext uri="{FF2B5EF4-FFF2-40B4-BE49-F238E27FC236}">
                <a16:creationId xmlns:a16="http://schemas.microsoft.com/office/drawing/2014/main" id="{52735855-8C31-F646-AED4-346B294DD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553F2A-DDD8-364D-AC52-F8F171FD400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38626" name="Rectangle 2">
            <a:extLst>
              <a:ext uri="{FF2B5EF4-FFF2-40B4-BE49-F238E27FC236}">
                <a16:creationId xmlns:a16="http://schemas.microsoft.com/office/drawing/2014/main" id="{23674875-B1EC-494F-8A91-0A137EFBB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Physical Disk Structure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E03EBCD9-F0D8-B64C-BEDB-5C76003CC7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Disk components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Platters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Surfaces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Tracks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Sectors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Cylinders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Arm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Heads</a:t>
            </a:r>
          </a:p>
        </p:txBody>
      </p:sp>
      <p:sp>
        <p:nvSpPr>
          <p:cNvPr id="31748" name="Oval 4">
            <a:extLst>
              <a:ext uri="{FF2B5EF4-FFF2-40B4-BE49-F238E27FC236}">
                <a16:creationId xmlns:a16="http://schemas.microsoft.com/office/drawing/2014/main" id="{DD161901-83F6-9846-9FE8-0840096A26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743200"/>
            <a:ext cx="16002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1749" name="Oval 5">
            <a:extLst>
              <a:ext uri="{FF2B5EF4-FFF2-40B4-BE49-F238E27FC236}">
                <a16:creationId xmlns:a16="http://schemas.microsoft.com/office/drawing/2014/main" id="{29FEB877-9107-F747-A2DE-EC82978C1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514600"/>
            <a:ext cx="16002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1750" name="Oval 6">
            <a:extLst>
              <a:ext uri="{FF2B5EF4-FFF2-40B4-BE49-F238E27FC236}">
                <a16:creationId xmlns:a16="http://schemas.microsoft.com/office/drawing/2014/main" id="{E6BDB61A-0BBE-3C43-AAF6-4CC75DB25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286000"/>
            <a:ext cx="16002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1751" name="Oval 7">
            <a:extLst>
              <a:ext uri="{FF2B5EF4-FFF2-40B4-BE49-F238E27FC236}">
                <a16:creationId xmlns:a16="http://schemas.microsoft.com/office/drawing/2014/main" id="{D0FA30AA-AB3D-0841-8F41-7865A19AC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057400"/>
            <a:ext cx="1600200" cy="533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 type="none" w="med" len="lg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1752" name="Oval 8">
            <a:extLst>
              <a:ext uri="{FF2B5EF4-FFF2-40B4-BE49-F238E27FC236}">
                <a16:creationId xmlns:a16="http://schemas.microsoft.com/office/drawing/2014/main" id="{989FA204-5A14-474A-A86F-D06E9C65A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209800"/>
            <a:ext cx="1143000" cy="2286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1753" name="Oval 9">
            <a:extLst>
              <a:ext uri="{FF2B5EF4-FFF2-40B4-BE49-F238E27FC236}">
                <a16:creationId xmlns:a16="http://schemas.microsoft.com/office/drawing/2014/main" id="{4E7ADBAC-C88C-6B4E-A9E0-62085C999E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895600"/>
            <a:ext cx="1143000" cy="228600"/>
          </a:xfrm>
          <a:prstGeom prst="ellipse">
            <a:avLst/>
          </a:prstGeom>
          <a:noFill/>
          <a:ln w="9525">
            <a:solidFill>
              <a:srgbClr val="FF330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1754" name="Line 10">
            <a:extLst>
              <a:ext uri="{FF2B5EF4-FFF2-40B4-BE49-F238E27FC236}">
                <a16:creationId xmlns:a16="http://schemas.microsoft.com/office/drawing/2014/main" id="{0206498C-BAA6-2C40-963E-BDC436E99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286000"/>
            <a:ext cx="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>
            <a:extLst>
              <a:ext uri="{FF2B5EF4-FFF2-40B4-BE49-F238E27FC236}">
                <a16:creationId xmlns:a16="http://schemas.microsoft.com/office/drawing/2014/main" id="{5E3ED6EC-CEE9-2F41-AF40-E64963093459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2362200"/>
            <a:ext cx="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>
            <a:extLst>
              <a:ext uri="{FF2B5EF4-FFF2-40B4-BE49-F238E27FC236}">
                <a16:creationId xmlns:a16="http://schemas.microsoft.com/office/drawing/2014/main" id="{8B068431-EC2F-3744-B1F0-5DCDE41EDD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286000"/>
            <a:ext cx="6858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Line 13">
            <a:extLst>
              <a:ext uri="{FF2B5EF4-FFF2-40B4-BE49-F238E27FC236}">
                <a16:creationId xmlns:a16="http://schemas.microsoft.com/office/drawing/2014/main" id="{F7F82482-A072-8644-B1B8-56309686CA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514600"/>
            <a:ext cx="6858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Line 14">
            <a:extLst>
              <a:ext uri="{FF2B5EF4-FFF2-40B4-BE49-F238E27FC236}">
                <a16:creationId xmlns:a16="http://schemas.microsoft.com/office/drawing/2014/main" id="{DD1E9ECB-8917-CB47-BC54-4A3087E03E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743200"/>
            <a:ext cx="6858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Line 15">
            <a:extLst>
              <a:ext uri="{FF2B5EF4-FFF2-40B4-BE49-F238E27FC236}">
                <a16:creationId xmlns:a16="http://schemas.microsoft.com/office/drawing/2014/main" id="{2B4CB516-A813-F748-8B2E-06D04EE3C3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4000" y="2971800"/>
            <a:ext cx="6858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Line 16">
            <a:extLst>
              <a:ext uri="{FF2B5EF4-FFF2-40B4-BE49-F238E27FC236}">
                <a16:creationId xmlns:a16="http://schemas.microsoft.com/office/drawing/2014/main" id="{34057B96-A177-F641-BF59-DF78B4E9D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286000"/>
            <a:ext cx="0" cy="6858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Line 17">
            <a:extLst>
              <a:ext uri="{FF2B5EF4-FFF2-40B4-BE49-F238E27FC236}">
                <a16:creationId xmlns:a16="http://schemas.microsoft.com/office/drawing/2014/main" id="{DBB8C929-2E47-2845-B3A4-6630B7B9CF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53000" y="2438400"/>
            <a:ext cx="381000" cy="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Text Box 18">
            <a:extLst>
              <a:ext uri="{FF2B5EF4-FFF2-40B4-BE49-F238E27FC236}">
                <a16:creationId xmlns:a16="http://schemas.microsoft.com/office/drawing/2014/main" id="{3F63483E-8150-4842-BD02-884DF44E6D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18288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9900"/>
                </a:solidFill>
              </a:rPr>
              <a:t>Arm</a:t>
            </a:r>
          </a:p>
        </p:txBody>
      </p:sp>
      <p:sp>
        <p:nvSpPr>
          <p:cNvPr id="31763" name="Text Box 19">
            <a:extLst>
              <a:ext uri="{FF2B5EF4-FFF2-40B4-BE49-F238E27FC236}">
                <a16:creationId xmlns:a16="http://schemas.microsoft.com/office/drawing/2014/main" id="{7043F87A-738E-DD41-A49C-D8A1BA130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4290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9900"/>
                </a:solidFill>
              </a:rPr>
              <a:t>Heads</a:t>
            </a:r>
          </a:p>
        </p:txBody>
      </p:sp>
      <p:sp>
        <p:nvSpPr>
          <p:cNvPr id="31764" name="Text Box 21">
            <a:extLst>
              <a:ext uri="{FF2B5EF4-FFF2-40B4-BE49-F238E27FC236}">
                <a16:creationId xmlns:a16="http://schemas.microsoft.com/office/drawing/2014/main" id="{B792AD7B-3E94-7246-B14F-24E1947F3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5052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Platter</a:t>
            </a:r>
          </a:p>
        </p:txBody>
      </p:sp>
      <p:sp>
        <p:nvSpPr>
          <p:cNvPr id="31765" name="Text Box 22">
            <a:extLst>
              <a:ext uri="{FF2B5EF4-FFF2-40B4-BE49-F238E27FC236}">
                <a16:creationId xmlns:a16="http://schemas.microsoft.com/office/drawing/2014/main" id="{97CFEA21-5F17-6348-81C5-BA878B730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9812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Surface</a:t>
            </a:r>
          </a:p>
        </p:txBody>
      </p:sp>
      <p:sp>
        <p:nvSpPr>
          <p:cNvPr id="31766" name="Text Box 23">
            <a:extLst>
              <a:ext uri="{FF2B5EF4-FFF2-40B4-BE49-F238E27FC236}">
                <a16:creationId xmlns:a16="http://schemas.microsoft.com/office/drawing/2014/main" id="{779394DD-9D72-0645-8A4D-712199126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048000"/>
            <a:ext cx="1066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Cylinder</a:t>
            </a:r>
          </a:p>
        </p:txBody>
      </p:sp>
      <p:sp>
        <p:nvSpPr>
          <p:cNvPr id="31767" name="Freeform 25">
            <a:extLst>
              <a:ext uri="{FF2B5EF4-FFF2-40B4-BE49-F238E27FC236}">
                <a16:creationId xmlns:a16="http://schemas.microsoft.com/office/drawing/2014/main" id="{0CE3182D-468D-A242-A248-CA166F79D1A0}"/>
              </a:ext>
            </a:extLst>
          </p:cNvPr>
          <p:cNvSpPr>
            <a:spLocks/>
          </p:cNvSpPr>
          <p:nvPr/>
        </p:nvSpPr>
        <p:spPr bwMode="auto">
          <a:xfrm>
            <a:off x="6477000" y="2209800"/>
            <a:ext cx="228600" cy="1588"/>
          </a:xfrm>
          <a:custGeom>
            <a:avLst/>
            <a:gdLst>
              <a:gd name="T0" fmla="*/ 0 w 144"/>
              <a:gd name="T1" fmla="*/ 0 h 1"/>
              <a:gd name="T2" fmla="*/ 2147483646 w 144"/>
              <a:gd name="T3" fmla="*/ 0 h 1"/>
              <a:gd name="T4" fmla="*/ 0 60000 65536"/>
              <a:gd name="T5" fmla="*/ 0 60000 65536"/>
              <a:gd name="T6" fmla="*/ 0 w 144"/>
              <a:gd name="T7" fmla="*/ 0 h 1"/>
              <a:gd name="T8" fmla="*/ 144 w 14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44" h="1">
                <a:moveTo>
                  <a:pt x="0" y="0"/>
                </a:moveTo>
                <a:cubicBezTo>
                  <a:pt x="0" y="0"/>
                  <a:pt x="72" y="0"/>
                  <a:pt x="144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 type="none" w="med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Line 26">
            <a:extLst>
              <a:ext uri="{FF2B5EF4-FFF2-40B4-BE49-F238E27FC236}">
                <a16:creationId xmlns:a16="http://schemas.microsoft.com/office/drawing/2014/main" id="{9107DCB8-1464-3F44-9B01-2DE5E66B2C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2971800"/>
            <a:ext cx="762000" cy="457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Line 29">
            <a:extLst>
              <a:ext uri="{FF2B5EF4-FFF2-40B4-BE49-F238E27FC236}">
                <a16:creationId xmlns:a16="http://schemas.microsoft.com/office/drawing/2014/main" id="{E1633CA9-326B-3B4E-AE94-25BF613AD3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86600" y="2209800"/>
            <a:ext cx="685800" cy="762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Line 30">
            <a:extLst>
              <a:ext uri="{FF2B5EF4-FFF2-40B4-BE49-F238E27FC236}">
                <a16:creationId xmlns:a16="http://schemas.microsoft.com/office/drawing/2014/main" id="{8C44ED9A-3B23-BE4A-A210-25F5A8060F0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81800" y="3276600"/>
            <a:ext cx="762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Line 31">
            <a:extLst>
              <a:ext uri="{FF2B5EF4-FFF2-40B4-BE49-F238E27FC236}">
                <a16:creationId xmlns:a16="http://schemas.microsoft.com/office/drawing/2014/main" id="{3F8D92CD-4EA9-1641-9F99-B3F1A6B5C0F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934200" y="2819400"/>
            <a:ext cx="685800" cy="3048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32">
            <a:extLst>
              <a:ext uri="{FF2B5EF4-FFF2-40B4-BE49-F238E27FC236}">
                <a16:creationId xmlns:a16="http://schemas.microsoft.com/office/drawing/2014/main" id="{0238B03F-B8E3-E343-9E4E-BF46D6BAA745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2133600"/>
            <a:ext cx="1524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73" name="Picture 36">
            <a:extLst>
              <a:ext uri="{FF2B5EF4-FFF2-40B4-BE49-F238E27FC236}">
                <a16:creationId xmlns:a16="http://schemas.microsoft.com/office/drawing/2014/main" id="{FA647049-4B97-384B-B520-076AB0A1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114800"/>
            <a:ext cx="2570163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 type="none" w="med" len="lg"/>
              </a14:hiddenLine>
            </a:ext>
          </a:extLst>
        </p:spPr>
      </p:pic>
      <p:sp>
        <p:nvSpPr>
          <p:cNvPr id="31774" name="Text Box 20">
            <a:extLst>
              <a:ext uri="{FF2B5EF4-FFF2-40B4-BE49-F238E27FC236}">
                <a16:creationId xmlns:a16="http://schemas.microsoft.com/office/drawing/2014/main" id="{431B2A23-85C9-1F42-B6DB-221670406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00588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FF3300"/>
                </a:solidFill>
              </a:rPr>
              <a:t>Track</a:t>
            </a:r>
          </a:p>
        </p:txBody>
      </p:sp>
      <p:sp>
        <p:nvSpPr>
          <p:cNvPr id="31775" name="Line 27">
            <a:extLst>
              <a:ext uri="{FF2B5EF4-FFF2-40B4-BE49-F238E27FC236}">
                <a16:creationId xmlns:a16="http://schemas.microsoft.com/office/drawing/2014/main" id="{22A53C38-B541-F444-8227-905D1BB1C3D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5005388"/>
            <a:ext cx="914400" cy="190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Text Box 24">
            <a:extLst>
              <a:ext uri="{FF2B5EF4-FFF2-40B4-BE49-F238E27FC236}">
                <a16:creationId xmlns:a16="http://schemas.microsoft.com/office/drawing/2014/main" id="{0B0B4BF5-D830-474B-8AFE-8C64CF582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4191000"/>
            <a:ext cx="1371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Sector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FF"/>
                </a:solidFill>
              </a:rPr>
              <a:t>(512 bytes)</a:t>
            </a:r>
          </a:p>
        </p:txBody>
      </p:sp>
      <p:sp>
        <p:nvSpPr>
          <p:cNvPr id="31777" name="Line 28">
            <a:extLst>
              <a:ext uri="{FF2B5EF4-FFF2-40B4-BE49-F238E27FC236}">
                <a16:creationId xmlns:a16="http://schemas.microsoft.com/office/drawing/2014/main" id="{19B47AC1-F7BB-CE4F-BA3C-6EA3D767D6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4419600"/>
            <a:ext cx="838200" cy="554038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78" name="Picture 38" descr="http://upload.wikimedia.org/wikipedia/commons/thumb/c/ca/Apertura_hard_disk_04.jpg/250px-Apertura_hard_disk_04.jpg">
            <a:extLst>
              <a:ext uri="{FF2B5EF4-FFF2-40B4-BE49-F238E27FC236}">
                <a16:creationId xmlns:a16="http://schemas.microsoft.com/office/drawing/2014/main" id="{45E63FA8-F145-0544-AFD2-D29867B88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4700588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79" name="Text Box 18">
            <a:extLst>
              <a:ext uri="{FF2B5EF4-FFF2-40B4-BE49-F238E27FC236}">
                <a16:creationId xmlns:a16="http://schemas.microsoft.com/office/drawing/2014/main" id="{77502542-3E9E-2649-8AE2-12FECE9DE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2700" y="3962400"/>
            <a:ext cx="609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med" len="lg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9900"/>
                </a:solidFill>
              </a:rPr>
              <a:t>Arm</a:t>
            </a:r>
          </a:p>
        </p:txBody>
      </p:sp>
      <p:sp>
        <p:nvSpPr>
          <p:cNvPr id="40" name="Line 32">
            <a:extLst>
              <a:ext uri="{FF2B5EF4-FFF2-40B4-BE49-F238E27FC236}">
                <a16:creationId xmlns:a16="http://schemas.microsoft.com/office/drawing/2014/main" id="{6887383F-E45E-DC46-A9B6-A83646E042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8900" y="4256088"/>
            <a:ext cx="228600" cy="939800"/>
          </a:xfrm>
          <a:prstGeom prst="line">
            <a:avLst/>
          </a:prstGeom>
          <a:noFill/>
          <a:ln w="19050">
            <a:solidFill>
              <a:schemeClr val="tx1">
                <a:lumMod val="40000"/>
                <a:lumOff val="60000"/>
              </a:schemeClr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1781" name="Picture 40" descr="http://upload.wikimedia.org/wikipedia/commons/thumb/5/54/Kopftraeger_WD2500JS-00MHB0.jpg/220px-Kopftraeger_WD2500JS-00MHB0.jpg">
            <a:extLst>
              <a:ext uri="{FF2B5EF4-FFF2-40B4-BE49-F238E27FC236}">
                <a16:creationId xmlns:a16="http://schemas.microsoft.com/office/drawing/2014/main" id="{6818D1CA-C745-974D-AE8D-DB6780F20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868863"/>
            <a:ext cx="20955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Line 32">
            <a:extLst>
              <a:ext uri="{FF2B5EF4-FFF2-40B4-BE49-F238E27FC236}">
                <a16:creationId xmlns:a16="http://schemas.microsoft.com/office/drawing/2014/main" id="{A0B4338C-EBFC-274A-A0AF-2DF462FD41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19200" y="4298950"/>
            <a:ext cx="2908300" cy="706438"/>
          </a:xfrm>
          <a:prstGeom prst="line">
            <a:avLst/>
          </a:prstGeom>
          <a:noFill/>
          <a:ln w="19050">
            <a:solidFill>
              <a:schemeClr val="tx1">
                <a:lumMod val="40000"/>
                <a:lumOff val="60000"/>
              </a:schemeClr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31783" name="Footer Placeholder 1">
            <a:extLst>
              <a:ext uri="{FF2B5EF4-FFF2-40B4-BE49-F238E27FC236}">
                <a16:creationId xmlns:a16="http://schemas.microsoft.com/office/drawing/2014/main" id="{CC7D93C4-8F18-FB46-B4D2-75EB873D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29" name="Rectangle 45">
            <a:extLst>
              <a:ext uri="{FF2B5EF4-FFF2-40B4-BE49-F238E27FC236}">
                <a16:creationId xmlns:a16="http://schemas.microsoft.com/office/drawing/2014/main" id="{AF80B6C0-C02F-7147-8119-D1A91A77C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Geometry</a:t>
            </a:r>
          </a:p>
        </p:txBody>
      </p:sp>
      <p:sp>
        <p:nvSpPr>
          <p:cNvPr id="32770" name="Rectangle 46">
            <a:extLst>
              <a:ext uri="{FF2B5EF4-FFF2-40B4-BE49-F238E27FC236}">
                <a16:creationId xmlns:a16="http://schemas.microsoft.com/office/drawing/2014/main" id="{8B2B3C4F-C1C3-E442-BFE5-52FA2EA0B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Disks consist of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platters</a:t>
            </a:r>
            <a:r>
              <a:rPr lang="en-US" altLang="en-US">
                <a:ea typeface="ＭＳ Ｐゴシック" panose="020B0600070205080204" pitchFamily="34" charset="-128"/>
              </a:rPr>
              <a:t>, each with two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surfaces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Each surface consists of concentric rings called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tracks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Each track consists of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sectors</a:t>
            </a:r>
            <a:r>
              <a:rPr lang="en-US" altLang="en-US">
                <a:ea typeface="ＭＳ Ｐゴシック" panose="020B0600070205080204" pitchFamily="34" charset="-128"/>
              </a:rPr>
              <a:t> separated by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gaps</a:t>
            </a:r>
            <a:r>
              <a:rPr lang="en-US" altLang="en-US">
                <a:ea typeface="ＭＳ Ｐゴシック" panose="020B0600070205080204" pitchFamily="34" charset="-128"/>
              </a:rPr>
              <a:t>.</a:t>
            </a:r>
          </a:p>
        </p:txBody>
      </p:sp>
      <p:grpSp>
        <p:nvGrpSpPr>
          <p:cNvPr id="32771" name="Group 44">
            <a:extLst>
              <a:ext uri="{FF2B5EF4-FFF2-40B4-BE49-F238E27FC236}">
                <a16:creationId xmlns:a16="http://schemas.microsoft.com/office/drawing/2014/main" id="{2DC30C7D-F02E-3F47-9418-88F57F7FAAE9}"/>
              </a:ext>
            </a:extLst>
          </p:cNvPr>
          <p:cNvGrpSpPr>
            <a:grpSpLocks/>
          </p:cNvGrpSpPr>
          <p:nvPr/>
        </p:nvGrpSpPr>
        <p:grpSpPr bwMode="auto">
          <a:xfrm>
            <a:off x="793750" y="2992438"/>
            <a:ext cx="7097713" cy="3713162"/>
            <a:chOff x="793750" y="2992437"/>
            <a:chExt cx="7098429" cy="3713163"/>
          </a:xfrm>
        </p:grpSpPr>
        <p:sp>
          <p:nvSpPr>
            <p:cNvPr id="32774" name="Oval 4">
              <a:extLst>
                <a:ext uri="{FF2B5EF4-FFF2-40B4-BE49-F238E27FC236}">
                  <a16:creationId xmlns:a16="http://schemas.microsoft.com/office/drawing/2014/main" id="{454D90CE-0B13-F94B-8E63-2811959D5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6763" y="3941762"/>
              <a:ext cx="1851025" cy="181292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2775" name="Oval 5">
              <a:extLst>
                <a:ext uri="{FF2B5EF4-FFF2-40B4-BE49-F238E27FC236}">
                  <a16:creationId xmlns:a16="http://schemas.microsoft.com/office/drawing/2014/main" id="{CCC1092D-E37E-FA47-A93E-327CFD6CA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800" y="2992437"/>
              <a:ext cx="3790950" cy="371316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2776" name="Oval 6">
              <a:extLst>
                <a:ext uri="{FF2B5EF4-FFF2-40B4-BE49-F238E27FC236}">
                  <a16:creationId xmlns:a16="http://schemas.microsoft.com/office/drawing/2014/main" id="{45E0365F-1779-E046-A561-3A21730071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7300" y="3178175"/>
              <a:ext cx="3409950" cy="33401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2777" name="Oval 7">
              <a:extLst>
                <a:ext uri="{FF2B5EF4-FFF2-40B4-BE49-F238E27FC236}">
                  <a16:creationId xmlns:a16="http://schemas.microsoft.com/office/drawing/2014/main" id="{E87FBF25-43DB-B248-B954-FC656EC08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363912"/>
              <a:ext cx="3030538" cy="296862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2778" name="Oval 8">
              <a:extLst>
                <a:ext uri="{FF2B5EF4-FFF2-40B4-BE49-F238E27FC236}">
                  <a16:creationId xmlns:a16="http://schemas.microsoft.com/office/drawing/2014/main" id="{48F6FA32-0821-8B43-A39F-C4E53BFC2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8300" y="3551237"/>
              <a:ext cx="2649538" cy="25955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2779" name="Oval 9">
              <a:extLst>
                <a:ext uri="{FF2B5EF4-FFF2-40B4-BE49-F238E27FC236}">
                  <a16:creationId xmlns:a16="http://schemas.microsoft.com/office/drawing/2014/main" id="{E82AA7B1-1DEA-CA4F-A28B-7B587B84B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7213" y="3736975"/>
              <a:ext cx="2270125" cy="22225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2780" name="Oval 10">
              <a:extLst>
                <a:ext uri="{FF2B5EF4-FFF2-40B4-BE49-F238E27FC236}">
                  <a16:creationId xmlns:a16="http://schemas.microsoft.com/office/drawing/2014/main" id="{81FB288A-D0EB-B14A-9EE0-825BEE926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213" y="4110037"/>
              <a:ext cx="1508125" cy="147796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2781" name="Oval 11">
              <a:extLst>
                <a:ext uri="{FF2B5EF4-FFF2-40B4-BE49-F238E27FC236}">
                  <a16:creationId xmlns:a16="http://schemas.microsoft.com/office/drawing/2014/main" id="{4F25D5D5-22A8-5D49-BC54-45AB6217C6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8238" y="4275137"/>
              <a:ext cx="1128712" cy="1104900"/>
            </a:xfrm>
            <a:prstGeom prst="ellips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Spindle</a:t>
              </a:r>
            </a:p>
          </p:txBody>
        </p:sp>
        <p:sp>
          <p:nvSpPr>
            <p:cNvPr id="32782" name="Text Box 12">
              <a:extLst>
                <a:ext uri="{FF2B5EF4-FFF2-40B4-BE49-F238E27FC236}">
                  <a16:creationId xmlns:a16="http://schemas.microsoft.com/office/drawing/2014/main" id="{8898C0BC-7325-884D-9F12-CEAB584DF6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5238" y="3319462"/>
              <a:ext cx="801822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Surface</a:t>
              </a:r>
            </a:p>
          </p:txBody>
        </p:sp>
        <p:sp>
          <p:nvSpPr>
            <p:cNvPr id="32783" name="Line 13">
              <a:extLst>
                <a:ext uri="{FF2B5EF4-FFF2-40B4-BE49-F238E27FC236}">
                  <a16:creationId xmlns:a16="http://schemas.microsoft.com/office/drawing/2014/main" id="{6EA07E6B-6205-2F4F-A6B1-BF452A235F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3638" y="3400425"/>
              <a:ext cx="990600" cy="676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784" name="Line 14">
              <a:extLst>
                <a:ext uri="{FF2B5EF4-FFF2-40B4-BE49-F238E27FC236}">
                  <a16:creationId xmlns:a16="http://schemas.microsoft.com/office/drawing/2014/main" id="{DDB3D0B3-2566-C145-AB05-5182EF80AC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688" y="3400425"/>
              <a:ext cx="673100" cy="4445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785" name="Text Box 15">
              <a:extLst>
                <a:ext uri="{FF2B5EF4-FFF2-40B4-BE49-F238E27FC236}">
                  <a16:creationId xmlns:a16="http://schemas.microsoft.com/office/drawing/2014/main" id="{72067726-78CD-D049-966C-EF905F9FF8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3750" y="3110498"/>
              <a:ext cx="71796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Tracks</a:t>
              </a:r>
            </a:p>
          </p:txBody>
        </p:sp>
        <p:sp>
          <p:nvSpPr>
            <p:cNvPr id="32786" name="Oval 16">
              <a:extLst>
                <a:ext uri="{FF2B5EF4-FFF2-40B4-BE49-F238E27FC236}">
                  <a16:creationId xmlns:a16="http://schemas.microsoft.com/office/drawing/2014/main" id="{BFEE1D11-7AEA-1543-8CCF-6C1607A37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5313" y="3970337"/>
              <a:ext cx="1851025" cy="18129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2787" name="Text Box 17">
              <a:extLst>
                <a:ext uri="{FF2B5EF4-FFF2-40B4-BE49-F238E27FC236}">
                  <a16:creationId xmlns:a16="http://schemas.microsoft.com/office/drawing/2014/main" id="{49F883B7-E2D6-D647-8177-166B9FD0C3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4588" y="3548062"/>
              <a:ext cx="7976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Track </a:t>
              </a:r>
              <a:r>
                <a:rPr lang="en-US" altLang="en-US" sz="1600" i="1">
                  <a:solidFill>
                    <a:schemeClr val="tx1"/>
                  </a:solidFill>
                </a:rPr>
                <a:t>k</a:t>
              </a:r>
            </a:p>
          </p:txBody>
        </p:sp>
        <p:grpSp>
          <p:nvGrpSpPr>
            <p:cNvPr id="32788" name="Group 18">
              <a:extLst>
                <a:ext uri="{FF2B5EF4-FFF2-40B4-BE49-F238E27FC236}">
                  <a16:creationId xmlns:a16="http://schemas.microsoft.com/office/drawing/2014/main" id="{13FC3447-E10F-5740-8C40-1131CFA0BC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11938" y="3914775"/>
              <a:ext cx="1066800" cy="990600"/>
              <a:chOff x="4320" y="690"/>
              <a:chExt cx="672" cy="624"/>
            </a:xfrm>
          </p:grpSpPr>
          <p:sp>
            <p:nvSpPr>
              <p:cNvPr id="32811" name="Line 19">
                <a:extLst>
                  <a:ext uri="{FF2B5EF4-FFF2-40B4-BE49-F238E27FC236}">
                    <a16:creationId xmlns:a16="http://schemas.microsoft.com/office/drawing/2014/main" id="{00A42B5B-A5D3-354F-B1CE-967C6FB85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690"/>
                <a:ext cx="0" cy="624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12" name="Line 20">
                <a:extLst>
                  <a:ext uri="{FF2B5EF4-FFF2-40B4-BE49-F238E27FC236}">
                    <a16:creationId xmlns:a16="http://schemas.microsoft.com/office/drawing/2014/main" id="{F9D92060-3B7C-874F-9551-F5F172E788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720"/>
                <a:ext cx="336" cy="57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13" name="Line 21">
                <a:extLst>
                  <a:ext uri="{FF2B5EF4-FFF2-40B4-BE49-F238E27FC236}">
                    <a16:creationId xmlns:a16="http://schemas.microsoft.com/office/drawing/2014/main" id="{3482344A-5CE5-9341-B6B0-AF2C4DEB4D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1296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14" name="Line 22">
                <a:extLst>
                  <a:ext uri="{FF2B5EF4-FFF2-40B4-BE49-F238E27FC236}">
                    <a16:creationId xmlns:a16="http://schemas.microsoft.com/office/drawing/2014/main" id="{799B201E-C740-AE4D-9E9E-C8E7953A2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960"/>
                <a:ext cx="576" cy="336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2789" name="Group 23">
              <a:extLst>
                <a:ext uri="{FF2B5EF4-FFF2-40B4-BE49-F238E27FC236}">
                  <a16:creationId xmlns:a16="http://schemas.microsoft.com/office/drawing/2014/main" id="{0A846090-B4BA-EF48-9AE9-3F0BD8BCB7D9}"/>
                </a:ext>
              </a:extLst>
            </p:cNvPr>
            <p:cNvGrpSpPr>
              <a:grpSpLocks/>
            </p:cNvGrpSpPr>
            <p:nvPr/>
          </p:nvGrpSpPr>
          <p:grpSpPr bwMode="auto">
            <a:xfrm flipV="1">
              <a:off x="6611938" y="4848225"/>
              <a:ext cx="1066800" cy="990600"/>
              <a:chOff x="4320" y="690"/>
              <a:chExt cx="672" cy="624"/>
            </a:xfrm>
          </p:grpSpPr>
          <p:sp>
            <p:nvSpPr>
              <p:cNvPr id="32807" name="Line 24">
                <a:extLst>
                  <a:ext uri="{FF2B5EF4-FFF2-40B4-BE49-F238E27FC236}">
                    <a16:creationId xmlns:a16="http://schemas.microsoft.com/office/drawing/2014/main" id="{089183ED-3049-3049-AFF9-29C72557C7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690"/>
                <a:ext cx="0" cy="624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08" name="Line 25">
                <a:extLst>
                  <a:ext uri="{FF2B5EF4-FFF2-40B4-BE49-F238E27FC236}">
                    <a16:creationId xmlns:a16="http://schemas.microsoft.com/office/drawing/2014/main" id="{A58827DF-5A0D-6848-83AD-A102A0CB3B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720"/>
                <a:ext cx="336" cy="57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09" name="Line 26">
                <a:extLst>
                  <a:ext uri="{FF2B5EF4-FFF2-40B4-BE49-F238E27FC236}">
                    <a16:creationId xmlns:a16="http://schemas.microsoft.com/office/drawing/2014/main" id="{6FBDD864-6016-CA43-8545-A8167466DE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1296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10" name="Line 27">
                <a:extLst>
                  <a:ext uri="{FF2B5EF4-FFF2-40B4-BE49-F238E27FC236}">
                    <a16:creationId xmlns:a16="http://schemas.microsoft.com/office/drawing/2014/main" id="{8461F67D-28D7-6A4D-B782-5B7251D33C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960"/>
                <a:ext cx="576" cy="336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2790" name="Group 28">
              <a:extLst>
                <a:ext uri="{FF2B5EF4-FFF2-40B4-BE49-F238E27FC236}">
                  <a16:creationId xmlns:a16="http://schemas.microsoft.com/office/drawing/2014/main" id="{368806CE-023F-854E-86DE-13F323126F0A}"/>
                </a:ext>
              </a:extLst>
            </p:cNvPr>
            <p:cNvGrpSpPr>
              <a:grpSpLocks/>
            </p:cNvGrpSpPr>
            <p:nvPr/>
          </p:nvGrpSpPr>
          <p:grpSpPr bwMode="auto">
            <a:xfrm flipH="1" flipV="1">
              <a:off x="5545138" y="4848225"/>
              <a:ext cx="1066800" cy="990600"/>
              <a:chOff x="4320" y="690"/>
              <a:chExt cx="672" cy="624"/>
            </a:xfrm>
          </p:grpSpPr>
          <p:sp>
            <p:nvSpPr>
              <p:cNvPr id="32803" name="Line 29">
                <a:extLst>
                  <a:ext uri="{FF2B5EF4-FFF2-40B4-BE49-F238E27FC236}">
                    <a16:creationId xmlns:a16="http://schemas.microsoft.com/office/drawing/2014/main" id="{A109ABCA-5970-7943-BD5C-58B61AAE68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690"/>
                <a:ext cx="0" cy="624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04" name="Line 30">
                <a:extLst>
                  <a:ext uri="{FF2B5EF4-FFF2-40B4-BE49-F238E27FC236}">
                    <a16:creationId xmlns:a16="http://schemas.microsoft.com/office/drawing/2014/main" id="{2DFEFEB5-B462-A244-A10B-BDA64CBA0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720"/>
                <a:ext cx="336" cy="57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05" name="Line 31">
                <a:extLst>
                  <a:ext uri="{FF2B5EF4-FFF2-40B4-BE49-F238E27FC236}">
                    <a16:creationId xmlns:a16="http://schemas.microsoft.com/office/drawing/2014/main" id="{F5723D50-FABA-2644-B27C-3035FAC2E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1296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06" name="Line 32">
                <a:extLst>
                  <a:ext uri="{FF2B5EF4-FFF2-40B4-BE49-F238E27FC236}">
                    <a16:creationId xmlns:a16="http://schemas.microsoft.com/office/drawing/2014/main" id="{D6C3440A-78EB-8448-BCF5-110CB01555C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960"/>
                <a:ext cx="576" cy="336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grpSp>
          <p:nvGrpSpPr>
            <p:cNvPr id="32791" name="Group 33">
              <a:extLst>
                <a:ext uri="{FF2B5EF4-FFF2-40B4-BE49-F238E27FC236}">
                  <a16:creationId xmlns:a16="http://schemas.microsoft.com/office/drawing/2014/main" id="{A35E3F7C-A8F1-6042-AF74-A1859821A89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545138" y="3914775"/>
              <a:ext cx="1066800" cy="990600"/>
              <a:chOff x="4320" y="690"/>
              <a:chExt cx="672" cy="624"/>
            </a:xfrm>
          </p:grpSpPr>
          <p:sp>
            <p:nvSpPr>
              <p:cNvPr id="32799" name="Line 34">
                <a:extLst>
                  <a:ext uri="{FF2B5EF4-FFF2-40B4-BE49-F238E27FC236}">
                    <a16:creationId xmlns:a16="http://schemas.microsoft.com/office/drawing/2014/main" id="{4E296627-BCF4-8741-8A91-F693FE04A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690"/>
                <a:ext cx="0" cy="624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00" name="Line 35">
                <a:extLst>
                  <a:ext uri="{FF2B5EF4-FFF2-40B4-BE49-F238E27FC236}">
                    <a16:creationId xmlns:a16="http://schemas.microsoft.com/office/drawing/2014/main" id="{4BB49BC0-2A56-044C-8D5C-A4A91CB5D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720"/>
                <a:ext cx="336" cy="57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01" name="Line 36">
                <a:extLst>
                  <a:ext uri="{FF2B5EF4-FFF2-40B4-BE49-F238E27FC236}">
                    <a16:creationId xmlns:a16="http://schemas.microsoft.com/office/drawing/2014/main" id="{BE7ACD14-50CB-DA41-9160-EF9BECF256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1296"/>
                <a:ext cx="672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2802" name="Line 37">
                <a:extLst>
                  <a:ext uri="{FF2B5EF4-FFF2-40B4-BE49-F238E27FC236}">
                    <a16:creationId xmlns:a16="http://schemas.microsoft.com/office/drawing/2014/main" id="{E1C2C3CF-2E1D-754A-A8A4-CBD0E038A9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320" y="960"/>
                <a:ext cx="576" cy="336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2792" name="Text Box 38">
              <a:extLst>
                <a:ext uri="{FF2B5EF4-FFF2-40B4-BE49-F238E27FC236}">
                  <a16:creationId xmlns:a16="http://schemas.microsoft.com/office/drawing/2014/main" id="{25201301-F22B-5E45-A65F-640478451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9975" y="6247398"/>
              <a:ext cx="80182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Sectors</a:t>
              </a:r>
            </a:p>
          </p:txBody>
        </p:sp>
        <p:sp>
          <p:nvSpPr>
            <p:cNvPr id="32793" name="Line 39">
              <a:extLst>
                <a:ext uri="{FF2B5EF4-FFF2-40B4-BE49-F238E27FC236}">
                  <a16:creationId xmlns:a16="http://schemas.microsoft.com/office/drawing/2014/main" id="{F4B19AB3-B2FF-F34D-8A5A-5FD4A4E37E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3338" y="57912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794" name="Line 40">
              <a:extLst>
                <a:ext uri="{FF2B5EF4-FFF2-40B4-BE49-F238E27FC236}">
                  <a16:creationId xmlns:a16="http://schemas.microsoft.com/office/drawing/2014/main" id="{B5CD8EBD-D180-2A4E-9065-5472E7E06F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40538" y="579120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2795" name="AutoShape 41">
              <a:extLst>
                <a:ext uri="{FF2B5EF4-FFF2-40B4-BE49-F238E27FC236}">
                  <a16:creationId xmlns:a16="http://schemas.microsoft.com/office/drawing/2014/main" id="{35B928D9-C426-D142-A0FE-689CE2F2B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338" y="4724400"/>
              <a:ext cx="1524000" cy="304800"/>
            </a:xfrm>
            <a:prstGeom prst="rightArrow">
              <a:avLst>
                <a:gd name="adj1" fmla="val 50000"/>
                <a:gd name="adj2" fmla="val 125000"/>
              </a:avLst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32796" name="Text Box 42">
              <a:extLst>
                <a:ext uri="{FF2B5EF4-FFF2-40B4-BE49-F238E27FC236}">
                  <a16:creationId xmlns:a16="http://schemas.microsoft.com/office/drawing/2014/main" id="{D46E101B-7D49-024F-997D-F6E9D9FFE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86625" y="3551823"/>
              <a:ext cx="60555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Gaps</a:t>
              </a:r>
            </a:p>
          </p:txBody>
        </p:sp>
        <p:sp>
          <p:nvSpPr>
            <p:cNvPr id="32797" name="Line 43">
              <a:extLst>
                <a:ext uri="{FF2B5EF4-FFF2-40B4-BE49-F238E27FC236}">
                  <a16:creationId xmlns:a16="http://schemas.microsoft.com/office/drawing/2014/main" id="{F89CE76E-9311-2847-A24A-F46E2EBDAB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97713" y="3857625"/>
              <a:ext cx="247650" cy="2190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2798" name="Line 44">
              <a:extLst>
                <a:ext uri="{FF2B5EF4-FFF2-40B4-BE49-F238E27FC236}">
                  <a16:creationId xmlns:a16="http://schemas.microsoft.com/office/drawing/2014/main" id="{EF568789-1051-D94B-B2C0-9FF8869364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421563" y="3905250"/>
              <a:ext cx="190500" cy="514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2772" name="Footer Placeholder 1">
            <a:extLst>
              <a:ext uri="{FF2B5EF4-FFF2-40B4-BE49-F238E27FC236}">
                <a16:creationId xmlns:a16="http://schemas.microsoft.com/office/drawing/2014/main" id="{F76DD3F6-9DCA-4A46-8C62-5348428A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3" name="Slide Number Placeholder 2">
            <a:extLst>
              <a:ext uri="{FF2B5EF4-FFF2-40B4-BE49-F238E27FC236}">
                <a16:creationId xmlns:a16="http://schemas.microsoft.com/office/drawing/2014/main" id="{CAACF74E-1BC1-1541-8D3F-318C598B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B0FA57-E744-594D-83D8-134C1AF38597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42" name="Rectangle 34">
            <a:extLst>
              <a:ext uri="{FF2B5EF4-FFF2-40B4-BE49-F238E27FC236}">
                <a16:creationId xmlns:a16="http://schemas.microsoft.com/office/drawing/2014/main" id="{41DF9601-EC8D-E64A-B68C-318FBE882E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Geometry (Muliple-Platter View)</a:t>
            </a:r>
          </a:p>
        </p:txBody>
      </p:sp>
      <p:sp>
        <p:nvSpPr>
          <p:cNvPr id="34818" name="Rectangle 35">
            <a:extLst>
              <a:ext uri="{FF2B5EF4-FFF2-40B4-BE49-F238E27FC236}">
                <a16:creationId xmlns:a16="http://schemas.microsoft.com/office/drawing/2014/main" id="{28B73D57-431D-0B4B-8C57-D0F6EB1F47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 Aligned tracks form a cylinder.</a:t>
            </a:r>
          </a:p>
        </p:txBody>
      </p:sp>
      <p:sp>
        <p:nvSpPr>
          <p:cNvPr id="34819" name="Line 4">
            <a:extLst>
              <a:ext uri="{FF2B5EF4-FFF2-40B4-BE49-F238E27FC236}">
                <a16:creationId xmlns:a16="http://schemas.microsoft.com/office/drawing/2014/main" id="{1087EB89-EB74-7748-8A0A-B19AA46432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4650" y="35020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20" name="Line 5">
            <a:extLst>
              <a:ext uri="{FF2B5EF4-FFF2-40B4-BE49-F238E27FC236}">
                <a16:creationId xmlns:a16="http://schemas.microsoft.com/office/drawing/2014/main" id="{1F491A4F-7BF0-E949-B0A3-9407494CCC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4650" y="40862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21" name="AutoShape 6">
            <a:extLst>
              <a:ext uri="{FF2B5EF4-FFF2-40B4-BE49-F238E27FC236}">
                <a16:creationId xmlns:a16="http://schemas.microsoft.com/office/drawing/2014/main" id="{02CC9027-85D8-9749-BCE9-D13A077FF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403542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4822" name="Oval 7">
            <a:extLst>
              <a:ext uri="{FF2B5EF4-FFF2-40B4-BE49-F238E27FC236}">
                <a16:creationId xmlns:a16="http://schemas.microsoft.com/office/drawing/2014/main" id="{1DD135CD-6D39-4D49-B131-95A4B560F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7850" y="384492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4823" name="Line 8">
            <a:extLst>
              <a:ext uri="{FF2B5EF4-FFF2-40B4-BE49-F238E27FC236}">
                <a16:creationId xmlns:a16="http://schemas.microsoft.com/office/drawing/2014/main" id="{ACA06AB7-8028-F944-8A75-4DC4AA0550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14650" y="29305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24" name="Text Box 9">
            <a:extLst>
              <a:ext uri="{FF2B5EF4-FFF2-40B4-BE49-F238E27FC236}">
                <a16:creationId xmlns:a16="http://schemas.microsoft.com/office/drawing/2014/main" id="{B2661857-740C-E646-A80E-21B2877F3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528888"/>
            <a:ext cx="942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Surface 0</a:t>
            </a:r>
          </a:p>
        </p:txBody>
      </p:sp>
      <p:sp>
        <p:nvSpPr>
          <p:cNvPr id="34825" name="Text Box 10">
            <a:extLst>
              <a:ext uri="{FF2B5EF4-FFF2-40B4-BE49-F238E27FC236}">
                <a16:creationId xmlns:a16="http://schemas.microsoft.com/office/drawing/2014/main" id="{8AA19BF9-462E-F347-AF66-B3665DF39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2874963"/>
            <a:ext cx="942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Surface 1</a:t>
            </a:r>
          </a:p>
        </p:txBody>
      </p:sp>
      <p:sp>
        <p:nvSpPr>
          <p:cNvPr id="34826" name="Text Box 11">
            <a:extLst>
              <a:ext uri="{FF2B5EF4-FFF2-40B4-BE49-F238E27FC236}">
                <a16:creationId xmlns:a16="http://schemas.microsoft.com/office/drawing/2014/main" id="{CAB445CC-35D6-7343-8BB0-AA6C3B442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100388"/>
            <a:ext cx="942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Surface 2</a:t>
            </a:r>
          </a:p>
        </p:txBody>
      </p:sp>
      <p:sp>
        <p:nvSpPr>
          <p:cNvPr id="34827" name="Text Box 12">
            <a:extLst>
              <a:ext uri="{FF2B5EF4-FFF2-40B4-BE49-F238E27FC236}">
                <a16:creationId xmlns:a16="http://schemas.microsoft.com/office/drawing/2014/main" id="{BA0A6596-C52A-3D44-828B-58E0B2723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446463"/>
            <a:ext cx="942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Surface 3</a:t>
            </a:r>
          </a:p>
        </p:txBody>
      </p:sp>
      <p:sp>
        <p:nvSpPr>
          <p:cNvPr id="34828" name="Text Box 13">
            <a:extLst>
              <a:ext uri="{FF2B5EF4-FFF2-40B4-BE49-F238E27FC236}">
                <a16:creationId xmlns:a16="http://schemas.microsoft.com/office/drawing/2014/main" id="{B4032619-CE24-6F47-A090-CE566F140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3684588"/>
            <a:ext cx="942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Surface 4</a:t>
            </a:r>
          </a:p>
        </p:txBody>
      </p:sp>
      <p:sp>
        <p:nvSpPr>
          <p:cNvPr id="34829" name="Text Box 14">
            <a:extLst>
              <a:ext uri="{FF2B5EF4-FFF2-40B4-BE49-F238E27FC236}">
                <a16:creationId xmlns:a16="http://schemas.microsoft.com/office/drawing/2014/main" id="{37E7F791-7DDC-E043-8968-15ED775289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4030663"/>
            <a:ext cx="9429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Surface 5</a:t>
            </a:r>
          </a:p>
        </p:txBody>
      </p:sp>
      <p:sp>
        <p:nvSpPr>
          <p:cNvPr id="34830" name="Line 15">
            <a:extLst>
              <a:ext uri="{FF2B5EF4-FFF2-40B4-BE49-F238E27FC236}">
                <a16:creationId xmlns:a16="http://schemas.microsoft.com/office/drawing/2014/main" id="{AB423EA7-A31B-2649-96BB-5FDE4ABD95C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4650" y="38449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31" name="Oval 16">
            <a:extLst>
              <a:ext uri="{FF2B5EF4-FFF2-40B4-BE49-F238E27FC236}">
                <a16:creationId xmlns:a16="http://schemas.microsoft.com/office/drawing/2014/main" id="{45A0FC12-33AB-1145-B02A-ABDC13CBB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550" y="3997325"/>
            <a:ext cx="1193800" cy="165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4832" name="AutoShape 17">
            <a:extLst>
              <a:ext uri="{FF2B5EF4-FFF2-40B4-BE49-F238E27FC236}">
                <a16:creationId xmlns:a16="http://schemas.microsoft.com/office/drawing/2014/main" id="{5E56C4F1-E122-CE4B-BA10-5E559F2EB4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346392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4833" name="Oval 18">
            <a:extLst>
              <a:ext uri="{FF2B5EF4-FFF2-40B4-BE49-F238E27FC236}">
                <a16:creationId xmlns:a16="http://schemas.microsoft.com/office/drawing/2014/main" id="{C8D706B1-B240-BB49-A685-0B3CAF111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0" y="323532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4834" name="Oval 19">
            <a:extLst>
              <a:ext uri="{FF2B5EF4-FFF2-40B4-BE49-F238E27FC236}">
                <a16:creationId xmlns:a16="http://schemas.microsoft.com/office/drawing/2014/main" id="{078A96F8-0A0A-4148-900C-4FAD525F4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3425825"/>
            <a:ext cx="1193800" cy="165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4835" name="AutoShape 20">
            <a:extLst>
              <a:ext uri="{FF2B5EF4-FFF2-40B4-BE49-F238E27FC236}">
                <a16:creationId xmlns:a16="http://schemas.microsoft.com/office/drawing/2014/main" id="{89B33583-FA09-5443-9901-3054E5466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289242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4836" name="Oval 21">
            <a:extLst>
              <a:ext uri="{FF2B5EF4-FFF2-40B4-BE49-F238E27FC236}">
                <a16:creationId xmlns:a16="http://schemas.microsoft.com/office/drawing/2014/main" id="{7D6D7D77-8605-A849-A458-B116D5856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5150" y="2689225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4837" name="Oval 22">
            <a:extLst>
              <a:ext uri="{FF2B5EF4-FFF2-40B4-BE49-F238E27FC236}">
                <a16:creationId xmlns:a16="http://schemas.microsoft.com/office/drawing/2014/main" id="{1C3E1236-708D-484B-8301-0BA3E923D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2816225"/>
            <a:ext cx="1193800" cy="165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4838" name="AutoShape 23">
            <a:extLst>
              <a:ext uri="{FF2B5EF4-FFF2-40B4-BE49-F238E27FC236}">
                <a16:creationId xmlns:a16="http://schemas.microsoft.com/office/drawing/2014/main" id="{126BC11D-2DEF-2B40-93C1-47C91A2332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6550" y="2295525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4839" name="Line 24">
            <a:extLst>
              <a:ext uri="{FF2B5EF4-FFF2-40B4-BE49-F238E27FC236}">
                <a16:creationId xmlns:a16="http://schemas.microsoft.com/office/drawing/2014/main" id="{6B1459BF-3064-6E4A-A985-1EEC78595E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4650" y="26892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0" name="Line 25">
            <a:extLst>
              <a:ext uri="{FF2B5EF4-FFF2-40B4-BE49-F238E27FC236}">
                <a16:creationId xmlns:a16="http://schemas.microsoft.com/office/drawing/2014/main" id="{D98BD55B-EBC7-E946-9124-B2EF76FBF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4650" y="3260725"/>
            <a:ext cx="520700" cy="127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841" name="Line 26">
            <a:extLst>
              <a:ext uri="{FF2B5EF4-FFF2-40B4-BE49-F238E27FC236}">
                <a16:creationId xmlns:a16="http://schemas.microsoft.com/office/drawing/2014/main" id="{9551E80A-5E7A-1C41-864B-AC6B73C98C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65550" y="2892425"/>
            <a:ext cx="0" cy="11938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42" name="Line 27">
            <a:extLst>
              <a:ext uri="{FF2B5EF4-FFF2-40B4-BE49-F238E27FC236}">
                <a16:creationId xmlns:a16="http://schemas.microsoft.com/office/drawing/2014/main" id="{E0A44CD1-0A18-7D49-84EB-7CD98DD25912}"/>
              </a:ext>
            </a:extLst>
          </p:cNvPr>
          <p:cNvSpPr>
            <a:spLocks noChangeShapeType="1"/>
          </p:cNvSpPr>
          <p:nvPr/>
        </p:nvSpPr>
        <p:spPr bwMode="auto">
          <a:xfrm>
            <a:off x="4946650" y="2905125"/>
            <a:ext cx="0" cy="11938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43" name="Text Box 28">
            <a:extLst>
              <a:ext uri="{FF2B5EF4-FFF2-40B4-BE49-F238E27FC236}">
                <a16:creationId xmlns:a16="http://schemas.microsoft.com/office/drawing/2014/main" id="{BD968CD8-DC15-2441-A600-5F0AB02BB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788" y="1897063"/>
            <a:ext cx="11842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Cylinder </a:t>
            </a:r>
            <a:r>
              <a:rPr lang="en-US" altLang="en-US" sz="1600" i="1">
                <a:solidFill>
                  <a:schemeClr val="tx1"/>
                </a:solidFill>
              </a:rPr>
              <a:t>k</a:t>
            </a: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34844" name="Line 29">
            <a:extLst>
              <a:ext uri="{FF2B5EF4-FFF2-40B4-BE49-F238E27FC236}">
                <a16:creationId xmlns:a16="http://schemas.microsoft.com/office/drawing/2014/main" id="{368477DB-0450-0D4C-A0CE-F8911BEEDE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68850" y="2295525"/>
            <a:ext cx="1778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45" name="Text Box 30">
            <a:extLst>
              <a:ext uri="{FF2B5EF4-FFF2-40B4-BE49-F238E27FC236}">
                <a16:creationId xmlns:a16="http://schemas.microsoft.com/office/drawing/2014/main" id="{D65ED66C-9690-C84F-BC59-D4CB23700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4614863"/>
            <a:ext cx="7921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Spindle</a:t>
            </a:r>
          </a:p>
        </p:txBody>
      </p:sp>
      <p:sp>
        <p:nvSpPr>
          <p:cNvPr id="34846" name="Text Box 31">
            <a:extLst>
              <a:ext uri="{FF2B5EF4-FFF2-40B4-BE49-F238E27FC236}">
                <a16:creationId xmlns:a16="http://schemas.microsoft.com/office/drawing/2014/main" id="{92C18ECF-A5CF-A64E-9EC3-774F8379B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63" y="2722563"/>
            <a:ext cx="849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Platter 0</a:t>
            </a:r>
          </a:p>
        </p:txBody>
      </p:sp>
      <p:sp>
        <p:nvSpPr>
          <p:cNvPr id="34847" name="Text Box 32">
            <a:extLst>
              <a:ext uri="{FF2B5EF4-FFF2-40B4-BE49-F238E27FC236}">
                <a16:creationId xmlns:a16="http://schemas.microsoft.com/office/drawing/2014/main" id="{B71CF937-2E79-1A40-BC62-BD8F1AE16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63" y="3281363"/>
            <a:ext cx="849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Platter 1</a:t>
            </a:r>
          </a:p>
        </p:txBody>
      </p:sp>
      <p:sp>
        <p:nvSpPr>
          <p:cNvPr id="34848" name="Text Box 33">
            <a:extLst>
              <a:ext uri="{FF2B5EF4-FFF2-40B4-BE49-F238E27FC236}">
                <a16:creationId xmlns:a16="http://schemas.microsoft.com/office/drawing/2014/main" id="{00F778A2-1A60-6742-B499-06E87FC4E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9263" y="3890963"/>
            <a:ext cx="8493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Platter 2</a:t>
            </a:r>
          </a:p>
        </p:txBody>
      </p:sp>
      <p:sp>
        <p:nvSpPr>
          <p:cNvPr id="34849" name="Footer Placeholder 1">
            <a:extLst>
              <a:ext uri="{FF2B5EF4-FFF2-40B4-BE49-F238E27FC236}">
                <a16:creationId xmlns:a16="http://schemas.microsoft.com/office/drawing/2014/main" id="{74148B7A-7580-0C43-BB40-4E0CE7BC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0" name="Slide Number Placeholder 2">
            <a:extLst>
              <a:ext uri="{FF2B5EF4-FFF2-40B4-BE49-F238E27FC236}">
                <a16:creationId xmlns:a16="http://schemas.microsoft.com/office/drawing/2014/main" id="{C19FC668-944F-6443-A48B-601C72FB3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2A3459F-86B7-0B49-93F3-F23CDE498832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Rectangle 4">
            <a:extLst>
              <a:ext uri="{FF2B5EF4-FFF2-40B4-BE49-F238E27FC236}">
                <a16:creationId xmlns:a16="http://schemas.microsoft.com/office/drawing/2014/main" id="{8E24EF6E-C118-2E45-8EDE-75DAC00F6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Capacity</a:t>
            </a:r>
          </a:p>
        </p:txBody>
      </p:sp>
      <p:sp>
        <p:nvSpPr>
          <p:cNvPr id="36866" name="Rectangle 5">
            <a:extLst>
              <a:ext uri="{FF2B5EF4-FFF2-40B4-BE49-F238E27FC236}">
                <a16:creationId xmlns:a16="http://schemas.microsoft.com/office/drawing/2014/main" id="{ACB74F9D-9BA2-D44D-9764-02BC8EE373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Capacity</a:t>
            </a:r>
            <a:r>
              <a:rPr lang="en-US" altLang="en-US" sz="2000">
                <a:ea typeface="ＭＳ Ｐゴシック" panose="020B0600070205080204" pitchFamily="34" charset="-128"/>
              </a:rPr>
              <a:t>: maximum number of bits that can be stored.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Capacity is determined by these technology factors: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Recording density</a:t>
            </a:r>
            <a:r>
              <a:rPr lang="en-US" altLang="en-US" sz="1800">
                <a:ea typeface="ＭＳ Ｐゴシック" panose="020B0600070205080204" pitchFamily="34" charset="-128"/>
              </a:rPr>
              <a:t> (bits/in): number of bits that can be squeezed into a 1 inch segment of a track.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Track density </a:t>
            </a:r>
            <a:r>
              <a:rPr lang="en-US" altLang="en-US" sz="1800">
                <a:ea typeface="ＭＳ Ｐゴシック" panose="020B0600070205080204" pitchFamily="34" charset="-128"/>
              </a:rPr>
              <a:t>(tracks/in): number of tracks that can be squeezed into a 1 inch radial segment.</a:t>
            </a:r>
          </a:p>
          <a:p>
            <a:pPr lvl="1"/>
            <a:r>
              <a:rPr lang="en-US" altLang="en-US" sz="1800">
                <a:solidFill>
                  <a:srgbClr val="FF0000"/>
                </a:solidFill>
                <a:ea typeface="ＭＳ Ｐゴシック" panose="020B0600070205080204" pitchFamily="34" charset="-128"/>
              </a:rPr>
              <a:t>Areal density </a:t>
            </a:r>
            <a:r>
              <a:rPr lang="en-US" altLang="en-US" sz="1800">
                <a:ea typeface="ＭＳ Ｐゴシック" panose="020B0600070205080204" pitchFamily="34" charset="-128"/>
              </a:rPr>
              <a:t>(bits/in2): product of recording and track density.</a:t>
            </a:r>
          </a:p>
          <a:p>
            <a:endParaRPr lang="en-US" altLang="en-US" sz="2000">
              <a:ea typeface="ＭＳ Ｐゴシック" panose="020B0600070205080204" pitchFamily="34" charset="-128"/>
            </a:endParaRPr>
          </a:p>
          <a:p>
            <a:r>
              <a:rPr lang="en-US" altLang="en-US" sz="2000">
                <a:ea typeface="ＭＳ Ｐゴシック" panose="020B0600070205080204" pitchFamily="34" charset="-128"/>
              </a:rPr>
              <a:t>Modern disks partition tracks into disjoint subsets called </a:t>
            </a:r>
            <a:r>
              <a:rPr lang="en-US" altLang="en-US" sz="2000">
                <a:solidFill>
                  <a:srgbClr val="FF0000"/>
                </a:solidFill>
                <a:ea typeface="ＭＳ Ｐゴシック" panose="020B0600070205080204" pitchFamily="34" charset="-128"/>
              </a:rPr>
              <a:t>recording zones</a:t>
            </a:r>
            <a:r>
              <a:rPr lang="en-US" altLang="en-US" sz="2000">
                <a:ea typeface="ＭＳ Ｐゴシック" panose="020B0600070205080204" pitchFamily="34" charset="-128"/>
              </a:rPr>
              <a:t>	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Each track in a zone has the same number of sectors, determined by the circumference of innermost track.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Each zone has a different number of sectors/track		</a:t>
            </a:r>
            <a:r>
              <a:rPr lang="en-US" altLang="en-US">
                <a:ea typeface="ＭＳ Ｐゴシック" panose="020B0600070205080204" pitchFamily="34" charset="-128"/>
              </a:rPr>
              <a:t>	</a:t>
            </a:r>
          </a:p>
        </p:txBody>
      </p:sp>
      <p:sp>
        <p:nvSpPr>
          <p:cNvPr id="36867" name="Footer Placeholder 1">
            <a:extLst>
              <a:ext uri="{FF2B5EF4-FFF2-40B4-BE49-F238E27FC236}">
                <a16:creationId xmlns:a16="http://schemas.microsoft.com/office/drawing/2014/main" id="{0EDE3C04-4F2B-A849-BC02-FE848CDB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8" name="Slide Number Placeholder 2">
            <a:extLst>
              <a:ext uri="{FF2B5EF4-FFF2-40B4-BE49-F238E27FC236}">
                <a16:creationId xmlns:a16="http://schemas.microsoft.com/office/drawing/2014/main" id="{25073DFB-0941-964A-8F56-81EF300E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9A080F8-46CC-B449-AEF4-E103AF317633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>
            <a:extLst>
              <a:ext uri="{FF2B5EF4-FFF2-40B4-BE49-F238E27FC236}">
                <a16:creationId xmlns:a16="http://schemas.microsoft.com/office/drawing/2014/main" id="{09BEC8C7-9118-684F-9CCA-C6B41B66E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 Computing Disk Capacity</a:t>
            </a:r>
          </a:p>
        </p:txBody>
      </p:sp>
      <p:sp>
        <p:nvSpPr>
          <p:cNvPr id="38914" name="Rectangle 5">
            <a:extLst>
              <a:ext uri="{FF2B5EF4-FFF2-40B4-BE49-F238E27FC236}">
                <a16:creationId xmlns:a16="http://schemas.microsoft.com/office/drawing/2014/main" id="{4A565A83-F771-E945-A788-3BA6E5D807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Capacity =  (# bytes/sector) x (avg. # sectors/track) x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	    (# tracks/surface) x (# surfaces/platter) x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 		    (# platters/disk)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Example: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512 bytes/sector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300 sectors/track (on average)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20,000 tracks/surface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2 surfaces/platter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5 platters/disk</a:t>
            </a: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Capacity = 512 x 300 x 20000 x 2 x 5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		 = 30,720,000,000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ea typeface="ＭＳ Ｐゴシック" panose="020B0600070205080204" pitchFamily="34" charset="-128"/>
              </a:rPr>
              <a:t>                = 30.72 GB </a:t>
            </a:r>
          </a:p>
          <a:p>
            <a:pPr lvl="1"/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38915" name="Footer Placeholder 1">
            <a:extLst>
              <a:ext uri="{FF2B5EF4-FFF2-40B4-BE49-F238E27FC236}">
                <a16:creationId xmlns:a16="http://schemas.microsoft.com/office/drawing/2014/main" id="{9EAB64D3-5639-6A47-A0C9-D616B6946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6" name="Slide Number Placeholder 2">
            <a:extLst>
              <a:ext uri="{FF2B5EF4-FFF2-40B4-BE49-F238E27FC236}">
                <a16:creationId xmlns:a16="http://schemas.microsoft.com/office/drawing/2014/main" id="{A8A64A4C-173D-644C-8BC5-269FA88D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B20439-557A-384E-B602-8EC8C0876077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59" name="Rectangle 27">
            <a:extLst>
              <a:ext uri="{FF2B5EF4-FFF2-40B4-BE49-F238E27FC236}">
                <a16:creationId xmlns:a16="http://schemas.microsoft.com/office/drawing/2014/main" id="{193AE244-BD7F-9A4F-B6ED-9251AD2FB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Operation (Single-Platter View)</a:t>
            </a:r>
          </a:p>
        </p:txBody>
      </p:sp>
      <p:sp>
        <p:nvSpPr>
          <p:cNvPr id="40962" name="Oval 4">
            <a:extLst>
              <a:ext uri="{FF2B5EF4-FFF2-40B4-BE49-F238E27FC236}">
                <a16:creationId xmlns:a16="http://schemas.microsoft.com/office/drawing/2014/main" id="{49BF7442-1431-374E-9FC4-CCC58C7F3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2275" y="2722563"/>
            <a:ext cx="1851025" cy="18129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0963" name="Oval 6">
            <a:extLst>
              <a:ext uri="{FF2B5EF4-FFF2-40B4-BE49-F238E27FC236}">
                <a16:creationId xmlns:a16="http://schemas.microsoft.com/office/drawing/2014/main" id="{52824897-3004-B746-A5D3-6423F7726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773238"/>
            <a:ext cx="3790950" cy="371316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0964" name="Oval 7">
            <a:extLst>
              <a:ext uri="{FF2B5EF4-FFF2-40B4-BE49-F238E27FC236}">
                <a16:creationId xmlns:a16="http://schemas.microsoft.com/office/drawing/2014/main" id="{6BC027FA-BBDB-D34C-BF43-CD15D9BDB1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2813" y="1958975"/>
            <a:ext cx="3409950" cy="33401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0965" name="Oval 8">
            <a:extLst>
              <a:ext uri="{FF2B5EF4-FFF2-40B4-BE49-F238E27FC236}">
                <a16:creationId xmlns:a16="http://schemas.microsoft.com/office/drawing/2014/main" id="{8162BBF8-6995-2342-B866-BEE144ACFA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73313" y="2144713"/>
            <a:ext cx="3030537" cy="2968625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0966" name="Oval 9">
            <a:extLst>
              <a:ext uri="{FF2B5EF4-FFF2-40B4-BE49-F238E27FC236}">
                <a16:creationId xmlns:a16="http://schemas.microsoft.com/office/drawing/2014/main" id="{EDFF5E3B-83BF-8643-960A-94862DC01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2332038"/>
            <a:ext cx="2649537" cy="25955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0967" name="Oval 10">
            <a:extLst>
              <a:ext uri="{FF2B5EF4-FFF2-40B4-BE49-F238E27FC236}">
                <a16:creationId xmlns:a16="http://schemas.microsoft.com/office/drawing/2014/main" id="{2BC5C922-5EE8-8E42-8D89-70EF0FC39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2725" y="2517775"/>
            <a:ext cx="2270125" cy="22225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0968" name="Oval 11">
            <a:extLst>
              <a:ext uri="{FF2B5EF4-FFF2-40B4-BE49-F238E27FC236}">
                <a16:creationId xmlns:a16="http://schemas.microsoft.com/office/drawing/2014/main" id="{6EE221A8-FF1B-9A47-B5CE-2BA4AEE35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725" y="2890838"/>
            <a:ext cx="1508125" cy="1477962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0969" name="Arc 13">
            <a:extLst>
              <a:ext uri="{FF2B5EF4-FFF2-40B4-BE49-F238E27FC236}">
                <a16:creationId xmlns:a16="http://schemas.microsoft.com/office/drawing/2014/main" id="{45964E73-3CD2-2C45-A7C0-3C4C59E2F403}"/>
              </a:ext>
            </a:extLst>
          </p:cNvPr>
          <p:cNvSpPr>
            <a:spLocks/>
          </p:cNvSpPr>
          <p:nvPr/>
        </p:nvSpPr>
        <p:spPr bwMode="auto">
          <a:xfrm rot="-1879939">
            <a:off x="1814513" y="2114550"/>
            <a:ext cx="1231900" cy="508000"/>
          </a:xfrm>
          <a:custGeom>
            <a:avLst/>
            <a:gdLst>
              <a:gd name="T0" fmla="*/ 0 w 19775"/>
              <a:gd name="T1" fmla="*/ 2147483646 h 21600"/>
              <a:gd name="T2" fmla="*/ 2147483646 w 19775"/>
              <a:gd name="T3" fmla="*/ 0 h 21600"/>
              <a:gd name="T4" fmla="*/ 2147483646 w 19775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9775" h="21600" fill="none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</a:path>
              <a:path w="19775" h="21600" stroke="0" extrusionOk="0">
                <a:moveTo>
                  <a:pt x="0" y="12910"/>
                </a:moveTo>
                <a:cubicBezTo>
                  <a:pt x="3443" y="5073"/>
                  <a:pt x="11190" y="9"/>
                  <a:pt x="19750" y="0"/>
                </a:cubicBezTo>
                <a:lnTo>
                  <a:pt x="19775" y="21600"/>
                </a:lnTo>
                <a:lnTo>
                  <a:pt x="0" y="12910"/>
                </a:lnTo>
                <a:close/>
              </a:path>
            </a:pathLst>
          </a:custGeom>
          <a:noFill/>
          <a:ln w="28575">
            <a:solidFill>
              <a:srgbClr val="00FFFF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4">
            <a:extLst>
              <a:ext uri="{FF2B5EF4-FFF2-40B4-BE49-F238E27FC236}">
                <a16:creationId xmlns:a16="http://schemas.microsoft.com/office/drawing/2014/main" id="{C954DCD7-EA47-8143-B747-D02093652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47825"/>
            <a:ext cx="17351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The disk surface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spins at a fixed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rotational rate</a:t>
            </a:r>
          </a:p>
        </p:txBody>
      </p:sp>
      <p:sp>
        <p:nvSpPr>
          <p:cNvPr id="95264" name="Oval 32">
            <a:extLst>
              <a:ext uri="{FF2B5EF4-FFF2-40B4-BE49-F238E27FC236}">
                <a16:creationId xmlns:a16="http://schemas.microsoft.com/office/drawing/2014/main" id="{E85D6669-7EC3-1A41-82E9-900961589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0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grpSp>
        <p:nvGrpSpPr>
          <p:cNvPr id="2" name="Group 98">
            <a:extLst>
              <a:ext uri="{FF2B5EF4-FFF2-40B4-BE49-F238E27FC236}">
                <a16:creationId xmlns:a16="http://schemas.microsoft.com/office/drawing/2014/main" id="{EB81F066-5C5A-5047-A3E7-F0AD225646F7}"/>
              </a:ext>
            </a:extLst>
          </p:cNvPr>
          <p:cNvGrpSpPr>
            <a:grpSpLocks/>
          </p:cNvGrpSpPr>
          <p:nvPr/>
        </p:nvGrpSpPr>
        <p:grpSpPr bwMode="auto">
          <a:xfrm>
            <a:off x="4394200" y="1787525"/>
            <a:ext cx="4140200" cy="3629025"/>
            <a:chOff x="2768" y="1126"/>
            <a:chExt cx="2608" cy="2286"/>
          </a:xfrm>
        </p:grpSpPr>
        <p:grpSp>
          <p:nvGrpSpPr>
            <p:cNvPr id="41020" name="Group 67">
              <a:extLst>
                <a:ext uri="{FF2B5EF4-FFF2-40B4-BE49-F238E27FC236}">
                  <a16:creationId xmlns:a16="http://schemas.microsoft.com/office/drawing/2014/main" id="{4707DA0D-5BEC-3A44-999A-950EBF1262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8" y="2607"/>
              <a:ext cx="2608" cy="805"/>
              <a:chOff x="2768" y="2607"/>
              <a:chExt cx="2608" cy="805"/>
            </a:xfrm>
          </p:grpSpPr>
          <p:sp>
            <p:nvSpPr>
              <p:cNvPr id="41022" name="Rectangle 5">
                <a:extLst>
                  <a:ext uri="{FF2B5EF4-FFF2-40B4-BE49-F238E27FC236}">
                    <a16:creationId xmlns:a16="http://schemas.microsoft.com/office/drawing/2014/main" id="{3A71CE6E-F1DF-4B44-B0C7-40148E3BB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0" y="2894"/>
                <a:ext cx="185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chemeClr val="tx1"/>
                    </a:solidFill>
                  </a:rPr>
                  <a:t>By moving radially, the arm can position the read/write head over any track.</a:t>
                </a:r>
              </a:p>
            </p:txBody>
          </p:sp>
          <p:sp>
            <p:nvSpPr>
              <p:cNvPr id="41023" name="Arc 16">
                <a:extLst>
                  <a:ext uri="{FF2B5EF4-FFF2-40B4-BE49-F238E27FC236}">
                    <a16:creationId xmlns:a16="http://schemas.microsoft.com/office/drawing/2014/main" id="{14C31DC7-7077-F24C-9CB0-B8B62C8ABE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2822162" flipV="1">
                <a:off x="2493" y="2882"/>
                <a:ext cx="713" cy="163"/>
              </a:xfrm>
              <a:custGeom>
                <a:avLst/>
                <a:gdLst>
                  <a:gd name="T0" fmla="*/ 0 w 37393"/>
                  <a:gd name="T1" fmla="*/ 0 h 21600"/>
                  <a:gd name="T2" fmla="*/ 0 w 37393"/>
                  <a:gd name="T3" fmla="*/ 0 h 21600"/>
                  <a:gd name="T4" fmla="*/ 0 w 37393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7393" h="21600" fill="none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</a:path>
                  <a:path w="37393" h="21600" stroke="0" extrusionOk="0">
                    <a:moveTo>
                      <a:pt x="-1" y="10886"/>
                    </a:moveTo>
                    <a:cubicBezTo>
                      <a:pt x="3845" y="4154"/>
                      <a:pt x="11003" y="-1"/>
                      <a:pt x="18756" y="-1"/>
                    </a:cubicBezTo>
                    <a:cubicBezTo>
                      <a:pt x="26423" y="-1"/>
                      <a:pt x="33516" y="4065"/>
                      <a:pt x="37392" y="10681"/>
                    </a:cubicBezTo>
                    <a:lnTo>
                      <a:pt x="18756" y="21600"/>
                    </a:lnTo>
                    <a:lnTo>
                      <a:pt x="-1" y="10886"/>
                    </a:lnTo>
                    <a:close/>
                  </a:path>
                </a:pathLst>
              </a:custGeom>
              <a:noFill/>
              <a:ln w="28575">
                <a:solidFill>
                  <a:srgbClr val="00FFFF"/>
                </a:solidFill>
                <a:prstDash val="dash"/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021" name="Rectangle 15">
              <a:extLst>
                <a:ext uri="{FF2B5EF4-FFF2-40B4-BE49-F238E27FC236}">
                  <a16:creationId xmlns:a16="http://schemas.microsoft.com/office/drawing/2014/main" id="{D84D47A5-54B6-1D43-B25B-7D1A97167E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" y="1126"/>
              <a:ext cx="159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The read/write </a:t>
              </a:r>
              <a:r>
                <a:rPr lang="en-US" altLang="en-US" sz="1600" i="1">
                  <a:solidFill>
                    <a:schemeClr val="tx1"/>
                  </a:solidFill>
                </a:rPr>
                <a:t>head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is attached to the end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of the </a:t>
              </a:r>
              <a:r>
                <a:rPr lang="en-US" altLang="en-US" sz="1600" i="1">
                  <a:solidFill>
                    <a:schemeClr val="tx1"/>
                  </a:solidFill>
                </a:rPr>
                <a:t>arm</a:t>
              </a:r>
              <a:r>
                <a:rPr lang="en-US" altLang="en-US" sz="1600">
                  <a:solidFill>
                    <a:schemeClr val="tx1"/>
                  </a:solidFill>
                </a:rPr>
                <a:t> and flies over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 the disk surface on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chemeClr val="tx1"/>
                  </a:solidFill>
                </a:rPr>
                <a:t>a thin cushion of air.</a:t>
              </a:r>
            </a:p>
          </p:txBody>
        </p:sp>
      </p:grpSp>
      <p:grpSp>
        <p:nvGrpSpPr>
          <p:cNvPr id="4" name="Group 46">
            <a:extLst>
              <a:ext uri="{FF2B5EF4-FFF2-40B4-BE49-F238E27FC236}">
                <a16:creationId xmlns:a16="http://schemas.microsoft.com/office/drawing/2014/main" id="{6F9C0D2C-955B-A74D-9704-796316FCC86B}"/>
              </a:ext>
            </a:extLst>
          </p:cNvPr>
          <p:cNvGrpSpPr>
            <a:grpSpLocks/>
          </p:cNvGrpSpPr>
          <p:nvPr/>
        </p:nvGrpSpPr>
        <p:grpSpPr bwMode="auto">
          <a:xfrm>
            <a:off x="4287838" y="3209925"/>
            <a:ext cx="2205037" cy="850900"/>
            <a:chOff x="2701" y="2022"/>
            <a:chExt cx="1389" cy="536"/>
          </a:xfrm>
        </p:grpSpPr>
        <p:grpSp>
          <p:nvGrpSpPr>
            <p:cNvPr id="41016" name="Group 23">
              <a:extLst>
                <a:ext uri="{FF2B5EF4-FFF2-40B4-BE49-F238E27FC236}">
                  <a16:creationId xmlns:a16="http://schemas.microsoft.com/office/drawing/2014/main" id="{1136F819-407F-B64E-AC71-CED4955CFF00}"/>
                </a:ext>
              </a:extLst>
            </p:cNvPr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41018" name="Oval 24">
                <a:extLst>
                  <a:ext uri="{FF2B5EF4-FFF2-40B4-BE49-F238E27FC236}">
                    <a16:creationId xmlns:a16="http://schemas.microsoft.com/office/drawing/2014/main" id="{CD87CE0E-1B66-D949-8978-7AB7A8FF5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1019" name="Rectangle 25">
                <a:extLst>
                  <a:ext uri="{FF2B5EF4-FFF2-40B4-BE49-F238E27FC236}">
                    <a16:creationId xmlns:a16="http://schemas.microsoft.com/office/drawing/2014/main" id="{6043368A-9BE3-E641-BF6B-C63DD9363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017" name="Oval 26">
              <a:extLst>
                <a:ext uri="{FF2B5EF4-FFF2-40B4-BE49-F238E27FC236}">
                  <a16:creationId xmlns:a16="http://schemas.microsoft.com/office/drawing/2014/main" id="{7E82A75F-7117-5641-91D6-CF2DF0860F3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47">
            <a:extLst>
              <a:ext uri="{FF2B5EF4-FFF2-40B4-BE49-F238E27FC236}">
                <a16:creationId xmlns:a16="http://schemas.microsoft.com/office/drawing/2014/main" id="{D0A1C779-A1B0-CA4C-8B52-387C9D37B789}"/>
              </a:ext>
            </a:extLst>
          </p:cNvPr>
          <p:cNvGrpSpPr>
            <a:grpSpLocks/>
          </p:cNvGrpSpPr>
          <p:nvPr/>
        </p:nvGrpSpPr>
        <p:grpSpPr bwMode="auto">
          <a:xfrm rot="-809166">
            <a:off x="4383088" y="3343275"/>
            <a:ext cx="2205037" cy="850900"/>
            <a:chOff x="2701" y="2022"/>
            <a:chExt cx="1389" cy="536"/>
          </a:xfrm>
        </p:grpSpPr>
        <p:grpSp>
          <p:nvGrpSpPr>
            <p:cNvPr id="41012" name="Group 48">
              <a:extLst>
                <a:ext uri="{FF2B5EF4-FFF2-40B4-BE49-F238E27FC236}">
                  <a16:creationId xmlns:a16="http://schemas.microsoft.com/office/drawing/2014/main" id="{D373AA69-EDEF-9E45-8B06-C0AECE3D83CF}"/>
                </a:ext>
              </a:extLst>
            </p:cNvPr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41014" name="Oval 49">
                <a:extLst>
                  <a:ext uri="{FF2B5EF4-FFF2-40B4-BE49-F238E27FC236}">
                    <a16:creationId xmlns:a16="http://schemas.microsoft.com/office/drawing/2014/main" id="{55EEC522-4175-8D48-97FA-4FA72C011C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1015" name="Rectangle 50">
                <a:extLst>
                  <a:ext uri="{FF2B5EF4-FFF2-40B4-BE49-F238E27FC236}">
                    <a16:creationId xmlns:a16="http://schemas.microsoft.com/office/drawing/2014/main" id="{11AC56CE-A38D-C340-BFEE-74C1AE4A1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013" name="Oval 51">
              <a:extLst>
                <a:ext uri="{FF2B5EF4-FFF2-40B4-BE49-F238E27FC236}">
                  <a16:creationId xmlns:a16="http://schemas.microsoft.com/office/drawing/2014/main" id="{29E6BFA4-7BD2-D34A-931F-396217B7B7D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62">
            <a:extLst>
              <a:ext uri="{FF2B5EF4-FFF2-40B4-BE49-F238E27FC236}">
                <a16:creationId xmlns:a16="http://schemas.microsoft.com/office/drawing/2014/main" id="{B1E02467-597A-5E4A-89E6-BA9EF030B4CA}"/>
              </a:ext>
            </a:extLst>
          </p:cNvPr>
          <p:cNvGrpSpPr>
            <a:grpSpLocks/>
          </p:cNvGrpSpPr>
          <p:nvPr/>
        </p:nvGrpSpPr>
        <p:grpSpPr bwMode="auto">
          <a:xfrm rot="905387">
            <a:off x="4211638" y="2960688"/>
            <a:ext cx="2205037" cy="850900"/>
            <a:chOff x="2701" y="2022"/>
            <a:chExt cx="1389" cy="536"/>
          </a:xfrm>
        </p:grpSpPr>
        <p:grpSp>
          <p:nvGrpSpPr>
            <p:cNvPr id="41008" name="Group 63">
              <a:extLst>
                <a:ext uri="{FF2B5EF4-FFF2-40B4-BE49-F238E27FC236}">
                  <a16:creationId xmlns:a16="http://schemas.microsoft.com/office/drawing/2014/main" id="{39AE385F-F65C-C34C-A5CE-03B60BC1F7F7}"/>
                </a:ext>
              </a:extLst>
            </p:cNvPr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41010" name="Oval 64">
                <a:extLst>
                  <a:ext uri="{FF2B5EF4-FFF2-40B4-BE49-F238E27FC236}">
                    <a16:creationId xmlns:a16="http://schemas.microsoft.com/office/drawing/2014/main" id="{B5961C84-0539-F44F-A50B-5748836E64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1011" name="Rectangle 65">
                <a:extLst>
                  <a:ext uri="{FF2B5EF4-FFF2-40B4-BE49-F238E27FC236}">
                    <a16:creationId xmlns:a16="http://schemas.microsoft.com/office/drawing/2014/main" id="{7F9BE167-5830-D44F-9A6D-91726A150E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009" name="Oval 66">
              <a:extLst>
                <a:ext uri="{FF2B5EF4-FFF2-40B4-BE49-F238E27FC236}">
                  <a16:creationId xmlns:a16="http://schemas.microsoft.com/office/drawing/2014/main" id="{47A862DC-F3C7-3248-A52B-0F5D71A683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95261" name="Oval 29">
            <a:extLst>
              <a:ext uri="{FF2B5EF4-FFF2-40B4-BE49-F238E27FC236}">
                <a16:creationId xmlns:a16="http://schemas.microsoft.com/office/drawing/2014/main" id="{4E2F7164-EE42-DA42-B073-D3FB45ADCCC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303587" y="3098801"/>
            <a:ext cx="1127125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spindle</a:t>
            </a:r>
          </a:p>
        </p:txBody>
      </p:sp>
      <p:sp>
        <p:nvSpPr>
          <p:cNvPr id="95262" name="Oval 30">
            <a:extLst>
              <a:ext uri="{FF2B5EF4-FFF2-40B4-BE49-F238E27FC236}">
                <a16:creationId xmlns:a16="http://schemas.microsoft.com/office/drawing/2014/main" id="{94D3AC55-0E5A-AA4E-83FB-4432431E16F4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302000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spindle</a:t>
            </a:r>
          </a:p>
        </p:txBody>
      </p:sp>
      <p:sp>
        <p:nvSpPr>
          <p:cNvPr id="95263" name="Oval 31">
            <a:extLst>
              <a:ext uri="{FF2B5EF4-FFF2-40B4-BE49-F238E27FC236}">
                <a16:creationId xmlns:a16="http://schemas.microsoft.com/office/drawing/2014/main" id="{D2C81401-AAD4-1143-97C7-FF53204EEBF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302794" y="3099594"/>
            <a:ext cx="1128712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spindle</a:t>
            </a:r>
          </a:p>
        </p:txBody>
      </p:sp>
      <p:sp>
        <p:nvSpPr>
          <p:cNvPr id="95244" name="Oval 12">
            <a:extLst>
              <a:ext uri="{FF2B5EF4-FFF2-40B4-BE49-F238E27FC236}">
                <a16:creationId xmlns:a16="http://schemas.microsoft.com/office/drawing/2014/main" id="{068D0283-BE39-6F40-B26B-BE044491B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0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spindle</a:t>
            </a:r>
          </a:p>
        </p:txBody>
      </p:sp>
      <p:grpSp>
        <p:nvGrpSpPr>
          <p:cNvPr id="10" name="Group 68">
            <a:extLst>
              <a:ext uri="{FF2B5EF4-FFF2-40B4-BE49-F238E27FC236}">
                <a16:creationId xmlns:a16="http://schemas.microsoft.com/office/drawing/2014/main" id="{D42341D7-8148-7240-B480-749BAEFF4FFC}"/>
              </a:ext>
            </a:extLst>
          </p:cNvPr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41004" name="Group 69">
              <a:extLst>
                <a:ext uri="{FF2B5EF4-FFF2-40B4-BE49-F238E27FC236}">
                  <a16:creationId xmlns:a16="http://schemas.microsoft.com/office/drawing/2014/main" id="{F2DF4260-7929-E941-84BA-BC848E787374}"/>
                </a:ext>
              </a:extLst>
            </p:cNvPr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41006" name="Oval 70">
                <a:extLst>
                  <a:ext uri="{FF2B5EF4-FFF2-40B4-BE49-F238E27FC236}">
                    <a16:creationId xmlns:a16="http://schemas.microsoft.com/office/drawing/2014/main" id="{5A10DABC-1ACF-674C-B7E7-4D443C1A4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1007" name="Rectangle 71">
                <a:extLst>
                  <a:ext uri="{FF2B5EF4-FFF2-40B4-BE49-F238E27FC236}">
                    <a16:creationId xmlns:a16="http://schemas.microsoft.com/office/drawing/2014/main" id="{6BB55E1D-EA7B-AB4A-A6D6-21A645498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005" name="Oval 72">
              <a:extLst>
                <a:ext uri="{FF2B5EF4-FFF2-40B4-BE49-F238E27FC236}">
                  <a16:creationId xmlns:a16="http://schemas.microsoft.com/office/drawing/2014/main" id="{5F9EEA49-556D-6F4B-BABF-7FB82C97FF6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73">
            <a:extLst>
              <a:ext uri="{FF2B5EF4-FFF2-40B4-BE49-F238E27FC236}">
                <a16:creationId xmlns:a16="http://schemas.microsoft.com/office/drawing/2014/main" id="{A42D593D-CD29-EC47-8FD8-E62B3309168A}"/>
              </a:ext>
            </a:extLst>
          </p:cNvPr>
          <p:cNvGrpSpPr>
            <a:grpSpLocks/>
          </p:cNvGrpSpPr>
          <p:nvPr/>
        </p:nvGrpSpPr>
        <p:grpSpPr bwMode="auto">
          <a:xfrm rot="905387">
            <a:off x="4202113" y="2960688"/>
            <a:ext cx="2205037" cy="850900"/>
            <a:chOff x="2701" y="2022"/>
            <a:chExt cx="1389" cy="536"/>
          </a:xfrm>
        </p:grpSpPr>
        <p:grpSp>
          <p:nvGrpSpPr>
            <p:cNvPr id="41000" name="Group 74">
              <a:extLst>
                <a:ext uri="{FF2B5EF4-FFF2-40B4-BE49-F238E27FC236}">
                  <a16:creationId xmlns:a16="http://schemas.microsoft.com/office/drawing/2014/main" id="{EFA2CA15-8E91-A64A-A762-BDB2A32113B0}"/>
                </a:ext>
              </a:extLst>
            </p:cNvPr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41002" name="Oval 75">
                <a:extLst>
                  <a:ext uri="{FF2B5EF4-FFF2-40B4-BE49-F238E27FC236}">
                    <a16:creationId xmlns:a16="http://schemas.microsoft.com/office/drawing/2014/main" id="{3470C499-D1FE-3C4A-877F-9570B6A2C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1003" name="Rectangle 76">
                <a:extLst>
                  <a:ext uri="{FF2B5EF4-FFF2-40B4-BE49-F238E27FC236}">
                    <a16:creationId xmlns:a16="http://schemas.microsoft.com/office/drawing/2014/main" id="{2380325A-396C-8A47-A69E-D8054B18EE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1001" name="Oval 77">
              <a:extLst>
                <a:ext uri="{FF2B5EF4-FFF2-40B4-BE49-F238E27FC236}">
                  <a16:creationId xmlns:a16="http://schemas.microsoft.com/office/drawing/2014/main" id="{3421F357-7B5E-494A-9A95-B467620F75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83">
            <a:extLst>
              <a:ext uri="{FF2B5EF4-FFF2-40B4-BE49-F238E27FC236}">
                <a16:creationId xmlns:a16="http://schemas.microsoft.com/office/drawing/2014/main" id="{BE024F02-50D4-6348-8429-66B9F8C22A44}"/>
              </a:ext>
            </a:extLst>
          </p:cNvPr>
          <p:cNvGrpSpPr>
            <a:grpSpLocks/>
          </p:cNvGrpSpPr>
          <p:nvPr/>
        </p:nvGrpSpPr>
        <p:grpSpPr bwMode="auto">
          <a:xfrm rot="-809166">
            <a:off x="4384675" y="3341688"/>
            <a:ext cx="2205038" cy="850900"/>
            <a:chOff x="2701" y="2022"/>
            <a:chExt cx="1389" cy="536"/>
          </a:xfrm>
        </p:grpSpPr>
        <p:grpSp>
          <p:nvGrpSpPr>
            <p:cNvPr id="40996" name="Group 84">
              <a:extLst>
                <a:ext uri="{FF2B5EF4-FFF2-40B4-BE49-F238E27FC236}">
                  <a16:creationId xmlns:a16="http://schemas.microsoft.com/office/drawing/2014/main" id="{81F34C3A-883D-2248-8803-5F0404C6F273}"/>
                </a:ext>
              </a:extLst>
            </p:cNvPr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40998" name="Oval 85">
                <a:extLst>
                  <a:ext uri="{FF2B5EF4-FFF2-40B4-BE49-F238E27FC236}">
                    <a16:creationId xmlns:a16="http://schemas.microsoft.com/office/drawing/2014/main" id="{68FB6882-4271-5948-9410-188259C18B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0999" name="Rectangle 86">
                <a:extLst>
                  <a:ext uri="{FF2B5EF4-FFF2-40B4-BE49-F238E27FC236}">
                    <a16:creationId xmlns:a16="http://schemas.microsoft.com/office/drawing/2014/main" id="{B2C2541E-039F-8B4B-8488-DA15AA4C6A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997" name="Oval 87">
              <a:extLst>
                <a:ext uri="{FF2B5EF4-FFF2-40B4-BE49-F238E27FC236}">
                  <a16:creationId xmlns:a16="http://schemas.microsoft.com/office/drawing/2014/main" id="{34784699-E844-DB48-BBC2-AF043173290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88">
            <a:extLst>
              <a:ext uri="{FF2B5EF4-FFF2-40B4-BE49-F238E27FC236}">
                <a16:creationId xmlns:a16="http://schemas.microsoft.com/office/drawing/2014/main" id="{52B4B79E-8F97-2940-9CCE-DCB4C04F344E}"/>
              </a:ext>
            </a:extLst>
          </p:cNvPr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40992" name="Group 89">
              <a:extLst>
                <a:ext uri="{FF2B5EF4-FFF2-40B4-BE49-F238E27FC236}">
                  <a16:creationId xmlns:a16="http://schemas.microsoft.com/office/drawing/2014/main" id="{AD082485-FC75-DF49-A38A-DC12AEFF8689}"/>
                </a:ext>
              </a:extLst>
            </p:cNvPr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40994" name="Oval 90">
                <a:extLst>
                  <a:ext uri="{FF2B5EF4-FFF2-40B4-BE49-F238E27FC236}">
                    <a16:creationId xmlns:a16="http://schemas.microsoft.com/office/drawing/2014/main" id="{50851C20-D40E-F946-8340-532D055D68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0995" name="Rectangle 91">
                <a:extLst>
                  <a:ext uri="{FF2B5EF4-FFF2-40B4-BE49-F238E27FC236}">
                    <a16:creationId xmlns:a16="http://schemas.microsoft.com/office/drawing/2014/main" id="{B7134A99-8F35-374F-A9D8-16C0B7BD0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993" name="Oval 92">
              <a:extLst>
                <a:ext uri="{FF2B5EF4-FFF2-40B4-BE49-F238E27FC236}">
                  <a16:creationId xmlns:a16="http://schemas.microsoft.com/office/drawing/2014/main" id="{FE8825F7-46CC-0A4D-A8E9-3A0817DADD3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oup 93">
            <a:extLst>
              <a:ext uri="{FF2B5EF4-FFF2-40B4-BE49-F238E27FC236}">
                <a16:creationId xmlns:a16="http://schemas.microsoft.com/office/drawing/2014/main" id="{C0B98999-7FC4-3142-899F-AF2A79DD3A92}"/>
              </a:ext>
            </a:extLst>
          </p:cNvPr>
          <p:cNvGrpSpPr>
            <a:grpSpLocks/>
          </p:cNvGrpSpPr>
          <p:nvPr/>
        </p:nvGrpSpPr>
        <p:grpSpPr bwMode="auto">
          <a:xfrm rot="-809166">
            <a:off x="4383088" y="3341688"/>
            <a:ext cx="2205037" cy="850900"/>
            <a:chOff x="2701" y="2022"/>
            <a:chExt cx="1389" cy="536"/>
          </a:xfrm>
        </p:grpSpPr>
        <p:grpSp>
          <p:nvGrpSpPr>
            <p:cNvPr id="40988" name="Group 94">
              <a:extLst>
                <a:ext uri="{FF2B5EF4-FFF2-40B4-BE49-F238E27FC236}">
                  <a16:creationId xmlns:a16="http://schemas.microsoft.com/office/drawing/2014/main" id="{CADB9AD5-8EF9-6E43-9627-55B4952512B5}"/>
                </a:ext>
              </a:extLst>
            </p:cNvPr>
            <p:cNvGrpSpPr>
              <a:grpSpLocks/>
            </p:cNvGrpSpPr>
            <p:nvPr/>
          </p:nvGrpSpPr>
          <p:grpSpPr bwMode="auto">
            <a:xfrm rot="-2659851">
              <a:off x="2701" y="2430"/>
              <a:ext cx="1389" cy="128"/>
              <a:chOff x="2264" y="2992"/>
              <a:chExt cx="1389" cy="128"/>
            </a:xfrm>
          </p:grpSpPr>
          <p:sp>
            <p:nvSpPr>
              <p:cNvPr id="40990" name="Oval 95">
                <a:extLst>
                  <a:ext uri="{FF2B5EF4-FFF2-40B4-BE49-F238E27FC236}">
                    <a16:creationId xmlns:a16="http://schemas.microsoft.com/office/drawing/2014/main" id="{BC975972-55BD-E74B-8836-894FEB330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4" y="2992"/>
                <a:ext cx="128" cy="128"/>
              </a:xfrm>
              <a:prstGeom prst="ellipse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0991" name="Rectangle 96">
                <a:extLst>
                  <a:ext uri="{FF2B5EF4-FFF2-40B4-BE49-F238E27FC236}">
                    <a16:creationId xmlns:a16="http://schemas.microsoft.com/office/drawing/2014/main" id="{38B3BED9-8E2D-F446-8377-C9C3DAF89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1" y="3022"/>
                <a:ext cx="1282" cy="63"/>
              </a:xfrm>
              <a:prstGeom prst="rect">
                <a:avLst/>
              </a:prstGeom>
              <a:solidFill>
                <a:srgbClr val="00FF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0989" name="Oval 97">
              <a:extLst>
                <a:ext uri="{FF2B5EF4-FFF2-40B4-BE49-F238E27FC236}">
                  <a16:creationId xmlns:a16="http://schemas.microsoft.com/office/drawing/2014/main" id="{DCB86886-5DF9-C64F-B742-2C9067D8EAF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9" y="2022"/>
              <a:ext cx="23" cy="2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63" name="Oval 32">
            <a:extLst>
              <a:ext uri="{FF2B5EF4-FFF2-40B4-BE49-F238E27FC236}">
                <a16:creationId xmlns:a16="http://schemas.microsoft.com/office/drawing/2014/main" id="{DF15857F-CD55-ED41-82FE-06E7C76E1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2000" y="3098800"/>
            <a:ext cx="1128713" cy="1104900"/>
          </a:xfrm>
          <a:prstGeom prst="ellipse">
            <a:avLst/>
          </a:prstGeom>
          <a:solidFill>
            <a:srgbClr val="00FFFF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spindle</a:t>
            </a:r>
          </a:p>
        </p:txBody>
      </p:sp>
      <p:sp>
        <p:nvSpPr>
          <p:cNvPr id="40986" name="Footer Placeholder 2">
            <a:extLst>
              <a:ext uri="{FF2B5EF4-FFF2-40B4-BE49-F238E27FC236}">
                <a16:creationId xmlns:a16="http://schemas.microsoft.com/office/drawing/2014/main" id="{C97632C7-39AA-D247-B532-FB5358731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87" name="Slide Number Placeholder 4">
            <a:extLst>
              <a:ext uri="{FF2B5EF4-FFF2-40B4-BE49-F238E27FC236}">
                <a16:creationId xmlns:a16="http://schemas.microsoft.com/office/drawing/2014/main" id="{E987D390-732E-A543-93C1-30593ECF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472EBA-5E8B-3748-8BE9-F74899F07670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64" grpId="0" animBg="1"/>
      <p:bldP spid="95261" grpId="0" animBg="1" autoUpdateAnimBg="0"/>
      <p:bldP spid="95262" grpId="0" animBg="1" autoUpdateAnimBg="0"/>
      <p:bldP spid="95263" grpId="0" animBg="1" autoUpdateAnimBg="0"/>
      <p:bldP spid="95244" grpId="0" animBg="1" autoUpdateAnimBg="0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6" name="Rectangle 30">
            <a:extLst>
              <a:ext uri="{FF2B5EF4-FFF2-40B4-BE49-F238E27FC236}">
                <a16:creationId xmlns:a16="http://schemas.microsoft.com/office/drawing/2014/main" id="{7AC95F5A-7DEF-204B-867D-3874B6C76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Operation (Multi-Platter View)</a:t>
            </a:r>
          </a:p>
        </p:txBody>
      </p:sp>
      <p:sp>
        <p:nvSpPr>
          <p:cNvPr id="43010" name="Line 4">
            <a:extLst>
              <a:ext uri="{FF2B5EF4-FFF2-40B4-BE49-F238E27FC236}">
                <a16:creationId xmlns:a16="http://schemas.microsoft.com/office/drawing/2014/main" id="{077A29AA-D859-484D-865C-3ACA8F3122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8113" y="3452813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1" name="Oval 5">
            <a:extLst>
              <a:ext uri="{FF2B5EF4-FFF2-40B4-BE49-F238E27FC236}">
                <a16:creationId xmlns:a16="http://schemas.microsoft.com/office/drawing/2014/main" id="{E3DCE2C5-7801-3B41-BE70-53FEFD138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3414713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3012" name="Line 6">
            <a:extLst>
              <a:ext uri="{FF2B5EF4-FFF2-40B4-BE49-F238E27FC236}">
                <a16:creationId xmlns:a16="http://schemas.microsoft.com/office/drawing/2014/main" id="{78ECCAA4-2E28-DC41-9B5C-CE9E3F3B8D7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21288" y="4011613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3" name="Oval 7">
            <a:extLst>
              <a:ext uri="{FF2B5EF4-FFF2-40B4-BE49-F238E27FC236}">
                <a16:creationId xmlns:a16="http://schemas.microsoft.com/office/drawing/2014/main" id="{EB4C92CC-997A-854B-925E-7EA5AACF1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1588" y="3973513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3014" name="Line 8">
            <a:extLst>
              <a:ext uri="{FF2B5EF4-FFF2-40B4-BE49-F238E27FC236}">
                <a16:creationId xmlns:a16="http://schemas.microsoft.com/office/drawing/2014/main" id="{59FFF956-90F8-DB45-A16B-267A4814570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8113" y="4621213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5" name="Oval 9">
            <a:extLst>
              <a:ext uri="{FF2B5EF4-FFF2-40B4-BE49-F238E27FC236}">
                <a16:creationId xmlns:a16="http://schemas.microsoft.com/office/drawing/2014/main" id="{C741B63E-ADBE-2E49-8721-CC5DB29B2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4583113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3016" name="AutoShape 10">
            <a:extLst>
              <a:ext uri="{FF2B5EF4-FFF2-40B4-BE49-F238E27FC236}">
                <a16:creationId xmlns:a16="http://schemas.microsoft.com/office/drawing/2014/main" id="{74FE9015-E2AF-1041-9ADB-F891A4478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4468813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3017" name="Oval 11">
            <a:extLst>
              <a:ext uri="{FF2B5EF4-FFF2-40B4-BE49-F238E27FC236}">
                <a16:creationId xmlns:a16="http://schemas.microsoft.com/office/drawing/2014/main" id="{F12083C9-51C6-4E44-8B34-46D532AA4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4988" y="4278313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3018" name="Line 12">
            <a:extLst>
              <a:ext uri="{FF2B5EF4-FFF2-40B4-BE49-F238E27FC236}">
                <a16:creationId xmlns:a16="http://schemas.microsoft.com/office/drawing/2014/main" id="{65B66BEB-E069-A14E-B89F-4EAC4ECFB5B9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5313" y="3211513"/>
            <a:ext cx="3175" cy="1409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19" name="Line 13">
            <a:extLst>
              <a:ext uri="{FF2B5EF4-FFF2-40B4-BE49-F238E27FC236}">
                <a16:creationId xmlns:a16="http://schemas.microsoft.com/office/drawing/2014/main" id="{053C7622-54E8-0344-A14E-D2BED62A0D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8113" y="4392613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20" name="Oval 14">
            <a:extLst>
              <a:ext uri="{FF2B5EF4-FFF2-40B4-BE49-F238E27FC236}">
                <a16:creationId xmlns:a16="http://schemas.microsoft.com/office/drawing/2014/main" id="{B386B46F-F3C1-7D41-94A0-B820C3F5C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4354513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3021" name="Line 15">
            <a:extLst>
              <a:ext uri="{FF2B5EF4-FFF2-40B4-BE49-F238E27FC236}">
                <a16:creationId xmlns:a16="http://schemas.microsoft.com/office/drawing/2014/main" id="{E65144AD-A583-7F43-81BA-D72162498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678488" y="3897313"/>
            <a:ext cx="6397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22" name="AutoShape 16">
            <a:extLst>
              <a:ext uri="{FF2B5EF4-FFF2-40B4-BE49-F238E27FC236}">
                <a16:creationId xmlns:a16="http://schemas.microsoft.com/office/drawing/2014/main" id="{23576DEC-1309-A243-A0AB-AF2810FD1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3897313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3023" name="Oval 17">
            <a:extLst>
              <a:ext uri="{FF2B5EF4-FFF2-40B4-BE49-F238E27FC236}">
                <a16:creationId xmlns:a16="http://schemas.microsoft.com/office/drawing/2014/main" id="{8D40B64F-8D9F-8644-AA1F-1A2FF7013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3668713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3024" name="AutoShape 18">
            <a:extLst>
              <a:ext uri="{FF2B5EF4-FFF2-40B4-BE49-F238E27FC236}">
                <a16:creationId xmlns:a16="http://schemas.microsoft.com/office/drawing/2014/main" id="{7DC3324E-8242-AA45-9B34-77801EEE67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3325813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3025" name="Oval 19">
            <a:extLst>
              <a:ext uri="{FF2B5EF4-FFF2-40B4-BE49-F238E27FC236}">
                <a16:creationId xmlns:a16="http://schemas.microsoft.com/office/drawing/2014/main" id="{97F5D971-9951-2D46-8C80-252BA289F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288" y="3122613"/>
            <a:ext cx="2387600" cy="4318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3026" name="AutoShape 20">
            <a:extLst>
              <a:ext uri="{FF2B5EF4-FFF2-40B4-BE49-F238E27FC236}">
                <a16:creationId xmlns:a16="http://schemas.microsoft.com/office/drawing/2014/main" id="{3BD55B93-44CA-3D46-B849-7295C1A75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2728913"/>
            <a:ext cx="381000" cy="635000"/>
          </a:xfrm>
          <a:prstGeom prst="can">
            <a:avLst>
              <a:gd name="adj" fmla="val 14244"/>
            </a:avLst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3027" name="Line 21">
            <a:extLst>
              <a:ext uri="{FF2B5EF4-FFF2-40B4-BE49-F238E27FC236}">
                <a16:creationId xmlns:a16="http://schemas.microsoft.com/office/drawing/2014/main" id="{FFF874F3-39D7-8D4D-8B53-2D9EABDDDFE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8113" y="3211513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28" name="Oval 22">
            <a:extLst>
              <a:ext uri="{FF2B5EF4-FFF2-40B4-BE49-F238E27FC236}">
                <a16:creationId xmlns:a16="http://schemas.microsoft.com/office/drawing/2014/main" id="{6B36F54B-8D8A-8B45-8288-1D9264E01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5713" y="3173413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3029" name="Line 23">
            <a:extLst>
              <a:ext uri="{FF2B5EF4-FFF2-40B4-BE49-F238E27FC236}">
                <a16:creationId xmlns:a16="http://schemas.microsoft.com/office/drawing/2014/main" id="{201AAB05-9464-6446-AB60-B0BF6E103B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8113" y="3770313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30" name="Oval 24">
            <a:extLst>
              <a:ext uri="{FF2B5EF4-FFF2-40B4-BE49-F238E27FC236}">
                <a16:creationId xmlns:a16="http://schemas.microsoft.com/office/drawing/2014/main" id="{6C807264-9D56-544D-AB5E-033A8C917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8413" y="3732213"/>
            <a:ext cx="304800" cy="76200"/>
          </a:xfrm>
          <a:prstGeom prst="ellipse">
            <a:avLst/>
          </a:prstGeom>
          <a:solidFill>
            <a:srgbClr val="00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3031" name="Text Box 25">
            <a:extLst>
              <a:ext uri="{FF2B5EF4-FFF2-40B4-BE49-F238E27FC236}">
                <a16:creationId xmlns:a16="http://schemas.microsoft.com/office/drawing/2014/main" id="{A1513445-B6F6-8E40-B877-2B1A12904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2150" y="3560763"/>
            <a:ext cx="5207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Arm</a:t>
            </a:r>
          </a:p>
        </p:txBody>
      </p:sp>
      <p:sp>
        <p:nvSpPr>
          <p:cNvPr id="43032" name="Text Box 26">
            <a:extLst>
              <a:ext uri="{FF2B5EF4-FFF2-40B4-BE49-F238E27FC236}">
                <a16:creationId xmlns:a16="http://schemas.microsoft.com/office/drawing/2014/main" id="{A3A036E0-BD26-4248-B025-7B083E989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1525" y="2055813"/>
            <a:ext cx="22002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Read/write heads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move in unison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from cylinder to cylinder</a:t>
            </a:r>
          </a:p>
        </p:txBody>
      </p:sp>
      <p:sp>
        <p:nvSpPr>
          <p:cNvPr id="43033" name="Line 27">
            <a:extLst>
              <a:ext uri="{FF2B5EF4-FFF2-40B4-BE49-F238E27FC236}">
                <a16:creationId xmlns:a16="http://schemas.microsoft.com/office/drawing/2014/main" id="{E3A56A09-D986-464A-956D-A1A5720A90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60988" y="2897188"/>
            <a:ext cx="317500" cy="2254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34" name="Text Box 28">
            <a:extLst>
              <a:ext uri="{FF2B5EF4-FFF2-40B4-BE49-F238E27FC236}">
                <a16:creationId xmlns:a16="http://schemas.microsoft.com/office/drawing/2014/main" id="{333D3B63-0F35-CA4C-8AD2-FD8E793227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767263"/>
            <a:ext cx="7937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Spindle</a:t>
            </a:r>
          </a:p>
        </p:txBody>
      </p:sp>
      <p:sp>
        <p:nvSpPr>
          <p:cNvPr id="43035" name="Line 29">
            <a:extLst>
              <a:ext uri="{FF2B5EF4-FFF2-40B4-BE49-F238E27FC236}">
                <a16:creationId xmlns:a16="http://schemas.microsoft.com/office/drawing/2014/main" id="{D52E18D1-8FDE-5A43-B7AC-ED226B753D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84788" y="2897188"/>
            <a:ext cx="390525" cy="844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36" name="Footer Placeholder 1">
            <a:extLst>
              <a:ext uri="{FF2B5EF4-FFF2-40B4-BE49-F238E27FC236}">
                <a16:creationId xmlns:a16="http://schemas.microsoft.com/office/drawing/2014/main" id="{6CDBFD95-E4FC-2042-ACA6-712AA9745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37" name="Slide Number Placeholder 2">
            <a:extLst>
              <a:ext uri="{FF2B5EF4-FFF2-40B4-BE49-F238E27FC236}">
                <a16:creationId xmlns:a16="http://schemas.microsoft.com/office/drawing/2014/main" id="{A53C7E4C-4285-BA47-BAA5-82DAED6A7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CC649C-7B1D-434A-B041-783DBC5CE232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Oval 2">
            <a:extLst>
              <a:ext uri="{FF2B5EF4-FFF2-40B4-BE49-F238E27FC236}">
                <a16:creationId xmlns:a16="http://schemas.microsoft.com/office/drawing/2014/main" id="{B733C450-306D-8F41-BD5B-81AA4CA3CEC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188" y="2090738"/>
            <a:ext cx="1716087" cy="1714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7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" name="Group 3">
            <a:extLst>
              <a:ext uri="{FF2B5EF4-FFF2-40B4-BE49-F238E27FC236}">
                <a16:creationId xmlns:a16="http://schemas.microsoft.com/office/drawing/2014/main" id="{71DAB1E8-9B0A-0A42-A17B-FCA078CBB139}"/>
              </a:ext>
            </a:extLst>
          </p:cNvPr>
          <p:cNvGrpSpPr>
            <a:grpSpLocks/>
          </p:cNvGrpSpPr>
          <p:nvPr/>
        </p:nvGrpSpPr>
        <p:grpSpPr bwMode="auto">
          <a:xfrm>
            <a:off x="735013" y="2090738"/>
            <a:ext cx="7799387" cy="1722437"/>
            <a:chOff x="463" y="1317"/>
            <a:chExt cx="4913" cy="1085"/>
          </a:xfrm>
        </p:grpSpPr>
        <p:grpSp>
          <p:nvGrpSpPr>
            <p:cNvPr id="45069" name="Group 4">
              <a:extLst>
                <a:ext uri="{FF2B5EF4-FFF2-40B4-BE49-F238E27FC236}">
                  <a16:creationId xmlns:a16="http://schemas.microsoft.com/office/drawing/2014/main" id="{77F1D2B9-1E73-B645-AD3F-F3CEB179E2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" y="1317"/>
              <a:ext cx="1088" cy="1085"/>
              <a:chOff x="463" y="1317"/>
              <a:chExt cx="1088" cy="1085"/>
            </a:xfrm>
          </p:grpSpPr>
          <p:sp>
            <p:nvSpPr>
              <p:cNvPr id="45071" name="Line 5">
                <a:extLst>
                  <a:ext uri="{FF2B5EF4-FFF2-40B4-BE49-F238E27FC236}">
                    <a16:creationId xmlns:a16="http://schemas.microsoft.com/office/drawing/2014/main" id="{CC14BE1F-B712-3641-9366-F225ECDF996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>
                <a:off x="1006" y="1317"/>
                <a:ext cx="0" cy="10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2" name="Line 6">
                <a:extLst>
                  <a:ext uri="{FF2B5EF4-FFF2-40B4-BE49-F238E27FC236}">
                    <a16:creationId xmlns:a16="http://schemas.microsoft.com/office/drawing/2014/main" id="{16346C9D-52F3-D745-8B16-25A0AFE90346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800000">
                <a:off x="1008" y="1319"/>
                <a:ext cx="0" cy="10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3" name="Line 7">
                <a:extLst>
                  <a:ext uri="{FF2B5EF4-FFF2-40B4-BE49-F238E27FC236}">
                    <a16:creationId xmlns:a16="http://schemas.microsoft.com/office/drawing/2014/main" id="{A9E817BB-7D0E-BF44-8D5E-092C47A74222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3600000">
                <a:off x="1004" y="1321"/>
                <a:ext cx="0" cy="10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4" name="Line 8">
                <a:extLst>
                  <a:ext uri="{FF2B5EF4-FFF2-40B4-BE49-F238E27FC236}">
                    <a16:creationId xmlns:a16="http://schemas.microsoft.com/office/drawing/2014/main" id="{78362EB0-56DE-6F49-BD45-B3F0BA26D94C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5400000">
                <a:off x="1004" y="1307"/>
                <a:ext cx="0" cy="10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5" name="Line 9">
                <a:extLst>
                  <a:ext uri="{FF2B5EF4-FFF2-40B4-BE49-F238E27FC236}">
                    <a16:creationId xmlns:a16="http://schemas.microsoft.com/office/drawing/2014/main" id="{C788B91D-5216-F147-A72E-20655C749BF9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7200000">
                <a:off x="1011" y="1300"/>
                <a:ext cx="0" cy="10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6" name="Line 10">
                <a:extLst>
                  <a:ext uri="{FF2B5EF4-FFF2-40B4-BE49-F238E27FC236}">
                    <a16:creationId xmlns:a16="http://schemas.microsoft.com/office/drawing/2014/main" id="{B6D6E9B5-E36B-A643-8C47-2CE250947DED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9000000">
                <a:off x="1017" y="1322"/>
                <a:ext cx="0" cy="10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070" name="Rectangle 11">
              <a:extLst>
                <a:ext uri="{FF2B5EF4-FFF2-40B4-BE49-F238E27FC236}">
                  <a16:creationId xmlns:a16="http://schemas.microsoft.com/office/drawing/2014/main" id="{EF739026-460B-A347-A1BF-9331C1B4D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488"/>
              <a:ext cx="360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 anchor="b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</a:rPr>
                <a:t>Tracks divided into sectors</a:t>
              </a:r>
            </a:p>
          </p:txBody>
        </p:sp>
      </p:grpSp>
      <p:sp>
        <p:nvSpPr>
          <p:cNvPr id="57348" name="Rectangle 12">
            <a:extLst>
              <a:ext uri="{FF2B5EF4-FFF2-40B4-BE49-F238E27FC236}">
                <a16:creationId xmlns:a16="http://schemas.microsoft.com/office/drawing/2014/main" id="{60A7EE15-B350-6746-B9F5-8F9450998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381000"/>
            <a:ext cx="8482012" cy="7620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Structure - top view of single platter</a:t>
            </a:r>
          </a:p>
        </p:txBody>
      </p:sp>
      <p:grpSp>
        <p:nvGrpSpPr>
          <p:cNvPr id="4" name="Group 13">
            <a:extLst>
              <a:ext uri="{FF2B5EF4-FFF2-40B4-BE49-F238E27FC236}">
                <a16:creationId xmlns:a16="http://schemas.microsoft.com/office/drawing/2014/main" id="{825596B4-55BC-244C-B34A-525A9E6F87AD}"/>
              </a:ext>
            </a:extLst>
          </p:cNvPr>
          <p:cNvGrpSpPr>
            <a:grpSpLocks/>
          </p:cNvGrpSpPr>
          <p:nvPr/>
        </p:nvGrpSpPr>
        <p:grpSpPr bwMode="auto">
          <a:xfrm>
            <a:off x="928688" y="1524000"/>
            <a:ext cx="7300912" cy="2117725"/>
            <a:chOff x="585" y="960"/>
            <a:chExt cx="4599" cy="1334"/>
          </a:xfrm>
        </p:grpSpPr>
        <p:grpSp>
          <p:nvGrpSpPr>
            <p:cNvPr id="45063" name="Group 14">
              <a:extLst>
                <a:ext uri="{FF2B5EF4-FFF2-40B4-BE49-F238E27FC236}">
                  <a16:creationId xmlns:a16="http://schemas.microsoft.com/office/drawing/2014/main" id="{220D8A90-A5B9-3549-AF3E-54CEE86790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5" y="1430"/>
              <a:ext cx="865" cy="864"/>
              <a:chOff x="585" y="1430"/>
              <a:chExt cx="865" cy="864"/>
            </a:xfrm>
          </p:grpSpPr>
          <p:sp>
            <p:nvSpPr>
              <p:cNvPr id="45065" name="Oval 15">
                <a:extLst>
                  <a:ext uri="{FF2B5EF4-FFF2-40B4-BE49-F238E27FC236}">
                    <a16:creationId xmlns:a16="http://schemas.microsoft.com/office/drawing/2014/main" id="{E87D9255-09F0-0840-A6CB-90240ECC2469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00" y="1765"/>
                <a:ext cx="216" cy="21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5066" name="Oval 16">
                <a:extLst>
                  <a:ext uri="{FF2B5EF4-FFF2-40B4-BE49-F238E27FC236}">
                    <a16:creationId xmlns:a16="http://schemas.microsoft.com/office/drawing/2014/main" id="{84F22C80-D34C-5B41-A1A8-8CC47559F0F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85" y="1430"/>
                <a:ext cx="865" cy="86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5067" name="Oval 17">
                <a:extLst>
                  <a:ext uri="{FF2B5EF4-FFF2-40B4-BE49-F238E27FC236}">
                    <a16:creationId xmlns:a16="http://schemas.microsoft.com/office/drawing/2014/main" id="{7ACF327A-ECDC-E14D-B1C1-FC49B9A5FE14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93" y="1538"/>
                <a:ext cx="649" cy="64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  <p:sp>
            <p:nvSpPr>
              <p:cNvPr id="45068" name="Oval 18">
                <a:extLst>
                  <a:ext uri="{FF2B5EF4-FFF2-40B4-BE49-F238E27FC236}">
                    <a16:creationId xmlns:a16="http://schemas.microsoft.com/office/drawing/2014/main" id="{0DE08D52-9F87-9141-851B-7843B391A67C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92" y="1657"/>
                <a:ext cx="432" cy="43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24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ZapfDingbats" pitchFamily="82" charset="2"/>
                  <a:buChar char="u"/>
                  <a:defRPr sz="20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1"/>
                  </a:buClr>
                  <a:buChar char="»"/>
                  <a:defRPr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n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50000"/>
                  <a:buFont typeface="Monotype Sorts" pitchFamily="2" charset="2"/>
                  <a:buChar char="l"/>
                  <a:defRPr sz="1600">
                    <a:solidFill>
                      <a:schemeClr val="accent2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5064" name="Rectangle 19">
              <a:extLst>
                <a:ext uri="{FF2B5EF4-FFF2-40B4-BE49-F238E27FC236}">
                  <a16:creationId xmlns:a16="http://schemas.microsoft.com/office/drawing/2014/main" id="{4CA96397-F587-9C49-9E10-C26C55A335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960"/>
              <a:ext cx="340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 anchor="b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>
                  <a:solidFill>
                    <a:schemeClr val="tx2"/>
                  </a:solidFill>
                </a:rPr>
                <a:t>Surface organized into tracks</a:t>
              </a:r>
            </a:p>
          </p:txBody>
        </p:sp>
      </p:grpSp>
      <p:sp>
        <p:nvSpPr>
          <p:cNvPr id="45061" name="Footer Placeholder 2">
            <a:extLst>
              <a:ext uri="{FF2B5EF4-FFF2-40B4-BE49-F238E27FC236}">
                <a16:creationId xmlns:a16="http://schemas.microsoft.com/office/drawing/2014/main" id="{B8A43786-08AE-C644-8EE0-29D02A6A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2" name="Slide Number Placeholder 4">
            <a:extLst>
              <a:ext uri="{FF2B5EF4-FFF2-40B4-BE49-F238E27FC236}">
                <a16:creationId xmlns:a16="http://schemas.microsoft.com/office/drawing/2014/main" id="{5FE0324C-BD42-EB48-8718-F1082342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971C2E-20FA-BF4F-91C7-3CD56AE2C418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E08428B8-1543-EB46-AEBF-02DBE2A29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Access</a:t>
            </a:r>
          </a:p>
        </p:txBody>
      </p:sp>
      <p:grpSp>
        <p:nvGrpSpPr>
          <p:cNvPr id="47106" name="Group 3">
            <a:extLst>
              <a:ext uri="{FF2B5EF4-FFF2-40B4-BE49-F238E27FC236}">
                <a16:creationId xmlns:a16="http://schemas.microsoft.com/office/drawing/2014/main" id="{194F6532-5F20-024D-BC21-8906C78EFCE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5013" y="2090738"/>
            <a:ext cx="1727200" cy="1722437"/>
            <a:chOff x="525" y="1152"/>
            <a:chExt cx="1449" cy="1446"/>
          </a:xfrm>
        </p:grpSpPr>
        <p:sp>
          <p:nvSpPr>
            <p:cNvPr id="116740" name="Oval 4">
              <a:extLst>
                <a:ext uri="{FF2B5EF4-FFF2-40B4-BE49-F238E27FC236}">
                  <a16:creationId xmlns:a16="http://schemas.microsoft.com/office/drawing/2014/main" id="{BF5DB484-53DF-8243-A304-D27FCBDBB5B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152"/>
              <a:ext cx="1440" cy="1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7112" name="Oval 5">
              <a:extLst>
                <a:ext uri="{FF2B5EF4-FFF2-40B4-BE49-F238E27FC236}">
                  <a16:creationId xmlns:a16="http://schemas.microsoft.com/office/drawing/2014/main" id="{98AD05F4-3794-4048-93AC-DE76BA5F05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" y="1302"/>
              <a:ext cx="1152" cy="1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47113" name="Oval 6">
              <a:extLst>
                <a:ext uri="{FF2B5EF4-FFF2-40B4-BE49-F238E27FC236}">
                  <a16:creationId xmlns:a16="http://schemas.microsoft.com/office/drawing/2014/main" id="{137A7AF1-DEAC-1C46-9770-836F21D6A7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1" y="1446"/>
              <a:ext cx="864" cy="8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47114" name="Oval 7">
              <a:extLst>
                <a:ext uri="{FF2B5EF4-FFF2-40B4-BE49-F238E27FC236}">
                  <a16:creationId xmlns:a16="http://schemas.microsoft.com/office/drawing/2014/main" id="{0DE9F4A9-D11D-D94B-99A1-CA361E776CE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63" y="1605"/>
              <a:ext cx="576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47115" name="Line 8">
              <a:extLst>
                <a:ext uri="{FF2B5EF4-FFF2-40B4-BE49-F238E27FC236}">
                  <a16:creationId xmlns:a16="http://schemas.microsoft.com/office/drawing/2014/main" id="{9E1A0B8E-F04B-0D47-B6BB-470AC986C79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248" y="115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6" name="Line 9">
              <a:extLst>
                <a:ext uri="{FF2B5EF4-FFF2-40B4-BE49-F238E27FC236}">
                  <a16:creationId xmlns:a16="http://schemas.microsoft.com/office/drawing/2014/main" id="{13B746C8-A201-4447-B8D0-E84287F6D18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800000">
              <a:off x="1251" y="1155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7" name="Line 10">
              <a:extLst>
                <a:ext uri="{FF2B5EF4-FFF2-40B4-BE49-F238E27FC236}">
                  <a16:creationId xmlns:a16="http://schemas.microsoft.com/office/drawing/2014/main" id="{16C79BD6-8E8C-1047-8A5D-F32200FE4BB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600000">
              <a:off x="1245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8" name="Line 11">
              <a:extLst>
                <a:ext uri="{FF2B5EF4-FFF2-40B4-BE49-F238E27FC236}">
                  <a16:creationId xmlns:a16="http://schemas.microsoft.com/office/drawing/2014/main" id="{5DC2C760-6350-CC44-8BB4-DEE6A1798F6D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1245" y="11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Line 12">
              <a:extLst>
                <a:ext uri="{FF2B5EF4-FFF2-40B4-BE49-F238E27FC236}">
                  <a16:creationId xmlns:a16="http://schemas.microsoft.com/office/drawing/2014/main" id="{092A090E-2025-A444-B3F9-9835A751169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7200000">
              <a:off x="1254" y="1131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0" name="Line 13">
              <a:extLst>
                <a:ext uri="{FF2B5EF4-FFF2-40B4-BE49-F238E27FC236}">
                  <a16:creationId xmlns:a16="http://schemas.microsoft.com/office/drawing/2014/main" id="{64723545-ADFD-D04B-A09B-BF6DF7B9CD3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9000000">
              <a:off x="1263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1" name="Oval 14">
              <a:extLst>
                <a:ext uri="{FF2B5EF4-FFF2-40B4-BE49-F238E27FC236}">
                  <a16:creationId xmlns:a16="http://schemas.microsoft.com/office/drawing/2014/main" id="{BB6C36DF-0CEE-5641-AB42-F35ED87C3F9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07" y="1749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47107" name="AutoShape 15">
            <a:extLst>
              <a:ext uri="{FF2B5EF4-FFF2-40B4-BE49-F238E27FC236}">
                <a16:creationId xmlns:a16="http://schemas.microsoft.com/office/drawing/2014/main" id="{2A8C6499-D298-2943-9DE0-A7965B4F1E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0500" y="1962150"/>
            <a:ext cx="290513" cy="555625"/>
          </a:xfrm>
          <a:prstGeom prst="downArrow">
            <a:avLst>
              <a:gd name="adj1" fmla="val 50000"/>
              <a:gd name="adj2" fmla="val 4781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7108" name="Rectangle 16">
            <a:extLst>
              <a:ext uri="{FF2B5EF4-FFF2-40B4-BE49-F238E27FC236}">
                <a16:creationId xmlns:a16="http://schemas.microsoft.com/office/drawing/2014/main" id="{50930E28-30AF-4B4C-8D10-684EF45BA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Head in position above a track</a:t>
            </a:r>
          </a:p>
        </p:txBody>
      </p:sp>
      <p:sp>
        <p:nvSpPr>
          <p:cNvPr id="47109" name="Footer Placeholder 1">
            <a:extLst>
              <a:ext uri="{FF2B5EF4-FFF2-40B4-BE49-F238E27FC236}">
                <a16:creationId xmlns:a16="http://schemas.microsoft.com/office/drawing/2014/main" id="{78ACFD1A-C732-884D-92B3-B3B3451B6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10" name="Slide Number Placeholder 2">
            <a:extLst>
              <a:ext uri="{FF2B5EF4-FFF2-40B4-BE49-F238E27FC236}">
                <a16:creationId xmlns:a16="http://schemas.microsoft.com/office/drawing/2014/main" id="{90E7F3C5-BC79-2640-82E8-284888D8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05AD707-FA73-6347-B0DB-F70CF1F6FE96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B3C10C8-58BE-584E-8172-DF24C2A57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Access</a:t>
            </a:r>
          </a:p>
        </p:txBody>
      </p:sp>
      <p:grpSp>
        <p:nvGrpSpPr>
          <p:cNvPr id="49154" name="Group 3">
            <a:extLst>
              <a:ext uri="{FF2B5EF4-FFF2-40B4-BE49-F238E27FC236}">
                <a16:creationId xmlns:a16="http://schemas.microsoft.com/office/drawing/2014/main" id="{7699F3D8-AE60-8E44-8874-E0477069AA5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5013" y="2090738"/>
            <a:ext cx="1727200" cy="1722437"/>
            <a:chOff x="525" y="1152"/>
            <a:chExt cx="1449" cy="1446"/>
          </a:xfrm>
        </p:grpSpPr>
        <p:sp>
          <p:nvSpPr>
            <p:cNvPr id="118788" name="Oval 4">
              <a:extLst>
                <a:ext uri="{FF2B5EF4-FFF2-40B4-BE49-F238E27FC236}">
                  <a16:creationId xmlns:a16="http://schemas.microsoft.com/office/drawing/2014/main" id="{4CB0B7FA-BF98-D54C-9278-153CB0208BB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152"/>
              <a:ext cx="1440" cy="1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161" name="Oval 5">
              <a:extLst>
                <a:ext uri="{FF2B5EF4-FFF2-40B4-BE49-F238E27FC236}">
                  <a16:creationId xmlns:a16="http://schemas.microsoft.com/office/drawing/2014/main" id="{1F49CD63-B489-0C46-B415-A9DBF7D9DC8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" y="1302"/>
              <a:ext cx="1152" cy="1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49162" name="Oval 6">
              <a:extLst>
                <a:ext uri="{FF2B5EF4-FFF2-40B4-BE49-F238E27FC236}">
                  <a16:creationId xmlns:a16="http://schemas.microsoft.com/office/drawing/2014/main" id="{60677F50-98BF-8749-9AAD-0BA0BD0DCB1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1" y="1446"/>
              <a:ext cx="864" cy="8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49163" name="Oval 7">
              <a:extLst>
                <a:ext uri="{FF2B5EF4-FFF2-40B4-BE49-F238E27FC236}">
                  <a16:creationId xmlns:a16="http://schemas.microsoft.com/office/drawing/2014/main" id="{32202050-5FD5-4546-AF75-4521441D210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63" y="1605"/>
              <a:ext cx="576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49164" name="Line 8">
              <a:extLst>
                <a:ext uri="{FF2B5EF4-FFF2-40B4-BE49-F238E27FC236}">
                  <a16:creationId xmlns:a16="http://schemas.microsoft.com/office/drawing/2014/main" id="{201AA1F9-AA32-5B4C-9CDA-AC8243AA692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248" y="115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5" name="Line 9">
              <a:extLst>
                <a:ext uri="{FF2B5EF4-FFF2-40B4-BE49-F238E27FC236}">
                  <a16:creationId xmlns:a16="http://schemas.microsoft.com/office/drawing/2014/main" id="{7C705C34-6B71-434A-8441-D4B0EB984B03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800000">
              <a:off x="1251" y="1155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Line 10">
              <a:extLst>
                <a:ext uri="{FF2B5EF4-FFF2-40B4-BE49-F238E27FC236}">
                  <a16:creationId xmlns:a16="http://schemas.microsoft.com/office/drawing/2014/main" id="{0B545ED6-C954-A34F-919A-8B207DEEE62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600000">
              <a:off x="1245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Line 11">
              <a:extLst>
                <a:ext uri="{FF2B5EF4-FFF2-40B4-BE49-F238E27FC236}">
                  <a16:creationId xmlns:a16="http://schemas.microsoft.com/office/drawing/2014/main" id="{35CFC1AE-7DE8-FF44-BF27-CF82B5EE5100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1245" y="11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Line 12">
              <a:extLst>
                <a:ext uri="{FF2B5EF4-FFF2-40B4-BE49-F238E27FC236}">
                  <a16:creationId xmlns:a16="http://schemas.microsoft.com/office/drawing/2014/main" id="{C62684F7-E512-7444-9AD9-95492A58776A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7200000">
              <a:off x="1254" y="1131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Line 13">
              <a:extLst>
                <a:ext uri="{FF2B5EF4-FFF2-40B4-BE49-F238E27FC236}">
                  <a16:creationId xmlns:a16="http://schemas.microsoft.com/office/drawing/2014/main" id="{F784A287-13EE-5C4D-999E-792783AF8024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9000000">
              <a:off x="1263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Oval 14">
              <a:extLst>
                <a:ext uri="{FF2B5EF4-FFF2-40B4-BE49-F238E27FC236}">
                  <a16:creationId xmlns:a16="http://schemas.microsoft.com/office/drawing/2014/main" id="{122B4F72-B66D-2F47-B3F5-64330CB7146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07" y="1749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49155" name="AutoShape 15">
            <a:extLst>
              <a:ext uri="{FF2B5EF4-FFF2-40B4-BE49-F238E27FC236}">
                <a16:creationId xmlns:a16="http://schemas.microsoft.com/office/drawing/2014/main" id="{D3A02D70-4626-6549-B632-BD077FD6F7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0500" y="1962150"/>
            <a:ext cx="290513" cy="555625"/>
          </a:xfrm>
          <a:prstGeom prst="downArrow">
            <a:avLst>
              <a:gd name="adj1" fmla="val 50000"/>
              <a:gd name="adj2" fmla="val 4781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9156" name="AutoShape 16">
            <a:extLst>
              <a:ext uri="{FF2B5EF4-FFF2-40B4-BE49-F238E27FC236}">
                <a16:creationId xmlns:a16="http://schemas.microsoft.com/office/drawing/2014/main" id="{3F0747B4-E555-224A-8F0D-3F10DBB0B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49157" name="Rectangle 17">
            <a:extLst>
              <a:ext uri="{FF2B5EF4-FFF2-40B4-BE49-F238E27FC236}">
                <a16:creationId xmlns:a16="http://schemas.microsoft.com/office/drawing/2014/main" id="{9B4863E8-ACE3-9F40-9E8D-2EDA4455D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Rotation is counter-clockwise</a:t>
            </a:r>
          </a:p>
        </p:txBody>
      </p:sp>
      <p:sp>
        <p:nvSpPr>
          <p:cNvPr id="49158" name="Footer Placeholder 1">
            <a:extLst>
              <a:ext uri="{FF2B5EF4-FFF2-40B4-BE49-F238E27FC236}">
                <a16:creationId xmlns:a16="http://schemas.microsoft.com/office/drawing/2014/main" id="{0E51943B-F6D9-664A-9D45-40E062FE7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9" name="Slide Number Placeholder 2">
            <a:extLst>
              <a:ext uri="{FF2B5EF4-FFF2-40B4-BE49-F238E27FC236}">
                <a16:creationId xmlns:a16="http://schemas.microsoft.com/office/drawing/2014/main" id="{53BB4FDA-3839-DD4C-8648-6F2A5C3AD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DD1AE3-1767-1140-A6A0-3370C2788701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29325-96D3-5649-99E8-712352219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OS Abstractions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3249BB96-56D7-B140-A7E7-6D6D9113B0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4BFF88F7-AD24-5E45-BFBD-3DBC7ABB7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44CB51-6671-8E45-B14E-A63577EA6434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18436" name="AutoShape 14">
            <a:extLst>
              <a:ext uri="{FF2B5EF4-FFF2-40B4-BE49-F238E27FC236}">
                <a16:creationId xmlns:a16="http://schemas.microsoft.com/office/drawing/2014/main" id="{269E375D-DC88-264F-B85F-B816345D09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4343400"/>
            <a:ext cx="4419600" cy="228600"/>
          </a:xfrm>
          <a:prstGeom prst="cube">
            <a:avLst>
              <a:gd name="adj" fmla="val 8625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18437" name="AutoShape 4">
            <a:extLst>
              <a:ext uri="{FF2B5EF4-FFF2-40B4-BE49-F238E27FC236}">
                <a16:creationId xmlns:a16="http://schemas.microsoft.com/office/drawing/2014/main" id="{74434F6E-E543-4C47-B680-26B8537C5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657600"/>
            <a:ext cx="4419600" cy="762000"/>
          </a:xfrm>
          <a:prstGeom prst="cube">
            <a:avLst>
              <a:gd name="adj" fmla="val 25000"/>
            </a:avLst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30D7D240-63E5-224F-B0EC-4C105B907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505200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18439" name="Text Box 6">
            <a:extLst>
              <a:ext uri="{FF2B5EF4-FFF2-40B4-BE49-F238E27FC236}">
                <a16:creationId xmlns:a16="http://schemas.microsoft.com/office/drawing/2014/main" id="{D515856F-4DC9-6A4B-B628-85B1709A7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9624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Operating System</a:t>
            </a:r>
          </a:p>
        </p:txBody>
      </p:sp>
      <p:sp>
        <p:nvSpPr>
          <p:cNvPr id="18440" name="Text Box 8">
            <a:extLst>
              <a:ext uri="{FF2B5EF4-FFF2-40B4-BE49-F238E27FC236}">
                <a16:creationId xmlns:a16="http://schemas.microsoft.com/office/drawing/2014/main" id="{5A7B0305-97D8-AD49-8937-72C22D14E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8006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Hardware</a:t>
            </a:r>
          </a:p>
        </p:txBody>
      </p:sp>
      <p:sp>
        <p:nvSpPr>
          <p:cNvPr id="18441" name="AutoShape 11">
            <a:extLst>
              <a:ext uri="{FF2B5EF4-FFF2-40B4-BE49-F238E27FC236}">
                <a16:creationId xmlns:a16="http://schemas.microsoft.com/office/drawing/2014/main" id="{4593E79C-33E7-F243-91E7-C860B987F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819400"/>
            <a:ext cx="4419600" cy="228600"/>
          </a:xfrm>
          <a:prstGeom prst="cube">
            <a:avLst>
              <a:gd name="adj" fmla="val 86250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18442" name="AutoShape 9">
            <a:extLst>
              <a:ext uri="{FF2B5EF4-FFF2-40B4-BE49-F238E27FC236}">
                <a16:creationId xmlns:a16="http://schemas.microsoft.com/office/drawing/2014/main" id="{35B1F47A-649C-B74E-83EF-A1E3A5F4E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2209800"/>
            <a:ext cx="4419600" cy="685800"/>
          </a:xfrm>
          <a:prstGeom prst="cube">
            <a:avLst>
              <a:gd name="adj" fmla="val 25000"/>
            </a:avLst>
          </a:prstGeom>
          <a:solidFill>
            <a:srgbClr val="D600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18443" name="Text Box 10">
            <a:extLst>
              <a:ext uri="{FF2B5EF4-FFF2-40B4-BE49-F238E27FC236}">
                <a16:creationId xmlns:a16="http://schemas.microsoft.com/office/drawing/2014/main" id="{64E1D5C0-7038-4F4E-9AF9-FE3A1D42E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24384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bg1"/>
                </a:solidFill>
              </a:rPr>
              <a:t>Applications</a:t>
            </a:r>
          </a:p>
        </p:txBody>
      </p:sp>
      <p:sp>
        <p:nvSpPr>
          <p:cNvPr id="18444" name="Rectangle 6">
            <a:extLst>
              <a:ext uri="{FF2B5EF4-FFF2-40B4-BE49-F238E27FC236}">
                <a16:creationId xmlns:a16="http://schemas.microsoft.com/office/drawing/2014/main" id="{5BFCA9BC-280E-CE44-AE86-81B7BD305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800600"/>
            <a:ext cx="914400" cy="381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CPU</a:t>
            </a:r>
          </a:p>
        </p:txBody>
      </p:sp>
      <p:sp>
        <p:nvSpPr>
          <p:cNvPr id="18445" name="Rectangle 6">
            <a:extLst>
              <a:ext uri="{FF2B5EF4-FFF2-40B4-BE49-F238E27FC236}">
                <a16:creationId xmlns:a16="http://schemas.microsoft.com/office/drawing/2014/main" id="{BCE1766A-66C8-7746-838D-444B0710F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800600"/>
            <a:ext cx="914400" cy="381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Disk</a:t>
            </a:r>
          </a:p>
        </p:txBody>
      </p:sp>
      <p:sp>
        <p:nvSpPr>
          <p:cNvPr id="18446" name="Rectangle 6">
            <a:extLst>
              <a:ext uri="{FF2B5EF4-FFF2-40B4-BE49-F238E27FC236}">
                <a16:creationId xmlns:a16="http://schemas.microsoft.com/office/drawing/2014/main" id="{AB4BE090-B9D5-8C4F-9F0E-6BF4D5660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800600"/>
            <a:ext cx="914400" cy="381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RAM</a:t>
            </a:r>
          </a:p>
        </p:txBody>
      </p:sp>
      <p:sp>
        <p:nvSpPr>
          <p:cNvPr id="18447" name="Rectangle 6">
            <a:extLst>
              <a:ext uri="{FF2B5EF4-FFF2-40B4-BE49-F238E27FC236}">
                <a16:creationId xmlns:a16="http://schemas.microsoft.com/office/drawing/2014/main" id="{5DAACDC5-B239-C94D-BBDB-5D145C470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3124200"/>
            <a:ext cx="990600" cy="381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Process</a:t>
            </a:r>
          </a:p>
        </p:txBody>
      </p:sp>
      <p:sp>
        <p:nvSpPr>
          <p:cNvPr id="18448" name="Rectangle 6">
            <a:extLst>
              <a:ext uri="{FF2B5EF4-FFF2-40B4-BE49-F238E27FC236}">
                <a16:creationId xmlns:a16="http://schemas.microsoft.com/office/drawing/2014/main" id="{2968D56A-3D68-6E4F-9E75-EA9E2C4F1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124200"/>
            <a:ext cx="1295400" cy="381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File system</a:t>
            </a:r>
          </a:p>
        </p:txBody>
      </p:sp>
      <p:sp>
        <p:nvSpPr>
          <p:cNvPr id="18449" name="Rectangle 6">
            <a:extLst>
              <a:ext uri="{FF2B5EF4-FFF2-40B4-BE49-F238E27FC236}">
                <a16:creationId xmlns:a16="http://schemas.microsoft.com/office/drawing/2014/main" id="{0000A3D9-D3E4-9841-A812-F779E5A54D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124200"/>
            <a:ext cx="1676400" cy="3810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round/>
            <a:headEnd/>
            <a:tailEnd type="triangle" w="lg" len="lg"/>
          </a:ln>
        </p:spPr>
        <p:txBody>
          <a:bodyPr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rgbClr val="000000"/>
                </a:solidFill>
              </a:rPr>
              <a:t>Virtual memory</a:t>
            </a:r>
          </a:p>
        </p:txBody>
      </p:sp>
      <p:sp>
        <p:nvSpPr>
          <p:cNvPr id="18450" name="Footer Placeholder 19">
            <a:extLst>
              <a:ext uri="{FF2B5EF4-FFF2-40B4-BE49-F238E27FC236}">
                <a16:creationId xmlns:a16="http://schemas.microsoft.com/office/drawing/2014/main" id="{ACA7A451-2A0F-D640-9786-A6330D92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C509E95-1B1D-6346-8AD9-BB268BEAFA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Access – Read</a:t>
            </a:r>
          </a:p>
        </p:txBody>
      </p:sp>
      <p:grpSp>
        <p:nvGrpSpPr>
          <p:cNvPr id="51202" name="Group 3">
            <a:extLst>
              <a:ext uri="{FF2B5EF4-FFF2-40B4-BE49-F238E27FC236}">
                <a16:creationId xmlns:a16="http://schemas.microsoft.com/office/drawing/2014/main" id="{D679D2DB-8CE0-8949-8FE1-4D9B66C2E308}"/>
              </a:ext>
            </a:extLst>
          </p:cNvPr>
          <p:cNvGrpSpPr>
            <a:grpSpLocks/>
          </p:cNvGrpSpPr>
          <p:nvPr/>
        </p:nvGrpSpPr>
        <p:grpSpPr bwMode="auto">
          <a:xfrm>
            <a:off x="735013" y="1962150"/>
            <a:ext cx="1727200" cy="1851025"/>
            <a:chOff x="463" y="1236"/>
            <a:chExt cx="1088" cy="1166"/>
          </a:xfrm>
        </p:grpSpPr>
        <p:grpSp>
          <p:nvGrpSpPr>
            <p:cNvPr id="51207" name="Group 4">
              <a:extLst>
                <a:ext uri="{FF2B5EF4-FFF2-40B4-BE49-F238E27FC236}">
                  <a16:creationId xmlns:a16="http://schemas.microsoft.com/office/drawing/2014/main" id="{3B1A460F-9727-CC46-BA7A-9C04F500D6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3" y="1317"/>
              <a:ext cx="1088" cy="1085"/>
              <a:chOff x="463" y="1317"/>
              <a:chExt cx="1088" cy="1085"/>
            </a:xfrm>
          </p:grpSpPr>
          <p:grpSp>
            <p:nvGrpSpPr>
              <p:cNvPr id="51209" name="Group 5">
                <a:extLst>
                  <a:ext uri="{FF2B5EF4-FFF2-40B4-BE49-F238E27FC236}">
                    <a16:creationId xmlns:a16="http://schemas.microsoft.com/office/drawing/2014/main" id="{51404736-4730-F447-BAAE-4C37213C5E8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63" y="1317"/>
                <a:ext cx="1088" cy="1085"/>
                <a:chOff x="525" y="1152"/>
                <a:chExt cx="1449" cy="1446"/>
              </a:xfrm>
            </p:grpSpPr>
            <p:sp>
              <p:nvSpPr>
                <p:cNvPr id="120838" name="Oval 6">
                  <a:extLst>
                    <a:ext uri="{FF2B5EF4-FFF2-40B4-BE49-F238E27FC236}">
                      <a16:creationId xmlns:a16="http://schemas.microsoft.com/office/drawing/2014/main" id="{FB62914C-EBB6-AD45-B992-908A0ED6B7B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7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1212" name="Oval 7">
                  <a:extLst>
                    <a:ext uri="{FF2B5EF4-FFF2-40B4-BE49-F238E27FC236}">
                      <a16:creationId xmlns:a16="http://schemas.microsoft.com/office/drawing/2014/main" id="{B67BA953-529B-934D-8F6A-A1AFC4FE585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13" name="Oval 8">
                  <a:extLst>
                    <a:ext uri="{FF2B5EF4-FFF2-40B4-BE49-F238E27FC236}">
                      <a16:creationId xmlns:a16="http://schemas.microsoft.com/office/drawing/2014/main" id="{68EBE6F1-2699-EE47-BCFB-FA866FC0054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14" name="Oval 9">
                  <a:extLst>
                    <a:ext uri="{FF2B5EF4-FFF2-40B4-BE49-F238E27FC236}">
                      <a16:creationId xmlns:a16="http://schemas.microsoft.com/office/drawing/2014/main" id="{94812590-B4C5-E548-AE3E-4F698EB8460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1215" name="Line 10">
                  <a:extLst>
                    <a:ext uri="{FF2B5EF4-FFF2-40B4-BE49-F238E27FC236}">
                      <a16:creationId xmlns:a16="http://schemas.microsoft.com/office/drawing/2014/main" id="{D29B097D-FD87-4C41-ADAB-12E213103D7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6" name="Line 11">
                  <a:extLst>
                    <a:ext uri="{FF2B5EF4-FFF2-40B4-BE49-F238E27FC236}">
                      <a16:creationId xmlns:a16="http://schemas.microsoft.com/office/drawing/2014/main" id="{F7ACAF2B-C841-F947-BC81-579076581EB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7" name="Line 12">
                  <a:extLst>
                    <a:ext uri="{FF2B5EF4-FFF2-40B4-BE49-F238E27FC236}">
                      <a16:creationId xmlns:a16="http://schemas.microsoft.com/office/drawing/2014/main" id="{CBA68DB4-BB5E-7841-A555-12AE9719697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8" name="Line 13">
                  <a:extLst>
                    <a:ext uri="{FF2B5EF4-FFF2-40B4-BE49-F238E27FC236}">
                      <a16:creationId xmlns:a16="http://schemas.microsoft.com/office/drawing/2014/main" id="{5E64AC93-8E17-BD43-9F44-2260FA858228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19" name="Line 14">
                  <a:extLst>
                    <a:ext uri="{FF2B5EF4-FFF2-40B4-BE49-F238E27FC236}">
                      <a16:creationId xmlns:a16="http://schemas.microsoft.com/office/drawing/2014/main" id="{CDB625ED-8EE3-DE42-92EB-9A88588BED0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20" name="Line 15">
                  <a:extLst>
                    <a:ext uri="{FF2B5EF4-FFF2-40B4-BE49-F238E27FC236}">
                      <a16:creationId xmlns:a16="http://schemas.microsoft.com/office/drawing/2014/main" id="{AAA5876B-9AEE-FF4B-AE63-CA478FD051F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21" name="Oval 16">
                  <a:extLst>
                    <a:ext uri="{FF2B5EF4-FFF2-40B4-BE49-F238E27FC236}">
                      <a16:creationId xmlns:a16="http://schemas.microsoft.com/office/drawing/2014/main" id="{65D7E2C7-B1E5-D44B-8C0A-EF33AAE6B82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1210" name="Freeform 17">
                <a:extLst>
                  <a:ext uri="{FF2B5EF4-FFF2-40B4-BE49-F238E27FC236}">
                    <a16:creationId xmlns:a16="http://schemas.microsoft.com/office/drawing/2014/main" id="{967D3878-5E85-654B-8885-1659E42DD0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766421">
                <a:off x="982" y="1526"/>
                <a:ext cx="161" cy="153"/>
              </a:xfrm>
              <a:custGeom>
                <a:avLst/>
                <a:gdLst>
                  <a:gd name="T0" fmla="*/ 52 w 164"/>
                  <a:gd name="T1" fmla="*/ 135 h 155"/>
                  <a:gd name="T2" fmla="*/ 0 w 164"/>
                  <a:gd name="T3" fmla="*/ 38 h 155"/>
                  <a:gd name="T4" fmla="*/ 21 w 164"/>
                  <a:gd name="T5" fmla="*/ 38 h 155"/>
                  <a:gd name="T6" fmla="*/ 35 w 164"/>
                  <a:gd name="T7" fmla="*/ 26 h 155"/>
                  <a:gd name="T8" fmla="*/ 52 w 164"/>
                  <a:gd name="T9" fmla="*/ 21 h 155"/>
                  <a:gd name="T10" fmla="*/ 70 w 164"/>
                  <a:gd name="T11" fmla="*/ 14 h 155"/>
                  <a:gd name="T12" fmla="*/ 82 w 164"/>
                  <a:gd name="T13" fmla="*/ 9 h 155"/>
                  <a:gd name="T14" fmla="*/ 102 w 164"/>
                  <a:gd name="T15" fmla="*/ 5 h 155"/>
                  <a:gd name="T16" fmla="*/ 126 w 164"/>
                  <a:gd name="T17" fmla="*/ 2 h 155"/>
                  <a:gd name="T18" fmla="*/ 134 w 164"/>
                  <a:gd name="T19" fmla="*/ 0 h 155"/>
                  <a:gd name="T20" fmla="*/ 134 w 164"/>
                  <a:gd name="T21" fmla="*/ 112 h 155"/>
                  <a:gd name="T22" fmla="*/ 124 w 164"/>
                  <a:gd name="T23" fmla="*/ 113 h 155"/>
                  <a:gd name="T24" fmla="*/ 116 w 164"/>
                  <a:gd name="T25" fmla="*/ 113 h 155"/>
                  <a:gd name="T26" fmla="*/ 106 w 164"/>
                  <a:gd name="T27" fmla="*/ 114 h 155"/>
                  <a:gd name="T28" fmla="*/ 87 w 164"/>
                  <a:gd name="T29" fmla="*/ 118 h 155"/>
                  <a:gd name="T30" fmla="*/ 75 w 164"/>
                  <a:gd name="T31" fmla="*/ 123 h 155"/>
                  <a:gd name="T32" fmla="*/ 61 w 164"/>
                  <a:gd name="T33" fmla="*/ 130 h 155"/>
                  <a:gd name="T34" fmla="*/ 52 w 164"/>
                  <a:gd name="T35" fmla="*/ 13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08" name="AutoShape 18">
              <a:extLst>
                <a:ext uri="{FF2B5EF4-FFF2-40B4-BE49-F238E27FC236}">
                  <a16:creationId xmlns:a16="http://schemas.microsoft.com/office/drawing/2014/main" id="{0270C970-29BF-814D-A859-CC0CD5C68FE4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20" y="1236"/>
              <a:ext cx="183" cy="350"/>
            </a:xfrm>
            <a:prstGeom prst="downArrow">
              <a:avLst>
                <a:gd name="adj1" fmla="val 50000"/>
                <a:gd name="adj2" fmla="val 4781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51203" name="AutoShape 19">
            <a:extLst>
              <a:ext uri="{FF2B5EF4-FFF2-40B4-BE49-F238E27FC236}">
                <a16:creationId xmlns:a16="http://schemas.microsoft.com/office/drawing/2014/main" id="{4241F5A4-9044-F842-8A1C-45121A15A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1204" name="Rectangle 20">
            <a:extLst>
              <a:ext uri="{FF2B5EF4-FFF2-40B4-BE49-F238E27FC236}">
                <a16:creationId xmlns:a16="http://schemas.microsoft.com/office/drawing/2014/main" id="{2C248115-D35E-734F-A970-6DD85D102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About to read blue sector</a:t>
            </a:r>
          </a:p>
        </p:txBody>
      </p:sp>
      <p:sp>
        <p:nvSpPr>
          <p:cNvPr id="51205" name="Footer Placeholder 1">
            <a:extLst>
              <a:ext uri="{FF2B5EF4-FFF2-40B4-BE49-F238E27FC236}">
                <a16:creationId xmlns:a16="http://schemas.microsoft.com/office/drawing/2014/main" id="{3C11CBC9-79A3-C844-A0DF-320A32F8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6" name="Slide Number Placeholder 2">
            <a:extLst>
              <a:ext uri="{FF2B5EF4-FFF2-40B4-BE49-F238E27FC236}">
                <a16:creationId xmlns:a16="http://schemas.microsoft.com/office/drawing/2014/main" id="{0E761F03-5FC2-9840-B17B-B3D1414A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F1F1598-EF47-4B45-A90F-D467C56D6884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5A05DD1B-8B31-F942-BE71-6898C6F646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Access – Read</a:t>
            </a:r>
          </a:p>
        </p:txBody>
      </p:sp>
      <p:sp>
        <p:nvSpPr>
          <p:cNvPr id="53250" name="Text Box 3">
            <a:extLst>
              <a:ext uri="{FF2B5EF4-FFF2-40B4-BE49-F238E27FC236}">
                <a16:creationId xmlns:a16="http://schemas.microsoft.com/office/drawing/2014/main" id="{F4700695-3EEF-CC44-A645-5DE7A830E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After </a:t>
            </a:r>
            <a:r>
              <a:rPr lang="en-US" altLang="en-US" sz="2000">
                <a:solidFill>
                  <a:srgbClr val="0000FF"/>
                </a:solidFill>
              </a:rPr>
              <a:t>BLUE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tx1"/>
                </a:solidFill>
              </a:rPr>
              <a:t>read</a:t>
            </a:r>
          </a:p>
        </p:txBody>
      </p:sp>
      <p:grpSp>
        <p:nvGrpSpPr>
          <p:cNvPr id="53251" name="Group 4">
            <a:extLst>
              <a:ext uri="{FF2B5EF4-FFF2-40B4-BE49-F238E27FC236}">
                <a16:creationId xmlns:a16="http://schemas.microsoft.com/office/drawing/2014/main" id="{978FE1EB-4BBB-BC41-ACA1-6E417AAF7B6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5013" y="2090738"/>
            <a:ext cx="1727200" cy="1722437"/>
            <a:chOff x="525" y="1152"/>
            <a:chExt cx="1449" cy="1446"/>
          </a:xfrm>
        </p:grpSpPr>
        <p:sp>
          <p:nvSpPr>
            <p:cNvPr id="122885" name="Oval 5">
              <a:extLst>
                <a:ext uri="{FF2B5EF4-FFF2-40B4-BE49-F238E27FC236}">
                  <a16:creationId xmlns:a16="http://schemas.microsoft.com/office/drawing/2014/main" id="{14ED8322-4F8A-2A4A-BF52-016690336D2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28" y="1152"/>
              <a:ext cx="1440" cy="14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7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53259" name="Oval 6">
              <a:extLst>
                <a:ext uri="{FF2B5EF4-FFF2-40B4-BE49-F238E27FC236}">
                  <a16:creationId xmlns:a16="http://schemas.microsoft.com/office/drawing/2014/main" id="{79E59CC4-173E-6D48-AD94-081A070F749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87" y="1302"/>
              <a:ext cx="1152" cy="115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53260" name="Oval 7">
              <a:extLst>
                <a:ext uri="{FF2B5EF4-FFF2-40B4-BE49-F238E27FC236}">
                  <a16:creationId xmlns:a16="http://schemas.microsoft.com/office/drawing/2014/main" id="{E5D69CC2-8858-FA46-9525-D6E6973036D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31" y="1446"/>
              <a:ext cx="864" cy="86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53261" name="Oval 8">
              <a:extLst>
                <a:ext uri="{FF2B5EF4-FFF2-40B4-BE49-F238E27FC236}">
                  <a16:creationId xmlns:a16="http://schemas.microsoft.com/office/drawing/2014/main" id="{5CF58D82-7728-C845-997C-0991BC9B851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63" y="1605"/>
              <a:ext cx="576" cy="57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  <p:sp>
          <p:nvSpPr>
            <p:cNvPr id="53262" name="Line 9">
              <a:extLst>
                <a:ext uri="{FF2B5EF4-FFF2-40B4-BE49-F238E27FC236}">
                  <a16:creationId xmlns:a16="http://schemas.microsoft.com/office/drawing/2014/main" id="{3B64D983-1C39-814A-8C9F-683CDE9C6B41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>
              <a:off x="1248" y="1152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Line 10">
              <a:extLst>
                <a:ext uri="{FF2B5EF4-FFF2-40B4-BE49-F238E27FC236}">
                  <a16:creationId xmlns:a16="http://schemas.microsoft.com/office/drawing/2014/main" id="{C1FD4400-4D4A-6846-9278-64C9F40E48C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800000">
              <a:off x="1251" y="1155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Line 11">
              <a:extLst>
                <a:ext uri="{FF2B5EF4-FFF2-40B4-BE49-F238E27FC236}">
                  <a16:creationId xmlns:a16="http://schemas.microsoft.com/office/drawing/2014/main" id="{272C4A19-F3BA-6D4E-99DF-DDC94BF673C7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3600000">
              <a:off x="1245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Line 12">
              <a:extLst>
                <a:ext uri="{FF2B5EF4-FFF2-40B4-BE49-F238E27FC236}">
                  <a16:creationId xmlns:a16="http://schemas.microsoft.com/office/drawing/2014/main" id="{05963DE7-5420-BE43-9DA1-7D5864AF546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5400000">
              <a:off x="1245" y="114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Line 13">
              <a:extLst>
                <a:ext uri="{FF2B5EF4-FFF2-40B4-BE49-F238E27FC236}">
                  <a16:creationId xmlns:a16="http://schemas.microsoft.com/office/drawing/2014/main" id="{AB7515CB-36DE-F547-A39C-3CCC03E73A26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7200000">
              <a:off x="1254" y="1131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Line 14">
              <a:extLst>
                <a:ext uri="{FF2B5EF4-FFF2-40B4-BE49-F238E27FC236}">
                  <a16:creationId xmlns:a16="http://schemas.microsoft.com/office/drawing/2014/main" id="{0CC5BBEF-9197-3245-965F-DB21B15EAF2B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9000000">
              <a:off x="1263" y="1158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Oval 15">
              <a:extLst>
                <a:ext uri="{FF2B5EF4-FFF2-40B4-BE49-F238E27FC236}">
                  <a16:creationId xmlns:a16="http://schemas.microsoft.com/office/drawing/2014/main" id="{1410180C-D738-8849-B2DC-EA691E37394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07" y="1749"/>
              <a:ext cx="288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53252" name="Freeform 16">
            <a:extLst>
              <a:ext uri="{FF2B5EF4-FFF2-40B4-BE49-F238E27FC236}">
                <a16:creationId xmlns:a16="http://schemas.microsoft.com/office/drawing/2014/main" id="{474E563C-6D5A-A441-80F9-F31C90519213}"/>
              </a:ext>
            </a:extLst>
          </p:cNvPr>
          <p:cNvSpPr>
            <a:spLocks noChangeAspect="1"/>
          </p:cNvSpPr>
          <p:nvPr/>
        </p:nvSpPr>
        <p:spPr bwMode="auto">
          <a:xfrm>
            <a:off x="1358900" y="2438400"/>
            <a:ext cx="242888" cy="230188"/>
          </a:xfrm>
          <a:custGeom>
            <a:avLst/>
            <a:gdLst>
              <a:gd name="T0" fmla="*/ 2147483646 w 164"/>
              <a:gd name="T1" fmla="*/ 2147483646 h 155"/>
              <a:gd name="T2" fmla="*/ 0 w 164"/>
              <a:gd name="T3" fmla="*/ 2147483646 h 155"/>
              <a:gd name="T4" fmla="*/ 2147483646 w 164"/>
              <a:gd name="T5" fmla="*/ 2147483646 h 155"/>
              <a:gd name="T6" fmla="*/ 2147483646 w 164"/>
              <a:gd name="T7" fmla="*/ 2147483646 h 155"/>
              <a:gd name="T8" fmla="*/ 2147483646 w 164"/>
              <a:gd name="T9" fmla="*/ 2147483646 h 155"/>
              <a:gd name="T10" fmla="*/ 2147483646 w 164"/>
              <a:gd name="T11" fmla="*/ 2147483646 h 155"/>
              <a:gd name="T12" fmla="*/ 2147483646 w 164"/>
              <a:gd name="T13" fmla="*/ 2147483646 h 155"/>
              <a:gd name="T14" fmla="*/ 2147483646 w 164"/>
              <a:gd name="T15" fmla="*/ 2147483646 h 155"/>
              <a:gd name="T16" fmla="*/ 2147483646 w 164"/>
              <a:gd name="T17" fmla="*/ 2147483646 h 155"/>
              <a:gd name="T18" fmla="*/ 2147483646 w 164"/>
              <a:gd name="T19" fmla="*/ 0 h 155"/>
              <a:gd name="T20" fmla="*/ 2147483646 w 164"/>
              <a:gd name="T21" fmla="*/ 2147483646 h 155"/>
              <a:gd name="T22" fmla="*/ 2147483646 w 164"/>
              <a:gd name="T23" fmla="*/ 2147483646 h 155"/>
              <a:gd name="T24" fmla="*/ 2147483646 w 164"/>
              <a:gd name="T25" fmla="*/ 2147483646 h 155"/>
              <a:gd name="T26" fmla="*/ 2147483646 w 164"/>
              <a:gd name="T27" fmla="*/ 2147483646 h 155"/>
              <a:gd name="T28" fmla="*/ 2147483646 w 164"/>
              <a:gd name="T29" fmla="*/ 2147483646 h 155"/>
              <a:gd name="T30" fmla="*/ 2147483646 w 164"/>
              <a:gd name="T31" fmla="*/ 2147483646 h 155"/>
              <a:gd name="T32" fmla="*/ 2147483646 w 164"/>
              <a:gd name="T33" fmla="*/ 2147483646 h 155"/>
              <a:gd name="T34" fmla="*/ 2147483646 w 164"/>
              <a:gd name="T35" fmla="*/ 2147483646 h 15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64"/>
              <a:gd name="T55" fmla="*/ 0 h 155"/>
              <a:gd name="T56" fmla="*/ 164 w 164"/>
              <a:gd name="T57" fmla="*/ 155 h 15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64" h="155">
                <a:moveTo>
                  <a:pt x="62" y="155"/>
                </a:moveTo>
                <a:lnTo>
                  <a:pt x="0" y="48"/>
                </a:lnTo>
                <a:lnTo>
                  <a:pt x="21" y="38"/>
                </a:lnTo>
                <a:lnTo>
                  <a:pt x="45" y="26"/>
                </a:lnTo>
                <a:lnTo>
                  <a:pt x="62" y="21"/>
                </a:lnTo>
                <a:lnTo>
                  <a:pt x="80" y="14"/>
                </a:lnTo>
                <a:lnTo>
                  <a:pt x="102" y="9"/>
                </a:lnTo>
                <a:lnTo>
                  <a:pt x="122" y="5"/>
                </a:lnTo>
                <a:lnTo>
                  <a:pt x="152" y="2"/>
                </a:lnTo>
                <a:lnTo>
                  <a:pt x="164" y="0"/>
                </a:lnTo>
                <a:lnTo>
                  <a:pt x="164" y="129"/>
                </a:lnTo>
                <a:lnTo>
                  <a:pt x="149" y="131"/>
                </a:lnTo>
                <a:lnTo>
                  <a:pt x="137" y="131"/>
                </a:lnTo>
                <a:lnTo>
                  <a:pt x="126" y="132"/>
                </a:lnTo>
                <a:lnTo>
                  <a:pt x="107" y="138"/>
                </a:lnTo>
                <a:lnTo>
                  <a:pt x="89" y="143"/>
                </a:lnTo>
                <a:lnTo>
                  <a:pt x="71" y="150"/>
                </a:lnTo>
                <a:lnTo>
                  <a:pt x="62" y="155"/>
                </a:lnTo>
                <a:close/>
              </a:path>
            </a:pathLst>
          </a:cu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AutoShape 17">
            <a:extLst>
              <a:ext uri="{FF2B5EF4-FFF2-40B4-BE49-F238E27FC236}">
                <a16:creationId xmlns:a16="http://schemas.microsoft.com/office/drawing/2014/main" id="{CE2BB9E9-3722-2E41-9CA8-8F913474F6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60500" y="1962150"/>
            <a:ext cx="290513" cy="555625"/>
          </a:xfrm>
          <a:prstGeom prst="downArrow">
            <a:avLst>
              <a:gd name="adj1" fmla="val 50000"/>
              <a:gd name="adj2" fmla="val 47814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3254" name="AutoShape 18">
            <a:extLst>
              <a:ext uri="{FF2B5EF4-FFF2-40B4-BE49-F238E27FC236}">
                <a16:creationId xmlns:a16="http://schemas.microsoft.com/office/drawing/2014/main" id="{5175ABA6-8295-C14C-8630-A854D59D3F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3255" name="Rectangle 19">
            <a:extLst>
              <a:ext uri="{FF2B5EF4-FFF2-40B4-BE49-F238E27FC236}">
                <a16:creationId xmlns:a16="http://schemas.microsoft.com/office/drawing/2014/main" id="{F325C38C-E54B-BD43-B734-5FD444A59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After reading blue sector</a:t>
            </a:r>
          </a:p>
        </p:txBody>
      </p:sp>
      <p:sp>
        <p:nvSpPr>
          <p:cNvPr id="53256" name="Footer Placeholder 1">
            <a:extLst>
              <a:ext uri="{FF2B5EF4-FFF2-40B4-BE49-F238E27FC236}">
                <a16:creationId xmlns:a16="http://schemas.microsoft.com/office/drawing/2014/main" id="{B5ECBECB-A4A5-6147-BF9D-3EE8E1CF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7" name="Slide Number Placeholder 2">
            <a:extLst>
              <a:ext uri="{FF2B5EF4-FFF2-40B4-BE49-F238E27FC236}">
                <a16:creationId xmlns:a16="http://schemas.microsoft.com/office/drawing/2014/main" id="{7C6FD343-61DB-7F40-830C-4C1EEC258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CFF0D79-58D1-3243-B5F1-5859B70C3507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9193CF74-AE98-604B-99CF-15C02B4113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Access – Read</a:t>
            </a:r>
          </a:p>
        </p:txBody>
      </p:sp>
      <p:sp>
        <p:nvSpPr>
          <p:cNvPr id="55298" name="Text Box 3">
            <a:extLst>
              <a:ext uri="{FF2B5EF4-FFF2-40B4-BE49-F238E27FC236}">
                <a16:creationId xmlns:a16="http://schemas.microsoft.com/office/drawing/2014/main" id="{6545EF67-359E-9345-A7EA-54716309A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After </a:t>
            </a:r>
            <a:r>
              <a:rPr lang="en-US" altLang="en-US" sz="2000">
                <a:solidFill>
                  <a:srgbClr val="0000FF"/>
                </a:solidFill>
              </a:rPr>
              <a:t>BLUE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tx1"/>
                </a:solidFill>
              </a:rPr>
              <a:t>read</a:t>
            </a:r>
          </a:p>
        </p:txBody>
      </p:sp>
      <p:grpSp>
        <p:nvGrpSpPr>
          <p:cNvPr id="55299" name="Group 4">
            <a:extLst>
              <a:ext uri="{FF2B5EF4-FFF2-40B4-BE49-F238E27FC236}">
                <a16:creationId xmlns:a16="http://schemas.microsoft.com/office/drawing/2014/main" id="{C5735A7B-9252-1B42-8948-6CF40F10082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55304" name="Group 5">
              <a:extLst>
                <a:ext uri="{FF2B5EF4-FFF2-40B4-BE49-F238E27FC236}">
                  <a16:creationId xmlns:a16="http://schemas.microsoft.com/office/drawing/2014/main" id="{264DECED-BB96-2348-B458-250787E0A45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55306" name="Group 6">
                <a:extLst>
                  <a:ext uri="{FF2B5EF4-FFF2-40B4-BE49-F238E27FC236}">
                    <a16:creationId xmlns:a16="http://schemas.microsoft.com/office/drawing/2014/main" id="{24CDA56A-4E33-A84A-932A-8DCEB3D10AE0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24935" name="Oval 7">
                  <a:extLst>
                    <a:ext uri="{FF2B5EF4-FFF2-40B4-BE49-F238E27FC236}">
                      <a16:creationId xmlns:a16="http://schemas.microsoft.com/office/drawing/2014/main" id="{07919EAD-6F79-EA4E-A457-73A8348F38D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7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5310" name="Oval 8">
                  <a:extLst>
                    <a:ext uri="{FF2B5EF4-FFF2-40B4-BE49-F238E27FC236}">
                      <a16:creationId xmlns:a16="http://schemas.microsoft.com/office/drawing/2014/main" id="{CECAE23B-3BDE-FC47-95FB-EDEA0E14E6E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311" name="Oval 9">
                  <a:extLst>
                    <a:ext uri="{FF2B5EF4-FFF2-40B4-BE49-F238E27FC236}">
                      <a16:creationId xmlns:a16="http://schemas.microsoft.com/office/drawing/2014/main" id="{9D1651AC-5A68-5547-8CFF-7F0FE92C57E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312" name="Oval 10">
                  <a:extLst>
                    <a:ext uri="{FF2B5EF4-FFF2-40B4-BE49-F238E27FC236}">
                      <a16:creationId xmlns:a16="http://schemas.microsoft.com/office/drawing/2014/main" id="{AC044D21-0DB6-D844-838D-987334AE404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313" name="Line 11">
                  <a:extLst>
                    <a:ext uri="{FF2B5EF4-FFF2-40B4-BE49-F238E27FC236}">
                      <a16:creationId xmlns:a16="http://schemas.microsoft.com/office/drawing/2014/main" id="{4942301E-AE03-E94D-BB65-E5067AD65D3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14" name="Line 12">
                  <a:extLst>
                    <a:ext uri="{FF2B5EF4-FFF2-40B4-BE49-F238E27FC236}">
                      <a16:creationId xmlns:a16="http://schemas.microsoft.com/office/drawing/2014/main" id="{1FB93DB4-1DC4-2448-91DB-20CFBEF2452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15" name="Line 13">
                  <a:extLst>
                    <a:ext uri="{FF2B5EF4-FFF2-40B4-BE49-F238E27FC236}">
                      <a16:creationId xmlns:a16="http://schemas.microsoft.com/office/drawing/2014/main" id="{2C66D53B-7761-4843-9DA6-EE5AC16E89AB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16" name="Line 14">
                  <a:extLst>
                    <a:ext uri="{FF2B5EF4-FFF2-40B4-BE49-F238E27FC236}">
                      <a16:creationId xmlns:a16="http://schemas.microsoft.com/office/drawing/2014/main" id="{0871366B-0204-074D-81CB-B81C43CDB92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17" name="Line 15">
                  <a:extLst>
                    <a:ext uri="{FF2B5EF4-FFF2-40B4-BE49-F238E27FC236}">
                      <a16:creationId xmlns:a16="http://schemas.microsoft.com/office/drawing/2014/main" id="{8E75CA02-897E-0E40-8A87-57103A47243A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18" name="Line 16">
                  <a:extLst>
                    <a:ext uri="{FF2B5EF4-FFF2-40B4-BE49-F238E27FC236}">
                      <a16:creationId xmlns:a16="http://schemas.microsoft.com/office/drawing/2014/main" id="{F31BC393-73FC-F44D-AD00-61A63326AE5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19" name="Oval 17">
                  <a:extLst>
                    <a:ext uri="{FF2B5EF4-FFF2-40B4-BE49-F238E27FC236}">
                      <a16:creationId xmlns:a16="http://schemas.microsoft.com/office/drawing/2014/main" id="{7EEC9572-35D3-DD4D-A46A-DF9BAE5E36B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5307" name="Freeform 18">
                <a:extLst>
                  <a:ext uri="{FF2B5EF4-FFF2-40B4-BE49-F238E27FC236}">
                    <a16:creationId xmlns:a16="http://schemas.microsoft.com/office/drawing/2014/main" id="{2B45CC40-89FD-2B42-8948-67EB0F6D54A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08" name="Freeform 19">
                <a:extLst>
                  <a:ext uri="{FF2B5EF4-FFF2-40B4-BE49-F238E27FC236}">
                    <a16:creationId xmlns:a16="http://schemas.microsoft.com/office/drawing/2014/main" id="{FC69DC43-667A-7E4D-B5FA-28E76A88745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5305" name="AutoShape 20">
              <a:extLst>
                <a:ext uri="{FF2B5EF4-FFF2-40B4-BE49-F238E27FC236}">
                  <a16:creationId xmlns:a16="http://schemas.microsoft.com/office/drawing/2014/main" id="{8B038093-0901-6C41-9D2F-4C5203EC4CA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55300" name="AutoShape 21">
            <a:extLst>
              <a:ext uri="{FF2B5EF4-FFF2-40B4-BE49-F238E27FC236}">
                <a16:creationId xmlns:a16="http://schemas.microsoft.com/office/drawing/2014/main" id="{5971E220-CA6F-A549-8D6B-A42D3AEB38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5301" name="Rectangle 22">
            <a:extLst>
              <a:ext uri="{FF2B5EF4-FFF2-40B4-BE49-F238E27FC236}">
                <a16:creationId xmlns:a16="http://schemas.microsoft.com/office/drawing/2014/main" id="{6C066B90-E479-CE42-B332-FE2BCC673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Red request scheduled next</a:t>
            </a:r>
          </a:p>
        </p:txBody>
      </p:sp>
      <p:sp>
        <p:nvSpPr>
          <p:cNvPr id="55302" name="Footer Placeholder 1">
            <a:extLst>
              <a:ext uri="{FF2B5EF4-FFF2-40B4-BE49-F238E27FC236}">
                <a16:creationId xmlns:a16="http://schemas.microsoft.com/office/drawing/2014/main" id="{D11EFA65-D34D-CF48-A7C3-878E5E60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3" name="Slide Number Placeholder 2">
            <a:extLst>
              <a:ext uri="{FF2B5EF4-FFF2-40B4-BE49-F238E27FC236}">
                <a16:creationId xmlns:a16="http://schemas.microsoft.com/office/drawing/2014/main" id="{F457EE0C-8A95-8345-B9B8-DB1A68AC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EC88F7-2A29-5042-AAC5-978A9FC16C4C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AE1FDFE-3FB3-0848-83D6-1BB1FCE0C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Access – Seek</a:t>
            </a:r>
          </a:p>
        </p:txBody>
      </p:sp>
      <p:sp>
        <p:nvSpPr>
          <p:cNvPr id="57346" name="Text Box 3">
            <a:extLst>
              <a:ext uri="{FF2B5EF4-FFF2-40B4-BE49-F238E27FC236}">
                <a16:creationId xmlns:a16="http://schemas.microsoft.com/office/drawing/2014/main" id="{2C09A80D-8E76-364C-84E9-55CB46D77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After </a:t>
            </a:r>
            <a:r>
              <a:rPr lang="en-US" altLang="en-US" sz="2000">
                <a:solidFill>
                  <a:srgbClr val="0000FF"/>
                </a:solidFill>
              </a:rPr>
              <a:t>BLUE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tx1"/>
                </a:solidFill>
              </a:rPr>
              <a:t>read</a:t>
            </a:r>
          </a:p>
        </p:txBody>
      </p:sp>
      <p:sp>
        <p:nvSpPr>
          <p:cNvPr id="57347" name="Text Box 4">
            <a:extLst>
              <a:ext uri="{FF2B5EF4-FFF2-40B4-BE49-F238E27FC236}">
                <a16:creationId xmlns:a16="http://schemas.microsoft.com/office/drawing/2014/main" id="{CF7F2E11-44F2-CE42-928D-C1F4B34DA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Seek for </a:t>
            </a:r>
            <a:r>
              <a:rPr lang="en-US" altLang="en-US" sz="2000">
                <a:solidFill>
                  <a:srgbClr val="FF0000"/>
                </a:solidFill>
              </a:rPr>
              <a:t>RED</a:t>
            </a:r>
            <a:endParaRPr lang="en-US" altLang="en-US" sz="2000">
              <a:solidFill>
                <a:schemeClr val="tx1"/>
              </a:solidFill>
            </a:endParaRPr>
          </a:p>
        </p:txBody>
      </p:sp>
      <p:grpSp>
        <p:nvGrpSpPr>
          <p:cNvPr id="57348" name="Group 5">
            <a:extLst>
              <a:ext uri="{FF2B5EF4-FFF2-40B4-BE49-F238E27FC236}">
                <a16:creationId xmlns:a16="http://schemas.microsoft.com/office/drawing/2014/main" id="{70A042E1-6B22-8240-AEF5-7BBF067DC41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57370" name="Group 6">
              <a:extLst>
                <a:ext uri="{FF2B5EF4-FFF2-40B4-BE49-F238E27FC236}">
                  <a16:creationId xmlns:a16="http://schemas.microsoft.com/office/drawing/2014/main" id="{E7754662-17F0-7E44-95FA-4EA9357A13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57372" name="Group 7">
                <a:extLst>
                  <a:ext uri="{FF2B5EF4-FFF2-40B4-BE49-F238E27FC236}">
                    <a16:creationId xmlns:a16="http://schemas.microsoft.com/office/drawing/2014/main" id="{9FC753A3-D829-9D43-9061-C90FB2CD6F7C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26984" name="Oval 8">
                  <a:extLst>
                    <a:ext uri="{FF2B5EF4-FFF2-40B4-BE49-F238E27FC236}">
                      <a16:creationId xmlns:a16="http://schemas.microsoft.com/office/drawing/2014/main" id="{A47086E5-6EB1-DE43-B7E2-2833F012589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7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376" name="Oval 9">
                  <a:extLst>
                    <a:ext uri="{FF2B5EF4-FFF2-40B4-BE49-F238E27FC236}">
                      <a16:creationId xmlns:a16="http://schemas.microsoft.com/office/drawing/2014/main" id="{ECF55C64-2B3A-F14F-B730-82625F446DF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377" name="Oval 10">
                  <a:extLst>
                    <a:ext uri="{FF2B5EF4-FFF2-40B4-BE49-F238E27FC236}">
                      <a16:creationId xmlns:a16="http://schemas.microsoft.com/office/drawing/2014/main" id="{2AFF5CD2-010D-0C4B-9D55-FF4743E065D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378" name="Oval 11">
                  <a:extLst>
                    <a:ext uri="{FF2B5EF4-FFF2-40B4-BE49-F238E27FC236}">
                      <a16:creationId xmlns:a16="http://schemas.microsoft.com/office/drawing/2014/main" id="{F41C74B8-7657-B949-B24F-E03943CC5AB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379" name="Line 12">
                  <a:extLst>
                    <a:ext uri="{FF2B5EF4-FFF2-40B4-BE49-F238E27FC236}">
                      <a16:creationId xmlns:a16="http://schemas.microsoft.com/office/drawing/2014/main" id="{782490B9-EBE3-F742-8442-60684C5C297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0" name="Line 13">
                  <a:extLst>
                    <a:ext uri="{FF2B5EF4-FFF2-40B4-BE49-F238E27FC236}">
                      <a16:creationId xmlns:a16="http://schemas.microsoft.com/office/drawing/2014/main" id="{263DD144-DD51-0D4D-9A7B-C49C636EDC9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1" name="Line 14">
                  <a:extLst>
                    <a:ext uri="{FF2B5EF4-FFF2-40B4-BE49-F238E27FC236}">
                      <a16:creationId xmlns:a16="http://schemas.microsoft.com/office/drawing/2014/main" id="{BF283776-A282-F241-B53D-C0E31467075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2" name="Line 15">
                  <a:extLst>
                    <a:ext uri="{FF2B5EF4-FFF2-40B4-BE49-F238E27FC236}">
                      <a16:creationId xmlns:a16="http://schemas.microsoft.com/office/drawing/2014/main" id="{574B15D6-9D23-0246-9F77-49DA5CF575B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3" name="Line 16">
                  <a:extLst>
                    <a:ext uri="{FF2B5EF4-FFF2-40B4-BE49-F238E27FC236}">
                      <a16:creationId xmlns:a16="http://schemas.microsoft.com/office/drawing/2014/main" id="{93B9BCAE-4746-004B-8637-FB71E1CCCB7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4" name="Line 17">
                  <a:extLst>
                    <a:ext uri="{FF2B5EF4-FFF2-40B4-BE49-F238E27FC236}">
                      <a16:creationId xmlns:a16="http://schemas.microsoft.com/office/drawing/2014/main" id="{BECE7ABF-9554-4E4E-B739-02786C328EB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85" name="Oval 18">
                  <a:extLst>
                    <a:ext uri="{FF2B5EF4-FFF2-40B4-BE49-F238E27FC236}">
                      <a16:creationId xmlns:a16="http://schemas.microsoft.com/office/drawing/2014/main" id="{FA38E8C8-2FDF-D842-8BA5-0A3DF88BFA9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373" name="Freeform 19">
                <a:extLst>
                  <a:ext uri="{FF2B5EF4-FFF2-40B4-BE49-F238E27FC236}">
                    <a16:creationId xmlns:a16="http://schemas.microsoft.com/office/drawing/2014/main" id="{47B5DC47-7191-4E49-A893-ABCDFDF59F1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74" name="Freeform 20">
                <a:extLst>
                  <a:ext uri="{FF2B5EF4-FFF2-40B4-BE49-F238E27FC236}">
                    <a16:creationId xmlns:a16="http://schemas.microsoft.com/office/drawing/2014/main" id="{EEDA1738-2D45-C943-AC35-1B09F421289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71" name="AutoShape 21">
              <a:extLst>
                <a:ext uri="{FF2B5EF4-FFF2-40B4-BE49-F238E27FC236}">
                  <a16:creationId xmlns:a16="http://schemas.microsoft.com/office/drawing/2014/main" id="{B9A941D0-110C-FD42-B9C9-04855DED4D7E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57349" name="Group 22">
            <a:extLst>
              <a:ext uri="{FF2B5EF4-FFF2-40B4-BE49-F238E27FC236}">
                <a16:creationId xmlns:a16="http://schemas.microsoft.com/office/drawing/2014/main" id="{93440FAE-CF00-0F49-958D-E0536C82FC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57354" name="Group 23">
              <a:extLst>
                <a:ext uri="{FF2B5EF4-FFF2-40B4-BE49-F238E27FC236}">
                  <a16:creationId xmlns:a16="http://schemas.microsoft.com/office/drawing/2014/main" id="{EA0032F5-8860-4547-8741-2F7D462ADD7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57356" name="Group 24">
                <a:extLst>
                  <a:ext uri="{FF2B5EF4-FFF2-40B4-BE49-F238E27FC236}">
                    <a16:creationId xmlns:a16="http://schemas.microsoft.com/office/drawing/2014/main" id="{5B307F20-954A-9E44-8C1A-1ADDB0A5729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27001" name="Oval 25">
                  <a:extLst>
                    <a:ext uri="{FF2B5EF4-FFF2-40B4-BE49-F238E27FC236}">
                      <a16:creationId xmlns:a16="http://schemas.microsoft.com/office/drawing/2014/main" id="{3CC38316-6736-5D47-96B0-5DC6F7CA7C3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49"/>
                  <a:ext cx="1440" cy="144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7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7360" name="Oval 26">
                  <a:extLst>
                    <a:ext uri="{FF2B5EF4-FFF2-40B4-BE49-F238E27FC236}">
                      <a16:creationId xmlns:a16="http://schemas.microsoft.com/office/drawing/2014/main" id="{D99B3E11-205C-F241-B656-0DE9B5D8DD4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361" name="Oval 27">
                  <a:extLst>
                    <a:ext uri="{FF2B5EF4-FFF2-40B4-BE49-F238E27FC236}">
                      <a16:creationId xmlns:a16="http://schemas.microsoft.com/office/drawing/2014/main" id="{3F2BB9AF-B785-D942-B644-58F28345809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362" name="Oval 28">
                  <a:extLst>
                    <a:ext uri="{FF2B5EF4-FFF2-40B4-BE49-F238E27FC236}">
                      <a16:creationId xmlns:a16="http://schemas.microsoft.com/office/drawing/2014/main" id="{B75D4E7C-C8B6-DF4E-AC1A-5099EE643E9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7363" name="Line 29">
                  <a:extLst>
                    <a:ext uri="{FF2B5EF4-FFF2-40B4-BE49-F238E27FC236}">
                      <a16:creationId xmlns:a16="http://schemas.microsoft.com/office/drawing/2014/main" id="{4EE9534B-80DF-EF4F-98B7-3D85D3163F0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64" name="Line 30">
                  <a:extLst>
                    <a:ext uri="{FF2B5EF4-FFF2-40B4-BE49-F238E27FC236}">
                      <a16:creationId xmlns:a16="http://schemas.microsoft.com/office/drawing/2014/main" id="{08CEC47E-9E4B-7B49-B2DB-53D5322CE938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65" name="Line 31">
                  <a:extLst>
                    <a:ext uri="{FF2B5EF4-FFF2-40B4-BE49-F238E27FC236}">
                      <a16:creationId xmlns:a16="http://schemas.microsoft.com/office/drawing/2014/main" id="{3ADDE299-31C7-6149-BA74-D171A99FDFD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66" name="Line 32">
                  <a:extLst>
                    <a:ext uri="{FF2B5EF4-FFF2-40B4-BE49-F238E27FC236}">
                      <a16:creationId xmlns:a16="http://schemas.microsoft.com/office/drawing/2014/main" id="{185A5B4B-BD0A-A34A-8F75-006FCB61BC9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67" name="Line 33">
                  <a:extLst>
                    <a:ext uri="{FF2B5EF4-FFF2-40B4-BE49-F238E27FC236}">
                      <a16:creationId xmlns:a16="http://schemas.microsoft.com/office/drawing/2014/main" id="{6C10A4E9-299D-8F4A-9539-7D57D4F4FE3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68" name="Line 34">
                  <a:extLst>
                    <a:ext uri="{FF2B5EF4-FFF2-40B4-BE49-F238E27FC236}">
                      <a16:creationId xmlns:a16="http://schemas.microsoft.com/office/drawing/2014/main" id="{6364B149-5273-EB43-B006-187FBF33410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69" name="Oval 35">
                  <a:extLst>
                    <a:ext uri="{FF2B5EF4-FFF2-40B4-BE49-F238E27FC236}">
                      <a16:creationId xmlns:a16="http://schemas.microsoft.com/office/drawing/2014/main" id="{F88A8C71-1519-654C-8948-39FB2F02A3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7357" name="Freeform 36">
                <a:extLst>
                  <a:ext uri="{FF2B5EF4-FFF2-40B4-BE49-F238E27FC236}">
                    <a16:creationId xmlns:a16="http://schemas.microsoft.com/office/drawing/2014/main" id="{AA11B694-A92D-134F-9E93-92F42705B44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79 w 287"/>
                  <a:gd name="T3" fmla="*/ 0 h 177"/>
                  <a:gd name="T4" fmla="*/ 121 w 287"/>
                  <a:gd name="T5" fmla="*/ 17 h 177"/>
                  <a:gd name="T6" fmla="*/ 160 w 287"/>
                  <a:gd name="T7" fmla="*/ 30 h 177"/>
                  <a:gd name="T8" fmla="*/ 201 w 287"/>
                  <a:gd name="T9" fmla="*/ 42 h 177"/>
                  <a:gd name="T10" fmla="*/ 229 w 287"/>
                  <a:gd name="T11" fmla="*/ 48 h 177"/>
                  <a:gd name="T12" fmla="*/ 265 w 287"/>
                  <a:gd name="T13" fmla="*/ 56 h 177"/>
                  <a:gd name="T14" fmla="*/ 302 w 287"/>
                  <a:gd name="T15" fmla="*/ 60 h 177"/>
                  <a:gd name="T16" fmla="*/ 335 w 287"/>
                  <a:gd name="T17" fmla="*/ 65 h 177"/>
                  <a:gd name="T18" fmla="*/ 360 w 287"/>
                  <a:gd name="T19" fmla="*/ 66 h 177"/>
                  <a:gd name="T20" fmla="*/ 392 w 287"/>
                  <a:gd name="T21" fmla="*/ 66 h 177"/>
                  <a:gd name="T22" fmla="*/ 392 w 287"/>
                  <a:gd name="T23" fmla="*/ 177 h 177"/>
                  <a:gd name="T24" fmla="*/ 343 w 287"/>
                  <a:gd name="T25" fmla="*/ 177 h 177"/>
                  <a:gd name="T26" fmla="*/ 310 w 287"/>
                  <a:gd name="T27" fmla="*/ 176 h 177"/>
                  <a:gd name="T28" fmla="*/ 272 w 287"/>
                  <a:gd name="T29" fmla="*/ 173 h 177"/>
                  <a:gd name="T30" fmla="*/ 231 w 287"/>
                  <a:gd name="T31" fmla="*/ 167 h 177"/>
                  <a:gd name="T32" fmla="*/ 197 w 287"/>
                  <a:gd name="T33" fmla="*/ 161 h 177"/>
                  <a:gd name="T34" fmla="*/ 150 w 287"/>
                  <a:gd name="T35" fmla="*/ 152 h 177"/>
                  <a:gd name="T36" fmla="*/ 93 w 287"/>
                  <a:gd name="T37" fmla="*/ 138 h 177"/>
                  <a:gd name="T38" fmla="*/ 56 w 287"/>
                  <a:gd name="T39" fmla="*/ 126 h 177"/>
                  <a:gd name="T40" fmla="*/ 3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58" name="Freeform 37">
                <a:extLst>
                  <a:ext uri="{FF2B5EF4-FFF2-40B4-BE49-F238E27FC236}">
                    <a16:creationId xmlns:a16="http://schemas.microsoft.com/office/drawing/2014/main" id="{93EFEB5D-0140-0A42-883D-88F97EF32D3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7355" name="AutoShape 38">
              <a:extLst>
                <a:ext uri="{FF2B5EF4-FFF2-40B4-BE49-F238E27FC236}">
                  <a16:creationId xmlns:a16="http://schemas.microsoft.com/office/drawing/2014/main" id="{A0AAC020-20F9-464C-9A5B-FB92DCE3975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57350" name="AutoShape 39">
            <a:extLst>
              <a:ext uri="{FF2B5EF4-FFF2-40B4-BE49-F238E27FC236}">
                <a16:creationId xmlns:a16="http://schemas.microsoft.com/office/drawing/2014/main" id="{516CA7D3-9B88-AC4C-8ABE-F4F385F34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7351" name="Rectangle 40">
            <a:extLst>
              <a:ext uri="{FF2B5EF4-FFF2-40B4-BE49-F238E27FC236}">
                <a16:creationId xmlns:a16="http://schemas.microsoft.com/office/drawing/2014/main" id="{A909049F-5580-D34E-A4B9-3440E04A8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Seek to red’s track</a:t>
            </a:r>
          </a:p>
        </p:txBody>
      </p:sp>
      <p:sp>
        <p:nvSpPr>
          <p:cNvPr id="57352" name="Footer Placeholder 1">
            <a:extLst>
              <a:ext uri="{FF2B5EF4-FFF2-40B4-BE49-F238E27FC236}">
                <a16:creationId xmlns:a16="http://schemas.microsoft.com/office/drawing/2014/main" id="{EE29C7F1-5DBF-6649-8324-76030768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3" name="Slide Number Placeholder 2">
            <a:extLst>
              <a:ext uri="{FF2B5EF4-FFF2-40B4-BE49-F238E27FC236}">
                <a16:creationId xmlns:a16="http://schemas.microsoft.com/office/drawing/2014/main" id="{1F957F19-C957-8245-86E9-E0C9A409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907A957-318A-7C4A-9B7C-0B4B81F4F98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5F7EB32-A6AA-9342-9336-9DD243E4A1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Access – Rotational Latency</a:t>
            </a:r>
          </a:p>
        </p:txBody>
      </p:sp>
      <p:sp>
        <p:nvSpPr>
          <p:cNvPr id="59394" name="Text Box 3">
            <a:extLst>
              <a:ext uri="{FF2B5EF4-FFF2-40B4-BE49-F238E27FC236}">
                <a16:creationId xmlns:a16="http://schemas.microsoft.com/office/drawing/2014/main" id="{E03D4EB5-97B5-524B-B34F-5B7F14039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After </a:t>
            </a:r>
            <a:r>
              <a:rPr lang="en-US" altLang="en-US" sz="2000">
                <a:solidFill>
                  <a:srgbClr val="0000FF"/>
                </a:solidFill>
              </a:rPr>
              <a:t>BLUE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tx1"/>
                </a:solidFill>
              </a:rPr>
              <a:t>read</a:t>
            </a:r>
          </a:p>
        </p:txBody>
      </p:sp>
      <p:sp>
        <p:nvSpPr>
          <p:cNvPr id="59395" name="Text Box 4">
            <a:extLst>
              <a:ext uri="{FF2B5EF4-FFF2-40B4-BE49-F238E27FC236}">
                <a16:creationId xmlns:a16="http://schemas.microsoft.com/office/drawing/2014/main" id="{04BB45B7-2F2D-9747-878A-587D0DD8D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Seek for </a:t>
            </a:r>
            <a:r>
              <a:rPr lang="en-US" altLang="en-US" sz="2000">
                <a:solidFill>
                  <a:srgbClr val="FF0000"/>
                </a:solidFill>
              </a:rPr>
              <a:t>RED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59396" name="Text Box 5">
            <a:extLst>
              <a:ext uri="{FF2B5EF4-FFF2-40B4-BE49-F238E27FC236}">
                <a16:creationId xmlns:a16="http://schemas.microsoft.com/office/drawing/2014/main" id="{A6EB81C1-36EA-814E-ADF9-69A1E269A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Rotational latency</a:t>
            </a:r>
          </a:p>
        </p:txBody>
      </p:sp>
      <p:grpSp>
        <p:nvGrpSpPr>
          <p:cNvPr id="59397" name="Group 6">
            <a:extLst>
              <a:ext uri="{FF2B5EF4-FFF2-40B4-BE49-F238E27FC236}">
                <a16:creationId xmlns:a16="http://schemas.microsoft.com/office/drawing/2014/main" id="{E37ADD26-DD8E-874F-A1E5-E148CC9EE0F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59437" name="Group 7">
              <a:extLst>
                <a:ext uri="{FF2B5EF4-FFF2-40B4-BE49-F238E27FC236}">
                  <a16:creationId xmlns:a16="http://schemas.microsoft.com/office/drawing/2014/main" id="{5A47B3E3-A331-1240-9976-83AEFCDA7E7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59439" name="Group 8">
                <a:extLst>
                  <a:ext uri="{FF2B5EF4-FFF2-40B4-BE49-F238E27FC236}">
                    <a16:creationId xmlns:a16="http://schemas.microsoft.com/office/drawing/2014/main" id="{1E1BE029-AEF2-B148-A670-BF2534C123C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29033" name="Oval 9">
                  <a:extLst>
                    <a:ext uri="{FF2B5EF4-FFF2-40B4-BE49-F238E27FC236}">
                      <a16:creationId xmlns:a16="http://schemas.microsoft.com/office/drawing/2014/main" id="{550197B0-984F-0D4F-BD59-BF3211BF8D5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7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9443" name="Oval 10">
                  <a:extLst>
                    <a:ext uri="{FF2B5EF4-FFF2-40B4-BE49-F238E27FC236}">
                      <a16:creationId xmlns:a16="http://schemas.microsoft.com/office/drawing/2014/main" id="{2092C75E-FF01-7641-BBFC-A7B7491AB67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444" name="Oval 11">
                  <a:extLst>
                    <a:ext uri="{FF2B5EF4-FFF2-40B4-BE49-F238E27FC236}">
                      <a16:creationId xmlns:a16="http://schemas.microsoft.com/office/drawing/2014/main" id="{8635E0A8-56D7-3440-8638-E9AC1313934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445" name="Oval 12">
                  <a:extLst>
                    <a:ext uri="{FF2B5EF4-FFF2-40B4-BE49-F238E27FC236}">
                      <a16:creationId xmlns:a16="http://schemas.microsoft.com/office/drawing/2014/main" id="{2A0AAE17-72D8-EF43-A173-B62DC9D1A60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446" name="Line 13">
                  <a:extLst>
                    <a:ext uri="{FF2B5EF4-FFF2-40B4-BE49-F238E27FC236}">
                      <a16:creationId xmlns:a16="http://schemas.microsoft.com/office/drawing/2014/main" id="{96682BF4-97C5-BE42-B435-811C93861E2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7" name="Line 14">
                  <a:extLst>
                    <a:ext uri="{FF2B5EF4-FFF2-40B4-BE49-F238E27FC236}">
                      <a16:creationId xmlns:a16="http://schemas.microsoft.com/office/drawing/2014/main" id="{386B70D0-8399-444A-A704-69DF12A526B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8" name="Line 15">
                  <a:extLst>
                    <a:ext uri="{FF2B5EF4-FFF2-40B4-BE49-F238E27FC236}">
                      <a16:creationId xmlns:a16="http://schemas.microsoft.com/office/drawing/2014/main" id="{AB472BC9-FB59-B246-86A1-1D705902FE8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49" name="Line 16">
                  <a:extLst>
                    <a:ext uri="{FF2B5EF4-FFF2-40B4-BE49-F238E27FC236}">
                      <a16:creationId xmlns:a16="http://schemas.microsoft.com/office/drawing/2014/main" id="{B4E78FDC-7EE6-9840-B2D9-30121BE76D4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50" name="Line 17">
                  <a:extLst>
                    <a:ext uri="{FF2B5EF4-FFF2-40B4-BE49-F238E27FC236}">
                      <a16:creationId xmlns:a16="http://schemas.microsoft.com/office/drawing/2014/main" id="{EAE90356-291A-0749-ACED-55025E80B03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51" name="Line 18">
                  <a:extLst>
                    <a:ext uri="{FF2B5EF4-FFF2-40B4-BE49-F238E27FC236}">
                      <a16:creationId xmlns:a16="http://schemas.microsoft.com/office/drawing/2014/main" id="{AB04FA45-AC03-B343-B632-D27A8A1A887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52" name="Oval 19">
                  <a:extLst>
                    <a:ext uri="{FF2B5EF4-FFF2-40B4-BE49-F238E27FC236}">
                      <a16:creationId xmlns:a16="http://schemas.microsoft.com/office/drawing/2014/main" id="{9D9B7D1D-0C73-F641-B91E-4384E76FD6A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9440" name="Freeform 20">
                <a:extLst>
                  <a:ext uri="{FF2B5EF4-FFF2-40B4-BE49-F238E27FC236}">
                    <a16:creationId xmlns:a16="http://schemas.microsoft.com/office/drawing/2014/main" id="{357425BB-9DBB-FC47-AE02-AA4230CD172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41" name="Freeform 21">
                <a:extLst>
                  <a:ext uri="{FF2B5EF4-FFF2-40B4-BE49-F238E27FC236}">
                    <a16:creationId xmlns:a16="http://schemas.microsoft.com/office/drawing/2014/main" id="{5C4172F0-719F-F64B-8608-BE48C04AB39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38" name="AutoShape 22">
              <a:extLst>
                <a:ext uri="{FF2B5EF4-FFF2-40B4-BE49-F238E27FC236}">
                  <a16:creationId xmlns:a16="http://schemas.microsoft.com/office/drawing/2014/main" id="{5AE95A7B-CDCB-6446-805D-982642002DF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59398" name="Group 23">
            <a:extLst>
              <a:ext uri="{FF2B5EF4-FFF2-40B4-BE49-F238E27FC236}">
                <a16:creationId xmlns:a16="http://schemas.microsoft.com/office/drawing/2014/main" id="{6D5A9731-8251-A24B-958A-A4343F2586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59421" name="Group 24">
              <a:extLst>
                <a:ext uri="{FF2B5EF4-FFF2-40B4-BE49-F238E27FC236}">
                  <a16:creationId xmlns:a16="http://schemas.microsoft.com/office/drawing/2014/main" id="{EE17CDE4-E917-8440-B8D1-737DC6894CB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59423" name="Group 25">
                <a:extLst>
                  <a:ext uri="{FF2B5EF4-FFF2-40B4-BE49-F238E27FC236}">
                    <a16:creationId xmlns:a16="http://schemas.microsoft.com/office/drawing/2014/main" id="{A59E07AD-33B6-2248-8BE1-8678E2D5CDA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29050" name="Oval 26">
                  <a:extLst>
                    <a:ext uri="{FF2B5EF4-FFF2-40B4-BE49-F238E27FC236}">
                      <a16:creationId xmlns:a16="http://schemas.microsoft.com/office/drawing/2014/main" id="{4233C60C-BC3C-3142-9353-848449A1052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49"/>
                  <a:ext cx="1440" cy="144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7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9427" name="Oval 27">
                  <a:extLst>
                    <a:ext uri="{FF2B5EF4-FFF2-40B4-BE49-F238E27FC236}">
                      <a16:creationId xmlns:a16="http://schemas.microsoft.com/office/drawing/2014/main" id="{AB5C5CCC-B57D-3A41-8FC6-92969075B51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428" name="Oval 28">
                  <a:extLst>
                    <a:ext uri="{FF2B5EF4-FFF2-40B4-BE49-F238E27FC236}">
                      <a16:creationId xmlns:a16="http://schemas.microsoft.com/office/drawing/2014/main" id="{CC4B49BB-B7D7-5B49-913F-568D2745ABC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429" name="Oval 29">
                  <a:extLst>
                    <a:ext uri="{FF2B5EF4-FFF2-40B4-BE49-F238E27FC236}">
                      <a16:creationId xmlns:a16="http://schemas.microsoft.com/office/drawing/2014/main" id="{739D0999-23D1-9849-8288-30AB87B63FC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430" name="Line 30">
                  <a:extLst>
                    <a:ext uri="{FF2B5EF4-FFF2-40B4-BE49-F238E27FC236}">
                      <a16:creationId xmlns:a16="http://schemas.microsoft.com/office/drawing/2014/main" id="{A5C81523-C521-9F40-A96D-272D3B5FFD0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31" name="Line 31">
                  <a:extLst>
                    <a:ext uri="{FF2B5EF4-FFF2-40B4-BE49-F238E27FC236}">
                      <a16:creationId xmlns:a16="http://schemas.microsoft.com/office/drawing/2014/main" id="{5E000B82-7017-2E4C-8946-9E56768F867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32" name="Line 32">
                  <a:extLst>
                    <a:ext uri="{FF2B5EF4-FFF2-40B4-BE49-F238E27FC236}">
                      <a16:creationId xmlns:a16="http://schemas.microsoft.com/office/drawing/2014/main" id="{03CD8F72-E318-C144-9270-C70B2DE6E61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33" name="Line 33">
                  <a:extLst>
                    <a:ext uri="{FF2B5EF4-FFF2-40B4-BE49-F238E27FC236}">
                      <a16:creationId xmlns:a16="http://schemas.microsoft.com/office/drawing/2014/main" id="{4E3526B0-B538-3B43-976F-42F37812733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34" name="Line 34">
                  <a:extLst>
                    <a:ext uri="{FF2B5EF4-FFF2-40B4-BE49-F238E27FC236}">
                      <a16:creationId xmlns:a16="http://schemas.microsoft.com/office/drawing/2014/main" id="{8C5F4645-FCA9-2E43-9868-7DF12BA19DE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35" name="Line 35">
                  <a:extLst>
                    <a:ext uri="{FF2B5EF4-FFF2-40B4-BE49-F238E27FC236}">
                      <a16:creationId xmlns:a16="http://schemas.microsoft.com/office/drawing/2014/main" id="{57BB476F-F3DF-2049-82D4-2A68373DE72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36" name="Oval 36">
                  <a:extLst>
                    <a:ext uri="{FF2B5EF4-FFF2-40B4-BE49-F238E27FC236}">
                      <a16:creationId xmlns:a16="http://schemas.microsoft.com/office/drawing/2014/main" id="{96C3C773-B0E7-B04E-9683-AD7F48BA03E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9424" name="Freeform 37">
                <a:extLst>
                  <a:ext uri="{FF2B5EF4-FFF2-40B4-BE49-F238E27FC236}">
                    <a16:creationId xmlns:a16="http://schemas.microsoft.com/office/drawing/2014/main" id="{F77CE49D-D701-5D45-9646-5D0F7A37CC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79 w 287"/>
                  <a:gd name="T3" fmla="*/ 0 h 177"/>
                  <a:gd name="T4" fmla="*/ 121 w 287"/>
                  <a:gd name="T5" fmla="*/ 17 h 177"/>
                  <a:gd name="T6" fmla="*/ 160 w 287"/>
                  <a:gd name="T7" fmla="*/ 30 h 177"/>
                  <a:gd name="T8" fmla="*/ 201 w 287"/>
                  <a:gd name="T9" fmla="*/ 42 h 177"/>
                  <a:gd name="T10" fmla="*/ 229 w 287"/>
                  <a:gd name="T11" fmla="*/ 48 h 177"/>
                  <a:gd name="T12" fmla="*/ 265 w 287"/>
                  <a:gd name="T13" fmla="*/ 56 h 177"/>
                  <a:gd name="T14" fmla="*/ 302 w 287"/>
                  <a:gd name="T15" fmla="*/ 60 h 177"/>
                  <a:gd name="T16" fmla="*/ 335 w 287"/>
                  <a:gd name="T17" fmla="*/ 65 h 177"/>
                  <a:gd name="T18" fmla="*/ 360 w 287"/>
                  <a:gd name="T19" fmla="*/ 66 h 177"/>
                  <a:gd name="T20" fmla="*/ 392 w 287"/>
                  <a:gd name="T21" fmla="*/ 66 h 177"/>
                  <a:gd name="T22" fmla="*/ 392 w 287"/>
                  <a:gd name="T23" fmla="*/ 177 h 177"/>
                  <a:gd name="T24" fmla="*/ 343 w 287"/>
                  <a:gd name="T25" fmla="*/ 177 h 177"/>
                  <a:gd name="T26" fmla="*/ 310 w 287"/>
                  <a:gd name="T27" fmla="*/ 176 h 177"/>
                  <a:gd name="T28" fmla="*/ 272 w 287"/>
                  <a:gd name="T29" fmla="*/ 173 h 177"/>
                  <a:gd name="T30" fmla="*/ 231 w 287"/>
                  <a:gd name="T31" fmla="*/ 167 h 177"/>
                  <a:gd name="T32" fmla="*/ 197 w 287"/>
                  <a:gd name="T33" fmla="*/ 161 h 177"/>
                  <a:gd name="T34" fmla="*/ 150 w 287"/>
                  <a:gd name="T35" fmla="*/ 152 h 177"/>
                  <a:gd name="T36" fmla="*/ 93 w 287"/>
                  <a:gd name="T37" fmla="*/ 138 h 177"/>
                  <a:gd name="T38" fmla="*/ 56 w 287"/>
                  <a:gd name="T39" fmla="*/ 126 h 177"/>
                  <a:gd name="T40" fmla="*/ 3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25" name="Freeform 38">
                <a:extLst>
                  <a:ext uri="{FF2B5EF4-FFF2-40B4-BE49-F238E27FC236}">
                    <a16:creationId xmlns:a16="http://schemas.microsoft.com/office/drawing/2014/main" id="{17320868-CB98-8547-98F6-76B458B73C2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22" name="AutoShape 39">
              <a:extLst>
                <a:ext uri="{FF2B5EF4-FFF2-40B4-BE49-F238E27FC236}">
                  <a16:creationId xmlns:a16="http://schemas.microsoft.com/office/drawing/2014/main" id="{F596B60E-C988-9941-A858-BE7E47C9814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59399" name="Group 40">
            <a:extLst>
              <a:ext uri="{FF2B5EF4-FFF2-40B4-BE49-F238E27FC236}">
                <a16:creationId xmlns:a16="http://schemas.microsoft.com/office/drawing/2014/main" id="{1AF0F83E-8DF8-4342-975A-66B45A3EE7C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59404" name="Group 41">
              <a:extLst>
                <a:ext uri="{FF2B5EF4-FFF2-40B4-BE49-F238E27FC236}">
                  <a16:creationId xmlns:a16="http://schemas.microsoft.com/office/drawing/2014/main" id="{A5B8F4CC-4620-1E40-B541-0F1E4E6870D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59406" name="Group 42">
                <a:extLst>
                  <a:ext uri="{FF2B5EF4-FFF2-40B4-BE49-F238E27FC236}">
                    <a16:creationId xmlns:a16="http://schemas.microsoft.com/office/drawing/2014/main" id="{0FA2CB40-1C74-4846-958A-43D935CA2D6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29067" name="Oval 43">
                  <a:extLst>
                    <a:ext uri="{FF2B5EF4-FFF2-40B4-BE49-F238E27FC236}">
                      <a16:creationId xmlns:a16="http://schemas.microsoft.com/office/drawing/2014/main" id="{DF73529C-9F66-C644-9C48-B8575790419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7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59411" name="Oval 44">
                  <a:extLst>
                    <a:ext uri="{FF2B5EF4-FFF2-40B4-BE49-F238E27FC236}">
                      <a16:creationId xmlns:a16="http://schemas.microsoft.com/office/drawing/2014/main" id="{F88FDD42-0310-9B44-A3C1-E1C12BAE8FC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412" name="Oval 45">
                  <a:extLst>
                    <a:ext uri="{FF2B5EF4-FFF2-40B4-BE49-F238E27FC236}">
                      <a16:creationId xmlns:a16="http://schemas.microsoft.com/office/drawing/2014/main" id="{2763D228-1281-E34A-95DC-621A947608B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413" name="Oval 46">
                  <a:extLst>
                    <a:ext uri="{FF2B5EF4-FFF2-40B4-BE49-F238E27FC236}">
                      <a16:creationId xmlns:a16="http://schemas.microsoft.com/office/drawing/2014/main" id="{9CEA86EB-C23E-2F47-B7BF-12853BF0208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9414" name="Line 47">
                  <a:extLst>
                    <a:ext uri="{FF2B5EF4-FFF2-40B4-BE49-F238E27FC236}">
                      <a16:creationId xmlns:a16="http://schemas.microsoft.com/office/drawing/2014/main" id="{6DFFF6B9-5794-4D4A-AAD0-0A3922C1A69E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15" name="Line 48">
                  <a:extLst>
                    <a:ext uri="{FF2B5EF4-FFF2-40B4-BE49-F238E27FC236}">
                      <a16:creationId xmlns:a16="http://schemas.microsoft.com/office/drawing/2014/main" id="{6D0BA56C-B85B-3E44-A4C1-82D8996F2907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16" name="Line 49">
                  <a:extLst>
                    <a:ext uri="{FF2B5EF4-FFF2-40B4-BE49-F238E27FC236}">
                      <a16:creationId xmlns:a16="http://schemas.microsoft.com/office/drawing/2014/main" id="{9F7BC782-3331-AD45-A012-EBCFB5DA698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17" name="Line 50">
                  <a:extLst>
                    <a:ext uri="{FF2B5EF4-FFF2-40B4-BE49-F238E27FC236}">
                      <a16:creationId xmlns:a16="http://schemas.microsoft.com/office/drawing/2014/main" id="{84481F36-E64E-AB40-AB53-F55823D492F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18" name="Line 51">
                  <a:extLst>
                    <a:ext uri="{FF2B5EF4-FFF2-40B4-BE49-F238E27FC236}">
                      <a16:creationId xmlns:a16="http://schemas.microsoft.com/office/drawing/2014/main" id="{8C086004-A379-3542-A217-7EFCFABCF43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19" name="Line 52">
                  <a:extLst>
                    <a:ext uri="{FF2B5EF4-FFF2-40B4-BE49-F238E27FC236}">
                      <a16:creationId xmlns:a16="http://schemas.microsoft.com/office/drawing/2014/main" id="{172DBBCB-7E1A-9845-81A2-610BBC677B8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20" name="Oval 53">
                  <a:extLst>
                    <a:ext uri="{FF2B5EF4-FFF2-40B4-BE49-F238E27FC236}">
                      <a16:creationId xmlns:a16="http://schemas.microsoft.com/office/drawing/2014/main" id="{1E2F69F4-4045-7D4E-887E-1A2766B8A3A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9407" name="Freeform 54">
                <a:extLst>
                  <a:ext uri="{FF2B5EF4-FFF2-40B4-BE49-F238E27FC236}">
                    <a16:creationId xmlns:a16="http://schemas.microsoft.com/office/drawing/2014/main" id="{F19FAA2B-10F0-5645-AF7F-2ACF91CB565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96 h 177"/>
                  <a:gd name="T2" fmla="*/ 69 w 287"/>
                  <a:gd name="T3" fmla="*/ 0 h 177"/>
                  <a:gd name="T4" fmla="*/ 109 w 287"/>
                  <a:gd name="T5" fmla="*/ 31 h 177"/>
                  <a:gd name="T6" fmla="*/ 145 w 287"/>
                  <a:gd name="T7" fmla="*/ 57 h 177"/>
                  <a:gd name="T8" fmla="*/ 180 w 287"/>
                  <a:gd name="T9" fmla="*/ 80 h 177"/>
                  <a:gd name="T10" fmla="*/ 208 w 287"/>
                  <a:gd name="T11" fmla="*/ 91 h 177"/>
                  <a:gd name="T12" fmla="*/ 239 w 287"/>
                  <a:gd name="T13" fmla="*/ 108 h 177"/>
                  <a:gd name="T14" fmla="*/ 273 w 287"/>
                  <a:gd name="T15" fmla="*/ 115 h 177"/>
                  <a:gd name="T16" fmla="*/ 302 w 287"/>
                  <a:gd name="T17" fmla="*/ 125 h 177"/>
                  <a:gd name="T18" fmla="*/ 326 w 287"/>
                  <a:gd name="T19" fmla="*/ 127 h 177"/>
                  <a:gd name="T20" fmla="*/ 353 w 287"/>
                  <a:gd name="T21" fmla="*/ 127 h 177"/>
                  <a:gd name="T22" fmla="*/ 353 w 287"/>
                  <a:gd name="T23" fmla="*/ 343 h 177"/>
                  <a:gd name="T24" fmla="*/ 309 w 287"/>
                  <a:gd name="T25" fmla="*/ 343 h 177"/>
                  <a:gd name="T26" fmla="*/ 280 w 287"/>
                  <a:gd name="T27" fmla="*/ 342 h 177"/>
                  <a:gd name="T28" fmla="*/ 246 w 287"/>
                  <a:gd name="T29" fmla="*/ 333 h 177"/>
                  <a:gd name="T30" fmla="*/ 210 w 287"/>
                  <a:gd name="T31" fmla="*/ 322 h 177"/>
                  <a:gd name="T32" fmla="*/ 176 w 287"/>
                  <a:gd name="T33" fmla="*/ 309 h 177"/>
                  <a:gd name="T34" fmla="*/ 135 w 287"/>
                  <a:gd name="T35" fmla="*/ 292 h 177"/>
                  <a:gd name="T36" fmla="*/ 86 w 287"/>
                  <a:gd name="T37" fmla="*/ 266 h 177"/>
                  <a:gd name="T38" fmla="*/ 52 w 287"/>
                  <a:gd name="T39" fmla="*/ 245 h 177"/>
                  <a:gd name="T40" fmla="*/ 23 w 287"/>
                  <a:gd name="T41" fmla="*/ 223 h 177"/>
                  <a:gd name="T42" fmla="*/ 0 w 287"/>
                  <a:gd name="T43" fmla="*/ 196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8" name="Freeform 55">
                <a:extLst>
                  <a:ext uri="{FF2B5EF4-FFF2-40B4-BE49-F238E27FC236}">
                    <a16:creationId xmlns:a16="http://schemas.microsoft.com/office/drawing/2014/main" id="{A3A90EEF-16D9-7749-A384-FA92CCDD979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09" name="Freeform 56">
                <a:extLst>
                  <a:ext uri="{FF2B5EF4-FFF2-40B4-BE49-F238E27FC236}">
                    <a16:creationId xmlns:a16="http://schemas.microsoft.com/office/drawing/2014/main" id="{FD63004F-C8CC-4A41-86FC-5E50B92830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9405" name="AutoShape 57">
              <a:extLst>
                <a:ext uri="{FF2B5EF4-FFF2-40B4-BE49-F238E27FC236}">
                  <a16:creationId xmlns:a16="http://schemas.microsoft.com/office/drawing/2014/main" id="{C42BBDFA-7913-4542-8644-97CDBB45C0E8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59400" name="AutoShape 58">
            <a:extLst>
              <a:ext uri="{FF2B5EF4-FFF2-40B4-BE49-F238E27FC236}">
                <a16:creationId xmlns:a16="http://schemas.microsoft.com/office/drawing/2014/main" id="{56C4B84D-A199-FE4C-8429-3B10D3D57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59401" name="Rectangle 59">
            <a:extLst>
              <a:ext uri="{FF2B5EF4-FFF2-40B4-BE49-F238E27FC236}">
                <a16:creationId xmlns:a16="http://schemas.microsoft.com/office/drawing/2014/main" id="{275ADA7C-37D5-1842-90C4-D4B9E8B4D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95800"/>
            <a:ext cx="6400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Wait for red sector to rotate around</a:t>
            </a:r>
          </a:p>
        </p:txBody>
      </p:sp>
      <p:sp>
        <p:nvSpPr>
          <p:cNvPr id="59402" name="Footer Placeholder 1">
            <a:extLst>
              <a:ext uri="{FF2B5EF4-FFF2-40B4-BE49-F238E27FC236}">
                <a16:creationId xmlns:a16="http://schemas.microsoft.com/office/drawing/2014/main" id="{E678FC38-BE35-9741-8F01-6941EB19D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403" name="Slide Number Placeholder 2">
            <a:extLst>
              <a:ext uri="{FF2B5EF4-FFF2-40B4-BE49-F238E27FC236}">
                <a16:creationId xmlns:a16="http://schemas.microsoft.com/office/drawing/2014/main" id="{37797BE3-0639-684B-99D7-FABF9415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07903F-2481-B843-8770-0057CF4EF9D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D41B0D4C-C926-F041-8DC6-BA861D2869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Access – Read</a:t>
            </a:r>
          </a:p>
        </p:txBody>
      </p:sp>
      <p:sp>
        <p:nvSpPr>
          <p:cNvPr id="61442" name="Text Box 3">
            <a:extLst>
              <a:ext uri="{FF2B5EF4-FFF2-40B4-BE49-F238E27FC236}">
                <a16:creationId xmlns:a16="http://schemas.microsoft.com/office/drawing/2014/main" id="{F053D7E1-5A48-A647-BBFF-DE5FED4C3E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After </a:t>
            </a:r>
            <a:r>
              <a:rPr lang="en-US" altLang="en-US" sz="2000">
                <a:solidFill>
                  <a:srgbClr val="0000FF"/>
                </a:solidFill>
              </a:rPr>
              <a:t>BLUE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tx1"/>
                </a:solidFill>
              </a:rPr>
              <a:t>read</a:t>
            </a:r>
          </a:p>
        </p:txBody>
      </p:sp>
      <p:sp>
        <p:nvSpPr>
          <p:cNvPr id="61443" name="Text Box 4">
            <a:extLst>
              <a:ext uri="{FF2B5EF4-FFF2-40B4-BE49-F238E27FC236}">
                <a16:creationId xmlns:a16="http://schemas.microsoft.com/office/drawing/2014/main" id="{CEB3414F-580D-484E-9F11-56A909B0D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Seek for </a:t>
            </a:r>
            <a:r>
              <a:rPr lang="en-US" altLang="en-US" sz="2000">
                <a:solidFill>
                  <a:srgbClr val="FF0000"/>
                </a:solidFill>
              </a:rPr>
              <a:t>RED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61444" name="Text Box 5">
            <a:extLst>
              <a:ext uri="{FF2B5EF4-FFF2-40B4-BE49-F238E27FC236}">
                <a16:creationId xmlns:a16="http://schemas.microsoft.com/office/drawing/2014/main" id="{8E41A844-3AF3-4640-B2C8-4DCA6FE874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Rotational latency</a:t>
            </a:r>
          </a:p>
        </p:txBody>
      </p:sp>
      <p:sp>
        <p:nvSpPr>
          <p:cNvPr id="61445" name="Text Box 6">
            <a:extLst>
              <a:ext uri="{FF2B5EF4-FFF2-40B4-BE49-F238E27FC236}">
                <a16:creationId xmlns:a16="http://schemas.microsoft.com/office/drawing/2014/main" id="{1A1C9CFF-AF89-6948-90A5-013B70F2F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After </a:t>
            </a:r>
            <a:r>
              <a:rPr lang="en-US" altLang="en-US" sz="2000">
                <a:solidFill>
                  <a:srgbClr val="FF0000"/>
                </a:solidFill>
              </a:rPr>
              <a:t>RED</a:t>
            </a:r>
            <a:r>
              <a:rPr lang="en-US" altLang="en-US" sz="2000">
                <a:solidFill>
                  <a:schemeClr val="tx1"/>
                </a:solidFill>
              </a:rPr>
              <a:t> read</a:t>
            </a:r>
          </a:p>
        </p:txBody>
      </p:sp>
      <p:grpSp>
        <p:nvGrpSpPr>
          <p:cNvPr id="61446" name="Group 7">
            <a:extLst>
              <a:ext uri="{FF2B5EF4-FFF2-40B4-BE49-F238E27FC236}">
                <a16:creationId xmlns:a16="http://schemas.microsoft.com/office/drawing/2014/main" id="{595911A1-584B-2343-9BEC-02EB4A1A9C3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61503" name="Group 8">
              <a:extLst>
                <a:ext uri="{FF2B5EF4-FFF2-40B4-BE49-F238E27FC236}">
                  <a16:creationId xmlns:a16="http://schemas.microsoft.com/office/drawing/2014/main" id="{FE55E9FC-1CEB-C247-AEB3-0E0C643DD47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61505" name="Group 9">
                <a:extLst>
                  <a:ext uri="{FF2B5EF4-FFF2-40B4-BE49-F238E27FC236}">
                    <a16:creationId xmlns:a16="http://schemas.microsoft.com/office/drawing/2014/main" id="{B02C312C-AAD5-074C-A41F-2CC475136E0F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1082" name="Oval 10">
                  <a:extLst>
                    <a:ext uri="{FF2B5EF4-FFF2-40B4-BE49-F238E27FC236}">
                      <a16:creationId xmlns:a16="http://schemas.microsoft.com/office/drawing/2014/main" id="{36929C5B-CE00-864C-998A-5AF65FD2416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7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1509" name="Oval 11">
                  <a:extLst>
                    <a:ext uri="{FF2B5EF4-FFF2-40B4-BE49-F238E27FC236}">
                      <a16:creationId xmlns:a16="http://schemas.microsoft.com/office/drawing/2014/main" id="{E5DEFC6F-B16C-0946-B94A-BF7B1037692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510" name="Oval 12">
                  <a:extLst>
                    <a:ext uri="{FF2B5EF4-FFF2-40B4-BE49-F238E27FC236}">
                      <a16:creationId xmlns:a16="http://schemas.microsoft.com/office/drawing/2014/main" id="{02504CF2-E999-D448-AC28-5346B9ECB73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511" name="Oval 13">
                  <a:extLst>
                    <a:ext uri="{FF2B5EF4-FFF2-40B4-BE49-F238E27FC236}">
                      <a16:creationId xmlns:a16="http://schemas.microsoft.com/office/drawing/2014/main" id="{27927CFD-46F4-C24D-BE51-5085A4D8BD5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512" name="Line 14">
                  <a:extLst>
                    <a:ext uri="{FF2B5EF4-FFF2-40B4-BE49-F238E27FC236}">
                      <a16:creationId xmlns:a16="http://schemas.microsoft.com/office/drawing/2014/main" id="{2FF89206-07B5-864F-8AC3-618F5D31258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13" name="Line 15">
                  <a:extLst>
                    <a:ext uri="{FF2B5EF4-FFF2-40B4-BE49-F238E27FC236}">
                      <a16:creationId xmlns:a16="http://schemas.microsoft.com/office/drawing/2014/main" id="{854CA854-8053-374A-A2E0-15A44A3E606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14" name="Line 16">
                  <a:extLst>
                    <a:ext uri="{FF2B5EF4-FFF2-40B4-BE49-F238E27FC236}">
                      <a16:creationId xmlns:a16="http://schemas.microsoft.com/office/drawing/2014/main" id="{5165F83B-61F0-FF43-879D-4BC5DFF8D59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15" name="Line 17">
                  <a:extLst>
                    <a:ext uri="{FF2B5EF4-FFF2-40B4-BE49-F238E27FC236}">
                      <a16:creationId xmlns:a16="http://schemas.microsoft.com/office/drawing/2014/main" id="{5547089B-65BC-4E45-9073-AFF31B4C21A8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16" name="Line 18">
                  <a:extLst>
                    <a:ext uri="{FF2B5EF4-FFF2-40B4-BE49-F238E27FC236}">
                      <a16:creationId xmlns:a16="http://schemas.microsoft.com/office/drawing/2014/main" id="{8088599A-DE2C-5045-875A-7521D54E3EF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17" name="Line 19">
                  <a:extLst>
                    <a:ext uri="{FF2B5EF4-FFF2-40B4-BE49-F238E27FC236}">
                      <a16:creationId xmlns:a16="http://schemas.microsoft.com/office/drawing/2014/main" id="{E3041EC5-D0A0-3C43-8BB6-68396D93B3DA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18" name="Oval 20">
                  <a:extLst>
                    <a:ext uri="{FF2B5EF4-FFF2-40B4-BE49-F238E27FC236}">
                      <a16:creationId xmlns:a16="http://schemas.microsoft.com/office/drawing/2014/main" id="{842B6F52-AFF8-044B-B96E-417205E3F96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1506" name="Freeform 21">
                <a:extLst>
                  <a:ext uri="{FF2B5EF4-FFF2-40B4-BE49-F238E27FC236}">
                    <a16:creationId xmlns:a16="http://schemas.microsoft.com/office/drawing/2014/main" id="{86EBE83E-1014-4041-9FC2-AD3C08B641F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07" name="Freeform 22">
                <a:extLst>
                  <a:ext uri="{FF2B5EF4-FFF2-40B4-BE49-F238E27FC236}">
                    <a16:creationId xmlns:a16="http://schemas.microsoft.com/office/drawing/2014/main" id="{F8A3720D-B9D6-E344-81D1-A9698EC555D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04" name="AutoShape 23">
              <a:extLst>
                <a:ext uri="{FF2B5EF4-FFF2-40B4-BE49-F238E27FC236}">
                  <a16:creationId xmlns:a16="http://schemas.microsoft.com/office/drawing/2014/main" id="{125A6235-9D18-AB48-9B5B-E99BCF2CABDD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1447" name="Group 24">
            <a:extLst>
              <a:ext uri="{FF2B5EF4-FFF2-40B4-BE49-F238E27FC236}">
                <a16:creationId xmlns:a16="http://schemas.microsoft.com/office/drawing/2014/main" id="{C861551E-5FDF-9644-943C-824FE051F03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1487" name="Group 25">
              <a:extLst>
                <a:ext uri="{FF2B5EF4-FFF2-40B4-BE49-F238E27FC236}">
                  <a16:creationId xmlns:a16="http://schemas.microsoft.com/office/drawing/2014/main" id="{E2500220-2902-264D-B5C7-B48E6D7B618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61489" name="Group 26">
                <a:extLst>
                  <a:ext uri="{FF2B5EF4-FFF2-40B4-BE49-F238E27FC236}">
                    <a16:creationId xmlns:a16="http://schemas.microsoft.com/office/drawing/2014/main" id="{AA97EBF9-D8F1-F848-9B93-C9F5A79E2999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1099" name="Oval 27">
                  <a:extLst>
                    <a:ext uri="{FF2B5EF4-FFF2-40B4-BE49-F238E27FC236}">
                      <a16:creationId xmlns:a16="http://schemas.microsoft.com/office/drawing/2014/main" id="{FE29E257-3DD8-2547-96FC-2CD7A69399A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49"/>
                  <a:ext cx="1440" cy="144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7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1493" name="Oval 28">
                  <a:extLst>
                    <a:ext uri="{FF2B5EF4-FFF2-40B4-BE49-F238E27FC236}">
                      <a16:creationId xmlns:a16="http://schemas.microsoft.com/office/drawing/2014/main" id="{7D652146-C2C8-FD43-8F71-358E4960997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494" name="Oval 29">
                  <a:extLst>
                    <a:ext uri="{FF2B5EF4-FFF2-40B4-BE49-F238E27FC236}">
                      <a16:creationId xmlns:a16="http://schemas.microsoft.com/office/drawing/2014/main" id="{84D36173-02A9-1148-8B20-F7D4A321B27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495" name="Oval 30">
                  <a:extLst>
                    <a:ext uri="{FF2B5EF4-FFF2-40B4-BE49-F238E27FC236}">
                      <a16:creationId xmlns:a16="http://schemas.microsoft.com/office/drawing/2014/main" id="{A2E09F2D-24D6-8448-A219-280D71D4AFF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496" name="Line 31">
                  <a:extLst>
                    <a:ext uri="{FF2B5EF4-FFF2-40B4-BE49-F238E27FC236}">
                      <a16:creationId xmlns:a16="http://schemas.microsoft.com/office/drawing/2014/main" id="{E9479765-8372-4941-B333-A761F2C4C36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97" name="Line 32">
                  <a:extLst>
                    <a:ext uri="{FF2B5EF4-FFF2-40B4-BE49-F238E27FC236}">
                      <a16:creationId xmlns:a16="http://schemas.microsoft.com/office/drawing/2014/main" id="{4EE45211-BAF3-DD4B-9E47-5E107CE7E24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98" name="Line 33">
                  <a:extLst>
                    <a:ext uri="{FF2B5EF4-FFF2-40B4-BE49-F238E27FC236}">
                      <a16:creationId xmlns:a16="http://schemas.microsoft.com/office/drawing/2014/main" id="{DFE6270C-0CD5-ED4D-9827-D3EE9F8C2534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99" name="Line 34">
                  <a:extLst>
                    <a:ext uri="{FF2B5EF4-FFF2-40B4-BE49-F238E27FC236}">
                      <a16:creationId xmlns:a16="http://schemas.microsoft.com/office/drawing/2014/main" id="{A3ADBAF7-690F-B74B-B605-8FC0862A70D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00" name="Line 35">
                  <a:extLst>
                    <a:ext uri="{FF2B5EF4-FFF2-40B4-BE49-F238E27FC236}">
                      <a16:creationId xmlns:a16="http://schemas.microsoft.com/office/drawing/2014/main" id="{9ACBFDED-91AD-1740-8AC2-38C2B037B1B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01" name="Line 36">
                  <a:extLst>
                    <a:ext uri="{FF2B5EF4-FFF2-40B4-BE49-F238E27FC236}">
                      <a16:creationId xmlns:a16="http://schemas.microsoft.com/office/drawing/2014/main" id="{38C8CC65-A94D-194E-83D5-8F4642E7BA2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02" name="Oval 37">
                  <a:extLst>
                    <a:ext uri="{FF2B5EF4-FFF2-40B4-BE49-F238E27FC236}">
                      <a16:creationId xmlns:a16="http://schemas.microsoft.com/office/drawing/2014/main" id="{04D5E455-7D98-D449-B81E-A7F3F9E8078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1490" name="Freeform 38">
                <a:extLst>
                  <a:ext uri="{FF2B5EF4-FFF2-40B4-BE49-F238E27FC236}">
                    <a16:creationId xmlns:a16="http://schemas.microsoft.com/office/drawing/2014/main" id="{E13D0394-935E-B04A-A791-3D4DA2B88E5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79 w 287"/>
                  <a:gd name="T3" fmla="*/ 0 h 177"/>
                  <a:gd name="T4" fmla="*/ 121 w 287"/>
                  <a:gd name="T5" fmla="*/ 17 h 177"/>
                  <a:gd name="T6" fmla="*/ 160 w 287"/>
                  <a:gd name="T7" fmla="*/ 30 h 177"/>
                  <a:gd name="T8" fmla="*/ 201 w 287"/>
                  <a:gd name="T9" fmla="*/ 42 h 177"/>
                  <a:gd name="T10" fmla="*/ 229 w 287"/>
                  <a:gd name="T11" fmla="*/ 48 h 177"/>
                  <a:gd name="T12" fmla="*/ 265 w 287"/>
                  <a:gd name="T13" fmla="*/ 56 h 177"/>
                  <a:gd name="T14" fmla="*/ 302 w 287"/>
                  <a:gd name="T15" fmla="*/ 60 h 177"/>
                  <a:gd name="T16" fmla="*/ 335 w 287"/>
                  <a:gd name="T17" fmla="*/ 65 h 177"/>
                  <a:gd name="T18" fmla="*/ 360 w 287"/>
                  <a:gd name="T19" fmla="*/ 66 h 177"/>
                  <a:gd name="T20" fmla="*/ 392 w 287"/>
                  <a:gd name="T21" fmla="*/ 66 h 177"/>
                  <a:gd name="T22" fmla="*/ 392 w 287"/>
                  <a:gd name="T23" fmla="*/ 177 h 177"/>
                  <a:gd name="T24" fmla="*/ 343 w 287"/>
                  <a:gd name="T25" fmla="*/ 177 h 177"/>
                  <a:gd name="T26" fmla="*/ 310 w 287"/>
                  <a:gd name="T27" fmla="*/ 176 h 177"/>
                  <a:gd name="T28" fmla="*/ 272 w 287"/>
                  <a:gd name="T29" fmla="*/ 173 h 177"/>
                  <a:gd name="T30" fmla="*/ 231 w 287"/>
                  <a:gd name="T31" fmla="*/ 167 h 177"/>
                  <a:gd name="T32" fmla="*/ 197 w 287"/>
                  <a:gd name="T33" fmla="*/ 161 h 177"/>
                  <a:gd name="T34" fmla="*/ 150 w 287"/>
                  <a:gd name="T35" fmla="*/ 152 h 177"/>
                  <a:gd name="T36" fmla="*/ 93 w 287"/>
                  <a:gd name="T37" fmla="*/ 138 h 177"/>
                  <a:gd name="T38" fmla="*/ 56 w 287"/>
                  <a:gd name="T39" fmla="*/ 126 h 177"/>
                  <a:gd name="T40" fmla="*/ 3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91" name="Freeform 39">
                <a:extLst>
                  <a:ext uri="{FF2B5EF4-FFF2-40B4-BE49-F238E27FC236}">
                    <a16:creationId xmlns:a16="http://schemas.microsoft.com/office/drawing/2014/main" id="{7ACBB6CE-5A1A-524D-9A81-7A57023C8B0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88" name="AutoShape 40">
              <a:extLst>
                <a:ext uri="{FF2B5EF4-FFF2-40B4-BE49-F238E27FC236}">
                  <a16:creationId xmlns:a16="http://schemas.microsoft.com/office/drawing/2014/main" id="{27FF92F3-C6AF-B041-9B2C-4E6CD50FAF6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1448" name="Group 41">
            <a:extLst>
              <a:ext uri="{FF2B5EF4-FFF2-40B4-BE49-F238E27FC236}">
                <a16:creationId xmlns:a16="http://schemas.microsoft.com/office/drawing/2014/main" id="{8C1405BF-6EB1-4644-9BC7-586DE65F790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61470" name="Group 42">
              <a:extLst>
                <a:ext uri="{FF2B5EF4-FFF2-40B4-BE49-F238E27FC236}">
                  <a16:creationId xmlns:a16="http://schemas.microsoft.com/office/drawing/2014/main" id="{D995580E-DA89-BC46-B718-7CDDB26662C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61472" name="Group 43">
                <a:extLst>
                  <a:ext uri="{FF2B5EF4-FFF2-40B4-BE49-F238E27FC236}">
                    <a16:creationId xmlns:a16="http://schemas.microsoft.com/office/drawing/2014/main" id="{3F7564CD-8D41-0D41-8788-69D835B2D814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1116" name="Oval 44">
                  <a:extLst>
                    <a:ext uri="{FF2B5EF4-FFF2-40B4-BE49-F238E27FC236}">
                      <a16:creationId xmlns:a16="http://schemas.microsoft.com/office/drawing/2014/main" id="{F7F3AA65-A7F2-4D41-9C88-EC13202ABEE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7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1477" name="Oval 45">
                  <a:extLst>
                    <a:ext uri="{FF2B5EF4-FFF2-40B4-BE49-F238E27FC236}">
                      <a16:creationId xmlns:a16="http://schemas.microsoft.com/office/drawing/2014/main" id="{D98D1F4F-34D3-9042-916D-AE64D46364C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478" name="Oval 46">
                  <a:extLst>
                    <a:ext uri="{FF2B5EF4-FFF2-40B4-BE49-F238E27FC236}">
                      <a16:creationId xmlns:a16="http://schemas.microsoft.com/office/drawing/2014/main" id="{9B72B504-C89E-4D4C-81D4-192CD9B91FA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479" name="Oval 47">
                  <a:extLst>
                    <a:ext uri="{FF2B5EF4-FFF2-40B4-BE49-F238E27FC236}">
                      <a16:creationId xmlns:a16="http://schemas.microsoft.com/office/drawing/2014/main" id="{27C3BB63-2EEA-E543-9E34-A840ED42183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480" name="Line 48">
                  <a:extLst>
                    <a:ext uri="{FF2B5EF4-FFF2-40B4-BE49-F238E27FC236}">
                      <a16:creationId xmlns:a16="http://schemas.microsoft.com/office/drawing/2014/main" id="{585F5361-78D1-9E4E-B14F-809380B2B7D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1" name="Line 49">
                  <a:extLst>
                    <a:ext uri="{FF2B5EF4-FFF2-40B4-BE49-F238E27FC236}">
                      <a16:creationId xmlns:a16="http://schemas.microsoft.com/office/drawing/2014/main" id="{0C1E0BE2-2589-184F-9718-A020E35A641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2" name="Line 50">
                  <a:extLst>
                    <a:ext uri="{FF2B5EF4-FFF2-40B4-BE49-F238E27FC236}">
                      <a16:creationId xmlns:a16="http://schemas.microsoft.com/office/drawing/2014/main" id="{E7FD020A-7EDA-364F-86CD-1BF516BF8B9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3" name="Line 51">
                  <a:extLst>
                    <a:ext uri="{FF2B5EF4-FFF2-40B4-BE49-F238E27FC236}">
                      <a16:creationId xmlns:a16="http://schemas.microsoft.com/office/drawing/2014/main" id="{352E8234-C454-324E-B61E-2F4F297C5339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4" name="Line 52">
                  <a:extLst>
                    <a:ext uri="{FF2B5EF4-FFF2-40B4-BE49-F238E27FC236}">
                      <a16:creationId xmlns:a16="http://schemas.microsoft.com/office/drawing/2014/main" id="{D759D382-38E9-604E-A4E8-FCBA3684E68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5" name="Line 53">
                  <a:extLst>
                    <a:ext uri="{FF2B5EF4-FFF2-40B4-BE49-F238E27FC236}">
                      <a16:creationId xmlns:a16="http://schemas.microsoft.com/office/drawing/2014/main" id="{B99C9708-B4ED-5F48-A0CC-E82830B8FF7A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86" name="Oval 54">
                  <a:extLst>
                    <a:ext uri="{FF2B5EF4-FFF2-40B4-BE49-F238E27FC236}">
                      <a16:creationId xmlns:a16="http://schemas.microsoft.com/office/drawing/2014/main" id="{EF298BAA-C940-DF48-8848-D65052918A5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1473" name="Freeform 55">
                <a:extLst>
                  <a:ext uri="{FF2B5EF4-FFF2-40B4-BE49-F238E27FC236}">
                    <a16:creationId xmlns:a16="http://schemas.microsoft.com/office/drawing/2014/main" id="{634A6A5F-330F-9F4C-A88F-19BA50B131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96 h 177"/>
                  <a:gd name="T2" fmla="*/ 69 w 287"/>
                  <a:gd name="T3" fmla="*/ 0 h 177"/>
                  <a:gd name="T4" fmla="*/ 109 w 287"/>
                  <a:gd name="T5" fmla="*/ 31 h 177"/>
                  <a:gd name="T6" fmla="*/ 145 w 287"/>
                  <a:gd name="T7" fmla="*/ 57 h 177"/>
                  <a:gd name="T8" fmla="*/ 180 w 287"/>
                  <a:gd name="T9" fmla="*/ 80 h 177"/>
                  <a:gd name="T10" fmla="*/ 208 w 287"/>
                  <a:gd name="T11" fmla="*/ 91 h 177"/>
                  <a:gd name="T12" fmla="*/ 239 w 287"/>
                  <a:gd name="T13" fmla="*/ 108 h 177"/>
                  <a:gd name="T14" fmla="*/ 273 w 287"/>
                  <a:gd name="T15" fmla="*/ 115 h 177"/>
                  <a:gd name="T16" fmla="*/ 302 w 287"/>
                  <a:gd name="T17" fmla="*/ 125 h 177"/>
                  <a:gd name="T18" fmla="*/ 326 w 287"/>
                  <a:gd name="T19" fmla="*/ 127 h 177"/>
                  <a:gd name="T20" fmla="*/ 353 w 287"/>
                  <a:gd name="T21" fmla="*/ 127 h 177"/>
                  <a:gd name="T22" fmla="*/ 353 w 287"/>
                  <a:gd name="T23" fmla="*/ 343 h 177"/>
                  <a:gd name="T24" fmla="*/ 309 w 287"/>
                  <a:gd name="T25" fmla="*/ 343 h 177"/>
                  <a:gd name="T26" fmla="*/ 280 w 287"/>
                  <a:gd name="T27" fmla="*/ 342 h 177"/>
                  <a:gd name="T28" fmla="*/ 246 w 287"/>
                  <a:gd name="T29" fmla="*/ 333 h 177"/>
                  <a:gd name="T30" fmla="*/ 210 w 287"/>
                  <a:gd name="T31" fmla="*/ 322 h 177"/>
                  <a:gd name="T32" fmla="*/ 176 w 287"/>
                  <a:gd name="T33" fmla="*/ 309 h 177"/>
                  <a:gd name="T34" fmla="*/ 135 w 287"/>
                  <a:gd name="T35" fmla="*/ 292 h 177"/>
                  <a:gd name="T36" fmla="*/ 86 w 287"/>
                  <a:gd name="T37" fmla="*/ 266 h 177"/>
                  <a:gd name="T38" fmla="*/ 52 w 287"/>
                  <a:gd name="T39" fmla="*/ 245 h 177"/>
                  <a:gd name="T40" fmla="*/ 23 w 287"/>
                  <a:gd name="T41" fmla="*/ 223 h 177"/>
                  <a:gd name="T42" fmla="*/ 0 w 287"/>
                  <a:gd name="T43" fmla="*/ 196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4" name="Freeform 56">
                <a:extLst>
                  <a:ext uri="{FF2B5EF4-FFF2-40B4-BE49-F238E27FC236}">
                    <a16:creationId xmlns:a16="http://schemas.microsoft.com/office/drawing/2014/main" id="{FA90B5B8-28D4-324D-882E-6ECB88D4389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75" name="Freeform 57">
                <a:extLst>
                  <a:ext uri="{FF2B5EF4-FFF2-40B4-BE49-F238E27FC236}">
                    <a16:creationId xmlns:a16="http://schemas.microsoft.com/office/drawing/2014/main" id="{AA8691F8-8B24-6C40-8B12-09B781BBC7D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471" name="AutoShape 58">
              <a:extLst>
                <a:ext uri="{FF2B5EF4-FFF2-40B4-BE49-F238E27FC236}">
                  <a16:creationId xmlns:a16="http://schemas.microsoft.com/office/drawing/2014/main" id="{DD2E1DDB-7DF2-CF48-93C4-C5D8EB42CA4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1449" name="Group 59">
            <a:extLst>
              <a:ext uri="{FF2B5EF4-FFF2-40B4-BE49-F238E27FC236}">
                <a16:creationId xmlns:a16="http://schemas.microsoft.com/office/drawing/2014/main" id="{412BCFB4-B2A0-964A-9C24-591CA1435B6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61454" name="Group 60">
              <a:extLst>
                <a:ext uri="{FF2B5EF4-FFF2-40B4-BE49-F238E27FC236}">
                  <a16:creationId xmlns:a16="http://schemas.microsoft.com/office/drawing/2014/main" id="{ADFC5F94-A868-B040-917F-B23DD7D07A3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61456" name="Group 61">
                <a:extLst>
                  <a:ext uri="{FF2B5EF4-FFF2-40B4-BE49-F238E27FC236}">
                    <a16:creationId xmlns:a16="http://schemas.microsoft.com/office/drawing/2014/main" id="{FDF3B783-C7F4-074D-A026-61AA38F6C6B3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1134" name="Oval 62">
                  <a:extLst>
                    <a:ext uri="{FF2B5EF4-FFF2-40B4-BE49-F238E27FC236}">
                      <a16:creationId xmlns:a16="http://schemas.microsoft.com/office/drawing/2014/main" id="{7B400C64-18A2-5B4E-AD2C-1FB8A453681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5"/>
                  <a:ext cx="1440" cy="14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7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1460" name="Oval 63">
                  <a:extLst>
                    <a:ext uri="{FF2B5EF4-FFF2-40B4-BE49-F238E27FC236}">
                      <a16:creationId xmlns:a16="http://schemas.microsoft.com/office/drawing/2014/main" id="{84B5B428-4AEF-B24E-84DA-2F41A9BBB88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461" name="Oval 64">
                  <a:extLst>
                    <a:ext uri="{FF2B5EF4-FFF2-40B4-BE49-F238E27FC236}">
                      <a16:creationId xmlns:a16="http://schemas.microsoft.com/office/drawing/2014/main" id="{ABF0EEEA-32A7-B240-BD38-9917D41C294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462" name="Oval 65">
                  <a:extLst>
                    <a:ext uri="{FF2B5EF4-FFF2-40B4-BE49-F238E27FC236}">
                      <a16:creationId xmlns:a16="http://schemas.microsoft.com/office/drawing/2014/main" id="{2F85E14B-8963-D64B-BCFD-6564DA7FD8F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1463" name="Line 66">
                  <a:extLst>
                    <a:ext uri="{FF2B5EF4-FFF2-40B4-BE49-F238E27FC236}">
                      <a16:creationId xmlns:a16="http://schemas.microsoft.com/office/drawing/2014/main" id="{BB678258-31D4-8E4D-AAA8-20EED51C0928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64" name="Line 67">
                  <a:extLst>
                    <a:ext uri="{FF2B5EF4-FFF2-40B4-BE49-F238E27FC236}">
                      <a16:creationId xmlns:a16="http://schemas.microsoft.com/office/drawing/2014/main" id="{1026D18A-7E8D-E44E-AF83-A1C02BA97C3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65" name="Line 68">
                  <a:extLst>
                    <a:ext uri="{FF2B5EF4-FFF2-40B4-BE49-F238E27FC236}">
                      <a16:creationId xmlns:a16="http://schemas.microsoft.com/office/drawing/2014/main" id="{971C7890-8338-874E-9354-8CD76238D8F5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66" name="Line 69">
                  <a:extLst>
                    <a:ext uri="{FF2B5EF4-FFF2-40B4-BE49-F238E27FC236}">
                      <a16:creationId xmlns:a16="http://schemas.microsoft.com/office/drawing/2014/main" id="{D469CCDC-66F4-ED43-A4C9-5128BDEA59B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67" name="Line 70">
                  <a:extLst>
                    <a:ext uri="{FF2B5EF4-FFF2-40B4-BE49-F238E27FC236}">
                      <a16:creationId xmlns:a16="http://schemas.microsoft.com/office/drawing/2014/main" id="{4BF1196F-E74D-FC4A-A3B3-BCEA0B1B6BD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68" name="Line 71">
                  <a:extLst>
                    <a:ext uri="{FF2B5EF4-FFF2-40B4-BE49-F238E27FC236}">
                      <a16:creationId xmlns:a16="http://schemas.microsoft.com/office/drawing/2014/main" id="{19E993F3-3077-A949-B6B7-9DDB3C4A350A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69" name="Oval 72">
                  <a:extLst>
                    <a:ext uri="{FF2B5EF4-FFF2-40B4-BE49-F238E27FC236}">
                      <a16:creationId xmlns:a16="http://schemas.microsoft.com/office/drawing/2014/main" id="{B349E07F-BFC7-4441-9006-9ACF62E0C924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1457" name="Freeform 73">
                <a:extLst>
                  <a:ext uri="{FF2B5EF4-FFF2-40B4-BE49-F238E27FC236}">
                    <a16:creationId xmlns:a16="http://schemas.microsoft.com/office/drawing/2014/main" id="{645E9DF9-7D42-EE4F-8158-3371583E6A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8" name="Freeform 74">
                <a:extLst>
                  <a:ext uri="{FF2B5EF4-FFF2-40B4-BE49-F238E27FC236}">
                    <a16:creationId xmlns:a16="http://schemas.microsoft.com/office/drawing/2014/main" id="{6F312594-C810-014C-BAE4-6259B63A67A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55" name="AutoShape 75">
              <a:extLst>
                <a:ext uri="{FF2B5EF4-FFF2-40B4-BE49-F238E27FC236}">
                  <a16:creationId xmlns:a16="http://schemas.microsoft.com/office/drawing/2014/main" id="{A2396C66-F724-B441-AA64-7AB892F8E6A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61450" name="AutoShape 76">
            <a:extLst>
              <a:ext uri="{FF2B5EF4-FFF2-40B4-BE49-F238E27FC236}">
                <a16:creationId xmlns:a16="http://schemas.microsoft.com/office/drawing/2014/main" id="{6B8D0F8E-5BA4-1E47-82E0-7D6D191B4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61451" name="Rectangle 77">
            <a:extLst>
              <a:ext uri="{FF2B5EF4-FFF2-40B4-BE49-F238E27FC236}">
                <a16:creationId xmlns:a16="http://schemas.microsoft.com/office/drawing/2014/main" id="{237EA9E2-0EEB-404D-8955-8131CE1D9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4495800"/>
            <a:ext cx="541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chemeClr val="tx2"/>
                </a:solidFill>
              </a:rPr>
              <a:t>Complete read of red</a:t>
            </a:r>
          </a:p>
        </p:txBody>
      </p:sp>
      <p:sp>
        <p:nvSpPr>
          <p:cNvPr id="61452" name="Footer Placeholder 1">
            <a:extLst>
              <a:ext uri="{FF2B5EF4-FFF2-40B4-BE49-F238E27FC236}">
                <a16:creationId xmlns:a16="http://schemas.microsoft.com/office/drawing/2014/main" id="{346E6C17-F29D-4949-86DD-5F032C8C6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53" name="Slide Number Placeholder 2">
            <a:extLst>
              <a:ext uri="{FF2B5EF4-FFF2-40B4-BE49-F238E27FC236}">
                <a16:creationId xmlns:a16="http://schemas.microsoft.com/office/drawing/2014/main" id="{7029A0EB-6F81-174C-BCDB-F9110913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EAC169-4121-4349-B316-42682BFF6364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DB1F70A1-41F6-B64B-83E5-7EA9B0060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7188" y="434975"/>
            <a:ext cx="8093075" cy="7620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Access – Service Time Components</a:t>
            </a:r>
          </a:p>
        </p:txBody>
      </p:sp>
      <p:sp>
        <p:nvSpPr>
          <p:cNvPr id="63490" name="Text Box 3">
            <a:extLst>
              <a:ext uri="{FF2B5EF4-FFF2-40B4-BE49-F238E27FC236}">
                <a16:creationId xmlns:a16="http://schemas.microsoft.com/office/drawing/2014/main" id="{4B10A865-06B9-2D41-A266-57207937C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39465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After </a:t>
            </a:r>
            <a:r>
              <a:rPr lang="en-US" altLang="en-US" sz="2000">
                <a:solidFill>
                  <a:srgbClr val="0000FF"/>
                </a:solidFill>
              </a:rPr>
              <a:t>BLUE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tx1"/>
                </a:solidFill>
              </a:rPr>
              <a:t>read</a:t>
            </a:r>
          </a:p>
        </p:txBody>
      </p:sp>
      <p:sp>
        <p:nvSpPr>
          <p:cNvPr id="63491" name="Text Box 4">
            <a:extLst>
              <a:ext uri="{FF2B5EF4-FFF2-40B4-BE49-F238E27FC236}">
                <a16:creationId xmlns:a16="http://schemas.microsoft.com/office/drawing/2014/main" id="{9F74FC13-BC2E-A94B-9FCD-4DBFE4764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946525"/>
            <a:ext cx="1828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Seek for </a:t>
            </a:r>
            <a:r>
              <a:rPr lang="en-US" altLang="en-US" sz="2000">
                <a:solidFill>
                  <a:srgbClr val="FF0000"/>
                </a:solidFill>
              </a:rPr>
              <a:t>RED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63492" name="Text Box 5">
            <a:extLst>
              <a:ext uri="{FF2B5EF4-FFF2-40B4-BE49-F238E27FC236}">
                <a16:creationId xmlns:a16="http://schemas.microsoft.com/office/drawing/2014/main" id="{21D56433-2073-F14C-A356-B3785BB49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3946525"/>
            <a:ext cx="2438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Rotational latency</a:t>
            </a:r>
          </a:p>
        </p:txBody>
      </p:sp>
      <p:sp>
        <p:nvSpPr>
          <p:cNvPr id="63493" name="Text Box 6">
            <a:extLst>
              <a:ext uri="{FF2B5EF4-FFF2-40B4-BE49-F238E27FC236}">
                <a16:creationId xmlns:a16="http://schemas.microsoft.com/office/drawing/2014/main" id="{97973520-2A1F-C448-939C-993FE32B7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4652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After </a:t>
            </a:r>
            <a:r>
              <a:rPr lang="en-US" altLang="en-US" sz="2000">
                <a:solidFill>
                  <a:srgbClr val="FF0000"/>
                </a:solidFill>
              </a:rPr>
              <a:t>RED</a:t>
            </a:r>
            <a:r>
              <a:rPr lang="en-US" altLang="en-US" sz="2000">
                <a:solidFill>
                  <a:schemeClr val="tx1"/>
                </a:solidFill>
              </a:rPr>
              <a:t> read</a:t>
            </a:r>
          </a:p>
        </p:txBody>
      </p:sp>
      <p:grpSp>
        <p:nvGrpSpPr>
          <p:cNvPr id="63494" name="Group 7">
            <a:extLst>
              <a:ext uri="{FF2B5EF4-FFF2-40B4-BE49-F238E27FC236}">
                <a16:creationId xmlns:a16="http://schemas.microsoft.com/office/drawing/2014/main" id="{59CF7D38-815A-8646-9F57-8AD17063C67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5013" y="1962150"/>
            <a:ext cx="1727200" cy="1855788"/>
            <a:chOff x="444" y="1113"/>
            <a:chExt cx="1163" cy="1251"/>
          </a:xfrm>
        </p:grpSpPr>
        <p:grpSp>
          <p:nvGrpSpPr>
            <p:cNvPr id="63558" name="Group 8">
              <a:extLst>
                <a:ext uri="{FF2B5EF4-FFF2-40B4-BE49-F238E27FC236}">
                  <a16:creationId xmlns:a16="http://schemas.microsoft.com/office/drawing/2014/main" id="{AA0F865F-8773-C14E-8CF9-46428D158C4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44" y="1200"/>
              <a:ext cx="1163" cy="1164"/>
              <a:chOff x="444" y="1200"/>
              <a:chExt cx="1163" cy="1164"/>
            </a:xfrm>
          </p:grpSpPr>
          <p:grpSp>
            <p:nvGrpSpPr>
              <p:cNvPr id="63560" name="Group 9">
                <a:extLst>
                  <a:ext uri="{FF2B5EF4-FFF2-40B4-BE49-F238E27FC236}">
                    <a16:creationId xmlns:a16="http://schemas.microsoft.com/office/drawing/2014/main" id="{7A91E73D-775F-5048-8699-7DBC14D4B4C8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44" y="1200"/>
                <a:ext cx="1163" cy="1161"/>
                <a:chOff x="525" y="1152"/>
                <a:chExt cx="1449" cy="1446"/>
              </a:xfrm>
            </p:grpSpPr>
            <p:sp>
              <p:nvSpPr>
                <p:cNvPr id="133130" name="Oval 10">
                  <a:extLst>
                    <a:ext uri="{FF2B5EF4-FFF2-40B4-BE49-F238E27FC236}">
                      <a16:creationId xmlns:a16="http://schemas.microsoft.com/office/drawing/2014/main" id="{2F47108E-AC12-DB46-B37E-50B2F0271C5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7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3564" name="Oval 11">
                  <a:extLst>
                    <a:ext uri="{FF2B5EF4-FFF2-40B4-BE49-F238E27FC236}">
                      <a16:creationId xmlns:a16="http://schemas.microsoft.com/office/drawing/2014/main" id="{655E68C7-49DB-F14E-B836-F3F2C9048EF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65" name="Oval 12">
                  <a:extLst>
                    <a:ext uri="{FF2B5EF4-FFF2-40B4-BE49-F238E27FC236}">
                      <a16:creationId xmlns:a16="http://schemas.microsoft.com/office/drawing/2014/main" id="{FF282B11-37BA-F640-9A52-217C168A5D62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66" name="Oval 13">
                  <a:extLst>
                    <a:ext uri="{FF2B5EF4-FFF2-40B4-BE49-F238E27FC236}">
                      <a16:creationId xmlns:a16="http://schemas.microsoft.com/office/drawing/2014/main" id="{A9AE4FC2-A158-4E42-9258-FE6D84B3DEE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67" name="Line 14">
                  <a:extLst>
                    <a:ext uri="{FF2B5EF4-FFF2-40B4-BE49-F238E27FC236}">
                      <a16:creationId xmlns:a16="http://schemas.microsoft.com/office/drawing/2014/main" id="{EA1D87DE-BACA-B54E-9F4B-78264295877C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68" name="Line 15">
                  <a:extLst>
                    <a:ext uri="{FF2B5EF4-FFF2-40B4-BE49-F238E27FC236}">
                      <a16:creationId xmlns:a16="http://schemas.microsoft.com/office/drawing/2014/main" id="{1E49AFF8-6B6F-9D4A-A459-2213116A181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69" name="Line 16">
                  <a:extLst>
                    <a:ext uri="{FF2B5EF4-FFF2-40B4-BE49-F238E27FC236}">
                      <a16:creationId xmlns:a16="http://schemas.microsoft.com/office/drawing/2014/main" id="{47625EAD-DD17-3B48-B55B-EB38E8EDA50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70" name="Line 17">
                  <a:extLst>
                    <a:ext uri="{FF2B5EF4-FFF2-40B4-BE49-F238E27FC236}">
                      <a16:creationId xmlns:a16="http://schemas.microsoft.com/office/drawing/2014/main" id="{0A2509DB-80C1-9542-9433-F695DFC982B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71" name="Line 18">
                  <a:extLst>
                    <a:ext uri="{FF2B5EF4-FFF2-40B4-BE49-F238E27FC236}">
                      <a16:creationId xmlns:a16="http://schemas.microsoft.com/office/drawing/2014/main" id="{B9600C1D-3F7F-A040-880B-0A0E2839550D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72" name="Line 19">
                  <a:extLst>
                    <a:ext uri="{FF2B5EF4-FFF2-40B4-BE49-F238E27FC236}">
                      <a16:creationId xmlns:a16="http://schemas.microsoft.com/office/drawing/2014/main" id="{269E19D7-A9DB-154C-ACA9-1B3E43E92034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73" name="Oval 20">
                  <a:extLst>
                    <a:ext uri="{FF2B5EF4-FFF2-40B4-BE49-F238E27FC236}">
                      <a16:creationId xmlns:a16="http://schemas.microsoft.com/office/drawing/2014/main" id="{28155766-3617-664D-9795-2FAEB6D30D68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3561" name="Freeform 21">
                <a:extLst>
                  <a:ext uri="{FF2B5EF4-FFF2-40B4-BE49-F238E27FC236}">
                    <a16:creationId xmlns:a16="http://schemas.microsoft.com/office/drawing/2014/main" id="{623EBBCE-0196-3247-A9B2-CC38E02390A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864" y="1434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62" name="Freeform 22">
                <a:extLst>
                  <a:ext uri="{FF2B5EF4-FFF2-40B4-BE49-F238E27FC236}">
                    <a16:creationId xmlns:a16="http://schemas.microsoft.com/office/drawing/2014/main" id="{F04FF1D8-B85F-CB4F-9E1A-50352A9D7DF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800000">
                <a:off x="1005" y="2187"/>
                <a:ext cx="287" cy="177"/>
              </a:xfrm>
              <a:custGeom>
                <a:avLst/>
                <a:gdLst>
                  <a:gd name="T0" fmla="*/ 0 w 287"/>
                  <a:gd name="T1" fmla="*/ 102 h 177"/>
                  <a:gd name="T2" fmla="*/ 59 w 287"/>
                  <a:gd name="T3" fmla="*/ 0 h 177"/>
                  <a:gd name="T4" fmla="*/ 89 w 287"/>
                  <a:gd name="T5" fmla="*/ 17 h 177"/>
                  <a:gd name="T6" fmla="*/ 117 w 287"/>
                  <a:gd name="T7" fmla="*/ 30 h 177"/>
                  <a:gd name="T8" fmla="*/ 147 w 287"/>
                  <a:gd name="T9" fmla="*/ 42 h 177"/>
                  <a:gd name="T10" fmla="*/ 168 w 287"/>
                  <a:gd name="T11" fmla="*/ 48 h 177"/>
                  <a:gd name="T12" fmla="*/ 195 w 287"/>
                  <a:gd name="T13" fmla="*/ 56 h 177"/>
                  <a:gd name="T14" fmla="*/ 222 w 287"/>
                  <a:gd name="T15" fmla="*/ 60 h 177"/>
                  <a:gd name="T16" fmla="*/ 246 w 287"/>
                  <a:gd name="T17" fmla="*/ 65 h 177"/>
                  <a:gd name="T18" fmla="*/ 264 w 287"/>
                  <a:gd name="T19" fmla="*/ 66 h 177"/>
                  <a:gd name="T20" fmla="*/ 287 w 287"/>
                  <a:gd name="T21" fmla="*/ 66 h 177"/>
                  <a:gd name="T22" fmla="*/ 287 w 287"/>
                  <a:gd name="T23" fmla="*/ 177 h 177"/>
                  <a:gd name="T24" fmla="*/ 252 w 287"/>
                  <a:gd name="T25" fmla="*/ 177 h 177"/>
                  <a:gd name="T26" fmla="*/ 228 w 287"/>
                  <a:gd name="T27" fmla="*/ 176 h 177"/>
                  <a:gd name="T28" fmla="*/ 200 w 287"/>
                  <a:gd name="T29" fmla="*/ 173 h 177"/>
                  <a:gd name="T30" fmla="*/ 170 w 287"/>
                  <a:gd name="T31" fmla="*/ 167 h 177"/>
                  <a:gd name="T32" fmla="*/ 144 w 287"/>
                  <a:gd name="T33" fmla="*/ 161 h 177"/>
                  <a:gd name="T34" fmla="*/ 110 w 287"/>
                  <a:gd name="T35" fmla="*/ 152 h 177"/>
                  <a:gd name="T36" fmla="*/ 69 w 287"/>
                  <a:gd name="T37" fmla="*/ 138 h 177"/>
                  <a:gd name="T38" fmla="*/ 42 w 287"/>
                  <a:gd name="T39" fmla="*/ 126 h 177"/>
                  <a:gd name="T40" fmla="*/ 2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59" name="AutoShape 23">
              <a:extLst>
                <a:ext uri="{FF2B5EF4-FFF2-40B4-BE49-F238E27FC236}">
                  <a16:creationId xmlns:a16="http://schemas.microsoft.com/office/drawing/2014/main" id="{42176770-485D-9340-9236-F959344A1F57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33" y="1113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3495" name="Group 24">
            <a:extLst>
              <a:ext uri="{FF2B5EF4-FFF2-40B4-BE49-F238E27FC236}">
                <a16:creationId xmlns:a16="http://schemas.microsoft.com/office/drawing/2014/main" id="{98AB3E38-A991-7C4F-A187-B049314C226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84475" y="1600200"/>
            <a:ext cx="1727200" cy="2217738"/>
            <a:chOff x="1716" y="864"/>
            <a:chExt cx="1163" cy="1494"/>
          </a:xfrm>
        </p:grpSpPr>
        <p:grpSp>
          <p:nvGrpSpPr>
            <p:cNvPr id="63542" name="Group 25">
              <a:extLst>
                <a:ext uri="{FF2B5EF4-FFF2-40B4-BE49-F238E27FC236}">
                  <a16:creationId xmlns:a16="http://schemas.microsoft.com/office/drawing/2014/main" id="{0FF97F88-9FFA-DC40-892B-D519947A7B4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716" y="1197"/>
              <a:ext cx="1163" cy="1161"/>
              <a:chOff x="1716" y="1197"/>
              <a:chExt cx="1163" cy="1161"/>
            </a:xfrm>
          </p:grpSpPr>
          <p:grpSp>
            <p:nvGrpSpPr>
              <p:cNvPr id="63544" name="Group 26">
                <a:extLst>
                  <a:ext uri="{FF2B5EF4-FFF2-40B4-BE49-F238E27FC236}">
                    <a16:creationId xmlns:a16="http://schemas.microsoft.com/office/drawing/2014/main" id="{9E6C5246-0BEC-624E-8197-61DF0D14233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1716" y="1197"/>
                <a:ext cx="1163" cy="1161"/>
                <a:chOff x="525" y="1152"/>
                <a:chExt cx="1449" cy="1446"/>
              </a:xfrm>
            </p:grpSpPr>
            <p:sp>
              <p:nvSpPr>
                <p:cNvPr id="133147" name="Oval 27">
                  <a:extLst>
                    <a:ext uri="{FF2B5EF4-FFF2-40B4-BE49-F238E27FC236}">
                      <a16:creationId xmlns:a16="http://schemas.microsoft.com/office/drawing/2014/main" id="{0DEC87C8-F342-7440-AA58-CF25B1ADAF3D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49"/>
                  <a:ext cx="1440" cy="1443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7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3548" name="Oval 28">
                  <a:extLst>
                    <a:ext uri="{FF2B5EF4-FFF2-40B4-BE49-F238E27FC236}">
                      <a16:creationId xmlns:a16="http://schemas.microsoft.com/office/drawing/2014/main" id="{A2294805-8024-3C49-B9B3-2CFBBE2A49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49" name="Oval 29">
                  <a:extLst>
                    <a:ext uri="{FF2B5EF4-FFF2-40B4-BE49-F238E27FC236}">
                      <a16:creationId xmlns:a16="http://schemas.microsoft.com/office/drawing/2014/main" id="{3F3A126B-5622-0441-893D-D405F903D13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50" name="Oval 30">
                  <a:extLst>
                    <a:ext uri="{FF2B5EF4-FFF2-40B4-BE49-F238E27FC236}">
                      <a16:creationId xmlns:a16="http://schemas.microsoft.com/office/drawing/2014/main" id="{DC985C02-D2E1-7E40-A041-60399F73787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51" name="Line 31">
                  <a:extLst>
                    <a:ext uri="{FF2B5EF4-FFF2-40B4-BE49-F238E27FC236}">
                      <a16:creationId xmlns:a16="http://schemas.microsoft.com/office/drawing/2014/main" id="{B25974DA-4BC5-0D41-9941-B1D2F42E362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52" name="Line 32">
                  <a:extLst>
                    <a:ext uri="{FF2B5EF4-FFF2-40B4-BE49-F238E27FC236}">
                      <a16:creationId xmlns:a16="http://schemas.microsoft.com/office/drawing/2014/main" id="{77C9552C-2B49-BE4F-A9CC-E48FD99E8E5C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53" name="Line 33">
                  <a:extLst>
                    <a:ext uri="{FF2B5EF4-FFF2-40B4-BE49-F238E27FC236}">
                      <a16:creationId xmlns:a16="http://schemas.microsoft.com/office/drawing/2014/main" id="{AF06350B-59FA-064B-9308-B4B17180A50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54" name="Line 34">
                  <a:extLst>
                    <a:ext uri="{FF2B5EF4-FFF2-40B4-BE49-F238E27FC236}">
                      <a16:creationId xmlns:a16="http://schemas.microsoft.com/office/drawing/2014/main" id="{A067BE3D-D0E8-C644-9D9A-F3217A56BAE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55" name="Line 35">
                  <a:extLst>
                    <a:ext uri="{FF2B5EF4-FFF2-40B4-BE49-F238E27FC236}">
                      <a16:creationId xmlns:a16="http://schemas.microsoft.com/office/drawing/2014/main" id="{3582F8FE-7906-6D4E-8D5B-FA250FDEA46B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56" name="Line 36">
                  <a:extLst>
                    <a:ext uri="{FF2B5EF4-FFF2-40B4-BE49-F238E27FC236}">
                      <a16:creationId xmlns:a16="http://schemas.microsoft.com/office/drawing/2014/main" id="{88460726-AC93-6C4F-B44B-04A842DD467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57" name="Oval 37">
                  <a:extLst>
                    <a:ext uri="{FF2B5EF4-FFF2-40B4-BE49-F238E27FC236}">
                      <a16:creationId xmlns:a16="http://schemas.microsoft.com/office/drawing/2014/main" id="{289C2911-3ACA-EF43-89A2-9ADE18F9EF0B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3545" name="Freeform 38">
                <a:extLst>
                  <a:ext uri="{FF2B5EF4-FFF2-40B4-BE49-F238E27FC236}">
                    <a16:creationId xmlns:a16="http://schemas.microsoft.com/office/drawing/2014/main" id="{F9355721-3051-D946-AB23-0330C004D10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3600000">
                <a:off x="2512" y="2050"/>
                <a:ext cx="296" cy="177"/>
              </a:xfrm>
              <a:custGeom>
                <a:avLst/>
                <a:gdLst>
                  <a:gd name="T0" fmla="*/ 0 w 287"/>
                  <a:gd name="T1" fmla="*/ 102 h 177"/>
                  <a:gd name="T2" fmla="*/ 79 w 287"/>
                  <a:gd name="T3" fmla="*/ 0 h 177"/>
                  <a:gd name="T4" fmla="*/ 121 w 287"/>
                  <a:gd name="T5" fmla="*/ 17 h 177"/>
                  <a:gd name="T6" fmla="*/ 160 w 287"/>
                  <a:gd name="T7" fmla="*/ 30 h 177"/>
                  <a:gd name="T8" fmla="*/ 201 w 287"/>
                  <a:gd name="T9" fmla="*/ 42 h 177"/>
                  <a:gd name="T10" fmla="*/ 229 w 287"/>
                  <a:gd name="T11" fmla="*/ 48 h 177"/>
                  <a:gd name="T12" fmla="*/ 265 w 287"/>
                  <a:gd name="T13" fmla="*/ 56 h 177"/>
                  <a:gd name="T14" fmla="*/ 302 w 287"/>
                  <a:gd name="T15" fmla="*/ 60 h 177"/>
                  <a:gd name="T16" fmla="*/ 335 w 287"/>
                  <a:gd name="T17" fmla="*/ 65 h 177"/>
                  <a:gd name="T18" fmla="*/ 360 w 287"/>
                  <a:gd name="T19" fmla="*/ 66 h 177"/>
                  <a:gd name="T20" fmla="*/ 392 w 287"/>
                  <a:gd name="T21" fmla="*/ 66 h 177"/>
                  <a:gd name="T22" fmla="*/ 392 w 287"/>
                  <a:gd name="T23" fmla="*/ 177 h 177"/>
                  <a:gd name="T24" fmla="*/ 343 w 287"/>
                  <a:gd name="T25" fmla="*/ 177 h 177"/>
                  <a:gd name="T26" fmla="*/ 310 w 287"/>
                  <a:gd name="T27" fmla="*/ 176 h 177"/>
                  <a:gd name="T28" fmla="*/ 272 w 287"/>
                  <a:gd name="T29" fmla="*/ 173 h 177"/>
                  <a:gd name="T30" fmla="*/ 231 w 287"/>
                  <a:gd name="T31" fmla="*/ 167 h 177"/>
                  <a:gd name="T32" fmla="*/ 197 w 287"/>
                  <a:gd name="T33" fmla="*/ 161 h 177"/>
                  <a:gd name="T34" fmla="*/ 150 w 287"/>
                  <a:gd name="T35" fmla="*/ 152 h 177"/>
                  <a:gd name="T36" fmla="*/ 93 w 287"/>
                  <a:gd name="T37" fmla="*/ 138 h 177"/>
                  <a:gd name="T38" fmla="*/ 56 w 287"/>
                  <a:gd name="T39" fmla="*/ 126 h 177"/>
                  <a:gd name="T40" fmla="*/ 33 w 287"/>
                  <a:gd name="T41" fmla="*/ 116 h 177"/>
                  <a:gd name="T42" fmla="*/ 0 w 287"/>
                  <a:gd name="T43" fmla="*/ 102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6" name="Freeform 39">
                <a:extLst>
                  <a:ext uri="{FF2B5EF4-FFF2-40B4-BE49-F238E27FC236}">
                    <a16:creationId xmlns:a16="http://schemas.microsoft.com/office/drawing/2014/main" id="{589E38C0-8867-6146-9992-DC5E1C22B36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-1800000">
                <a:off x="2016" y="1506"/>
                <a:ext cx="164" cy="155"/>
              </a:xfrm>
              <a:custGeom>
                <a:avLst/>
                <a:gdLst>
                  <a:gd name="T0" fmla="*/ 62 w 164"/>
                  <a:gd name="T1" fmla="*/ 155 h 155"/>
                  <a:gd name="T2" fmla="*/ 0 w 164"/>
                  <a:gd name="T3" fmla="*/ 48 h 155"/>
                  <a:gd name="T4" fmla="*/ 21 w 164"/>
                  <a:gd name="T5" fmla="*/ 38 h 155"/>
                  <a:gd name="T6" fmla="*/ 45 w 164"/>
                  <a:gd name="T7" fmla="*/ 26 h 155"/>
                  <a:gd name="T8" fmla="*/ 62 w 164"/>
                  <a:gd name="T9" fmla="*/ 21 h 155"/>
                  <a:gd name="T10" fmla="*/ 80 w 164"/>
                  <a:gd name="T11" fmla="*/ 14 h 155"/>
                  <a:gd name="T12" fmla="*/ 102 w 164"/>
                  <a:gd name="T13" fmla="*/ 9 h 155"/>
                  <a:gd name="T14" fmla="*/ 122 w 164"/>
                  <a:gd name="T15" fmla="*/ 5 h 155"/>
                  <a:gd name="T16" fmla="*/ 152 w 164"/>
                  <a:gd name="T17" fmla="*/ 2 h 155"/>
                  <a:gd name="T18" fmla="*/ 164 w 164"/>
                  <a:gd name="T19" fmla="*/ 0 h 155"/>
                  <a:gd name="T20" fmla="*/ 164 w 164"/>
                  <a:gd name="T21" fmla="*/ 129 h 155"/>
                  <a:gd name="T22" fmla="*/ 149 w 164"/>
                  <a:gd name="T23" fmla="*/ 131 h 155"/>
                  <a:gd name="T24" fmla="*/ 137 w 164"/>
                  <a:gd name="T25" fmla="*/ 131 h 155"/>
                  <a:gd name="T26" fmla="*/ 126 w 164"/>
                  <a:gd name="T27" fmla="*/ 132 h 155"/>
                  <a:gd name="T28" fmla="*/ 107 w 164"/>
                  <a:gd name="T29" fmla="*/ 138 h 155"/>
                  <a:gd name="T30" fmla="*/ 89 w 164"/>
                  <a:gd name="T31" fmla="*/ 143 h 155"/>
                  <a:gd name="T32" fmla="*/ 71 w 164"/>
                  <a:gd name="T33" fmla="*/ 150 h 155"/>
                  <a:gd name="T34" fmla="*/ 62 w 164"/>
                  <a:gd name="T35" fmla="*/ 155 h 15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4"/>
                  <a:gd name="T55" fmla="*/ 0 h 155"/>
                  <a:gd name="T56" fmla="*/ 164 w 164"/>
                  <a:gd name="T57" fmla="*/ 155 h 15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4" h="155">
                    <a:moveTo>
                      <a:pt x="62" y="155"/>
                    </a:moveTo>
                    <a:lnTo>
                      <a:pt x="0" y="48"/>
                    </a:lnTo>
                    <a:lnTo>
                      <a:pt x="21" y="38"/>
                    </a:lnTo>
                    <a:lnTo>
                      <a:pt x="45" y="26"/>
                    </a:lnTo>
                    <a:lnTo>
                      <a:pt x="62" y="21"/>
                    </a:lnTo>
                    <a:lnTo>
                      <a:pt x="80" y="14"/>
                    </a:lnTo>
                    <a:lnTo>
                      <a:pt x="102" y="9"/>
                    </a:lnTo>
                    <a:lnTo>
                      <a:pt x="122" y="5"/>
                    </a:lnTo>
                    <a:lnTo>
                      <a:pt x="152" y="2"/>
                    </a:lnTo>
                    <a:lnTo>
                      <a:pt x="164" y="0"/>
                    </a:lnTo>
                    <a:lnTo>
                      <a:pt x="164" y="129"/>
                    </a:lnTo>
                    <a:lnTo>
                      <a:pt x="149" y="131"/>
                    </a:lnTo>
                    <a:lnTo>
                      <a:pt x="137" y="131"/>
                    </a:lnTo>
                    <a:lnTo>
                      <a:pt x="126" y="132"/>
                    </a:lnTo>
                    <a:lnTo>
                      <a:pt x="107" y="138"/>
                    </a:lnTo>
                    <a:lnTo>
                      <a:pt x="89" y="143"/>
                    </a:lnTo>
                    <a:lnTo>
                      <a:pt x="71" y="150"/>
                    </a:lnTo>
                    <a:lnTo>
                      <a:pt x="62" y="15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43" name="AutoShape 40">
              <a:extLst>
                <a:ext uri="{FF2B5EF4-FFF2-40B4-BE49-F238E27FC236}">
                  <a16:creationId xmlns:a16="http://schemas.microsoft.com/office/drawing/2014/main" id="{D41E2093-5497-6449-B0E1-7A234B1C2242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20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3496" name="Group 41">
            <a:extLst>
              <a:ext uri="{FF2B5EF4-FFF2-40B4-BE49-F238E27FC236}">
                <a16:creationId xmlns:a16="http://schemas.microsoft.com/office/drawing/2014/main" id="{62C65BE9-8044-C747-A4E0-3CB85B3CEE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33938" y="1625600"/>
            <a:ext cx="1727200" cy="2192338"/>
            <a:chOff x="3003" y="864"/>
            <a:chExt cx="1163" cy="1476"/>
          </a:xfrm>
        </p:grpSpPr>
        <p:grpSp>
          <p:nvGrpSpPr>
            <p:cNvPr id="63525" name="Group 42">
              <a:extLst>
                <a:ext uri="{FF2B5EF4-FFF2-40B4-BE49-F238E27FC236}">
                  <a16:creationId xmlns:a16="http://schemas.microsoft.com/office/drawing/2014/main" id="{6CDDBC4B-3BE0-8F48-B538-45B574417399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003" y="1176"/>
              <a:ext cx="1163" cy="1164"/>
              <a:chOff x="3003" y="1176"/>
              <a:chExt cx="1163" cy="1164"/>
            </a:xfrm>
          </p:grpSpPr>
          <p:grpSp>
            <p:nvGrpSpPr>
              <p:cNvPr id="63527" name="Group 43">
                <a:extLst>
                  <a:ext uri="{FF2B5EF4-FFF2-40B4-BE49-F238E27FC236}">
                    <a16:creationId xmlns:a16="http://schemas.microsoft.com/office/drawing/2014/main" id="{DCCFFCA6-C630-B34F-844E-AF7271319D0E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3003" y="1179"/>
                <a:ext cx="1163" cy="1161"/>
                <a:chOff x="525" y="1152"/>
                <a:chExt cx="1449" cy="1446"/>
              </a:xfrm>
            </p:grpSpPr>
            <p:sp>
              <p:nvSpPr>
                <p:cNvPr id="133164" name="Oval 44">
                  <a:extLst>
                    <a:ext uri="{FF2B5EF4-FFF2-40B4-BE49-F238E27FC236}">
                      <a16:creationId xmlns:a16="http://schemas.microsoft.com/office/drawing/2014/main" id="{9FE51B04-1A58-D546-9DA6-9CEA8B6FF42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2"/>
                  <a:ext cx="1440" cy="1439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7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3532" name="Oval 45">
                  <a:extLst>
                    <a:ext uri="{FF2B5EF4-FFF2-40B4-BE49-F238E27FC236}">
                      <a16:creationId xmlns:a16="http://schemas.microsoft.com/office/drawing/2014/main" id="{45561BC0-85AF-C043-BCC0-F9204E497F2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33" name="Oval 46">
                  <a:extLst>
                    <a:ext uri="{FF2B5EF4-FFF2-40B4-BE49-F238E27FC236}">
                      <a16:creationId xmlns:a16="http://schemas.microsoft.com/office/drawing/2014/main" id="{7C3CA679-B9E6-AD4A-86AD-B2113DFB8300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34" name="Oval 47">
                  <a:extLst>
                    <a:ext uri="{FF2B5EF4-FFF2-40B4-BE49-F238E27FC236}">
                      <a16:creationId xmlns:a16="http://schemas.microsoft.com/office/drawing/2014/main" id="{3968EDA3-765F-2644-905B-BAF1C3CB196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35" name="Line 48">
                  <a:extLst>
                    <a:ext uri="{FF2B5EF4-FFF2-40B4-BE49-F238E27FC236}">
                      <a16:creationId xmlns:a16="http://schemas.microsoft.com/office/drawing/2014/main" id="{F0788B39-E8FE-A841-866C-0572EDECF141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6" name="Line 49">
                  <a:extLst>
                    <a:ext uri="{FF2B5EF4-FFF2-40B4-BE49-F238E27FC236}">
                      <a16:creationId xmlns:a16="http://schemas.microsoft.com/office/drawing/2014/main" id="{725AF8F8-7E3B-9142-9C14-91A81BFE1E22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7" name="Line 50">
                  <a:extLst>
                    <a:ext uri="{FF2B5EF4-FFF2-40B4-BE49-F238E27FC236}">
                      <a16:creationId xmlns:a16="http://schemas.microsoft.com/office/drawing/2014/main" id="{61BE6CDD-A981-8C4E-B2A6-D2FACB16D14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8" name="Line 51">
                  <a:extLst>
                    <a:ext uri="{FF2B5EF4-FFF2-40B4-BE49-F238E27FC236}">
                      <a16:creationId xmlns:a16="http://schemas.microsoft.com/office/drawing/2014/main" id="{D2EEF9E7-33E5-EE45-B057-0C3DA901B01C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39" name="Line 52">
                  <a:extLst>
                    <a:ext uri="{FF2B5EF4-FFF2-40B4-BE49-F238E27FC236}">
                      <a16:creationId xmlns:a16="http://schemas.microsoft.com/office/drawing/2014/main" id="{1E2A301E-0146-3844-9564-178B2E43727A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40" name="Line 53">
                  <a:extLst>
                    <a:ext uri="{FF2B5EF4-FFF2-40B4-BE49-F238E27FC236}">
                      <a16:creationId xmlns:a16="http://schemas.microsoft.com/office/drawing/2014/main" id="{FF4083E1-5A59-3846-BA3F-9282B36FC85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41" name="Oval 54">
                  <a:extLst>
                    <a:ext uri="{FF2B5EF4-FFF2-40B4-BE49-F238E27FC236}">
                      <a16:creationId xmlns:a16="http://schemas.microsoft.com/office/drawing/2014/main" id="{F043F782-BE94-164F-A715-D5AD081CC479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3528" name="Freeform 55">
                <a:extLst>
                  <a:ext uri="{FF2B5EF4-FFF2-40B4-BE49-F238E27FC236}">
                    <a16:creationId xmlns:a16="http://schemas.microsoft.com/office/drawing/2014/main" id="{D71B9063-BF07-2F48-9E0A-0815E751688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 rot="10800000">
                <a:off x="3582" y="1182"/>
                <a:ext cx="293" cy="189"/>
              </a:xfrm>
              <a:custGeom>
                <a:avLst/>
                <a:gdLst>
                  <a:gd name="T0" fmla="*/ 0 w 287"/>
                  <a:gd name="T1" fmla="*/ 196 h 177"/>
                  <a:gd name="T2" fmla="*/ 69 w 287"/>
                  <a:gd name="T3" fmla="*/ 0 h 177"/>
                  <a:gd name="T4" fmla="*/ 109 w 287"/>
                  <a:gd name="T5" fmla="*/ 31 h 177"/>
                  <a:gd name="T6" fmla="*/ 145 w 287"/>
                  <a:gd name="T7" fmla="*/ 57 h 177"/>
                  <a:gd name="T8" fmla="*/ 180 w 287"/>
                  <a:gd name="T9" fmla="*/ 80 h 177"/>
                  <a:gd name="T10" fmla="*/ 208 w 287"/>
                  <a:gd name="T11" fmla="*/ 91 h 177"/>
                  <a:gd name="T12" fmla="*/ 239 w 287"/>
                  <a:gd name="T13" fmla="*/ 108 h 177"/>
                  <a:gd name="T14" fmla="*/ 273 w 287"/>
                  <a:gd name="T15" fmla="*/ 115 h 177"/>
                  <a:gd name="T16" fmla="*/ 302 w 287"/>
                  <a:gd name="T17" fmla="*/ 125 h 177"/>
                  <a:gd name="T18" fmla="*/ 326 w 287"/>
                  <a:gd name="T19" fmla="*/ 127 h 177"/>
                  <a:gd name="T20" fmla="*/ 353 w 287"/>
                  <a:gd name="T21" fmla="*/ 127 h 177"/>
                  <a:gd name="T22" fmla="*/ 353 w 287"/>
                  <a:gd name="T23" fmla="*/ 343 h 177"/>
                  <a:gd name="T24" fmla="*/ 309 w 287"/>
                  <a:gd name="T25" fmla="*/ 343 h 177"/>
                  <a:gd name="T26" fmla="*/ 280 w 287"/>
                  <a:gd name="T27" fmla="*/ 342 h 177"/>
                  <a:gd name="T28" fmla="*/ 246 w 287"/>
                  <a:gd name="T29" fmla="*/ 333 h 177"/>
                  <a:gd name="T30" fmla="*/ 210 w 287"/>
                  <a:gd name="T31" fmla="*/ 322 h 177"/>
                  <a:gd name="T32" fmla="*/ 176 w 287"/>
                  <a:gd name="T33" fmla="*/ 309 h 177"/>
                  <a:gd name="T34" fmla="*/ 135 w 287"/>
                  <a:gd name="T35" fmla="*/ 292 h 177"/>
                  <a:gd name="T36" fmla="*/ 86 w 287"/>
                  <a:gd name="T37" fmla="*/ 266 h 177"/>
                  <a:gd name="T38" fmla="*/ 52 w 287"/>
                  <a:gd name="T39" fmla="*/ 245 h 177"/>
                  <a:gd name="T40" fmla="*/ 23 w 287"/>
                  <a:gd name="T41" fmla="*/ 223 h 177"/>
                  <a:gd name="T42" fmla="*/ 0 w 287"/>
                  <a:gd name="T43" fmla="*/ 196 h 17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7"/>
                  <a:gd name="T67" fmla="*/ 0 h 177"/>
                  <a:gd name="T68" fmla="*/ 287 w 287"/>
                  <a:gd name="T69" fmla="*/ 177 h 17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7" h="177">
                    <a:moveTo>
                      <a:pt x="0" y="102"/>
                    </a:moveTo>
                    <a:lnTo>
                      <a:pt x="59" y="0"/>
                    </a:lnTo>
                    <a:lnTo>
                      <a:pt x="89" y="17"/>
                    </a:lnTo>
                    <a:lnTo>
                      <a:pt x="117" y="30"/>
                    </a:lnTo>
                    <a:lnTo>
                      <a:pt x="147" y="42"/>
                    </a:lnTo>
                    <a:lnTo>
                      <a:pt x="168" y="48"/>
                    </a:lnTo>
                    <a:lnTo>
                      <a:pt x="195" y="56"/>
                    </a:lnTo>
                    <a:lnTo>
                      <a:pt x="222" y="60"/>
                    </a:lnTo>
                    <a:lnTo>
                      <a:pt x="246" y="65"/>
                    </a:lnTo>
                    <a:lnTo>
                      <a:pt x="264" y="66"/>
                    </a:lnTo>
                    <a:lnTo>
                      <a:pt x="287" y="66"/>
                    </a:lnTo>
                    <a:lnTo>
                      <a:pt x="287" y="177"/>
                    </a:lnTo>
                    <a:lnTo>
                      <a:pt x="252" y="177"/>
                    </a:lnTo>
                    <a:lnTo>
                      <a:pt x="228" y="176"/>
                    </a:lnTo>
                    <a:lnTo>
                      <a:pt x="200" y="173"/>
                    </a:lnTo>
                    <a:lnTo>
                      <a:pt x="170" y="167"/>
                    </a:lnTo>
                    <a:lnTo>
                      <a:pt x="144" y="161"/>
                    </a:lnTo>
                    <a:lnTo>
                      <a:pt x="110" y="152"/>
                    </a:lnTo>
                    <a:lnTo>
                      <a:pt x="69" y="138"/>
                    </a:lnTo>
                    <a:lnTo>
                      <a:pt x="42" y="126"/>
                    </a:lnTo>
                    <a:lnTo>
                      <a:pt x="23" y="11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29" name="Freeform 56">
                <a:extLst>
                  <a:ext uri="{FF2B5EF4-FFF2-40B4-BE49-F238E27FC236}">
                    <a16:creationId xmlns:a16="http://schemas.microsoft.com/office/drawing/2014/main" id="{BB4B6B63-432E-7D49-82D0-6BDFC1C7327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414" y="1970"/>
                <a:ext cx="170" cy="139"/>
              </a:xfrm>
              <a:custGeom>
                <a:avLst/>
                <a:gdLst>
                  <a:gd name="T0" fmla="*/ 0 w 170"/>
                  <a:gd name="T1" fmla="*/ 85 h 139"/>
                  <a:gd name="T2" fmla="*/ 50 w 170"/>
                  <a:gd name="T3" fmla="*/ 0 h 139"/>
                  <a:gd name="T4" fmla="*/ 75 w 170"/>
                  <a:gd name="T5" fmla="*/ 15 h 139"/>
                  <a:gd name="T6" fmla="*/ 102 w 170"/>
                  <a:gd name="T7" fmla="*/ 24 h 139"/>
                  <a:gd name="T8" fmla="*/ 128 w 170"/>
                  <a:gd name="T9" fmla="*/ 31 h 139"/>
                  <a:gd name="T10" fmla="*/ 170 w 170"/>
                  <a:gd name="T11" fmla="*/ 36 h 139"/>
                  <a:gd name="T12" fmla="*/ 170 w 170"/>
                  <a:gd name="T13" fmla="*/ 139 h 139"/>
                  <a:gd name="T14" fmla="*/ 141 w 170"/>
                  <a:gd name="T15" fmla="*/ 136 h 139"/>
                  <a:gd name="T16" fmla="*/ 105 w 170"/>
                  <a:gd name="T17" fmla="*/ 130 h 139"/>
                  <a:gd name="T18" fmla="*/ 74 w 170"/>
                  <a:gd name="T19" fmla="*/ 121 h 139"/>
                  <a:gd name="T20" fmla="*/ 38 w 170"/>
                  <a:gd name="T21" fmla="*/ 108 h 139"/>
                  <a:gd name="T22" fmla="*/ 23 w 170"/>
                  <a:gd name="T23" fmla="*/ 102 h 139"/>
                  <a:gd name="T24" fmla="*/ 0 w 170"/>
                  <a:gd name="T25" fmla="*/ 85 h 13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0"/>
                  <a:gd name="T40" fmla="*/ 0 h 139"/>
                  <a:gd name="T41" fmla="*/ 170 w 170"/>
                  <a:gd name="T42" fmla="*/ 139 h 13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0" h="139">
                    <a:moveTo>
                      <a:pt x="0" y="85"/>
                    </a:moveTo>
                    <a:lnTo>
                      <a:pt x="50" y="0"/>
                    </a:lnTo>
                    <a:lnTo>
                      <a:pt x="75" y="15"/>
                    </a:lnTo>
                    <a:lnTo>
                      <a:pt x="102" y="24"/>
                    </a:lnTo>
                    <a:lnTo>
                      <a:pt x="128" y="31"/>
                    </a:lnTo>
                    <a:lnTo>
                      <a:pt x="170" y="36"/>
                    </a:lnTo>
                    <a:lnTo>
                      <a:pt x="170" y="139"/>
                    </a:lnTo>
                    <a:lnTo>
                      <a:pt x="141" y="136"/>
                    </a:lnTo>
                    <a:lnTo>
                      <a:pt x="105" y="130"/>
                    </a:lnTo>
                    <a:lnTo>
                      <a:pt x="74" y="121"/>
                    </a:lnTo>
                    <a:lnTo>
                      <a:pt x="38" y="108"/>
                    </a:lnTo>
                    <a:lnTo>
                      <a:pt x="23" y="102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30" name="Freeform 57">
                <a:extLst>
                  <a:ext uri="{FF2B5EF4-FFF2-40B4-BE49-F238E27FC236}">
                    <a16:creationId xmlns:a16="http://schemas.microsoft.com/office/drawing/2014/main" id="{03364E08-A451-1E40-89BA-28DA60CE273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003" y="1176"/>
                <a:ext cx="579" cy="873"/>
              </a:xfrm>
              <a:custGeom>
                <a:avLst/>
                <a:gdLst>
                  <a:gd name="T0" fmla="*/ 80 w 579"/>
                  <a:gd name="T1" fmla="*/ 873 h 873"/>
                  <a:gd name="T2" fmla="*/ 188 w 579"/>
                  <a:gd name="T3" fmla="*/ 810 h 873"/>
                  <a:gd name="T4" fmla="*/ 182 w 579"/>
                  <a:gd name="T5" fmla="*/ 800 h 873"/>
                  <a:gd name="T6" fmla="*/ 167 w 579"/>
                  <a:gd name="T7" fmla="*/ 770 h 873"/>
                  <a:gd name="T8" fmla="*/ 156 w 579"/>
                  <a:gd name="T9" fmla="*/ 741 h 873"/>
                  <a:gd name="T10" fmla="*/ 147 w 579"/>
                  <a:gd name="T11" fmla="*/ 711 h 873"/>
                  <a:gd name="T12" fmla="*/ 140 w 579"/>
                  <a:gd name="T13" fmla="*/ 687 h 873"/>
                  <a:gd name="T14" fmla="*/ 135 w 579"/>
                  <a:gd name="T15" fmla="*/ 654 h 873"/>
                  <a:gd name="T16" fmla="*/ 131 w 579"/>
                  <a:gd name="T17" fmla="*/ 614 h 873"/>
                  <a:gd name="T18" fmla="*/ 129 w 579"/>
                  <a:gd name="T19" fmla="*/ 564 h 873"/>
                  <a:gd name="T20" fmla="*/ 134 w 579"/>
                  <a:gd name="T21" fmla="*/ 525 h 873"/>
                  <a:gd name="T22" fmla="*/ 140 w 579"/>
                  <a:gd name="T23" fmla="*/ 489 h 873"/>
                  <a:gd name="T24" fmla="*/ 155 w 579"/>
                  <a:gd name="T25" fmla="*/ 434 h 873"/>
                  <a:gd name="T26" fmla="*/ 179 w 579"/>
                  <a:gd name="T27" fmla="*/ 377 h 873"/>
                  <a:gd name="T28" fmla="*/ 201 w 579"/>
                  <a:gd name="T29" fmla="*/ 338 h 873"/>
                  <a:gd name="T30" fmla="*/ 233 w 579"/>
                  <a:gd name="T31" fmla="*/ 294 h 873"/>
                  <a:gd name="T32" fmla="*/ 264 w 579"/>
                  <a:gd name="T33" fmla="*/ 258 h 873"/>
                  <a:gd name="T34" fmla="*/ 305 w 579"/>
                  <a:gd name="T35" fmla="*/ 222 h 873"/>
                  <a:gd name="T36" fmla="*/ 338 w 579"/>
                  <a:gd name="T37" fmla="*/ 198 h 873"/>
                  <a:gd name="T38" fmla="*/ 381 w 579"/>
                  <a:gd name="T39" fmla="*/ 173 h 873"/>
                  <a:gd name="T40" fmla="*/ 434 w 579"/>
                  <a:gd name="T41" fmla="*/ 149 h 873"/>
                  <a:gd name="T42" fmla="*/ 485 w 579"/>
                  <a:gd name="T43" fmla="*/ 135 h 873"/>
                  <a:gd name="T44" fmla="*/ 545 w 579"/>
                  <a:gd name="T45" fmla="*/ 125 h 873"/>
                  <a:gd name="T46" fmla="*/ 579 w 579"/>
                  <a:gd name="T47" fmla="*/ 123 h 873"/>
                  <a:gd name="T48" fmla="*/ 579 w 579"/>
                  <a:gd name="T49" fmla="*/ 0 h 873"/>
                  <a:gd name="T50" fmla="*/ 536 w 579"/>
                  <a:gd name="T51" fmla="*/ 0 h 873"/>
                  <a:gd name="T52" fmla="*/ 507 w 579"/>
                  <a:gd name="T53" fmla="*/ 6 h 873"/>
                  <a:gd name="T54" fmla="*/ 480 w 579"/>
                  <a:gd name="T55" fmla="*/ 11 h 873"/>
                  <a:gd name="T56" fmla="*/ 443 w 579"/>
                  <a:gd name="T57" fmla="*/ 17 h 873"/>
                  <a:gd name="T58" fmla="*/ 386 w 579"/>
                  <a:gd name="T59" fmla="*/ 33 h 873"/>
                  <a:gd name="T60" fmla="*/ 354 w 579"/>
                  <a:gd name="T61" fmla="*/ 48 h 873"/>
                  <a:gd name="T62" fmla="*/ 320 w 579"/>
                  <a:gd name="T63" fmla="*/ 62 h 873"/>
                  <a:gd name="T64" fmla="*/ 282 w 579"/>
                  <a:gd name="T65" fmla="*/ 86 h 873"/>
                  <a:gd name="T66" fmla="*/ 249 w 579"/>
                  <a:gd name="T67" fmla="*/ 105 h 873"/>
                  <a:gd name="T68" fmla="*/ 219 w 579"/>
                  <a:gd name="T69" fmla="*/ 128 h 873"/>
                  <a:gd name="T70" fmla="*/ 189 w 579"/>
                  <a:gd name="T71" fmla="*/ 153 h 873"/>
                  <a:gd name="T72" fmla="*/ 167 w 579"/>
                  <a:gd name="T73" fmla="*/ 174 h 873"/>
                  <a:gd name="T74" fmla="*/ 146 w 579"/>
                  <a:gd name="T75" fmla="*/ 197 h 873"/>
                  <a:gd name="T76" fmla="*/ 126 w 579"/>
                  <a:gd name="T77" fmla="*/ 222 h 873"/>
                  <a:gd name="T78" fmla="*/ 104 w 579"/>
                  <a:gd name="T79" fmla="*/ 251 h 873"/>
                  <a:gd name="T80" fmla="*/ 83 w 579"/>
                  <a:gd name="T81" fmla="*/ 282 h 873"/>
                  <a:gd name="T82" fmla="*/ 63 w 579"/>
                  <a:gd name="T83" fmla="*/ 318 h 873"/>
                  <a:gd name="T84" fmla="*/ 45 w 579"/>
                  <a:gd name="T85" fmla="*/ 357 h 873"/>
                  <a:gd name="T86" fmla="*/ 35 w 579"/>
                  <a:gd name="T87" fmla="*/ 387 h 873"/>
                  <a:gd name="T88" fmla="*/ 21 w 579"/>
                  <a:gd name="T89" fmla="*/ 429 h 873"/>
                  <a:gd name="T90" fmla="*/ 9 w 579"/>
                  <a:gd name="T91" fmla="*/ 482 h 873"/>
                  <a:gd name="T92" fmla="*/ 5 w 579"/>
                  <a:gd name="T93" fmla="*/ 518 h 873"/>
                  <a:gd name="T94" fmla="*/ 0 w 579"/>
                  <a:gd name="T95" fmla="*/ 567 h 873"/>
                  <a:gd name="T96" fmla="*/ 0 w 579"/>
                  <a:gd name="T97" fmla="*/ 611 h 873"/>
                  <a:gd name="T98" fmla="*/ 6 w 579"/>
                  <a:gd name="T99" fmla="*/ 665 h 873"/>
                  <a:gd name="T100" fmla="*/ 17 w 579"/>
                  <a:gd name="T101" fmla="*/ 717 h 873"/>
                  <a:gd name="T102" fmla="*/ 24 w 579"/>
                  <a:gd name="T103" fmla="*/ 746 h 873"/>
                  <a:gd name="T104" fmla="*/ 42 w 579"/>
                  <a:gd name="T105" fmla="*/ 795 h 873"/>
                  <a:gd name="T106" fmla="*/ 57 w 579"/>
                  <a:gd name="T107" fmla="*/ 831 h 873"/>
                  <a:gd name="T108" fmla="*/ 72 w 579"/>
                  <a:gd name="T109" fmla="*/ 858 h 873"/>
                  <a:gd name="T110" fmla="*/ 80 w 579"/>
                  <a:gd name="T111" fmla="*/ 873 h 87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79"/>
                  <a:gd name="T169" fmla="*/ 0 h 873"/>
                  <a:gd name="T170" fmla="*/ 579 w 579"/>
                  <a:gd name="T171" fmla="*/ 873 h 87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79" h="873">
                    <a:moveTo>
                      <a:pt x="80" y="873"/>
                    </a:moveTo>
                    <a:lnTo>
                      <a:pt x="188" y="810"/>
                    </a:lnTo>
                    <a:lnTo>
                      <a:pt x="182" y="800"/>
                    </a:lnTo>
                    <a:lnTo>
                      <a:pt x="167" y="770"/>
                    </a:lnTo>
                    <a:lnTo>
                      <a:pt x="156" y="741"/>
                    </a:lnTo>
                    <a:lnTo>
                      <a:pt x="147" y="711"/>
                    </a:lnTo>
                    <a:lnTo>
                      <a:pt x="140" y="687"/>
                    </a:lnTo>
                    <a:lnTo>
                      <a:pt x="135" y="654"/>
                    </a:lnTo>
                    <a:lnTo>
                      <a:pt x="131" y="614"/>
                    </a:lnTo>
                    <a:lnTo>
                      <a:pt x="129" y="564"/>
                    </a:lnTo>
                    <a:lnTo>
                      <a:pt x="134" y="525"/>
                    </a:lnTo>
                    <a:lnTo>
                      <a:pt x="140" y="489"/>
                    </a:lnTo>
                    <a:lnTo>
                      <a:pt x="155" y="434"/>
                    </a:lnTo>
                    <a:lnTo>
                      <a:pt x="179" y="377"/>
                    </a:lnTo>
                    <a:lnTo>
                      <a:pt x="201" y="338"/>
                    </a:lnTo>
                    <a:lnTo>
                      <a:pt x="233" y="294"/>
                    </a:lnTo>
                    <a:lnTo>
                      <a:pt x="264" y="258"/>
                    </a:lnTo>
                    <a:lnTo>
                      <a:pt x="305" y="222"/>
                    </a:lnTo>
                    <a:lnTo>
                      <a:pt x="338" y="198"/>
                    </a:lnTo>
                    <a:lnTo>
                      <a:pt x="381" y="173"/>
                    </a:lnTo>
                    <a:lnTo>
                      <a:pt x="434" y="149"/>
                    </a:lnTo>
                    <a:lnTo>
                      <a:pt x="485" y="135"/>
                    </a:lnTo>
                    <a:lnTo>
                      <a:pt x="545" y="125"/>
                    </a:lnTo>
                    <a:lnTo>
                      <a:pt x="579" y="123"/>
                    </a:lnTo>
                    <a:lnTo>
                      <a:pt x="579" y="0"/>
                    </a:lnTo>
                    <a:lnTo>
                      <a:pt x="536" y="0"/>
                    </a:lnTo>
                    <a:lnTo>
                      <a:pt x="507" y="6"/>
                    </a:lnTo>
                    <a:lnTo>
                      <a:pt x="480" y="11"/>
                    </a:lnTo>
                    <a:lnTo>
                      <a:pt x="443" y="17"/>
                    </a:lnTo>
                    <a:lnTo>
                      <a:pt x="386" y="33"/>
                    </a:lnTo>
                    <a:lnTo>
                      <a:pt x="354" y="48"/>
                    </a:lnTo>
                    <a:lnTo>
                      <a:pt x="320" y="62"/>
                    </a:lnTo>
                    <a:lnTo>
                      <a:pt x="282" y="86"/>
                    </a:lnTo>
                    <a:lnTo>
                      <a:pt x="249" y="105"/>
                    </a:lnTo>
                    <a:lnTo>
                      <a:pt x="219" y="128"/>
                    </a:lnTo>
                    <a:lnTo>
                      <a:pt x="189" y="153"/>
                    </a:lnTo>
                    <a:lnTo>
                      <a:pt x="167" y="174"/>
                    </a:lnTo>
                    <a:lnTo>
                      <a:pt x="146" y="197"/>
                    </a:lnTo>
                    <a:lnTo>
                      <a:pt x="126" y="222"/>
                    </a:lnTo>
                    <a:lnTo>
                      <a:pt x="104" y="251"/>
                    </a:lnTo>
                    <a:lnTo>
                      <a:pt x="83" y="282"/>
                    </a:lnTo>
                    <a:lnTo>
                      <a:pt x="63" y="318"/>
                    </a:lnTo>
                    <a:lnTo>
                      <a:pt x="45" y="357"/>
                    </a:lnTo>
                    <a:lnTo>
                      <a:pt x="35" y="387"/>
                    </a:lnTo>
                    <a:lnTo>
                      <a:pt x="21" y="429"/>
                    </a:lnTo>
                    <a:lnTo>
                      <a:pt x="9" y="482"/>
                    </a:lnTo>
                    <a:lnTo>
                      <a:pt x="5" y="518"/>
                    </a:lnTo>
                    <a:lnTo>
                      <a:pt x="0" y="567"/>
                    </a:lnTo>
                    <a:lnTo>
                      <a:pt x="0" y="611"/>
                    </a:lnTo>
                    <a:lnTo>
                      <a:pt x="6" y="665"/>
                    </a:lnTo>
                    <a:lnTo>
                      <a:pt x="17" y="717"/>
                    </a:lnTo>
                    <a:lnTo>
                      <a:pt x="24" y="746"/>
                    </a:lnTo>
                    <a:lnTo>
                      <a:pt x="42" y="795"/>
                    </a:lnTo>
                    <a:lnTo>
                      <a:pt x="57" y="831"/>
                    </a:lnTo>
                    <a:lnTo>
                      <a:pt x="72" y="858"/>
                    </a:lnTo>
                    <a:lnTo>
                      <a:pt x="80" y="8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3526" name="AutoShape 58">
              <a:extLst>
                <a:ext uri="{FF2B5EF4-FFF2-40B4-BE49-F238E27FC236}">
                  <a16:creationId xmlns:a16="http://schemas.microsoft.com/office/drawing/2014/main" id="{30606FD5-20E2-A54B-8795-015F9732F52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492" y="864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grpSp>
        <p:nvGrpSpPr>
          <p:cNvPr id="63497" name="Group 59">
            <a:extLst>
              <a:ext uri="{FF2B5EF4-FFF2-40B4-BE49-F238E27FC236}">
                <a16:creationId xmlns:a16="http://schemas.microsoft.com/office/drawing/2014/main" id="{58156D05-9CEE-F947-B38E-E0AB118F82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883400" y="1649413"/>
            <a:ext cx="1727200" cy="2168525"/>
            <a:chOff x="4299" y="858"/>
            <a:chExt cx="1163" cy="1461"/>
          </a:xfrm>
        </p:grpSpPr>
        <p:grpSp>
          <p:nvGrpSpPr>
            <p:cNvPr id="63509" name="Group 60">
              <a:extLst>
                <a:ext uri="{FF2B5EF4-FFF2-40B4-BE49-F238E27FC236}">
                  <a16:creationId xmlns:a16="http://schemas.microsoft.com/office/drawing/2014/main" id="{918AC42D-6186-BE4C-87C6-D895E065FC7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4299" y="1157"/>
              <a:ext cx="1163" cy="1162"/>
              <a:chOff x="4299" y="1157"/>
              <a:chExt cx="1163" cy="1162"/>
            </a:xfrm>
          </p:grpSpPr>
          <p:grpSp>
            <p:nvGrpSpPr>
              <p:cNvPr id="63511" name="Group 61">
                <a:extLst>
                  <a:ext uri="{FF2B5EF4-FFF2-40B4-BE49-F238E27FC236}">
                    <a16:creationId xmlns:a16="http://schemas.microsoft.com/office/drawing/2014/main" id="{E2F20B0F-851A-BA42-B477-55F06A0095A7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4299" y="1158"/>
                <a:ext cx="1163" cy="1161"/>
                <a:chOff x="525" y="1152"/>
                <a:chExt cx="1449" cy="1446"/>
              </a:xfrm>
            </p:grpSpPr>
            <p:sp>
              <p:nvSpPr>
                <p:cNvPr id="133182" name="Oval 62">
                  <a:extLst>
                    <a:ext uri="{FF2B5EF4-FFF2-40B4-BE49-F238E27FC236}">
                      <a16:creationId xmlns:a16="http://schemas.microsoft.com/office/drawing/2014/main" id="{21927EE7-2C1D-9B46-A406-BAD0426073B3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528" y="1155"/>
                  <a:ext cx="1440" cy="143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blurRad="63500" dist="107763" dir="2700000" algn="ctr" rotWithShape="0">
                    <a:schemeClr val="bg2">
                      <a:alpha val="74997"/>
                    </a:schemeClr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  <a:cs typeface="ＭＳ Ｐゴシック" charset="0"/>
                  </a:endParaRPr>
                </a:p>
              </p:txBody>
            </p:sp>
            <p:sp>
              <p:nvSpPr>
                <p:cNvPr id="63515" name="Oval 63">
                  <a:extLst>
                    <a:ext uri="{FF2B5EF4-FFF2-40B4-BE49-F238E27FC236}">
                      <a16:creationId xmlns:a16="http://schemas.microsoft.com/office/drawing/2014/main" id="{1916B365-3E87-E149-906F-32E5BC625FE7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87" y="1302"/>
                  <a:ext cx="1152" cy="1152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16" name="Oval 64">
                  <a:extLst>
                    <a:ext uri="{FF2B5EF4-FFF2-40B4-BE49-F238E27FC236}">
                      <a16:creationId xmlns:a16="http://schemas.microsoft.com/office/drawing/2014/main" id="{4CD87EA9-8121-7F4D-B43A-B61FFBC01E81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31" y="1446"/>
                  <a:ext cx="864" cy="864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17" name="Oval 65">
                  <a:extLst>
                    <a:ext uri="{FF2B5EF4-FFF2-40B4-BE49-F238E27FC236}">
                      <a16:creationId xmlns:a16="http://schemas.microsoft.com/office/drawing/2014/main" id="{82FEFBD1-537E-E84B-B886-5E77D4588E0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63" y="1605"/>
                  <a:ext cx="576" cy="576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518" name="Line 66">
                  <a:extLst>
                    <a:ext uri="{FF2B5EF4-FFF2-40B4-BE49-F238E27FC236}">
                      <a16:creationId xmlns:a16="http://schemas.microsoft.com/office/drawing/2014/main" id="{96BDED6D-3D31-CB43-9DFF-AF355088A0D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>
                  <a:off x="1248" y="1152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19" name="Line 67">
                  <a:extLst>
                    <a:ext uri="{FF2B5EF4-FFF2-40B4-BE49-F238E27FC236}">
                      <a16:creationId xmlns:a16="http://schemas.microsoft.com/office/drawing/2014/main" id="{E65DD219-5AE8-4647-821F-9216B8D10893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1800000">
                  <a:off x="1251" y="1155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0" name="Line 68">
                  <a:extLst>
                    <a:ext uri="{FF2B5EF4-FFF2-40B4-BE49-F238E27FC236}">
                      <a16:creationId xmlns:a16="http://schemas.microsoft.com/office/drawing/2014/main" id="{F32341CF-5578-F04A-AE84-C1C49E7E11EF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3600000">
                  <a:off x="1245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1" name="Line 69">
                  <a:extLst>
                    <a:ext uri="{FF2B5EF4-FFF2-40B4-BE49-F238E27FC236}">
                      <a16:creationId xmlns:a16="http://schemas.microsoft.com/office/drawing/2014/main" id="{EFD3CDB7-23A1-2441-B588-4A56264CD670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5400000">
                  <a:off x="1245" y="1140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2" name="Line 70">
                  <a:extLst>
                    <a:ext uri="{FF2B5EF4-FFF2-40B4-BE49-F238E27FC236}">
                      <a16:creationId xmlns:a16="http://schemas.microsoft.com/office/drawing/2014/main" id="{DFA87ADA-83A4-7941-9ECD-BC31FF5AF40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7200000">
                  <a:off x="1254" y="1131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3" name="Line 71">
                  <a:extLst>
                    <a:ext uri="{FF2B5EF4-FFF2-40B4-BE49-F238E27FC236}">
                      <a16:creationId xmlns:a16="http://schemas.microsoft.com/office/drawing/2014/main" id="{E170F697-84B6-6245-A13C-FBA1ECA5E976}"/>
                    </a:ext>
                  </a:extLst>
                </p:cNvPr>
                <p:cNvSpPr>
                  <a:spLocks noChangeAspect="1" noChangeShapeType="1"/>
                </p:cNvSpPr>
                <p:nvPr/>
              </p:nvSpPr>
              <p:spPr bwMode="auto">
                <a:xfrm rot="9000000">
                  <a:off x="1263" y="1158"/>
                  <a:ext cx="0" cy="14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24" name="Oval 72">
                  <a:extLst>
                    <a:ext uri="{FF2B5EF4-FFF2-40B4-BE49-F238E27FC236}">
                      <a16:creationId xmlns:a16="http://schemas.microsoft.com/office/drawing/2014/main" id="{E6BADB44-CC67-3947-8904-84DA3618F44A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1107" y="1749"/>
                  <a:ext cx="288" cy="28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24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ZapfDingbats" pitchFamily="82" charset="2"/>
                    <a:buChar char="u"/>
                    <a:defRPr sz="20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1"/>
                    </a:buClr>
                    <a:buChar char="»"/>
                    <a:defRPr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n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1"/>
                    </a:buClr>
                    <a:buSzPct val="50000"/>
                    <a:buFont typeface="Monotype Sorts" pitchFamily="2" charset="2"/>
                    <a:buChar char="l"/>
                    <a:defRPr sz="1600">
                      <a:solidFill>
                        <a:schemeClr val="accent2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en-US" altLang="en-US" sz="160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63512" name="Freeform 73">
                <a:extLst>
                  <a:ext uri="{FF2B5EF4-FFF2-40B4-BE49-F238E27FC236}">
                    <a16:creationId xmlns:a16="http://schemas.microsoft.com/office/drawing/2014/main" id="{BAA9256E-B3AE-9948-BBF6-A374C3773A6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4596" y="1157"/>
                <a:ext cx="284" cy="183"/>
              </a:xfrm>
              <a:custGeom>
                <a:avLst/>
                <a:gdLst>
                  <a:gd name="T0" fmla="*/ 284 w 284"/>
                  <a:gd name="T1" fmla="*/ 120 h 183"/>
                  <a:gd name="T2" fmla="*/ 284 w 284"/>
                  <a:gd name="T3" fmla="*/ 0 h 183"/>
                  <a:gd name="T4" fmla="*/ 251 w 284"/>
                  <a:gd name="T5" fmla="*/ 1 h 183"/>
                  <a:gd name="T6" fmla="*/ 219 w 284"/>
                  <a:gd name="T7" fmla="*/ 3 h 183"/>
                  <a:gd name="T8" fmla="*/ 183 w 284"/>
                  <a:gd name="T9" fmla="*/ 9 h 183"/>
                  <a:gd name="T10" fmla="*/ 137 w 284"/>
                  <a:gd name="T11" fmla="*/ 19 h 183"/>
                  <a:gd name="T12" fmla="*/ 92 w 284"/>
                  <a:gd name="T13" fmla="*/ 31 h 183"/>
                  <a:gd name="T14" fmla="*/ 65 w 284"/>
                  <a:gd name="T15" fmla="*/ 42 h 183"/>
                  <a:gd name="T16" fmla="*/ 36 w 284"/>
                  <a:gd name="T17" fmla="*/ 54 h 183"/>
                  <a:gd name="T18" fmla="*/ 0 w 284"/>
                  <a:gd name="T19" fmla="*/ 75 h 183"/>
                  <a:gd name="T20" fmla="*/ 63 w 284"/>
                  <a:gd name="T21" fmla="*/ 183 h 183"/>
                  <a:gd name="T22" fmla="*/ 98 w 284"/>
                  <a:gd name="T23" fmla="*/ 165 h 183"/>
                  <a:gd name="T24" fmla="*/ 132 w 284"/>
                  <a:gd name="T25" fmla="*/ 150 h 183"/>
                  <a:gd name="T26" fmla="*/ 171 w 284"/>
                  <a:gd name="T27" fmla="*/ 138 h 183"/>
                  <a:gd name="T28" fmla="*/ 198 w 284"/>
                  <a:gd name="T29" fmla="*/ 130 h 183"/>
                  <a:gd name="T30" fmla="*/ 242 w 284"/>
                  <a:gd name="T31" fmla="*/ 123 h 183"/>
                  <a:gd name="T32" fmla="*/ 284 w 284"/>
                  <a:gd name="T33" fmla="*/ 120 h 18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4"/>
                  <a:gd name="T52" fmla="*/ 0 h 183"/>
                  <a:gd name="T53" fmla="*/ 284 w 284"/>
                  <a:gd name="T54" fmla="*/ 183 h 18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4" h="183">
                    <a:moveTo>
                      <a:pt x="284" y="120"/>
                    </a:moveTo>
                    <a:lnTo>
                      <a:pt x="284" y="0"/>
                    </a:lnTo>
                    <a:lnTo>
                      <a:pt x="251" y="1"/>
                    </a:lnTo>
                    <a:lnTo>
                      <a:pt x="219" y="3"/>
                    </a:lnTo>
                    <a:lnTo>
                      <a:pt x="183" y="9"/>
                    </a:lnTo>
                    <a:lnTo>
                      <a:pt x="137" y="19"/>
                    </a:lnTo>
                    <a:lnTo>
                      <a:pt x="92" y="31"/>
                    </a:lnTo>
                    <a:lnTo>
                      <a:pt x="65" y="42"/>
                    </a:lnTo>
                    <a:lnTo>
                      <a:pt x="36" y="54"/>
                    </a:lnTo>
                    <a:lnTo>
                      <a:pt x="0" y="75"/>
                    </a:lnTo>
                    <a:lnTo>
                      <a:pt x="63" y="183"/>
                    </a:lnTo>
                    <a:lnTo>
                      <a:pt x="98" y="165"/>
                    </a:lnTo>
                    <a:lnTo>
                      <a:pt x="132" y="150"/>
                    </a:lnTo>
                    <a:lnTo>
                      <a:pt x="171" y="138"/>
                    </a:lnTo>
                    <a:lnTo>
                      <a:pt x="198" y="130"/>
                    </a:lnTo>
                    <a:lnTo>
                      <a:pt x="242" y="123"/>
                    </a:lnTo>
                    <a:lnTo>
                      <a:pt x="28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13" name="Freeform 74">
                <a:extLst>
                  <a:ext uri="{FF2B5EF4-FFF2-40B4-BE49-F238E27FC236}">
                    <a16:creationId xmlns:a16="http://schemas.microsoft.com/office/drawing/2014/main" id="{90DB5CA5-4667-4743-9359-00568BDCA3B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007" y="1839"/>
                <a:ext cx="192" cy="201"/>
              </a:xfrm>
              <a:custGeom>
                <a:avLst/>
                <a:gdLst>
                  <a:gd name="T0" fmla="*/ 0 w 192"/>
                  <a:gd name="T1" fmla="*/ 105 h 201"/>
                  <a:gd name="T2" fmla="*/ 57 w 192"/>
                  <a:gd name="T3" fmla="*/ 201 h 201"/>
                  <a:gd name="T4" fmla="*/ 93 w 192"/>
                  <a:gd name="T5" fmla="*/ 183 h 201"/>
                  <a:gd name="T6" fmla="*/ 123 w 192"/>
                  <a:gd name="T7" fmla="*/ 153 h 201"/>
                  <a:gd name="T8" fmla="*/ 156 w 192"/>
                  <a:gd name="T9" fmla="*/ 117 h 201"/>
                  <a:gd name="T10" fmla="*/ 183 w 192"/>
                  <a:gd name="T11" fmla="*/ 75 h 201"/>
                  <a:gd name="T12" fmla="*/ 192 w 192"/>
                  <a:gd name="T13" fmla="*/ 57 h 201"/>
                  <a:gd name="T14" fmla="*/ 87 w 192"/>
                  <a:gd name="T15" fmla="*/ 0 h 201"/>
                  <a:gd name="T16" fmla="*/ 75 w 192"/>
                  <a:gd name="T17" fmla="*/ 24 h 201"/>
                  <a:gd name="T18" fmla="*/ 54 w 192"/>
                  <a:gd name="T19" fmla="*/ 51 h 201"/>
                  <a:gd name="T20" fmla="*/ 27 w 192"/>
                  <a:gd name="T21" fmla="*/ 81 h 201"/>
                  <a:gd name="T22" fmla="*/ 0 w 192"/>
                  <a:gd name="T23" fmla="*/ 105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2"/>
                  <a:gd name="T37" fmla="*/ 0 h 201"/>
                  <a:gd name="T38" fmla="*/ 192 w 192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2" h="201">
                    <a:moveTo>
                      <a:pt x="0" y="105"/>
                    </a:moveTo>
                    <a:lnTo>
                      <a:pt x="57" y="201"/>
                    </a:lnTo>
                    <a:lnTo>
                      <a:pt x="93" y="183"/>
                    </a:lnTo>
                    <a:lnTo>
                      <a:pt x="123" y="153"/>
                    </a:lnTo>
                    <a:lnTo>
                      <a:pt x="156" y="117"/>
                    </a:lnTo>
                    <a:lnTo>
                      <a:pt x="183" y="75"/>
                    </a:lnTo>
                    <a:lnTo>
                      <a:pt x="192" y="57"/>
                    </a:lnTo>
                    <a:lnTo>
                      <a:pt x="87" y="0"/>
                    </a:lnTo>
                    <a:lnTo>
                      <a:pt x="75" y="24"/>
                    </a:lnTo>
                    <a:lnTo>
                      <a:pt x="54" y="51"/>
                    </a:lnTo>
                    <a:lnTo>
                      <a:pt x="27" y="81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3510" name="AutoShape 75">
              <a:extLst>
                <a:ext uri="{FF2B5EF4-FFF2-40B4-BE49-F238E27FC236}">
                  <a16:creationId xmlns:a16="http://schemas.microsoft.com/office/drawing/2014/main" id="{11F05CFA-957F-3942-97F5-446B82FE380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782" y="858"/>
              <a:ext cx="195" cy="375"/>
            </a:xfrm>
            <a:prstGeom prst="downArrow">
              <a:avLst>
                <a:gd name="adj1" fmla="val 50000"/>
                <a:gd name="adj2" fmla="val 48077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24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50000"/>
                <a:buFont typeface="ZapfDingbats" pitchFamily="82" charset="2"/>
                <a:buChar char="u"/>
                <a:defRPr sz="20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tx1"/>
                </a:buClr>
                <a:buChar char="»"/>
                <a:defRPr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n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50000"/>
                <a:buFont typeface="Monotype Sorts" pitchFamily="2" charset="2"/>
                <a:buChar char="l"/>
                <a:defRPr sz="1600">
                  <a:solidFill>
                    <a:schemeClr val="accent2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63498" name="AutoShape 76">
            <a:extLst>
              <a:ext uri="{FF2B5EF4-FFF2-40B4-BE49-F238E27FC236}">
                <a16:creationId xmlns:a16="http://schemas.microsoft.com/office/drawing/2014/main" id="{11581CB4-8A9A-F04A-9D9A-C97A52ED5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65338"/>
            <a:ext cx="304800" cy="1752600"/>
          </a:xfrm>
          <a:prstGeom prst="curvedRightArrow">
            <a:avLst>
              <a:gd name="adj1" fmla="val 115000"/>
              <a:gd name="adj2" fmla="val 230000"/>
              <a:gd name="adj3" fmla="val 33333"/>
            </a:avLst>
          </a:prstGeom>
          <a:solidFill>
            <a:srgbClr val="F7F5C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63499" name="TextBox 83">
            <a:extLst>
              <a:ext uri="{FF2B5EF4-FFF2-40B4-BE49-F238E27FC236}">
                <a16:creationId xmlns:a16="http://schemas.microsoft.com/office/drawing/2014/main" id="{8E71E878-5D47-0942-988F-B6B13B376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5341938"/>
            <a:ext cx="1855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alibri" panose="020F0502020204030204" pitchFamily="34" charset="0"/>
              </a:rPr>
              <a:t>Data transfer</a:t>
            </a:r>
          </a:p>
        </p:txBody>
      </p:sp>
      <p:sp>
        <p:nvSpPr>
          <p:cNvPr id="63500" name="TextBox 84">
            <a:extLst>
              <a:ext uri="{FF2B5EF4-FFF2-40B4-BE49-F238E27FC236}">
                <a16:creationId xmlns:a16="http://schemas.microsoft.com/office/drawing/2014/main" id="{0F480E24-4262-FB4B-A78A-E8D147B7A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1200" y="5341938"/>
            <a:ext cx="787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alibri" panose="020F0502020204030204" pitchFamily="34" charset="0"/>
              </a:rPr>
              <a:t>Seek</a:t>
            </a:r>
          </a:p>
        </p:txBody>
      </p:sp>
      <p:sp>
        <p:nvSpPr>
          <p:cNvPr id="63501" name="TextBox 85">
            <a:extLst>
              <a:ext uri="{FF2B5EF4-FFF2-40B4-BE49-F238E27FC236}">
                <a16:creationId xmlns:a16="http://schemas.microsoft.com/office/drawing/2014/main" id="{5FF49235-3B06-EB42-8510-7AC3BBD01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5341938"/>
            <a:ext cx="1657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alibri" panose="020F0502020204030204" pitchFamily="34" charset="0"/>
              </a:rPr>
              <a:t>Rotational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alibri" panose="020F0502020204030204" pitchFamily="34" charset="0"/>
              </a:rPr>
              <a:t>latency</a:t>
            </a:r>
          </a:p>
        </p:txBody>
      </p:sp>
      <p:sp>
        <p:nvSpPr>
          <p:cNvPr id="63502" name="TextBox 86">
            <a:extLst>
              <a:ext uri="{FF2B5EF4-FFF2-40B4-BE49-F238E27FC236}">
                <a16:creationId xmlns:a16="http://schemas.microsoft.com/office/drawing/2014/main" id="{84E5620D-94CE-854A-A9B8-33184955E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3" y="5341938"/>
            <a:ext cx="1855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  <a:latin typeface="Calibri" panose="020F0502020204030204" pitchFamily="34" charset="0"/>
              </a:rPr>
              <a:t>Data transfer</a:t>
            </a:r>
          </a:p>
        </p:txBody>
      </p:sp>
      <p:cxnSp>
        <p:nvCxnSpPr>
          <p:cNvPr id="63503" name="Straight Arrow Connector 88">
            <a:extLst>
              <a:ext uri="{FF2B5EF4-FFF2-40B4-BE49-F238E27FC236}">
                <a16:creationId xmlns:a16="http://schemas.microsoft.com/office/drawing/2014/main" id="{ED3E2D0A-05C2-E443-B756-E84E4A773F2D}"/>
              </a:ext>
            </a:extLst>
          </p:cNvPr>
          <p:cNvCxnSpPr>
            <a:cxnSpLocks noChangeShapeType="1"/>
            <a:stCxn id="63499" idx="0"/>
          </p:cNvCxnSpPr>
          <p:nvPr/>
        </p:nvCxnSpPr>
        <p:spPr bwMode="auto">
          <a:xfrm rot="5400000" flipH="1" flipV="1">
            <a:off x="1209676" y="4949825"/>
            <a:ext cx="768350" cy="15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4" name="Straight Arrow Connector 89">
            <a:extLst>
              <a:ext uri="{FF2B5EF4-FFF2-40B4-BE49-F238E27FC236}">
                <a16:creationId xmlns:a16="http://schemas.microsoft.com/office/drawing/2014/main" id="{9B6517D5-EFFE-BB49-B3DF-F0741B11D1A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267869" y="5010944"/>
            <a:ext cx="773113" cy="158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5" name="Straight Arrow Connector 90">
            <a:extLst>
              <a:ext uri="{FF2B5EF4-FFF2-40B4-BE49-F238E27FC236}">
                <a16:creationId xmlns:a16="http://schemas.microsoft.com/office/drawing/2014/main" id="{29C89585-BCF3-2642-8977-10DE0E900461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5318125" y="5011738"/>
            <a:ext cx="773113" cy="142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506" name="Straight Arrow Connector 91">
            <a:extLst>
              <a:ext uri="{FF2B5EF4-FFF2-40B4-BE49-F238E27FC236}">
                <a16:creationId xmlns:a16="http://schemas.microsoft.com/office/drawing/2014/main" id="{602FD227-0BD7-9341-A78A-1B3423618B4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7366794" y="5023644"/>
            <a:ext cx="774700" cy="1428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507" name="Footer Placeholder 1">
            <a:extLst>
              <a:ext uri="{FF2B5EF4-FFF2-40B4-BE49-F238E27FC236}">
                <a16:creationId xmlns:a16="http://schemas.microsoft.com/office/drawing/2014/main" id="{E8C27C35-B30E-7643-8A30-490305D57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508" name="Slide Number Placeholder 2">
            <a:extLst>
              <a:ext uri="{FF2B5EF4-FFF2-40B4-BE49-F238E27FC236}">
                <a16:creationId xmlns:a16="http://schemas.microsoft.com/office/drawing/2014/main" id="{03022496-2430-BC42-B0FD-F475EAB14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73E618-43B2-2A40-8464-F630CFF5623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1028">
            <a:extLst>
              <a:ext uri="{FF2B5EF4-FFF2-40B4-BE49-F238E27FC236}">
                <a16:creationId xmlns:a16="http://schemas.microsoft.com/office/drawing/2014/main" id="{2AE905F1-8666-D54D-9D39-F9EC95F96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Access Time</a:t>
            </a:r>
          </a:p>
        </p:txBody>
      </p:sp>
      <p:sp>
        <p:nvSpPr>
          <p:cNvPr id="65538" name="Rectangle 1029">
            <a:extLst>
              <a:ext uri="{FF2B5EF4-FFF2-40B4-BE49-F238E27FC236}">
                <a16:creationId xmlns:a16="http://schemas.microsoft.com/office/drawing/2014/main" id="{DE502F9B-B4CD-EF44-9BD7-272F21D2F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Average time to access some target sector approximated by 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Taccess  =  Tavg seek +  Tavg rotation + Tavg transfer </a:t>
            </a:r>
          </a:p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Seek time </a:t>
            </a:r>
            <a:r>
              <a:rPr lang="en-US" altLang="en-US">
                <a:ea typeface="ＭＳ Ｐゴシック" panose="020B0600070205080204" pitchFamily="34" charset="-128"/>
              </a:rPr>
              <a:t>(Tavg seek)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Time to position heads over cylinder containing target sector.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Typical  Tavg seek is 3—9 ms</a:t>
            </a:r>
          </a:p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Rotational latency </a:t>
            </a:r>
            <a:r>
              <a:rPr lang="en-US" altLang="en-US">
                <a:ea typeface="ＭＳ Ｐゴシック" panose="020B0600070205080204" pitchFamily="34" charset="-128"/>
              </a:rPr>
              <a:t>(Tavg rotation)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Time waiting for first bit of target sector to pass under r/w head.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Tavg rotation = 1/2 x 1/RPMs x 60 sec/1 min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Typical Tavg rotation = 7200 RPMs</a:t>
            </a:r>
          </a:p>
          <a:p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Transfer time </a:t>
            </a:r>
            <a:r>
              <a:rPr lang="en-US" altLang="en-US">
                <a:ea typeface="ＭＳ Ｐゴシック" panose="020B0600070205080204" pitchFamily="34" charset="-128"/>
              </a:rPr>
              <a:t>(Tavg transfer)	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Time to read the bits in the target sector.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Tavg transfer = 1/RPM x 1/(avg # sectors/track) x 60 secs/1 min.</a:t>
            </a:r>
          </a:p>
        </p:txBody>
      </p:sp>
      <p:sp>
        <p:nvSpPr>
          <p:cNvPr id="65539" name="Slide Number Placeholder 2">
            <a:extLst>
              <a:ext uri="{FF2B5EF4-FFF2-40B4-BE49-F238E27FC236}">
                <a16:creationId xmlns:a16="http://schemas.microsoft.com/office/drawing/2014/main" id="{CDE39237-B5AA-FB41-B4E3-AA140900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AF48EB-9675-DA47-A1D5-95091FF24629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1028">
            <a:extLst>
              <a:ext uri="{FF2B5EF4-FFF2-40B4-BE49-F238E27FC236}">
                <a16:creationId xmlns:a16="http://schemas.microsoft.com/office/drawing/2014/main" id="{4BAB42C3-F14E-EB41-9753-65CA6F67D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Access Time Example</a:t>
            </a:r>
          </a:p>
        </p:txBody>
      </p:sp>
      <p:sp>
        <p:nvSpPr>
          <p:cNvPr id="67586" name="Rectangle 1029">
            <a:extLst>
              <a:ext uri="{FF2B5EF4-FFF2-40B4-BE49-F238E27FC236}">
                <a16:creationId xmlns:a16="http://schemas.microsoft.com/office/drawing/2014/main" id="{A48389F4-BD7F-6A4A-8BF4-BCF761F1D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4475" y="1676400"/>
            <a:ext cx="8747125" cy="4972050"/>
          </a:xfrm>
        </p:spPr>
        <p:txBody>
          <a:bodyPr/>
          <a:lstStyle/>
          <a:p>
            <a:r>
              <a:rPr lang="en-US" altLang="en-US" sz="2000">
                <a:ea typeface="ＭＳ Ｐゴシック" panose="020B0600070205080204" pitchFamily="34" charset="-128"/>
              </a:rPr>
              <a:t>Given: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Rotational rate = 7,200 RPM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Average seek time = 9 ms.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Avg # sectors/track = 400.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Derived: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Tavg rotation = 1/2 x (60 secs/7200 RPM) x 1000 ms/sec = 4 ms.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Tavg transfer = 60/7200 RPM x 1/400 secs/track x 1000 ms/sec = 0.02 ms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Taccess  = 9 ms + 4 ms + 0.02 ms</a:t>
            </a:r>
          </a:p>
          <a:p>
            <a:r>
              <a:rPr lang="en-US" altLang="en-US" sz="2000">
                <a:ea typeface="ＭＳ Ｐゴシック" panose="020B0600070205080204" pitchFamily="34" charset="-128"/>
              </a:rPr>
              <a:t>Important points: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Access time dominated by seek time and rotational latency.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First bit in a sector is the most expensive, the rest are free.</a:t>
            </a:r>
          </a:p>
          <a:p>
            <a:pPr lvl="1"/>
            <a:r>
              <a:rPr lang="en-US" altLang="en-US" sz="1800">
                <a:ea typeface="ＭＳ Ｐゴシック" panose="020B0600070205080204" pitchFamily="34" charset="-128"/>
              </a:rPr>
              <a:t>SRAM access time is about  4 ns/doubleword, DRAM about  60 ns</a:t>
            </a:r>
          </a:p>
          <a:p>
            <a:pPr lvl="2"/>
            <a:r>
              <a:rPr lang="en-US" altLang="en-US" sz="1600">
                <a:ea typeface="ＭＳ Ｐゴシック" panose="020B0600070205080204" pitchFamily="34" charset="-128"/>
              </a:rPr>
              <a:t>Disk is about 40,000 times slower than SRAM, </a:t>
            </a:r>
          </a:p>
          <a:p>
            <a:pPr lvl="2"/>
            <a:r>
              <a:rPr lang="en-US" altLang="en-US" sz="1600">
                <a:ea typeface="ＭＳ Ｐゴシック" panose="020B0600070205080204" pitchFamily="34" charset="-128"/>
              </a:rPr>
              <a:t>2,500 times slower then DRAM.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67587" name="Slide Number Placeholder 2">
            <a:extLst>
              <a:ext uri="{FF2B5EF4-FFF2-40B4-BE49-F238E27FC236}">
                <a16:creationId xmlns:a16="http://schemas.microsoft.com/office/drawing/2014/main" id="{DAF06C16-5609-2F47-A5C6-69CACD12C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69357E-0E5B-0646-AFD1-4B98D419DB8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oter Placeholder 4">
            <a:extLst>
              <a:ext uri="{FF2B5EF4-FFF2-40B4-BE49-F238E27FC236}">
                <a16:creationId xmlns:a16="http://schemas.microsoft.com/office/drawing/2014/main" id="{B188F5D9-5FFF-BD4F-9A9B-1CD3605C9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4" name="Slide Number Placeholder 5">
            <a:extLst>
              <a:ext uri="{FF2B5EF4-FFF2-40B4-BE49-F238E27FC236}">
                <a16:creationId xmlns:a16="http://schemas.microsoft.com/office/drawing/2014/main" id="{C072C004-3563-274F-9D05-DB924AE6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AA72D0-F17A-C641-B6EA-B4E2B2EAD076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45794" name="Rectangle 2">
            <a:extLst>
              <a:ext uri="{FF2B5EF4-FFF2-40B4-BE49-F238E27FC236}">
                <a16:creationId xmlns:a16="http://schemas.microsoft.com/office/drawing/2014/main" id="{802B3C3C-14D7-A34A-829D-029ACBFD1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Disks Heterogeneity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FE1B7678-EF31-7D4E-AF73-65B92CFB67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Seagate Barracuda 3.5" (</a:t>
            </a:r>
            <a:r>
              <a:rPr lang="en-US" altLang="en-US" sz="1800">
                <a:solidFill>
                  <a:srgbClr val="0000FF"/>
                </a:solidFill>
                <a:ea typeface="ＭＳ Ｐゴシック" panose="020B0600070205080204" pitchFamily="34" charset="-128"/>
              </a:rPr>
              <a:t>workstation</a:t>
            </a:r>
            <a:r>
              <a:rPr lang="en-US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capacity: 250 - 750 GB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rotational speed: 7,200 RPM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sequential read performance: 78 MB/s (outer) - 44 MB/s (inner)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seek time (average): 8.1 ms</a:t>
            </a:r>
          </a:p>
          <a:p>
            <a:r>
              <a:rPr lang="en-US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Seagate Cheetah 3.5" (</a:t>
            </a:r>
            <a:r>
              <a:rPr lang="en-US" altLang="en-US" sz="1800">
                <a:solidFill>
                  <a:srgbClr val="0000FF"/>
                </a:solidFill>
                <a:ea typeface="ＭＳ Ｐゴシック" panose="020B0600070205080204" pitchFamily="34" charset="-128"/>
              </a:rPr>
              <a:t>server</a:t>
            </a:r>
            <a:r>
              <a:rPr lang="en-US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capacity: 73 - 300 GB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rotational speed: 15,000 RPM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sequential read performance: 135 MB/s (outer) - 82 MB/s (inner)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seek time (average): 3.8 ms</a:t>
            </a:r>
          </a:p>
          <a:p>
            <a:r>
              <a:rPr lang="en-US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Seagate Savvio 2.5" (</a:t>
            </a:r>
            <a:r>
              <a:rPr lang="en-US" altLang="en-US" sz="1800">
                <a:solidFill>
                  <a:srgbClr val="0000FF"/>
                </a:solidFill>
                <a:ea typeface="ＭＳ Ｐゴシック" panose="020B0600070205080204" pitchFamily="34" charset="-128"/>
              </a:rPr>
              <a:t>smaller form factor</a:t>
            </a:r>
            <a:r>
              <a:rPr lang="en-US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capacity: 73 GB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rotational speed: 10,000 RPM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sequential read performance: 62 MB/s (outer) - 42 MB/s (inner)</a:t>
            </a:r>
          </a:p>
          <a:p>
            <a:pPr lvl="1"/>
            <a:r>
              <a:rPr lang="en-US" altLang="en-US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seek time (average): 4.3 ms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oter Placeholder 4">
            <a:extLst>
              <a:ext uri="{FF2B5EF4-FFF2-40B4-BE49-F238E27FC236}">
                <a16:creationId xmlns:a16="http://schemas.microsoft.com/office/drawing/2014/main" id="{BF502EAB-F1C2-204C-9A8E-94D537304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2" name="Slide Number Placeholder 5">
            <a:extLst>
              <a:ext uri="{FF2B5EF4-FFF2-40B4-BE49-F238E27FC236}">
                <a16:creationId xmlns:a16="http://schemas.microsoft.com/office/drawing/2014/main" id="{C8273A77-295F-9848-86B5-1E88008C9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CB533C-96F9-F344-AA02-12B0B2398A2B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09954" name="Rectangle 2">
            <a:extLst>
              <a:ext uri="{FF2B5EF4-FFF2-40B4-BE49-F238E27FC236}">
                <a16:creationId xmlns:a16="http://schemas.microsoft.com/office/drawing/2014/main" id="{15A7FF89-4975-064E-A2DB-F6186C3BEE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File Systems Agenda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2126EB9-AD52-FC4D-88C3-D9571CD14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153400" cy="47244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First we</a:t>
            </a:r>
            <a:r>
              <a:rPr lang="ja-JP" altLang="en-US">
                <a:ea typeface="ＭＳ Ｐゴシック" panose="020B0600070205080204" pitchFamily="34" charset="-128"/>
              </a:rPr>
              <a:t>’</a:t>
            </a:r>
            <a:r>
              <a:rPr lang="en-US" altLang="ja-JP">
                <a:ea typeface="ＭＳ Ｐゴシック" panose="020B0600070205080204" pitchFamily="34" charset="-128"/>
              </a:rPr>
              <a:t>ll discuss properties of physical disks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Structure, Performance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 Scheduling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Then we’</a:t>
            </a:r>
            <a:r>
              <a:rPr lang="en-US" altLang="ja-JP">
                <a:ea typeface="ＭＳ Ｐゴシック" panose="020B0600070205080204" pitchFamily="34" charset="-128"/>
              </a:rPr>
              <a:t>ll discuss how to build file systems (next time)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Abstraction: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Files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Directories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Sharing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Protection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Implementation 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File System Layouts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File Buffer Cache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Read Ahead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1028">
            <a:extLst>
              <a:ext uri="{FF2B5EF4-FFF2-40B4-BE49-F238E27FC236}">
                <a16:creationId xmlns:a16="http://schemas.microsoft.com/office/drawing/2014/main" id="{97D67F53-C0A5-274E-9482-9CDB72D1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Logical Disk Blocks</a:t>
            </a:r>
          </a:p>
        </p:txBody>
      </p:sp>
      <p:sp>
        <p:nvSpPr>
          <p:cNvPr id="70658" name="Rectangle 1029">
            <a:extLst>
              <a:ext uri="{FF2B5EF4-FFF2-40B4-BE49-F238E27FC236}">
                <a16:creationId xmlns:a16="http://schemas.microsoft.com/office/drawing/2014/main" id="{3EC15D19-6880-4041-834B-BDB4EE185F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Modern disks present a simpler abstraction: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set of available sectors is modeled as a sequence of b-sized </a:t>
            </a:r>
            <a:r>
              <a:rPr lang="en-US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logical blocks </a:t>
            </a:r>
            <a:r>
              <a:rPr lang="en-US" altLang="en-US">
                <a:ea typeface="ＭＳ Ｐゴシック" panose="020B0600070205080204" pitchFamily="34" charset="-128"/>
              </a:rPr>
              <a:t>(0, 1, 2, ...)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Mapping between logical and actual (physical) sectors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Maintained by a device called disk controller.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Converts requests for logical blocks into (surface,track,sector) 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Allows controller to set aside spare cylinders for each zone.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Accounts for the difference in “formatted capacity” and “maximum capacity”. 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0659" name="Footer Placeholder 1">
            <a:extLst>
              <a:ext uri="{FF2B5EF4-FFF2-40B4-BE49-F238E27FC236}">
                <a16:creationId xmlns:a16="http://schemas.microsoft.com/office/drawing/2014/main" id="{7F7A6C88-BDD8-CE47-B0F4-29C66D6D9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0" name="Slide Number Placeholder 2">
            <a:extLst>
              <a:ext uri="{FF2B5EF4-FFF2-40B4-BE49-F238E27FC236}">
                <a16:creationId xmlns:a16="http://schemas.microsoft.com/office/drawing/2014/main" id="{1996F75D-987C-2248-80E0-44725C530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8865B0-AFEF-E544-B837-DED2327ED307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31" name="Rectangle 51">
            <a:extLst>
              <a:ext uri="{FF2B5EF4-FFF2-40B4-BE49-F238E27FC236}">
                <a16:creationId xmlns:a16="http://schemas.microsoft.com/office/drawing/2014/main" id="{AF51A044-99C4-044D-BEE4-E15F460C78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I/O Bus</a:t>
            </a:r>
          </a:p>
        </p:txBody>
      </p:sp>
      <p:sp>
        <p:nvSpPr>
          <p:cNvPr id="72706" name="Rectangle 4">
            <a:extLst>
              <a:ext uri="{FF2B5EF4-FFF2-40B4-BE49-F238E27FC236}">
                <a16:creationId xmlns:a16="http://schemas.microsoft.com/office/drawing/2014/main" id="{BD36D43B-1368-664D-BBAA-5C0538111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0225" y="3243263"/>
            <a:ext cx="909638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Main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72707" name="AutoShape 5">
            <a:extLst>
              <a:ext uri="{FF2B5EF4-FFF2-40B4-BE49-F238E27FC236}">
                <a16:creationId xmlns:a16="http://schemas.microsoft.com/office/drawing/2014/main" id="{440B9548-CABB-CE44-9B7A-367DDB7F5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25" y="3395663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08" name="Rectangle 6">
            <a:extLst>
              <a:ext uri="{FF2B5EF4-FFF2-40B4-BE49-F238E27FC236}">
                <a16:creationId xmlns:a16="http://schemas.microsoft.com/office/drawing/2014/main" id="{86D206C2-BBC8-D94C-870E-E355F4E8D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825" y="3427413"/>
            <a:ext cx="909638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I/O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bridge</a:t>
            </a:r>
          </a:p>
        </p:txBody>
      </p:sp>
      <p:sp>
        <p:nvSpPr>
          <p:cNvPr id="72709" name="AutoShape 7">
            <a:extLst>
              <a:ext uri="{FF2B5EF4-FFF2-40B4-BE49-F238E27FC236}">
                <a16:creationId xmlns:a16="http://schemas.microsoft.com/office/drawing/2014/main" id="{EEA4FCFC-F8C7-D84C-ACEF-ED2CB18D9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500" y="3395663"/>
            <a:ext cx="1452563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10" name="Rectangle 8">
            <a:extLst>
              <a:ext uri="{FF2B5EF4-FFF2-40B4-BE49-F238E27FC236}">
                <a16:creationId xmlns:a16="http://schemas.microsoft.com/office/drawing/2014/main" id="{6D823B6B-61C5-534C-BB66-1D81366D5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263" y="3427413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Bus interface</a:t>
            </a:r>
          </a:p>
        </p:txBody>
      </p:sp>
      <p:sp>
        <p:nvSpPr>
          <p:cNvPr id="72711" name="Rectangle 9">
            <a:extLst>
              <a:ext uri="{FF2B5EF4-FFF2-40B4-BE49-F238E27FC236}">
                <a16:creationId xmlns:a16="http://schemas.microsoft.com/office/drawing/2014/main" id="{55018211-CB4C-D848-A0C8-F91CBD59A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2100263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12" name="Rectangle 10">
            <a:extLst>
              <a:ext uri="{FF2B5EF4-FFF2-40B4-BE49-F238E27FC236}">
                <a16:creationId xmlns:a16="http://schemas.microsoft.com/office/drawing/2014/main" id="{C3967C81-46BD-BA42-B8AB-86A35509A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2252663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13" name="Rectangle 11">
            <a:extLst>
              <a:ext uri="{FF2B5EF4-FFF2-40B4-BE49-F238E27FC236}">
                <a16:creationId xmlns:a16="http://schemas.microsoft.com/office/drawing/2014/main" id="{87B8426E-21D5-D743-9F54-56AC6BCF8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2405063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14" name="Rectangle 12">
            <a:extLst>
              <a:ext uri="{FF2B5EF4-FFF2-40B4-BE49-F238E27FC236}">
                <a16:creationId xmlns:a16="http://schemas.microsoft.com/office/drawing/2014/main" id="{15317CE3-F1D3-0745-AAE0-418C99C12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2557463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15" name="Rectangle 13">
            <a:extLst>
              <a:ext uri="{FF2B5EF4-FFF2-40B4-BE49-F238E27FC236}">
                <a16:creationId xmlns:a16="http://schemas.microsoft.com/office/drawing/2014/main" id="{EF78181A-DB64-664F-8DEB-52474F94B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250" y="2709863"/>
            <a:ext cx="684213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16" name="AutoShape 14">
            <a:extLst>
              <a:ext uri="{FF2B5EF4-FFF2-40B4-BE49-F238E27FC236}">
                <a16:creationId xmlns:a16="http://schemas.microsoft.com/office/drawing/2014/main" id="{AB39E570-5095-A840-880B-5890FA2C6B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2100263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17" name="AutoShape 15">
            <a:extLst>
              <a:ext uri="{FF2B5EF4-FFF2-40B4-BE49-F238E27FC236}">
                <a16:creationId xmlns:a16="http://schemas.microsoft.com/office/drawing/2014/main" id="{8B94D971-2341-3646-8EA3-D341912DE52B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84463" y="2481263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18" name="Rectangle 16">
            <a:extLst>
              <a:ext uri="{FF2B5EF4-FFF2-40B4-BE49-F238E27FC236}">
                <a16:creationId xmlns:a16="http://schemas.microsoft.com/office/drawing/2014/main" id="{6E0D5A32-6C27-3543-94CD-F3AACE62F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7863" y="1947863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2719" name="Text Box 17">
            <a:extLst>
              <a:ext uri="{FF2B5EF4-FFF2-40B4-BE49-F238E27FC236}">
                <a16:creationId xmlns:a16="http://schemas.microsoft.com/office/drawing/2014/main" id="{A7BD0D24-1E89-2B41-AE4A-D97481A35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675" y="1779588"/>
            <a:ext cx="1147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Register file</a:t>
            </a:r>
          </a:p>
        </p:txBody>
      </p:sp>
      <p:sp>
        <p:nvSpPr>
          <p:cNvPr id="72720" name="AutoShape 18">
            <a:extLst>
              <a:ext uri="{FF2B5EF4-FFF2-40B4-BE49-F238E27FC236}">
                <a16:creationId xmlns:a16="http://schemas.microsoft.com/office/drawing/2014/main" id="{06963092-0D8E-3D41-88C8-034A85E71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863" y="2938463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21" name="Rectangle 19">
            <a:extLst>
              <a:ext uri="{FF2B5EF4-FFF2-40B4-BE49-F238E27FC236}">
                <a16:creationId xmlns:a16="http://schemas.microsoft.com/office/drawing/2014/main" id="{7C0B181D-F32B-794C-89D7-8DE67ED2A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863" y="1719263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22" name="Text Box 20">
            <a:extLst>
              <a:ext uri="{FF2B5EF4-FFF2-40B4-BE49-F238E27FC236}">
                <a16:creationId xmlns:a16="http://schemas.microsoft.com/office/drawing/2014/main" id="{8A4832B7-7BBF-664D-B68D-879DC0021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1414463"/>
            <a:ext cx="1085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CPU chip</a:t>
            </a:r>
          </a:p>
        </p:txBody>
      </p:sp>
      <p:sp>
        <p:nvSpPr>
          <p:cNvPr id="72723" name="Text Box 21">
            <a:extLst>
              <a:ext uri="{FF2B5EF4-FFF2-40B4-BE49-F238E27FC236}">
                <a16:creationId xmlns:a16="http://schemas.microsoft.com/office/drawing/2014/main" id="{C71401D5-61E4-034A-844D-7753294F3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5563" y="2709863"/>
            <a:ext cx="1128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System bus</a:t>
            </a:r>
          </a:p>
        </p:txBody>
      </p:sp>
      <p:sp>
        <p:nvSpPr>
          <p:cNvPr id="72724" name="Line 22">
            <a:extLst>
              <a:ext uri="{FF2B5EF4-FFF2-40B4-BE49-F238E27FC236}">
                <a16:creationId xmlns:a16="http://schemas.microsoft.com/office/drawing/2014/main" id="{3B72456C-D8D7-484A-989C-A52F2C3082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51263" y="3014663"/>
            <a:ext cx="685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5" name="Text Box 23">
            <a:extLst>
              <a:ext uri="{FF2B5EF4-FFF2-40B4-BE49-F238E27FC236}">
                <a16:creationId xmlns:a16="http://schemas.microsoft.com/office/drawing/2014/main" id="{D561B856-606B-3843-8535-B4E849C53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88" y="2709863"/>
            <a:ext cx="1176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Memory bus</a:t>
            </a:r>
          </a:p>
        </p:txBody>
      </p:sp>
      <p:sp>
        <p:nvSpPr>
          <p:cNvPr id="72726" name="Line 24">
            <a:extLst>
              <a:ext uri="{FF2B5EF4-FFF2-40B4-BE49-F238E27FC236}">
                <a16:creationId xmlns:a16="http://schemas.microsoft.com/office/drawing/2014/main" id="{C9F30D9F-C868-A74A-B002-07676DA2D32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7263" y="3014663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27" name="AutoShape 25">
            <a:extLst>
              <a:ext uri="{FF2B5EF4-FFF2-40B4-BE49-F238E27FC236}">
                <a16:creationId xmlns:a16="http://schemas.microsoft.com/office/drawing/2014/main" id="{39AC89EB-C256-7A49-B231-F19EF0D80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5663" y="4081463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28" name="AutoShape 26">
            <a:extLst>
              <a:ext uri="{FF2B5EF4-FFF2-40B4-BE49-F238E27FC236}">
                <a16:creationId xmlns:a16="http://schemas.microsoft.com/office/drawing/2014/main" id="{2549D91B-4187-9147-BA24-FC43001ABAF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70563" y="4818063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29" name="Rectangle 27">
            <a:extLst>
              <a:ext uri="{FF2B5EF4-FFF2-40B4-BE49-F238E27FC236}">
                <a16:creationId xmlns:a16="http://schemas.microsoft.com/office/drawing/2014/main" id="{B9A24C9A-CDA3-B242-BB24-1F24A0562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463" y="5541963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Disk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72730" name="AutoShape 28">
            <a:extLst>
              <a:ext uri="{FF2B5EF4-FFF2-40B4-BE49-F238E27FC236}">
                <a16:creationId xmlns:a16="http://schemas.microsoft.com/office/drawing/2014/main" id="{2002CB73-6CD0-9C42-8C0F-9159CB0FDE3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440113" y="4818063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31" name="Rectangle 29">
            <a:extLst>
              <a:ext uri="{FF2B5EF4-FFF2-40B4-BE49-F238E27FC236}">
                <a16:creationId xmlns:a16="http://schemas.microsoft.com/office/drawing/2014/main" id="{256F3BBE-C37F-A045-8F6A-E43CB66EF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013" y="5541963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Graphics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adapter</a:t>
            </a:r>
          </a:p>
        </p:txBody>
      </p:sp>
      <p:sp>
        <p:nvSpPr>
          <p:cNvPr id="72732" name="AutoShape 30">
            <a:extLst>
              <a:ext uri="{FF2B5EF4-FFF2-40B4-BE49-F238E27FC236}">
                <a16:creationId xmlns:a16="http://schemas.microsoft.com/office/drawing/2014/main" id="{17476884-065D-C946-94D6-19BDD814E8D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63713" y="4818063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33" name="Rectangle 31">
            <a:extLst>
              <a:ext uri="{FF2B5EF4-FFF2-40B4-BE49-F238E27FC236}">
                <a16:creationId xmlns:a16="http://schemas.microsoft.com/office/drawing/2014/main" id="{A1FEAD4A-1076-F944-858F-CF5001804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813" y="5529263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USB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72734" name="Line 32">
            <a:extLst>
              <a:ext uri="{FF2B5EF4-FFF2-40B4-BE49-F238E27FC236}">
                <a16:creationId xmlns:a16="http://schemas.microsoft.com/office/drawing/2014/main" id="{5B19F933-BCAC-F441-99DB-1AFFE55561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9413" y="60626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5" name="Line 33">
            <a:extLst>
              <a:ext uri="{FF2B5EF4-FFF2-40B4-BE49-F238E27FC236}">
                <a16:creationId xmlns:a16="http://schemas.microsoft.com/office/drawing/2014/main" id="{6BFC4B5C-EF3A-6A45-A5D7-1B821FD6A0D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1413" y="60626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6" name="Text Box 34">
            <a:extLst>
              <a:ext uri="{FF2B5EF4-FFF2-40B4-BE49-F238E27FC236}">
                <a16:creationId xmlns:a16="http://schemas.microsoft.com/office/drawing/2014/main" id="{EFAFCFA0-DAD4-6A4A-8F31-6D2BC5959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6291263"/>
            <a:ext cx="717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Mouse</a:t>
            </a:r>
          </a:p>
        </p:txBody>
      </p:sp>
      <p:sp>
        <p:nvSpPr>
          <p:cNvPr id="72737" name="Text Box 35">
            <a:extLst>
              <a:ext uri="{FF2B5EF4-FFF2-40B4-BE49-F238E27FC236}">
                <a16:creationId xmlns:a16="http://schemas.microsoft.com/office/drawing/2014/main" id="{D9CA5059-49F6-AF42-9D8D-33082D5A0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300" y="6291263"/>
            <a:ext cx="9604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Keyboard</a:t>
            </a:r>
          </a:p>
        </p:txBody>
      </p:sp>
      <p:sp>
        <p:nvSpPr>
          <p:cNvPr id="72738" name="Line 36">
            <a:extLst>
              <a:ext uri="{FF2B5EF4-FFF2-40B4-BE49-F238E27FC236}">
                <a16:creationId xmlns:a16="http://schemas.microsoft.com/office/drawing/2014/main" id="{4DD0C6C6-9FDC-184F-A350-353A648A39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06813" y="6062663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39" name="Text Box 37">
            <a:extLst>
              <a:ext uri="{FF2B5EF4-FFF2-40B4-BE49-F238E27FC236}">
                <a16:creationId xmlns:a16="http://schemas.microsoft.com/office/drawing/2014/main" id="{C8E2B451-4F32-614F-AAD4-6C5A1B1E3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9925" y="6291263"/>
            <a:ext cx="8016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Monitor</a:t>
            </a:r>
          </a:p>
        </p:txBody>
      </p:sp>
      <p:sp>
        <p:nvSpPr>
          <p:cNvPr id="72740" name="Line 38">
            <a:extLst>
              <a:ext uri="{FF2B5EF4-FFF2-40B4-BE49-F238E27FC236}">
                <a16:creationId xmlns:a16="http://schemas.microsoft.com/office/drawing/2014/main" id="{117C91EB-DCDB-F94F-85CA-49B1B19BC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60960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41" name="AutoShape 39">
            <a:extLst>
              <a:ext uri="{FF2B5EF4-FFF2-40B4-BE49-F238E27FC236}">
                <a16:creationId xmlns:a16="http://schemas.microsoft.com/office/drawing/2014/main" id="{4981250F-428E-2843-A090-133C1C1D5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6234113"/>
            <a:ext cx="5334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Disk</a:t>
            </a:r>
          </a:p>
        </p:txBody>
      </p:sp>
      <p:sp>
        <p:nvSpPr>
          <p:cNvPr id="72742" name="AutoShape 40">
            <a:extLst>
              <a:ext uri="{FF2B5EF4-FFF2-40B4-BE49-F238E27FC236}">
                <a16:creationId xmlns:a16="http://schemas.microsoft.com/office/drawing/2014/main" id="{45E5332F-F01B-B64A-802D-141A0CB2A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663" y="4602163"/>
            <a:ext cx="7277100" cy="393700"/>
          </a:xfrm>
          <a:prstGeom prst="leftRightArrow">
            <a:avLst>
              <a:gd name="adj1" fmla="val 48611"/>
              <a:gd name="adj2" fmla="val 95500"/>
            </a:avLst>
          </a:prstGeom>
          <a:solidFill>
            <a:srgbClr val="F7F5C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43" name="Rectangle 41">
            <a:extLst>
              <a:ext uri="{FF2B5EF4-FFF2-40B4-BE49-F238E27FC236}">
                <a16:creationId xmlns:a16="http://schemas.microsoft.com/office/drawing/2014/main" id="{DF3593A2-9BED-6744-8D76-32927FC42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988" y="4772025"/>
            <a:ext cx="166687" cy="152400"/>
          </a:xfrm>
          <a:prstGeom prst="rect">
            <a:avLst/>
          </a:prstGeom>
          <a:solidFill>
            <a:srgbClr val="F7F5C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44" name="Rectangle 42">
            <a:extLst>
              <a:ext uri="{FF2B5EF4-FFF2-40B4-BE49-F238E27FC236}">
                <a16:creationId xmlns:a16="http://schemas.microsoft.com/office/drawing/2014/main" id="{AC05DA65-84DB-3A43-8D91-F65DD7C7D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8388" y="4762500"/>
            <a:ext cx="166687" cy="152400"/>
          </a:xfrm>
          <a:prstGeom prst="rect">
            <a:avLst/>
          </a:prstGeom>
          <a:solidFill>
            <a:srgbClr val="F7F5C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45" name="Rectangle 43">
            <a:extLst>
              <a:ext uri="{FF2B5EF4-FFF2-40B4-BE49-F238E27FC236}">
                <a16:creationId xmlns:a16="http://schemas.microsoft.com/office/drawing/2014/main" id="{B7B0EDCD-1452-994B-A401-CC76E6498F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013" y="4752975"/>
            <a:ext cx="161925" cy="152400"/>
          </a:xfrm>
          <a:prstGeom prst="rect">
            <a:avLst/>
          </a:prstGeom>
          <a:solidFill>
            <a:srgbClr val="F7F5C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46" name="Text Box 44">
            <a:extLst>
              <a:ext uri="{FF2B5EF4-FFF2-40B4-BE49-F238E27FC236}">
                <a16:creationId xmlns:a16="http://schemas.microsoft.com/office/drawing/2014/main" id="{97582806-C196-4548-934E-68D7F0E63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9138" y="4906963"/>
            <a:ext cx="8747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I/O bus</a:t>
            </a:r>
          </a:p>
        </p:txBody>
      </p:sp>
      <p:sp>
        <p:nvSpPr>
          <p:cNvPr id="72747" name="Rectangle 45">
            <a:extLst>
              <a:ext uri="{FF2B5EF4-FFF2-40B4-BE49-F238E27FC236}">
                <a16:creationId xmlns:a16="http://schemas.microsoft.com/office/drawing/2014/main" id="{3EDA9C60-9A74-574D-A083-6F9ABBFCA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2350" y="4691063"/>
            <a:ext cx="161925" cy="152400"/>
          </a:xfrm>
          <a:prstGeom prst="rect">
            <a:avLst/>
          </a:prstGeom>
          <a:solidFill>
            <a:srgbClr val="F7F5C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48" name="Rectangle 46">
            <a:extLst>
              <a:ext uri="{FF2B5EF4-FFF2-40B4-BE49-F238E27FC236}">
                <a16:creationId xmlns:a16="http://schemas.microsoft.com/office/drawing/2014/main" id="{7F0CAA51-1FA4-664F-AF32-9E14C5305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3063" y="4614863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49" name="Rectangle 47">
            <a:extLst>
              <a:ext uri="{FF2B5EF4-FFF2-40B4-BE49-F238E27FC236}">
                <a16:creationId xmlns:a16="http://schemas.microsoft.com/office/drawing/2014/main" id="{E6F00484-2F7B-A34E-8BF9-08572A4D0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7863" y="4614863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50" name="Rectangle 48">
            <a:extLst>
              <a:ext uri="{FF2B5EF4-FFF2-40B4-BE49-F238E27FC236}">
                <a16:creationId xmlns:a16="http://schemas.microsoft.com/office/drawing/2014/main" id="{030B91F9-FE1E-BB4F-9481-B9D6CE5D6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32663" y="4614863"/>
            <a:ext cx="127000" cy="406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51" name="Text Box 49">
            <a:extLst>
              <a:ext uri="{FF2B5EF4-FFF2-40B4-BE49-F238E27FC236}">
                <a16:creationId xmlns:a16="http://schemas.microsoft.com/office/drawing/2014/main" id="{D6879EEB-5AE5-DD4B-A4B8-3BC4B7C30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8775" y="4995863"/>
            <a:ext cx="22129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Expansion slots for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other devices such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as network adapters.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2752" name="Slide Number Placeholder 2">
            <a:extLst>
              <a:ext uri="{FF2B5EF4-FFF2-40B4-BE49-F238E27FC236}">
                <a16:creationId xmlns:a16="http://schemas.microsoft.com/office/drawing/2014/main" id="{919BCECA-B787-AB43-B304-351F0F98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2EF35BF-5DE4-0A45-BA9C-978D59C82C10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1" name="Rectangle 47">
            <a:extLst>
              <a:ext uri="{FF2B5EF4-FFF2-40B4-BE49-F238E27FC236}">
                <a16:creationId xmlns:a16="http://schemas.microsoft.com/office/drawing/2014/main" id="{A0D4D68C-278B-694B-BA30-EC290E8325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Reading a Disk Sector (1)</a:t>
            </a:r>
          </a:p>
        </p:txBody>
      </p:sp>
      <p:sp>
        <p:nvSpPr>
          <p:cNvPr id="74754" name="Rectangle 4">
            <a:extLst>
              <a:ext uri="{FF2B5EF4-FFF2-40B4-BE49-F238E27FC236}">
                <a16:creationId xmlns:a16="http://schemas.microsoft.com/office/drawing/2014/main" id="{FF5148FC-B1F8-5B44-90F3-99B80F06C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9863" y="2989263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Main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74755" name="AutoShape 5">
            <a:extLst>
              <a:ext uri="{FF2B5EF4-FFF2-40B4-BE49-F238E27FC236}">
                <a16:creationId xmlns:a16="http://schemas.microsoft.com/office/drawing/2014/main" id="{7D6188B4-1CAE-D64E-99DC-C7C96C4E7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863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56" name="Rectangle 6">
            <a:extLst>
              <a:ext uri="{FF2B5EF4-FFF2-40B4-BE49-F238E27FC236}">
                <a16:creationId xmlns:a16="http://schemas.microsoft.com/office/drawing/2014/main" id="{4BB0AA75-70C5-4A4D-9CB0-21B8AEC45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1463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57" name="AutoShape 7">
            <a:extLst>
              <a:ext uri="{FF2B5EF4-FFF2-40B4-BE49-F238E27FC236}">
                <a16:creationId xmlns:a16="http://schemas.microsoft.com/office/drawing/2014/main" id="{35A1CE93-4C0C-A94C-9FEF-9BD8DAB24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138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58" name="Rectangle 8">
            <a:extLst>
              <a:ext uri="{FF2B5EF4-FFF2-40B4-BE49-F238E27FC236}">
                <a16:creationId xmlns:a16="http://schemas.microsoft.com/office/drawing/2014/main" id="{2C79EC3B-71A7-8142-B48D-AEB914AE5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59" name="Rectangle 9">
            <a:extLst>
              <a:ext uri="{FF2B5EF4-FFF2-40B4-BE49-F238E27FC236}">
                <a16:creationId xmlns:a16="http://schemas.microsoft.com/office/drawing/2014/main" id="{D054BB72-D1A8-634E-932D-44629480A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60" name="Rectangle 10">
            <a:extLst>
              <a:ext uri="{FF2B5EF4-FFF2-40B4-BE49-F238E27FC236}">
                <a16:creationId xmlns:a16="http://schemas.microsoft.com/office/drawing/2014/main" id="{69FD74B3-9CF1-0F4F-AE26-A0DF3A401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61" name="Rectangle 11">
            <a:extLst>
              <a:ext uri="{FF2B5EF4-FFF2-40B4-BE49-F238E27FC236}">
                <a16:creationId xmlns:a16="http://schemas.microsoft.com/office/drawing/2014/main" id="{C39F85D9-F569-DD42-84C9-C5AB34376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62" name="Rectangle 12">
            <a:extLst>
              <a:ext uri="{FF2B5EF4-FFF2-40B4-BE49-F238E27FC236}">
                <a16:creationId xmlns:a16="http://schemas.microsoft.com/office/drawing/2014/main" id="{CA1DB8BD-0873-2945-937E-3557D792C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63" name="AutoShape 13">
            <a:extLst>
              <a:ext uri="{FF2B5EF4-FFF2-40B4-BE49-F238E27FC236}">
                <a16:creationId xmlns:a16="http://schemas.microsoft.com/office/drawing/2014/main" id="{8157F09E-D8E1-1248-8B2B-5824059D2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3000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64" name="AutoShape 14">
            <a:extLst>
              <a:ext uri="{FF2B5EF4-FFF2-40B4-BE49-F238E27FC236}">
                <a16:creationId xmlns:a16="http://schemas.microsoft.com/office/drawing/2014/main" id="{6A8BC9AE-928A-D84E-9341-D08E17BFEA3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324100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65" name="Rectangle 15">
            <a:extLst>
              <a:ext uri="{FF2B5EF4-FFF2-40B4-BE49-F238E27FC236}">
                <a16:creationId xmlns:a16="http://schemas.microsoft.com/office/drawing/2014/main" id="{B3297DEA-C73D-9843-BC06-0D96C0EC2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693863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4766" name="Text Box 16">
            <a:extLst>
              <a:ext uri="{FF2B5EF4-FFF2-40B4-BE49-F238E27FC236}">
                <a16:creationId xmlns:a16="http://schemas.microsoft.com/office/drawing/2014/main" id="{69235852-96E7-4344-8A4F-206FD079A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7313" y="1524000"/>
            <a:ext cx="11477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Register file</a:t>
            </a:r>
          </a:p>
        </p:txBody>
      </p:sp>
      <p:sp>
        <p:nvSpPr>
          <p:cNvPr id="74767" name="AutoShape 17">
            <a:extLst>
              <a:ext uri="{FF2B5EF4-FFF2-40B4-BE49-F238E27FC236}">
                <a16:creationId xmlns:a16="http://schemas.microsoft.com/office/drawing/2014/main" id="{5998D4F7-E97A-4847-89DF-3978DBED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68" name="Rectangle 18">
            <a:extLst>
              <a:ext uri="{FF2B5EF4-FFF2-40B4-BE49-F238E27FC236}">
                <a16:creationId xmlns:a16="http://schemas.microsoft.com/office/drawing/2014/main" id="{A7361F28-F5A1-994E-BD9D-42FCDB76E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69" name="Text Box 19">
            <a:extLst>
              <a:ext uri="{FF2B5EF4-FFF2-40B4-BE49-F238E27FC236}">
                <a16:creationId xmlns:a16="http://schemas.microsoft.com/office/drawing/2014/main" id="{2642BED6-EEFE-3141-8291-4B58819E3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57400"/>
            <a:ext cx="1085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CPU chip</a:t>
            </a:r>
          </a:p>
        </p:txBody>
      </p:sp>
      <p:sp>
        <p:nvSpPr>
          <p:cNvPr id="74770" name="AutoShape 20">
            <a:extLst>
              <a:ext uri="{FF2B5EF4-FFF2-40B4-BE49-F238E27FC236}">
                <a16:creationId xmlns:a16="http://schemas.microsoft.com/office/drawing/2014/main" id="{54B4F513-F9AB-114B-8582-202DF34BD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5300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71" name="AutoShape 21">
            <a:extLst>
              <a:ext uri="{FF2B5EF4-FFF2-40B4-BE49-F238E27FC236}">
                <a16:creationId xmlns:a16="http://schemas.microsoft.com/office/drawing/2014/main" id="{91E8A34A-0CE3-DA45-90D9-ED6CB412A5F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41020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72" name="Rectangle 22">
            <a:extLst>
              <a:ext uri="{FF2B5EF4-FFF2-40B4-BE49-F238E27FC236}">
                <a16:creationId xmlns:a16="http://schemas.microsoft.com/office/drawing/2014/main" id="{1E730143-E92E-B74D-91A7-F41299707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1100" y="5287963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Disk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74773" name="AutoShape 23">
            <a:extLst>
              <a:ext uri="{FF2B5EF4-FFF2-40B4-BE49-F238E27FC236}">
                <a16:creationId xmlns:a16="http://schemas.microsoft.com/office/drawing/2014/main" id="{8C6BBAB1-1C26-F84B-89AC-BDA940E00A6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0797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74" name="Rectangle 24">
            <a:extLst>
              <a:ext uri="{FF2B5EF4-FFF2-40B4-BE49-F238E27FC236}">
                <a16:creationId xmlns:a16="http://schemas.microsoft.com/office/drawing/2014/main" id="{376B41B1-AE39-6D4C-A535-93D9BCCC1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0650" y="5287963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Graphics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adapter</a:t>
            </a:r>
          </a:p>
        </p:txBody>
      </p:sp>
      <p:sp>
        <p:nvSpPr>
          <p:cNvPr id="74775" name="AutoShape 25">
            <a:extLst>
              <a:ext uri="{FF2B5EF4-FFF2-40B4-BE49-F238E27FC236}">
                <a16:creationId xmlns:a16="http://schemas.microsoft.com/office/drawing/2014/main" id="{600AA68C-B322-E943-A146-2C4EBBA71452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403350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76" name="Rectangle 26">
            <a:extLst>
              <a:ext uri="{FF2B5EF4-FFF2-40B4-BE49-F238E27FC236}">
                <a16:creationId xmlns:a16="http://schemas.microsoft.com/office/drawing/2014/main" id="{F08DDEF7-3110-3049-A83D-CCBC94FBC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0450" y="5199063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USB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74777" name="Line 27">
            <a:extLst>
              <a:ext uri="{FF2B5EF4-FFF2-40B4-BE49-F238E27FC236}">
                <a16:creationId xmlns:a16="http://schemas.microsoft.com/office/drawing/2014/main" id="{CFD6CB2E-725A-594A-B683-AA14D3ECE6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90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8" name="Line 28">
            <a:extLst>
              <a:ext uri="{FF2B5EF4-FFF2-40B4-BE49-F238E27FC236}">
                <a16:creationId xmlns:a16="http://schemas.microsoft.com/office/drawing/2014/main" id="{12D38623-4054-954F-816B-805EFEE506A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79" name="Text Box 29">
            <a:extLst>
              <a:ext uri="{FF2B5EF4-FFF2-40B4-BE49-F238E27FC236}">
                <a16:creationId xmlns:a16="http://schemas.microsoft.com/office/drawing/2014/main" id="{9408FF18-00DC-FB43-9ACE-2AA9A53ED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6035675"/>
            <a:ext cx="727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mouse</a:t>
            </a:r>
          </a:p>
        </p:txBody>
      </p:sp>
      <p:sp>
        <p:nvSpPr>
          <p:cNvPr id="74780" name="Text Box 30">
            <a:extLst>
              <a:ext uri="{FF2B5EF4-FFF2-40B4-BE49-F238E27FC236}">
                <a16:creationId xmlns:a16="http://schemas.microsoft.com/office/drawing/2014/main" id="{9201AD10-1D97-2C4F-A2EB-D6EB4EED8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5959475"/>
            <a:ext cx="933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keyboard</a:t>
            </a:r>
          </a:p>
        </p:txBody>
      </p:sp>
      <p:sp>
        <p:nvSpPr>
          <p:cNvPr id="74781" name="Line 31">
            <a:extLst>
              <a:ext uri="{FF2B5EF4-FFF2-40B4-BE49-F238E27FC236}">
                <a16:creationId xmlns:a16="http://schemas.microsoft.com/office/drawing/2014/main" id="{C1C638CC-4CE6-0A4C-A228-F4E7F603354D}"/>
              </a:ext>
            </a:extLst>
          </p:cNvPr>
          <p:cNvSpPr>
            <a:spLocks noChangeShapeType="1"/>
          </p:cNvSpPr>
          <p:nvPr/>
        </p:nvSpPr>
        <p:spPr bwMode="auto">
          <a:xfrm>
            <a:off x="3346450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2" name="Text Box 32">
            <a:extLst>
              <a:ext uri="{FF2B5EF4-FFF2-40B4-BE49-F238E27FC236}">
                <a16:creationId xmlns:a16="http://schemas.microsoft.com/office/drawing/2014/main" id="{CBF4D1E2-9D26-CC4A-A36D-E1F4C9D43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9563" y="6035675"/>
            <a:ext cx="8016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Monitor</a:t>
            </a:r>
          </a:p>
        </p:txBody>
      </p:sp>
      <p:sp>
        <p:nvSpPr>
          <p:cNvPr id="74783" name="Line 33">
            <a:extLst>
              <a:ext uri="{FF2B5EF4-FFF2-40B4-BE49-F238E27FC236}">
                <a16:creationId xmlns:a16="http://schemas.microsoft.com/office/drawing/2014/main" id="{DA5E41DC-D4D8-EF41-89E0-63B09C3F523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1500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4" name="AutoShape 34">
            <a:extLst>
              <a:ext uri="{FF2B5EF4-FFF2-40B4-BE49-F238E27FC236}">
                <a16:creationId xmlns:a16="http://schemas.microsoft.com/office/drawing/2014/main" id="{821EA883-B3D3-264D-8372-69444E625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0" y="6189663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Disk</a:t>
            </a:r>
          </a:p>
        </p:txBody>
      </p:sp>
      <p:sp>
        <p:nvSpPr>
          <p:cNvPr id="74785" name="AutoShape 35">
            <a:extLst>
              <a:ext uri="{FF2B5EF4-FFF2-40B4-BE49-F238E27FC236}">
                <a16:creationId xmlns:a16="http://schemas.microsoft.com/office/drawing/2014/main" id="{094651BA-1EDE-6945-8977-E4603CD4C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86" name="Rectangle 36">
            <a:extLst>
              <a:ext uri="{FF2B5EF4-FFF2-40B4-BE49-F238E27FC236}">
                <a16:creationId xmlns:a16="http://schemas.microsoft.com/office/drawing/2014/main" id="{BCC8B9FB-C484-1543-BDFE-4E937F17F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25" y="4500563"/>
            <a:ext cx="166688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87" name="Rectangle 37">
            <a:extLst>
              <a:ext uri="{FF2B5EF4-FFF2-40B4-BE49-F238E27FC236}">
                <a16:creationId xmlns:a16="http://schemas.microsoft.com/office/drawing/2014/main" id="{C2793B5B-D0F7-734A-A320-EABD9093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8025" y="4491038"/>
            <a:ext cx="166688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88" name="Rectangle 38">
            <a:extLst>
              <a:ext uri="{FF2B5EF4-FFF2-40B4-BE49-F238E27FC236}">
                <a16:creationId xmlns:a16="http://schemas.microsoft.com/office/drawing/2014/main" id="{6FF35A53-CB59-3C40-B51C-718C26876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1650" y="4481513"/>
            <a:ext cx="161925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89" name="Text Box 39">
            <a:extLst>
              <a:ext uri="{FF2B5EF4-FFF2-40B4-BE49-F238E27FC236}">
                <a16:creationId xmlns:a16="http://schemas.microsoft.com/office/drawing/2014/main" id="{F974871F-DCEE-4742-B300-82AED91D1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1675" y="4127500"/>
            <a:ext cx="874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I/O bus</a:t>
            </a:r>
          </a:p>
        </p:txBody>
      </p:sp>
      <p:sp>
        <p:nvSpPr>
          <p:cNvPr id="74790" name="Rectangle 40">
            <a:extLst>
              <a:ext uri="{FF2B5EF4-FFF2-40B4-BE49-F238E27FC236}">
                <a16:creationId xmlns:a16="http://schemas.microsoft.com/office/drawing/2014/main" id="{8919F57A-A3E2-ED4B-8BF9-B820C2EB0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1988" y="4419600"/>
            <a:ext cx="161925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4791" name="Line 41">
            <a:extLst>
              <a:ext uri="{FF2B5EF4-FFF2-40B4-BE49-F238E27FC236}">
                <a16:creationId xmlns:a16="http://schemas.microsoft.com/office/drawing/2014/main" id="{93A33851-6478-1145-9805-2AD0A874BAA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3365500"/>
            <a:ext cx="201295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92" name="Line 42">
            <a:extLst>
              <a:ext uri="{FF2B5EF4-FFF2-40B4-BE49-F238E27FC236}">
                <a16:creationId xmlns:a16="http://schemas.microsoft.com/office/drawing/2014/main" id="{54C43AD9-3149-DF4F-BC61-0F8DFBC9D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0888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93" name="Line 43">
            <a:extLst>
              <a:ext uri="{FF2B5EF4-FFF2-40B4-BE49-F238E27FC236}">
                <a16:creationId xmlns:a16="http://schemas.microsoft.com/office/drawing/2014/main" id="{FBF18AB4-CA75-2D43-829A-6DC0FCCA91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2788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94" name="Line 44">
            <a:extLst>
              <a:ext uri="{FF2B5EF4-FFF2-40B4-BE49-F238E27FC236}">
                <a16:creationId xmlns:a16="http://schemas.microsoft.com/office/drawing/2014/main" id="{1365F49E-4B09-AF46-817E-C04AAD253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7850" y="4487863"/>
            <a:ext cx="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95" name="Rectangle 45">
            <a:extLst>
              <a:ext uri="{FF2B5EF4-FFF2-40B4-BE49-F238E27FC236}">
                <a16:creationId xmlns:a16="http://schemas.microsoft.com/office/drawing/2014/main" id="{5683EA06-F592-1F40-8EE6-F635CC00D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" y="3173413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Bus interface</a:t>
            </a:r>
          </a:p>
        </p:txBody>
      </p:sp>
      <p:sp>
        <p:nvSpPr>
          <p:cNvPr id="74796" name="Text Box 46">
            <a:extLst>
              <a:ext uri="{FF2B5EF4-FFF2-40B4-BE49-F238E27FC236}">
                <a16:creationId xmlns:a16="http://schemas.microsoft.com/office/drawing/2014/main" id="{6A45CE6A-6505-654D-A59A-EBCF1726C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600200"/>
            <a:ext cx="487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CPU initiates a disk read by writing a command, logical block number, and destination memory address to a </a:t>
            </a:r>
            <a:r>
              <a:rPr lang="en-US" altLang="en-US" sz="1600" b="0">
                <a:solidFill>
                  <a:srgbClr val="FF0000"/>
                </a:solidFill>
              </a:rPr>
              <a:t>port </a:t>
            </a:r>
            <a:r>
              <a:rPr lang="en-US" altLang="en-US" sz="1600" b="0">
                <a:solidFill>
                  <a:schemeClr val="tx1"/>
                </a:solidFill>
              </a:rPr>
              <a:t>(address) associated with disk controller.</a:t>
            </a:r>
          </a:p>
        </p:txBody>
      </p:sp>
      <p:sp>
        <p:nvSpPr>
          <p:cNvPr id="74797" name="Slide Number Placeholder 2">
            <a:extLst>
              <a:ext uri="{FF2B5EF4-FFF2-40B4-BE49-F238E27FC236}">
                <a16:creationId xmlns:a16="http://schemas.microsoft.com/office/drawing/2014/main" id="{09A73309-559A-C44A-B12D-FD7AA4AD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CB0C5E-147D-7349-87F9-2887D0D8E51B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75" name="Rectangle 47">
            <a:extLst>
              <a:ext uri="{FF2B5EF4-FFF2-40B4-BE49-F238E27FC236}">
                <a16:creationId xmlns:a16="http://schemas.microsoft.com/office/drawing/2014/main" id="{B0FD66A5-4102-5A41-8A83-224FC457E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Reading a Disk Sector (2)</a:t>
            </a:r>
          </a:p>
        </p:txBody>
      </p:sp>
      <p:sp>
        <p:nvSpPr>
          <p:cNvPr id="76802" name="Rectangle 4">
            <a:extLst>
              <a:ext uri="{FF2B5EF4-FFF2-40B4-BE49-F238E27FC236}">
                <a16:creationId xmlns:a16="http://schemas.microsoft.com/office/drawing/2014/main" id="{CE12F822-5A20-4644-AED8-FC9F0273E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Main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76803" name="AutoShape 5">
            <a:extLst>
              <a:ext uri="{FF2B5EF4-FFF2-40B4-BE49-F238E27FC236}">
                <a16:creationId xmlns:a16="http://schemas.microsoft.com/office/drawing/2014/main" id="{BF561763-14EB-D141-9F5B-346307DE7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04" name="Rectangle 6">
            <a:extLst>
              <a:ext uri="{FF2B5EF4-FFF2-40B4-BE49-F238E27FC236}">
                <a16:creationId xmlns:a16="http://schemas.microsoft.com/office/drawing/2014/main" id="{01218F33-0B50-3746-AF46-6F9B128A1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6038" y="3155950"/>
            <a:ext cx="909637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05" name="AutoShape 7">
            <a:extLst>
              <a:ext uri="{FF2B5EF4-FFF2-40B4-BE49-F238E27FC236}">
                <a16:creationId xmlns:a16="http://schemas.microsoft.com/office/drawing/2014/main" id="{55200324-3792-0B42-A670-6578BC7C7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06" name="Rectangle 8">
            <a:extLst>
              <a:ext uri="{FF2B5EF4-FFF2-40B4-BE49-F238E27FC236}">
                <a16:creationId xmlns:a16="http://schemas.microsoft.com/office/drawing/2014/main" id="{3179C84D-2EAE-654C-BBAE-5077753EC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07" name="Rectangle 9">
            <a:extLst>
              <a:ext uri="{FF2B5EF4-FFF2-40B4-BE49-F238E27FC236}">
                <a16:creationId xmlns:a16="http://schemas.microsoft.com/office/drawing/2014/main" id="{0FA5014B-F2F9-8447-AA05-CBE33D050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08" name="Rectangle 10">
            <a:extLst>
              <a:ext uri="{FF2B5EF4-FFF2-40B4-BE49-F238E27FC236}">
                <a16:creationId xmlns:a16="http://schemas.microsoft.com/office/drawing/2014/main" id="{1C99809B-708E-7B4C-94AD-AA45CFFE7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09" name="Rectangle 11">
            <a:extLst>
              <a:ext uri="{FF2B5EF4-FFF2-40B4-BE49-F238E27FC236}">
                <a16:creationId xmlns:a16="http://schemas.microsoft.com/office/drawing/2014/main" id="{5052CD91-D14C-0549-A985-E85B6C75A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10" name="Rectangle 12">
            <a:extLst>
              <a:ext uri="{FF2B5EF4-FFF2-40B4-BE49-F238E27FC236}">
                <a16:creationId xmlns:a16="http://schemas.microsoft.com/office/drawing/2014/main" id="{BFECE5A6-81B3-B142-B60C-4AD57908DC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11" name="AutoShape 13">
            <a:extLst>
              <a:ext uri="{FF2B5EF4-FFF2-40B4-BE49-F238E27FC236}">
                <a16:creationId xmlns:a16="http://schemas.microsoft.com/office/drawing/2014/main" id="{51C59560-7D5D-A946-B92B-2223668C4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12" name="AutoShape 14">
            <a:extLst>
              <a:ext uri="{FF2B5EF4-FFF2-40B4-BE49-F238E27FC236}">
                <a16:creationId xmlns:a16="http://schemas.microsoft.com/office/drawing/2014/main" id="{3FD549A4-E768-DE43-909E-97B3BC12769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13" name="Rectangle 15">
            <a:extLst>
              <a:ext uri="{FF2B5EF4-FFF2-40B4-BE49-F238E27FC236}">
                <a16:creationId xmlns:a16="http://schemas.microsoft.com/office/drawing/2014/main" id="{403C37D7-B555-024D-8A7B-81BD25510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6814" name="Text Box 16">
            <a:extLst>
              <a:ext uri="{FF2B5EF4-FFF2-40B4-BE49-F238E27FC236}">
                <a16:creationId xmlns:a16="http://schemas.microsoft.com/office/drawing/2014/main" id="{70AA7FF8-4B47-D34B-BD03-01E740AFF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506538"/>
            <a:ext cx="1147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Register file</a:t>
            </a:r>
          </a:p>
        </p:txBody>
      </p:sp>
      <p:sp>
        <p:nvSpPr>
          <p:cNvPr id="76815" name="AutoShape 17">
            <a:extLst>
              <a:ext uri="{FF2B5EF4-FFF2-40B4-BE49-F238E27FC236}">
                <a16:creationId xmlns:a16="http://schemas.microsoft.com/office/drawing/2014/main" id="{46DF4B8B-DF17-1843-B15D-FE4B3800F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16" name="Rectangle 18">
            <a:extLst>
              <a:ext uri="{FF2B5EF4-FFF2-40B4-BE49-F238E27FC236}">
                <a16:creationId xmlns:a16="http://schemas.microsoft.com/office/drawing/2014/main" id="{6662E2FA-103A-B44E-B802-07A792065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17" name="Text Box 19">
            <a:extLst>
              <a:ext uri="{FF2B5EF4-FFF2-40B4-BE49-F238E27FC236}">
                <a16:creationId xmlns:a16="http://schemas.microsoft.com/office/drawing/2014/main" id="{D55A282B-FDF8-BB47-96BB-5AF930FFF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8" y="2133600"/>
            <a:ext cx="1085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CPU chip</a:t>
            </a:r>
          </a:p>
        </p:txBody>
      </p:sp>
      <p:sp>
        <p:nvSpPr>
          <p:cNvPr id="76818" name="AutoShape 20">
            <a:extLst>
              <a:ext uri="{FF2B5EF4-FFF2-40B4-BE49-F238E27FC236}">
                <a16:creationId xmlns:a16="http://schemas.microsoft.com/office/drawing/2014/main" id="{D046152E-8737-A043-8946-48709FA42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19" name="AutoShape 21">
            <a:extLst>
              <a:ext uri="{FF2B5EF4-FFF2-40B4-BE49-F238E27FC236}">
                <a16:creationId xmlns:a16="http://schemas.microsoft.com/office/drawing/2014/main" id="{55F204A2-4FE7-DD41-98C6-3A7969C7EB3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20" name="Rectangle 22">
            <a:extLst>
              <a:ext uri="{FF2B5EF4-FFF2-40B4-BE49-F238E27FC236}">
                <a16:creationId xmlns:a16="http://schemas.microsoft.com/office/drawing/2014/main" id="{5A503A59-C754-AF4D-8B13-116A31862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Disk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76821" name="AutoShape 23">
            <a:extLst>
              <a:ext uri="{FF2B5EF4-FFF2-40B4-BE49-F238E27FC236}">
                <a16:creationId xmlns:a16="http://schemas.microsoft.com/office/drawing/2014/main" id="{E48C8FC5-79A7-1D43-A92D-B288AE17B46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22" name="Rectangle 24">
            <a:extLst>
              <a:ext uri="{FF2B5EF4-FFF2-40B4-BE49-F238E27FC236}">
                <a16:creationId xmlns:a16="http://schemas.microsoft.com/office/drawing/2014/main" id="{88606808-F408-0643-A747-15DD43EAD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Graphics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adapter</a:t>
            </a:r>
          </a:p>
        </p:txBody>
      </p:sp>
      <p:sp>
        <p:nvSpPr>
          <p:cNvPr id="76823" name="AutoShape 25">
            <a:extLst>
              <a:ext uri="{FF2B5EF4-FFF2-40B4-BE49-F238E27FC236}">
                <a16:creationId xmlns:a16="http://schemas.microsoft.com/office/drawing/2014/main" id="{AE38232E-7046-4249-9CB6-E04E4C42D05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24" name="Rectangle 26">
            <a:extLst>
              <a:ext uri="{FF2B5EF4-FFF2-40B4-BE49-F238E27FC236}">
                <a16:creationId xmlns:a16="http://schemas.microsoft.com/office/drawing/2014/main" id="{36B41B5C-A6B4-484D-90A2-B206A65D1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USB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76825" name="Line 27">
            <a:extLst>
              <a:ext uri="{FF2B5EF4-FFF2-40B4-BE49-F238E27FC236}">
                <a16:creationId xmlns:a16="http://schemas.microsoft.com/office/drawing/2014/main" id="{285287A7-197A-9340-AF82-D2375516C5C0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6" name="Line 28">
            <a:extLst>
              <a:ext uri="{FF2B5EF4-FFF2-40B4-BE49-F238E27FC236}">
                <a16:creationId xmlns:a16="http://schemas.microsoft.com/office/drawing/2014/main" id="{06C3FBDF-6518-CC46-904E-7AB3EF0935BF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7" name="Text Box 29">
            <a:extLst>
              <a:ext uri="{FF2B5EF4-FFF2-40B4-BE49-F238E27FC236}">
                <a16:creationId xmlns:a16="http://schemas.microsoft.com/office/drawing/2014/main" id="{C5A5432B-FB29-A04C-A04E-62A671C2F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018213"/>
            <a:ext cx="717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Mouse</a:t>
            </a:r>
          </a:p>
        </p:txBody>
      </p:sp>
      <p:sp>
        <p:nvSpPr>
          <p:cNvPr id="76828" name="Text Box 30">
            <a:extLst>
              <a:ext uri="{FF2B5EF4-FFF2-40B4-BE49-F238E27FC236}">
                <a16:creationId xmlns:a16="http://schemas.microsoft.com/office/drawing/2014/main" id="{9491B1EB-6BDC-E14C-AA35-6D2CE71E1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6018213"/>
            <a:ext cx="9604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Keyboard</a:t>
            </a:r>
          </a:p>
        </p:txBody>
      </p:sp>
      <p:sp>
        <p:nvSpPr>
          <p:cNvPr id="76829" name="Line 31">
            <a:extLst>
              <a:ext uri="{FF2B5EF4-FFF2-40B4-BE49-F238E27FC236}">
                <a16:creationId xmlns:a16="http://schemas.microsoft.com/office/drawing/2014/main" id="{3B9B9DDC-21BB-5843-9E9F-77E1F1216A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0" name="Text Box 32">
            <a:extLst>
              <a:ext uri="{FF2B5EF4-FFF2-40B4-BE49-F238E27FC236}">
                <a16:creationId xmlns:a16="http://schemas.microsoft.com/office/drawing/2014/main" id="{7114687D-3BB6-DF4D-8BE8-773E042AC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6018213"/>
            <a:ext cx="8016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Monitor</a:t>
            </a:r>
          </a:p>
        </p:txBody>
      </p:sp>
      <p:sp>
        <p:nvSpPr>
          <p:cNvPr id="76831" name="AutoShape 33">
            <a:extLst>
              <a:ext uri="{FF2B5EF4-FFF2-40B4-BE49-F238E27FC236}">
                <a16:creationId xmlns:a16="http://schemas.microsoft.com/office/drawing/2014/main" id="{65AAAB68-937F-C34C-BA62-3065E5079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Disk</a:t>
            </a:r>
          </a:p>
        </p:txBody>
      </p:sp>
      <p:sp>
        <p:nvSpPr>
          <p:cNvPr id="76832" name="AutoShape 34">
            <a:extLst>
              <a:ext uri="{FF2B5EF4-FFF2-40B4-BE49-F238E27FC236}">
                <a16:creationId xmlns:a16="http://schemas.microsoft.com/office/drawing/2014/main" id="{AF69A68E-4994-DC46-A88D-A2E2F865A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33" name="Rectangle 35">
            <a:extLst>
              <a:ext uri="{FF2B5EF4-FFF2-40B4-BE49-F238E27FC236}">
                <a16:creationId xmlns:a16="http://schemas.microsoft.com/office/drawing/2014/main" id="{3ACFA346-A4EF-BD4F-A3D9-B5364A4F9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200" y="4500563"/>
            <a:ext cx="166688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34" name="Rectangle 36">
            <a:extLst>
              <a:ext uri="{FF2B5EF4-FFF2-40B4-BE49-F238E27FC236}">
                <a16:creationId xmlns:a16="http://schemas.microsoft.com/office/drawing/2014/main" id="{25DCB7D1-2002-7C46-B799-73E025F888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4491038"/>
            <a:ext cx="166688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35" name="Rectangle 37">
            <a:extLst>
              <a:ext uri="{FF2B5EF4-FFF2-40B4-BE49-F238E27FC236}">
                <a16:creationId xmlns:a16="http://schemas.microsoft.com/office/drawing/2014/main" id="{5EA476C0-E93F-AB4A-B257-6B08710F9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25" y="4481513"/>
            <a:ext cx="161925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36" name="Text Box 38">
            <a:extLst>
              <a:ext uri="{FF2B5EF4-FFF2-40B4-BE49-F238E27FC236}">
                <a16:creationId xmlns:a16="http://schemas.microsoft.com/office/drawing/2014/main" id="{917CAF1B-61D6-5745-947D-AA565F6F9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0" y="4127500"/>
            <a:ext cx="874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I/O bus</a:t>
            </a:r>
          </a:p>
        </p:txBody>
      </p:sp>
      <p:sp>
        <p:nvSpPr>
          <p:cNvPr id="76837" name="Rectangle 39">
            <a:extLst>
              <a:ext uri="{FF2B5EF4-FFF2-40B4-BE49-F238E27FC236}">
                <a16:creationId xmlns:a16="http://schemas.microsoft.com/office/drawing/2014/main" id="{A9F4A00E-FAA1-1B44-A121-E62D5EB0C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6838" name="Line 40">
            <a:extLst>
              <a:ext uri="{FF2B5EF4-FFF2-40B4-BE49-F238E27FC236}">
                <a16:creationId xmlns:a16="http://schemas.microsoft.com/office/drawing/2014/main" id="{1A285C00-F197-0D47-A435-D6A69F808D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7363" y="3365500"/>
            <a:ext cx="1965325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9" name="Line 41">
            <a:extLst>
              <a:ext uri="{FF2B5EF4-FFF2-40B4-BE49-F238E27FC236}">
                <a16:creationId xmlns:a16="http://schemas.microsoft.com/office/drawing/2014/main" id="{363FF2DC-75F2-0742-9729-36243124453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63" y="3365500"/>
            <a:ext cx="0" cy="11350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0" name="Line 42">
            <a:extLst>
              <a:ext uri="{FF2B5EF4-FFF2-40B4-BE49-F238E27FC236}">
                <a16:creationId xmlns:a16="http://schemas.microsoft.com/office/drawing/2014/main" id="{3A711DF7-EDA5-FB4B-AB82-F6730B8503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1" name="Line 43">
            <a:extLst>
              <a:ext uri="{FF2B5EF4-FFF2-40B4-BE49-F238E27FC236}">
                <a16:creationId xmlns:a16="http://schemas.microsoft.com/office/drawing/2014/main" id="{B8BED3E8-604D-9F4A-908F-129C1C60E5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32425" y="4500563"/>
            <a:ext cx="0" cy="1671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42" name="Rectangle 44">
            <a:extLst>
              <a:ext uri="{FF2B5EF4-FFF2-40B4-BE49-F238E27FC236}">
                <a16:creationId xmlns:a16="http://schemas.microsoft.com/office/drawing/2014/main" id="{E9409CEB-236B-9542-A52D-586A45EDB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Bus interface</a:t>
            </a:r>
          </a:p>
        </p:txBody>
      </p:sp>
      <p:sp>
        <p:nvSpPr>
          <p:cNvPr id="76843" name="Text Box 46">
            <a:extLst>
              <a:ext uri="{FF2B5EF4-FFF2-40B4-BE49-F238E27FC236}">
                <a16:creationId xmlns:a16="http://schemas.microsoft.com/office/drawing/2014/main" id="{80E183C8-208A-D446-909A-B5AD47A2B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752600"/>
            <a:ext cx="43957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Disk controller reads the sector and performs a direct memory access (</a:t>
            </a:r>
            <a:r>
              <a:rPr lang="en-US" altLang="en-US" sz="1600" b="0">
                <a:solidFill>
                  <a:srgbClr val="FF0000"/>
                </a:solidFill>
              </a:rPr>
              <a:t>DMA</a:t>
            </a:r>
            <a:r>
              <a:rPr lang="en-US" altLang="en-US" sz="1600" b="0">
                <a:solidFill>
                  <a:schemeClr val="tx1"/>
                </a:solidFill>
              </a:rPr>
              <a:t>) transfer into main memory.</a:t>
            </a:r>
          </a:p>
        </p:txBody>
      </p:sp>
      <p:sp>
        <p:nvSpPr>
          <p:cNvPr id="76844" name="Footer Placeholder 1">
            <a:extLst>
              <a:ext uri="{FF2B5EF4-FFF2-40B4-BE49-F238E27FC236}">
                <a16:creationId xmlns:a16="http://schemas.microsoft.com/office/drawing/2014/main" id="{C19EC107-680D-7C4B-95FF-2D87C2000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45" name="Slide Number Placeholder 2">
            <a:extLst>
              <a:ext uri="{FF2B5EF4-FFF2-40B4-BE49-F238E27FC236}">
                <a16:creationId xmlns:a16="http://schemas.microsoft.com/office/drawing/2014/main" id="{28E0B904-3FDC-EC42-93B4-E139C2B5E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A04C87A-7ADD-1A4F-824B-EF8CD7660005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00" name="Rectangle 48">
            <a:extLst>
              <a:ext uri="{FF2B5EF4-FFF2-40B4-BE49-F238E27FC236}">
                <a16:creationId xmlns:a16="http://schemas.microsoft.com/office/drawing/2014/main" id="{89EF891C-B273-524F-8D3C-262CFDB4D7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Reading a Disk Sector (3)</a:t>
            </a:r>
          </a:p>
        </p:txBody>
      </p:sp>
      <p:sp>
        <p:nvSpPr>
          <p:cNvPr id="78850" name="Rectangle 4">
            <a:extLst>
              <a:ext uri="{FF2B5EF4-FFF2-40B4-BE49-F238E27FC236}">
                <a16:creationId xmlns:a16="http://schemas.microsoft.com/office/drawing/2014/main" id="{ED3A32A0-4852-7642-9F32-4EC43E2B2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438" y="2971800"/>
            <a:ext cx="909637" cy="914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Main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78851" name="AutoShape 5">
            <a:extLst>
              <a:ext uri="{FF2B5EF4-FFF2-40B4-BE49-F238E27FC236}">
                <a16:creationId xmlns:a16="http://schemas.microsoft.com/office/drawing/2014/main" id="{D5422D13-B32E-5940-8DF0-36ED61A92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0438" y="3124200"/>
            <a:ext cx="1492250" cy="533400"/>
          </a:xfrm>
          <a:prstGeom prst="leftRightArrow">
            <a:avLst>
              <a:gd name="adj1" fmla="val 50000"/>
              <a:gd name="adj2" fmla="val 5595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52" name="AutoShape 7">
            <a:extLst>
              <a:ext uri="{FF2B5EF4-FFF2-40B4-BE49-F238E27FC236}">
                <a16:creationId xmlns:a16="http://schemas.microsoft.com/office/drawing/2014/main" id="{F1E6A0B1-10B6-AC4F-AAD0-436B23B91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8713" y="3124200"/>
            <a:ext cx="1452562" cy="533400"/>
          </a:xfrm>
          <a:prstGeom prst="leftRightArrow">
            <a:avLst>
              <a:gd name="adj1" fmla="val 50000"/>
              <a:gd name="adj2" fmla="val 5446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53" name="Rectangle 8">
            <a:extLst>
              <a:ext uri="{FF2B5EF4-FFF2-40B4-BE49-F238E27FC236}">
                <a16:creationId xmlns:a16="http://schemas.microsoft.com/office/drawing/2014/main" id="{22129555-5A3F-514D-A2FE-56E631AE6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8288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54" name="Rectangle 9">
            <a:extLst>
              <a:ext uri="{FF2B5EF4-FFF2-40B4-BE49-F238E27FC236}">
                <a16:creationId xmlns:a16="http://schemas.microsoft.com/office/drawing/2014/main" id="{019E92D7-2169-7B4D-BA20-5E74F73B8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19812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55" name="Rectangle 10">
            <a:extLst>
              <a:ext uri="{FF2B5EF4-FFF2-40B4-BE49-F238E27FC236}">
                <a16:creationId xmlns:a16="http://schemas.microsoft.com/office/drawing/2014/main" id="{96CB61B3-C500-D948-9D41-10368A645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21336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56" name="Rectangle 11">
            <a:extLst>
              <a:ext uri="{FF2B5EF4-FFF2-40B4-BE49-F238E27FC236}">
                <a16:creationId xmlns:a16="http://schemas.microsoft.com/office/drawing/2014/main" id="{AFFF499D-28A7-3B40-AC98-FA7F097B6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22860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57" name="Rectangle 12">
            <a:extLst>
              <a:ext uri="{FF2B5EF4-FFF2-40B4-BE49-F238E27FC236}">
                <a16:creationId xmlns:a16="http://schemas.microsoft.com/office/drawing/2014/main" id="{209370BC-3CED-AC48-91C0-6874EB63D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4463" y="2438400"/>
            <a:ext cx="684212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58" name="AutoShape 13">
            <a:extLst>
              <a:ext uri="{FF2B5EF4-FFF2-40B4-BE49-F238E27FC236}">
                <a16:creationId xmlns:a16="http://schemas.microsoft.com/office/drawing/2014/main" id="{B88E4014-9BF1-3949-A9A7-A364D9E84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575" y="1828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59" name="AutoShape 14">
            <a:extLst>
              <a:ext uri="{FF2B5EF4-FFF2-40B4-BE49-F238E27FC236}">
                <a16:creationId xmlns:a16="http://schemas.microsoft.com/office/drawing/2014/main" id="{6DCC420F-0188-0B4D-A8D0-5643855A054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098675" y="2209800"/>
            <a:ext cx="444500" cy="381000"/>
          </a:xfrm>
          <a:prstGeom prst="rightArrow">
            <a:avLst>
              <a:gd name="adj1" fmla="val 50000"/>
              <a:gd name="adj2" fmla="val 29167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60" name="Rectangle 15">
            <a:extLst>
              <a:ext uri="{FF2B5EF4-FFF2-40B4-BE49-F238E27FC236}">
                <a16:creationId xmlns:a16="http://schemas.microsoft.com/office/drawing/2014/main" id="{3BFD24B5-0D94-D442-83DF-6545067BB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2075" y="1676400"/>
            <a:ext cx="533400" cy="1066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78861" name="Text Box 16">
            <a:extLst>
              <a:ext uri="{FF2B5EF4-FFF2-40B4-BE49-F238E27FC236}">
                <a16:creationId xmlns:a16="http://schemas.microsoft.com/office/drawing/2014/main" id="{5E53C78B-F3C5-4C41-817C-FCC39B716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888" y="1506538"/>
            <a:ext cx="11477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Register file</a:t>
            </a:r>
          </a:p>
        </p:txBody>
      </p:sp>
      <p:sp>
        <p:nvSpPr>
          <p:cNvPr id="78862" name="AutoShape 17">
            <a:extLst>
              <a:ext uri="{FF2B5EF4-FFF2-40B4-BE49-F238E27FC236}">
                <a16:creationId xmlns:a16="http://schemas.microsoft.com/office/drawing/2014/main" id="{4BFADA64-3D36-E745-B5EA-7BE67B8A1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9075" y="2667000"/>
            <a:ext cx="609600" cy="457200"/>
          </a:xfrm>
          <a:prstGeom prst="upDownArrow">
            <a:avLst>
              <a:gd name="adj1" fmla="val 50000"/>
              <a:gd name="adj2" fmla="val 2000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63" name="Rectangle 18">
            <a:extLst>
              <a:ext uri="{FF2B5EF4-FFF2-40B4-BE49-F238E27FC236}">
                <a16:creationId xmlns:a16="http://schemas.microsoft.com/office/drawing/2014/main" id="{B8C6A419-7AEA-3542-B206-420356FEF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075" y="1447800"/>
            <a:ext cx="2971800" cy="2438400"/>
          </a:xfrm>
          <a:prstGeom prst="rect">
            <a:avLst/>
          </a:prstGeom>
          <a:noFill/>
          <a:ln w="12700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64" name="Text Box 19">
            <a:extLst>
              <a:ext uri="{FF2B5EF4-FFF2-40B4-BE49-F238E27FC236}">
                <a16:creationId xmlns:a16="http://schemas.microsoft.com/office/drawing/2014/main" id="{7420D419-FF99-F741-9AC9-F31C0A9CF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0"/>
            <a:ext cx="1085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CPU chip</a:t>
            </a:r>
          </a:p>
        </p:txBody>
      </p:sp>
      <p:sp>
        <p:nvSpPr>
          <p:cNvPr id="78865" name="AutoShape 20">
            <a:extLst>
              <a:ext uri="{FF2B5EF4-FFF2-40B4-BE49-F238E27FC236}">
                <a16:creationId xmlns:a16="http://schemas.microsoft.com/office/drawing/2014/main" id="{F1DA1997-A6AE-8B4C-8A3B-A3F92FA99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875" y="38100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66" name="AutoShape 21">
            <a:extLst>
              <a:ext uri="{FF2B5EF4-FFF2-40B4-BE49-F238E27FC236}">
                <a16:creationId xmlns:a16="http://schemas.microsoft.com/office/drawing/2014/main" id="{7B6E3BC1-08B1-4D45-A1B3-9DABB60FA1F9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18477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67" name="Rectangle 22">
            <a:extLst>
              <a:ext uri="{FF2B5EF4-FFF2-40B4-BE49-F238E27FC236}">
                <a16:creationId xmlns:a16="http://schemas.microsoft.com/office/drawing/2014/main" id="{352CFB93-0566-E44D-AB12-509DB073B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67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Disk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78868" name="AutoShape 23">
            <a:extLst>
              <a:ext uri="{FF2B5EF4-FFF2-40B4-BE49-F238E27FC236}">
                <a16:creationId xmlns:a16="http://schemas.microsoft.com/office/drawing/2014/main" id="{F9AB4BB5-90EE-E94D-A30E-7DF2D24028B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8543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69" name="Rectangle 24">
            <a:extLst>
              <a:ext uri="{FF2B5EF4-FFF2-40B4-BE49-F238E27FC236}">
                <a16:creationId xmlns:a16="http://schemas.microsoft.com/office/drawing/2014/main" id="{D5BE68D3-CF10-1149-A545-2F027FF8F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5225" y="5270500"/>
            <a:ext cx="12954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Graphics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adapter</a:t>
            </a:r>
          </a:p>
        </p:txBody>
      </p:sp>
      <p:sp>
        <p:nvSpPr>
          <p:cNvPr id="78870" name="AutoShape 25">
            <a:extLst>
              <a:ext uri="{FF2B5EF4-FFF2-40B4-BE49-F238E27FC236}">
                <a16:creationId xmlns:a16="http://schemas.microsoft.com/office/drawing/2014/main" id="{056C2ECF-93C7-5545-899E-DE1C8D6366C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177925" y="4546600"/>
            <a:ext cx="495300" cy="685800"/>
          </a:xfrm>
          <a:prstGeom prst="upArrow">
            <a:avLst>
              <a:gd name="adj1" fmla="val 36667"/>
              <a:gd name="adj2" fmla="val 44872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71" name="Rectangle 26">
            <a:extLst>
              <a:ext uri="{FF2B5EF4-FFF2-40B4-BE49-F238E27FC236}">
                <a16:creationId xmlns:a16="http://schemas.microsoft.com/office/drawing/2014/main" id="{BA942AF5-1A7B-9E47-A229-8C0B50508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025" y="5257800"/>
            <a:ext cx="11430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USB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controller</a:t>
            </a:r>
          </a:p>
        </p:txBody>
      </p:sp>
      <p:sp>
        <p:nvSpPr>
          <p:cNvPr id="78872" name="Line 27">
            <a:extLst>
              <a:ext uri="{FF2B5EF4-FFF2-40B4-BE49-F238E27FC236}">
                <a16:creationId xmlns:a16="http://schemas.microsoft.com/office/drawing/2014/main" id="{4090CFE8-A9E8-DD47-AADA-19EC7C3708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3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3" name="Line 28">
            <a:extLst>
              <a:ext uri="{FF2B5EF4-FFF2-40B4-BE49-F238E27FC236}">
                <a16:creationId xmlns:a16="http://schemas.microsoft.com/office/drawing/2014/main" id="{2819FF35-DD4D-324F-AF49-04E4D77033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56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4" name="Text Box 29">
            <a:extLst>
              <a:ext uri="{FF2B5EF4-FFF2-40B4-BE49-F238E27FC236}">
                <a16:creationId xmlns:a16="http://schemas.microsoft.com/office/drawing/2014/main" id="{1BEDEE76-09D4-5B40-81E9-034B02E2E6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6018213"/>
            <a:ext cx="7175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Mouse</a:t>
            </a:r>
          </a:p>
        </p:txBody>
      </p:sp>
      <p:sp>
        <p:nvSpPr>
          <p:cNvPr id="78875" name="Text Box 30">
            <a:extLst>
              <a:ext uri="{FF2B5EF4-FFF2-40B4-BE49-F238E27FC236}">
                <a16:creationId xmlns:a16="http://schemas.microsoft.com/office/drawing/2014/main" id="{2AFDA4D7-3494-6B4B-8292-E343FC3B1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6513" y="6018213"/>
            <a:ext cx="9604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Keyboard</a:t>
            </a:r>
          </a:p>
        </p:txBody>
      </p:sp>
      <p:sp>
        <p:nvSpPr>
          <p:cNvPr id="78876" name="Line 31">
            <a:extLst>
              <a:ext uri="{FF2B5EF4-FFF2-40B4-BE49-F238E27FC236}">
                <a16:creationId xmlns:a16="http://schemas.microsoft.com/office/drawing/2014/main" id="{BDC1DF07-1BD0-8A42-AC39-D9D590A12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1025" y="57912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7" name="Text Box 32">
            <a:extLst>
              <a:ext uri="{FF2B5EF4-FFF2-40B4-BE49-F238E27FC236}">
                <a16:creationId xmlns:a16="http://schemas.microsoft.com/office/drawing/2014/main" id="{8955AF2F-38F4-734E-8E73-39D9ACBCB4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4138" y="6018213"/>
            <a:ext cx="8016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Monitor</a:t>
            </a:r>
          </a:p>
        </p:txBody>
      </p:sp>
      <p:sp>
        <p:nvSpPr>
          <p:cNvPr id="78878" name="Line 33">
            <a:extLst>
              <a:ext uri="{FF2B5EF4-FFF2-40B4-BE49-F238E27FC236}">
                <a16:creationId xmlns:a16="http://schemas.microsoft.com/office/drawing/2014/main" id="{0F55BC33-73CA-2442-B0B0-E1411998AB5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26075" y="5791200"/>
            <a:ext cx="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79" name="AutoShape 34">
            <a:extLst>
              <a:ext uri="{FF2B5EF4-FFF2-40B4-BE49-F238E27FC236}">
                <a16:creationId xmlns:a16="http://schemas.microsoft.com/office/drawing/2014/main" id="{563351D8-C629-AE4C-B8BB-7097B58A8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275" y="6172200"/>
            <a:ext cx="609600" cy="609600"/>
          </a:xfrm>
          <a:prstGeom prst="can">
            <a:avLst>
              <a:gd name="adj" fmla="val 25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Disk</a:t>
            </a:r>
          </a:p>
        </p:txBody>
      </p:sp>
      <p:sp>
        <p:nvSpPr>
          <p:cNvPr id="78880" name="AutoShape 35">
            <a:extLst>
              <a:ext uri="{FF2B5EF4-FFF2-40B4-BE49-F238E27FC236}">
                <a16:creationId xmlns:a16="http://schemas.microsoft.com/office/drawing/2014/main" id="{F40596D6-F573-F940-9FF0-60AF70264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" y="4330700"/>
            <a:ext cx="6972300" cy="393700"/>
          </a:xfrm>
          <a:prstGeom prst="leftRightArrow">
            <a:avLst>
              <a:gd name="adj1" fmla="val 48611"/>
              <a:gd name="adj2" fmla="val 9150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81" name="Rectangle 36">
            <a:extLst>
              <a:ext uri="{FF2B5EF4-FFF2-40B4-BE49-F238E27FC236}">
                <a16:creationId xmlns:a16="http://schemas.microsoft.com/office/drawing/2014/main" id="{5DEE4112-E10F-8F46-AEF2-1A10AD03E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6200" y="4500563"/>
            <a:ext cx="166688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82" name="Rectangle 37">
            <a:extLst>
              <a:ext uri="{FF2B5EF4-FFF2-40B4-BE49-F238E27FC236}">
                <a16:creationId xmlns:a16="http://schemas.microsoft.com/office/drawing/2014/main" id="{BE0E66D6-9261-2B4B-BA87-0E0BD22DA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2600" y="4491038"/>
            <a:ext cx="166688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83" name="Rectangle 38">
            <a:extLst>
              <a:ext uri="{FF2B5EF4-FFF2-40B4-BE49-F238E27FC236}">
                <a16:creationId xmlns:a16="http://schemas.microsoft.com/office/drawing/2014/main" id="{0B952602-9FA8-C149-A7D4-29AF1F5AB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25" y="4481513"/>
            <a:ext cx="161925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84" name="Text Box 39">
            <a:extLst>
              <a:ext uri="{FF2B5EF4-FFF2-40B4-BE49-F238E27FC236}">
                <a16:creationId xmlns:a16="http://schemas.microsoft.com/office/drawing/2014/main" id="{006ED55B-2F96-A246-8D75-2A834FF04B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0" y="4127500"/>
            <a:ext cx="8747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I/O bus</a:t>
            </a:r>
          </a:p>
        </p:txBody>
      </p:sp>
      <p:sp>
        <p:nvSpPr>
          <p:cNvPr id="78885" name="Rectangle 40">
            <a:extLst>
              <a:ext uri="{FF2B5EF4-FFF2-40B4-BE49-F238E27FC236}">
                <a16:creationId xmlns:a16="http://schemas.microsoft.com/office/drawing/2014/main" id="{81C388CB-8991-5D4C-AC7E-A89E8CA2B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6563" y="4419600"/>
            <a:ext cx="161925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78886" name="Line 41">
            <a:extLst>
              <a:ext uri="{FF2B5EF4-FFF2-40B4-BE49-F238E27FC236}">
                <a16:creationId xmlns:a16="http://schemas.microsoft.com/office/drawing/2014/main" id="{D99F59F0-FB5B-F74D-8A29-4C9DFEE828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343275" y="2679700"/>
            <a:ext cx="1017588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7" name="Line 42">
            <a:extLst>
              <a:ext uri="{FF2B5EF4-FFF2-40B4-BE49-F238E27FC236}">
                <a16:creationId xmlns:a16="http://schemas.microsoft.com/office/drawing/2014/main" id="{63F66860-9FC4-874B-8367-3C9EDF1BA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35463" y="2667000"/>
            <a:ext cx="0" cy="1833563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8" name="Line 43">
            <a:extLst>
              <a:ext uri="{FF2B5EF4-FFF2-40B4-BE49-F238E27FC236}">
                <a16:creationId xmlns:a16="http://schemas.microsoft.com/office/drawing/2014/main" id="{5DBEBD24-B6F3-CD42-BB4D-3FC6E7D7D2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7363" y="4529138"/>
            <a:ext cx="1128712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89" name="Line 44">
            <a:extLst>
              <a:ext uri="{FF2B5EF4-FFF2-40B4-BE49-F238E27FC236}">
                <a16:creationId xmlns:a16="http://schemas.microsoft.com/office/drawing/2014/main" id="{A606DCDB-018C-2240-B1FD-3DCDC048D3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26075" y="4500563"/>
            <a:ext cx="6350" cy="782637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90" name="Rectangle 45">
            <a:extLst>
              <a:ext uri="{FF2B5EF4-FFF2-40B4-BE49-F238E27FC236}">
                <a16:creationId xmlns:a16="http://schemas.microsoft.com/office/drawing/2014/main" id="{BF0172F9-18A6-4040-8E83-1216119EC2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3155950"/>
            <a:ext cx="1873250" cy="577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Bus interface</a:t>
            </a:r>
          </a:p>
        </p:txBody>
      </p:sp>
      <p:sp>
        <p:nvSpPr>
          <p:cNvPr id="78891" name="Text Box 47">
            <a:extLst>
              <a:ext uri="{FF2B5EF4-FFF2-40B4-BE49-F238E27FC236}">
                <a16:creationId xmlns:a16="http://schemas.microsoft.com/office/drawing/2014/main" id="{9DE37871-A717-AF4F-82AB-10A6CA683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676400"/>
            <a:ext cx="4343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0">
                <a:solidFill>
                  <a:schemeClr val="tx1"/>
                </a:solidFill>
              </a:rPr>
              <a:t>When the DMA transfer completes, the disk controller notifies the CPU with an </a:t>
            </a:r>
            <a:r>
              <a:rPr lang="en-US" altLang="en-US" sz="1600" b="0" i="1">
                <a:solidFill>
                  <a:srgbClr val="FF0000"/>
                </a:solidFill>
              </a:rPr>
              <a:t>interrupt</a:t>
            </a:r>
            <a:r>
              <a:rPr lang="en-US" altLang="en-US" sz="1600" b="0">
                <a:solidFill>
                  <a:schemeClr val="tx1"/>
                </a:solidFill>
              </a:rPr>
              <a:t> (i.e., asserts a special “interrupt” pin on the CPU)</a:t>
            </a:r>
          </a:p>
        </p:txBody>
      </p:sp>
      <p:sp>
        <p:nvSpPr>
          <p:cNvPr id="78892" name="Footer Placeholder 1">
            <a:extLst>
              <a:ext uri="{FF2B5EF4-FFF2-40B4-BE49-F238E27FC236}">
                <a16:creationId xmlns:a16="http://schemas.microsoft.com/office/drawing/2014/main" id="{BC18AB86-2AE5-8147-9518-83C0B370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893" name="Slide Number Placeholder 2">
            <a:extLst>
              <a:ext uri="{FF2B5EF4-FFF2-40B4-BE49-F238E27FC236}">
                <a16:creationId xmlns:a16="http://schemas.microsoft.com/office/drawing/2014/main" id="{A385475F-63CE-1740-BAD6-CD94774FE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38317B-9FE5-DC47-B55E-C76D1BD95A69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Footer Placeholder 4">
            <a:extLst>
              <a:ext uri="{FF2B5EF4-FFF2-40B4-BE49-F238E27FC236}">
                <a16:creationId xmlns:a16="http://schemas.microsoft.com/office/drawing/2014/main" id="{4317DC37-DC73-C244-A476-9B5F50DAD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8" name="Slide Number Placeholder 5">
            <a:extLst>
              <a:ext uri="{FF2B5EF4-FFF2-40B4-BE49-F238E27FC236}">
                <a16:creationId xmlns:a16="http://schemas.microsoft.com/office/drawing/2014/main" id="{1FDC9736-4FE2-8647-BC8D-02155272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0A718F4-B63C-2C40-99B9-5CA872A7C5E3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39650" name="Rectangle 2">
            <a:extLst>
              <a:ext uri="{FF2B5EF4-FFF2-40B4-BE49-F238E27FC236}">
                <a16:creationId xmlns:a16="http://schemas.microsoft.com/office/drawing/2014/main" id="{E70F763A-F8F7-664B-9EC0-E75D3B215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Interaction</a:t>
            </a:r>
          </a:p>
        </p:txBody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F5F75860-575D-6147-9346-C342A8F6F2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Specifying disk requests requires a lot of info: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Cylinder #, surface #, track #, sector #, transfer size…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Older disks required the OS to specify all of this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OS needed to know all disk parameters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Modern disks are more complicated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Not all sectors are the same size, sectors are remapped, etc.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Current disks provide a higher-level interface (SCSI)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The disk exports its data as a logical array of blocks [0…N]</a:t>
            </a:r>
          </a:p>
          <a:p>
            <a:pPr lvl="2"/>
            <a:r>
              <a:rPr lang="en-US" altLang="en-US">
                <a:ea typeface="ＭＳ Ｐゴシック" panose="020B0600070205080204" pitchFamily="34" charset="-128"/>
              </a:rPr>
              <a:t>Disk maps logical blocks to cylinder/surface/track/sector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Only need to specify the logical block # to read/write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But now the disk parameters are hidden from the OS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4">
            <a:extLst>
              <a:ext uri="{FF2B5EF4-FFF2-40B4-BE49-F238E27FC236}">
                <a16:creationId xmlns:a16="http://schemas.microsoft.com/office/drawing/2014/main" id="{E322D8E9-7D86-BA42-AA17-43EC6A5B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2" name="Slide Number Placeholder 5">
            <a:extLst>
              <a:ext uri="{FF2B5EF4-FFF2-40B4-BE49-F238E27FC236}">
                <a16:creationId xmlns:a16="http://schemas.microsoft.com/office/drawing/2014/main" id="{3A8E661B-8856-314A-9B37-6B7CF679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621A1A-A832-4A42-929B-8524B9B60435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42722" name="Rectangle 2">
            <a:extLst>
              <a:ext uri="{FF2B5EF4-FFF2-40B4-BE49-F238E27FC236}">
                <a16:creationId xmlns:a16="http://schemas.microsoft.com/office/drawing/2014/main" id="{E3649352-5EC6-854E-B24D-1782F52F8C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Scheduling</a:t>
            </a:r>
          </a:p>
        </p:txBody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C5536D7C-D96E-2E47-BD38-61C18FE694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Because seeks are so expensive (milliseconds!), OS schedules requests that are queued waiting for the disk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FCFS</a:t>
            </a:r>
            <a:r>
              <a:rPr lang="en-US" altLang="en-US">
                <a:ea typeface="ＭＳ Ｐゴシック" panose="020B0600070205080204" pitchFamily="34" charset="-128"/>
              </a:rPr>
              <a:t> (do nothing)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Reasonable when load is low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rgbClr val="FF3300"/>
                </a:solidFill>
                <a:ea typeface="ＭＳ Ｐゴシック" panose="020B0600070205080204" pitchFamily="34" charset="-128"/>
              </a:rPr>
              <a:t>Does nothing to minimize overhead of seeks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SSTF</a:t>
            </a:r>
            <a:r>
              <a:rPr lang="en-US" altLang="en-US">
                <a:ea typeface="ＭＳ Ｐゴシック" panose="020B0600070205080204" pitchFamily="34" charset="-128"/>
              </a:rPr>
              <a:t> (shortest seek time first)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Minimize arm movement (seek time), maximize request rate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rgbClr val="FF3300"/>
                </a:solidFill>
                <a:ea typeface="ＭＳ Ｐゴシック" panose="020B0600070205080204" pitchFamily="34" charset="-128"/>
              </a:rPr>
              <a:t>Favors middle blocks, potential starvation of blocks at ends 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SCAN</a:t>
            </a:r>
            <a:r>
              <a:rPr lang="en-US" altLang="en-US">
                <a:ea typeface="ＭＳ Ｐゴシック" panose="020B0600070205080204" pitchFamily="34" charset="-128"/>
              </a:rPr>
              <a:t> (elevator)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Service requests in one direction until done, then reverse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rgbClr val="FF3300"/>
                </a:solidFill>
                <a:ea typeface="ＭＳ Ｐゴシック" panose="020B0600070205080204" pitchFamily="34" charset="-128"/>
              </a:rPr>
              <a:t>Long waiting times for blocks at ends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rgbClr val="0000FF"/>
                </a:solidFill>
                <a:ea typeface="ＭＳ Ｐゴシック" panose="020B0600070205080204" pitchFamily="34" charset="-128"/>
              </a:rPr>
              <a:t>C-SCAN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ea typeface="ＭＳ Ｐゴシック" panose="020B0600070205080204" pitchFamily="34" charset="-128"/>
              </a:rPr>
              <a:t>Like SCAN, but only go in one direction (typewriter)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ooter Placeholder 4">
            <a:extLst>
              <a:ext uri="{FF2B5EF4-FFF2-40B4-BE49-F238E27FC236}">
                <a16:creationId xmlns:a16="http://schemas.microsoft.com/office/drawing/2014/main" id="{1A1A3C0F-ABD4-A943-8950-D11152EC7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946" name="Slide Number Placeholder 5">
            <a:extLst>
              <a:ext uri="{FF2B5EF4-FFF2-40B4-BE49-F238E27FC236}">
                <a16:creationId xmlns:a16="http://schemas.microsoft.com/office/drawing/2014/main" id="{B4442B71-DA40-644E-9602-F65BC506F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1481958-59CB-D04A-ABCE-45962AC9483E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43746" name="Rectangle 2">
            <a:extLst>
              <a:ext uri="{FF2B5EF4-FFF2-40B4-BE49-F238E27FC236}">
                <a16:creationId xmlns:a16="http://schemas.microsoft.com/office/drawing/2014/main" id="{0F87A7CA-54B4-3740-919A-0B3D57CC9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 Scheduling (2)</a:t>
            </a:r>
          </a:p>
        </p:txBody>
      </p:sp>
      <p:sp>
        <p:nvSpPr>
          <p:cNvPr id="82948" name="Rectangle 3">
            <a:extLst>
              <a:ext uri="{FF2B5EF4-FFF2-40B4-BE49-F238E27FC236}">
                <a16:creationId xmlns:a16="http://schemas.microsoft.com/office/drawing/2014/main" id="{5F32CA6B-A3E8-3D4F-985D-245B54231F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 general, unless there are request queues, disk scheduling does not have much impact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Important for servers, less so for PCs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Modern disks often do the disk scheduling themselves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Disks know their layout better than OS, can optimize better</a:t>
            </a:r>
          </a:p>
          <a:p>
            <a:pPr lvl="1"/>
            <a:r>
              <a:rPr lang="en-US" altLang="en-US">
                <a:ea typeface="ＭＳ Ｐゴシック" panose="020B0600070205080204" pitchFamily="34" charset="-128"/>
              </a:rPr>
              <a:t>Ignores, undoes any scheduling done by OS</a:t>
            </a: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3FDB04F-CCA2-2F4F-95B0-6904051061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Recent: Seagate Enterprise</a:t>
            </a:r>
          </a:p>
        </p:txBody>
      </p:sp>
      <p:sp>
        <p:nvSpPr>
          <p:cNvPr id="83970" name="Rectangle 3">
            <a:extLst>
              <a:ext uri="{FF2B5EF4-FFF2-40B4-BE49-F238E27FC236}">
                <a16:creationId xmlns:a16="http://schemas.microsoft.com/office/drawing/2014/main" id="{6382126C-B2A0-7746-9BA0-694A3587BC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4876800" cy="4343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10TB! 800 Gbits/inch</a:t>
            </a:r>
            <a:r>
              <a:rPr lang="en-US" altLang="en-US" baseline="30000">
                <a:ea typeface="ＭＳ Ｐゴシック" panose="020B0600070205080204" pitchFamily="34" charset="-128"/>
              </a:rPr>
              <a:t>2</a:t>
            </a:r>
          </a:p>
          <a:p>
            <a:pPr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7 (3.5”) platters, 2 heads each</a:t>
            </a:r>
          </a:p>
          <a:p>
            <a:pPr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7200 RPM, 8ms seek latency</a:t>
            </a:r>
          </a:p>
          <a:p>
            <a:pPr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249/225 MB/sec read/write transfer rates</a:t>
            </a:r>
          </a:p>
          <a:p>
            <a:pPr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2.5million hours MTBF</a:t>
            </a:r>
          </a:p>
          <a:p>
            <a:pPr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256MB cache</a:t>
            </a:r>
          </a:p>
          <a:p>
            <a:pPr>
              <a:spcAft>
                <a:spcPts val="1200"/>
              </a:spcAft>
            </a:pPr>
            <a:r>
              <a:rPr lang="en-US" altLang="en-US">
                <a:ea typeface="ＭＳ Ｐゴシック" panose="020B0600070205080204" pitchFamily="34" charset="-128"/>
              </a:rPr>
              <a:t>MSRP ~$500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83971" name="Picture 1">
            <a:extLst>
              <a:ext uri="{FF2B5EF4-FFF2-40B4-BE49-F238E27FC236}">
                <a16:creationId xmlns:a16="http://schemas.microsoft.com/office/drawing/2014/main" id="{0E1352D0-DD4A-D746-A134-D462281B3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34702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Footer Placeholder 1">
            <a:extLst>
              <a:ext uri="{FF2B5EF4-FFF2-40B4-BE49-F238E27FC236}">
                <a16:creationId xmlns:a16="http://schemas.microsoft.com/office/drawing/2014/main" id="{CFC93167-6B50-1845-89A9-B53FD9D09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3" name="Slide Number Placeholder 2">
            <a:extLst>
              <a:ext uri="{FF2B5EF4-FFF2-40B4-BE49-F238E27FC236}">
                <a16:creationId xmlns:a16="http://schemas.microsoft.com/office/drawing/2014/main" id="{1EEEB3BA-97A9-5249-ADD6-D46931609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D5D458-4566-6D4F-85EF-420AFACDD44E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0711C3-6B48-9748-87C7-F56286A09B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55738"/>
            <a:ext cx="9640888" cy="542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1">
            <a:extLst>
              <a:ext uri="{FF2B5EF4-FFF2-40B4-BE49-F238E27FC236}">
                <a16:creationId xmlns:a16="http://schemas.microsoft.com/office/drawing/2014/main" id="{2829C3F2-8CF8-124C-A07D-F3FFE974B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latin typeface="Helvetica" pitchFamily="2" charset="0"/>
                <a:ea typeface="ＭＳ Ｐゴシック" panose="020B0600070205080204" pitchFamily="34" charset="-128"/>
              </a:rPr>
              <a:t>Storage Performance &amp; Price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1D6FD1A-2027-CB49-B6D2-C32142F3BA4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914400"/>
          <a:ext cx="8077200" cy="366077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84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Bandwidth (sequential R/W)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Cost/GB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Size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HHD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50-100 MB/s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$0.05-0.1/GB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2-4 TB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06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SSD</a:t>
                      </a:r>
                      <a:r>
                        <a:rPr kumimoji="0" lang="en-US" sz="2000" b="0" i="0" u="none" strike="noStrike" cap="none" normalizeH="0" baseline="30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200-500 MB/s (SATA)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 GB/s (PCI)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$1.5-5/GB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200GB-1TB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4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DRAM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10-16 GB/s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$5-10/GB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64GB-256GB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5014" name="Slide Number Placeholder 3">
            <a:extLst>
              <a:ext uri="{FF2B5EF4-FFF2-40B4-BE49-F238E27FC236}">
                <a16:creationId xmlns:a16="http://schemas.microsoft.com/office/drawing/2014/main" id="{4AB65B65-0694-7C4A-B1DD-B1AEA617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867400"/>
            <a:ext cx="2133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6E76EFA-1234-044B-B1A7-DBC261282BEC}" type="slidenum">
              <a:rPr lang="en-US" altLang="en-US" sz="1000" b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000" b="0">
              <a:solidFill>
                <a:schemeClr val="tx1"/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1DE614F0-F1B8-144B-84E4-E05E11DB5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57800"/>
            <a:ext cx="9144000" cy="9144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rotWithShape="0">
              <a:srgbClr val="808080">
                <a:alpha val="42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sz="24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BW: SSD up to x10 than HDD, DRAM &gt; x10 than SSD</a:t>
            </a:r>
          </a:p>
          <a:p>
            <a:pPr>
              <a:defRPr/>
            </a:pPr>
            <a:r>
              <a:rPr lang="en-US" sz="24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Price: HDD x30 less than SSD, SSD x4 less than DRAM   </a:t>
            </a:r>
          </a:p>
        </p:txBody>
      </p:sp>
      <p:sp>
        <p:nvSpPr>
          <p:cNvPr id="85016" name="TextBox 6">
            <a:extLst>
              <a:ext uri="{FF2B5EF4-FFF2-40B4-BE49-F238E27FC236}">
                <a16:creationId xmlns:a16="http://schemas.microsoft.com/office/drawing/2014/main" id="{3976BB99-9AE2-FD43-869A-5927A3697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00600"/>
            <a:ext cx="923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baseline="30000">
                <a:solidFill>
                  <a:schemeClr val="tx1"/>
                </a:solidFill>
                <a:latin typeface="Helvetica" pitchFamily="2" charset="0"/>
                <a:hlinkClick r:id="rId2"/>
              </a:rPr>
              <a:t>1</a:t>
            </a:r>
            <a:r>
              <a:rPr lang="en-US" altLang="en-US" sz="2000" b="0">
                <a:solidFill>
                  <a:schemeClr val="tx1"/>
                </a:solidFill>
                <a:latin typeface="Helvetica" pitchFamily="2" charset="0"/>
                <a:hlinkClick r:id="rId2"/>
              </a:rPr>
              <a:t>http://www.fastestssd.com/featured/ssd-rankings-the-fastest-solid-state-drives/</a:t>
            </a:r>
            <a:r>
              <a:rPr lang="en-US" altLang="en-US" sz="2000" b="0">
                <a:solidFill>
                  <a:schemeClr val="tx1"/>
                </a:solidFill>
                <a:latin typeface="Helvetica" pitchFamily="2" charset="0"/>
              </a:rPr>
              <a:t> </a:t>
            </a:r>
          </a:p>
        </p:txBody>
      </p:sp>
      <p:sp>
        <p:nvSpPr>
          <p:cNvPr id="85017" name="Footer Placeholder 1">
            <a:extLst>
              <a:ext uri="{FF2B5EF4-FFF2-40B4-BE49-F238E27FC236}">
                <a16:creationId xmlns:a16="http://schemas.microsoft.com/office/drawing/2014/main" id="{63A6012A-8A0C-B44D-B516-C293A2860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Footer Placeholder 4">
            <a:extLst>
              <a:ext uri="{FF2B5EF4-FFF2-40B4-BE49-F238E27FC236}">
                <a16:creationId xmlns:a16="http://schemas.microsoft.com/office/drawing/2014/main" id="{3C7D296F-F3F3-BD42-8030-2727EB393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AE9EC89E-C2B3-4F4D-8703-B4A3D7258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3A9CA3-1D19-7343-A1A2-D7B68767A974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sp>
        <p:nvSpPr>
          <p:cNvPr id="537602" name="Rectangle 2">
            <a:extLst>
              <a:ext uri="{FF2B5EF4-FFF2-40B4-BE49-F238E27FC236}">
                <a16:creationId xmlns:a16="http://schemas.microsoft.com/office/drawing/2014/main" id="{96DE9492-3A04-0E42-AB01-051FE09B1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Disks and the OS</a:t>
            </a:r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1075528E-FB94-6E41-B57A-65DABF38D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Disks/SSDs are messy physical devices: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Disks: errors, bad blocks, missed seeks, etc.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SSD: limited wear cycles, block erase/write, …</a:t>
            </a:r>
          </a:p>
          <a:p>
            <a:pPr marL="0" indent="0">
              <a:buFont typeface="Monotype Sorts" pitchFamily="2" charset="2"/>
              <a:buNone/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OS hides </a:t>
            </a:r>
            <a:r>
              <a:rPr lang="en-US" altLang="ja-JP" dirty="0">
                <a:ea typeface="ＭＳ Ｐゴシック" panose="020B0600070205080204" pitchFamily="34" charset="-128"/>
              </a:rPr>
              <a:t>this mess from higher level software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Low-level device control (initiate a disk read, etc.)</a:t>
            </a:r>
          </a:p>
          <a:p>
            <a:pPr lvl="1">
              <a:defRPr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altLang="en-US" dirty="0" err="1">
                <a:ea typeface="ＭＳ Ｐゴシック" panose="020B0600070205080204" pitchFamily="34" charset="-128"/>
              </a:rPr>
              <a:t>Os</a:t>
            </a:r>
            <a:r>
              <a:rPr lang="en-US" altLang="en-US" dirty="0">
                <a:ea typeface="ＭＳ Ｐゴシック" panose="020B0600070205080204" pitchFamily="34" charset="-128"/>
              </a:rPr>
              <a:t> provides Higher-level abstractions (e.g., files)</a:t>
            </a:r>
          </a:p>
          <a:p>
            <a:pPr lvl="1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OS maps them to the device  and implements policies for</a:t>
            </a:r>
          </a:p>
          <a:p>
            <a:pPr lvl="2">
              <a:defRPr/>
            </a:pPr>
            <a:r>
              <a:rPr lang="en-US" altLang="en-US" dirty="0">
                <a:ea typeface="ＭＳ Ｐゴシック" panose="020B0600070205080204" pitchFamily="34" charset="-128"/>
              </a:rPr>
              <a:t>Performance, reliability, protection, </a:t>
            </a:r>
            <a:r>
              <a:rPr lang="mr-IN" altLang="en-US" dirty="0">
                <a:ea typeface="ＭＳ Ｐゴシック" panose="020B0600070205080204" pitchFamily="34" charset="-128"/>
              </a:rPr>
              <a:t>…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B1A7A-E9EA-9847-AE1C-CBFA52775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Contrarian View</a:t>
            </a:r>
          </a:p>
        </p:txBody>
      </p:sp>
      <p:sp>
        <p:nvSpPr>
          <p:cNvPr id="86018" name="Content Placeholder 2">
            <a:extLst>
              <a:ext uri="{FF2B5EF4-FFF2-40B4-BE49-F238E27FC236}">
                <a16:creationId xmlns:a16="http://schemas.microsoft.com/office/drawing/2014/main" id="{C5CE0A53-723B-7B42-AA7F-8B409795A1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838200"/>
            <a:ext cx="7683500" cy="5562600"/>
          </a:xfrm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endParaRPr lang="en-US" altLang="en-US">
              <a:ea typeface="ＭＳ Ｐゴシック" panose="020B0600070205080204" pitchFamily="34" charset="-128"/>
            </a:endParaRPr>
          </a:p>
          <a:p>
            <a:pPr lvl="1"/>
            <a:endParaRPr lang="en-US" altLang="en-US">
              <a:ea typeface="ＭＳ Ｐゴシック" panose="020B0600070205080204" pitchFamily="34" charset="-128"/>
            </a:endParaRPr>
          </a:p>
          <a:p>
            <a:r>
              <a:rPr lang="en-US" altLang="en-US">
                <a:ea typeface="ＭＳ Ｐゴシック" panose="020B0600070205080204" pitchFamily="34" charset="-128"/>
              </a:rPr>
              <a:t>A lot of file system ideas tied to disk drives are no longer relevant?</a:t>
            </a:r>
          </a:p>
        </p:txBody>
      </p:sp>
      <p:pic>
        <p:nvPicPr>
          <p:cNvPr id="86019" name="Picture 4">
            <a:extLst>
              <a:ext uri="{FF2B5EF4-FFF2-40B4-BE49-F238E27FC236}">
                <a16:creationId xmlns:a16="http://schemas.microsoft.com/office/drawing/2014/main" id="{F46A2A3B-4914-D741-8BC3-D2778EE7E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482725"/>
            <a:ext cx="618172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Footer Placeholder 2">
            <a:extLst>
              <a:ext uri="{FF2B5EF4-FFF2-40B4-BE49-F238E27FC236}">
                <a16:creationId xmlns:a16="http://schemas.microsoft.com/office/drawing/2014/main" id="{35207E81-9089-A446-9135-0507E788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021" name="Slide Number Placeholder 3">
            <a:extLst>
              <a:ext uri="{FF2B5EF4-FFF2-40B4-BE49-F238E27FC236}">
                <a16:creationId xmlns:a16="http://schemas.microsoft.com/office/drawing/2014/main" id="{4F0426EA-22D1-FD4C-9ED2-B189C388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A141793-CC31-4649-82D8-1BA6C5CB1D53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DC511-C6F5-7447-98DF-D39046FCB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60 TB SSD ($20,000)</a:t>
            </a:r>
          </a:p>
        </p:txBody>
      </p:sp>
      <p:pic>
        <p:nvPicPr>
          <p:cNvPr id="87042" name="Picture 2">
            <a:extLst>
              <a:ext uri="{FF2B5EF4-FFF2-40B4-BE49-F238E27FC236}">
                <a16:creationId xmlns:a16="http://schemas.microsoft.com/office/drawing/2014/main" id="{5537E5C0-A16F-BC4B-9CC5-783D1826B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65024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Footer Placeholder 2">
            <a:extLst>
              <a:ext uri="{FF2B5EF4-FFF2-40B4-BE49-F238E27FC236}">
                <a16:creationId xmlns:a16="http://schemas.microsoft.com/office/drawing/2014/main" id="{44D1FC21-8AC9-F141-907C-F332F92D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F3E04E13-2B89-F949-AF3C-D6A608FC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29684B-A0EC-4B48-84F0-41BE2141E81C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B6E93-7D6D-2540-A006-4413CEEA5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Disk vs. SSD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A6F2B947-0F28-FA4E-82A2-074CE4C1F6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3555" name="Footer Placeholder 3">
            <a:extLst>
              <a:ext uri="{FF2B5EF4-FFF2-40B4-BE49-F238E27FC236}">
                <a16:creationId xmlns:a16="http://schemas.microsoft.com/office/drawing/2014/main" id="{DFCFD6F8-99A6-D543-94B8-F50E2E2F78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6" name="Slide Number Placeholder 4">
            <a:extLst>
              <a:ext uri="{FF2B5EF4-FFF2-40B4-BE49-F238E27FC236}">
                <a16:creationId xmlns:a16="http://schemas.microsoft.com/office/drawing/2014/main" id="{36B47E0B-EAC6-8644-A51E-3D018D2E2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008E933-52DD-9747-9F5F-ED7A9A6DE82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23557" name="Picture 5">
            <a:extLst>
              <a:ext uri="{FF2B5EF4-FFF2-40B4-BE49-F238E27FC236}">
                <a16:creationId xmlns:a16="http://schemas.microsoft.com/office/drawing/2014/main" id="{91C2D150-8EAD-4F46-9875-B66ED33F9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89038"/>
            <a:ext cx="8229600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E962E-5481-2B46-9B5A-6C1AD5209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Gap is closing</a:t>
            </a:r>
          </a:p>
        </p:txBody>
      </p:sp>
      <p:sp>
        <p:nvSpPr>
          <p:cNvPr id="24578" name="Footer Placeholder 3">
            <a:extLst>
              <a:ext uri="{FF2B5EF4-FFF2-40B4-BE49-F238E27FC236}">
                <a16:creationId xmlns:a16="http://schemas.microsoft.com/office/drawing/2014/main" id="{32E5DB03-5FA0-464C-BC1E-69AE296D7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CFA11AFB-0E48-5D46-A7BC-2396140F8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0C7998C-401B-BA45-A788-D03B09B69A3D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24580" name="Picture 7">
            <a:extLst>
              <a:ext uri="{FF2B5EF4-FFF2-40B4-BE49-F238E27FC236}">
                <a16:creationId xmlns:a16="http://schemas.microsoft.com/office/drawing/2014/main" id="{75726100-8334-9F4C-903A-49D37ED1E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5588"/>
            <a:ext cx="727075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A4B31-9AB2-8C4B-B7BB-56E96E21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I/O and disk in the system</a:t>
            </a:r>
          </a:p>
        </p:txBody>
      </p:sp>
      <p:pic>
        <p:nvPicPr>
          <p:cNvPr id="25602" name="Content Placeholder 5">
            <a:extLst>
              <a:ext uri="{FF2B5EF4-FFF2-40B4-BE49-F238E27FC236}">
                <a16:creationId xmlns:a16="http://schemas.microsoft.com/office/drawing/2014/main" id="{14A3A0C5-33DB-114C-816F-B74C98D3DE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570" r="-20570"/>
          <a:stretch>
            <a:fillRect/>
          </a:stretch>
        </p:blipFill>
        <p:spPr/>
      </p:pic>
      <p:sp>
        <p:nvSpPr>
          <p:cNvPr id="25603" name="Footer Placeholder 3">
            <a:extLst>
              <a:ext uri="{FF2B5EF4-FFF2-40B4-BE49-F238E27FC236}">
                <a16:creationId xmlns:a16="http://schemas.microsoft.com/office/drawing/2014/main" id="{8F724B41-391D-794F-8215-B7399CE66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4" name="Slide Number Placeholder 4">
            <a:extLst>
              <a:ext uri="{FF2B5EF4-FFF2-40B4-BE49-F238E27FC236}">
                <a16:creationId xmlns:a16="http://schemas.microsoft.com/office/drawing/2014/main" id="{1999D9E2-C10D-6D4D-9247-0969A8930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0F0CC28-66BE-314B-96BE-4B4C54447C3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83FD4-FD36-484D-B47D-C28B21359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Motherboard</a:t>
            </a:r>
          </a:p>
        </p:txBody>
      </p:sp>
      <p:pic>
        <p:nvPicPr>
          <p:cNvPr id="27650" name="Content Placeholder 6">
            <a:extLst>
              <a:ext uri="{FF2B5EF4-FFF2-40B4-BE49-F238E27FC236}">
                <a16:creationId xmlns:a16="http://schemas.microsoft.com/office/drawing/2014/main" id="{FF8F3B82-98FC-D845-B1B5-2B0F7831BC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63" r="-24863"/>
          <a:stretch>
            <a:fillRect/>
          </a:stretch>
        </p:blipFill>
        <p:spPr>
          <a:xfrm>
            <a:off x="-1447800" y="1524000"/>
            <a:ext cx="8061325" cy="4495800"/>
          </a:xfrm>
        </p:spPr>
      </p:pic>
      <p:sp>
        <p:nvSpPr>
          <p:cNvPr id="27651" name="Footer Placeholder 3">
            <a:extLst>
              <a:ext uri="{FF2B5EF4-FFF2-40B4-BE49-F238E27FC236}">
                <a16:creationId xmlns:a16="http://schemas.microsoft.com/office/drawing/2014/main" id="{65CB0683-DA43-084A-A67D-48AF49C82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2" name="Slide Number Placeholder 4">
            <a:extLst>
              <a:ext uri="{FF2B5EF4-FFF2-40B4-BE49-F238E27FC236}">
                <a16:creationId xmlns:a16="http://schemas.microsoft.com/office/drawing/2014/main" id="{F1477E86-AB67-3747-921C-D36C661AE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42BC60-D200-5645-A8DB-71E2307888D6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>
              <a:solidFill>
                <a:schemeClr val="tx1"/>
              </a:solidFill>
            </a:endParaRPr>
          </a:p>
        </p:txBody>
      </p:sp>
      <p:pic>
        <p:nvPicPr>
          <p:cNvPr id="27653" name="Picture 7">
            <a:extLst>
              <a:ext uri="{FF2B5EF4-FFF2-40B4-BE49-F238E27FC236}">
                <a16:creationId xmlns:a16="http://schemas.microsoft.com/office/drawing/2014/main" id="{DCF6F74B-7D32-114C-B625-19F2295D0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064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disk">
            <a:extLst>
              <a:ext uri="{FF2B5EF4-FFF2-40B4-BE49-F238E27FC236}">
                <a16:creationId xmlns:a16="http://schemas.microsoft.com/office/drawing/2014/main" id="{CAD6DB6E-1B3F-3D4F-A282-D491F08C33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7" t="11632" b="8240"/>
          <a:stretch>
            <a:fillRect/>
          </a:stretch>
        </p:blipFill>
        <p:spPr bwMode="auto">
          <a:xfrm>
            <a:off x="1371600" y="1524000"/>
            <a:ext cx="64960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499" name="Rectangle 3">
            <a:extLst>
              <a:ext uri="{FF2B5EF4-FFF2-40B4-BE49-F238E27FC236}">
                <a16:creationId xmlns:a16="http://schemas.microsoft.com/office/drawing/2014/main" id="{F42AA723-F160-7A42-AAB6-5AFFC466FA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/>
          <a:lstStyle/>
          <a:p>
            <a:pPr>
              <a:defRPr/>
            </a:pPr>
            <a:r>
              <a:rPr lang="en-US" altLang="en-US">
                <a:ea typeface="ＭＳ Ｐゴシック" panose="020B0600070205080204" pitchFamily="34" charset="-128"/>
              </a:rPr>
              <a:t>What’s Inside A Disk Drive?</a:t>
            </a:r>
          </a:p>
        </p:txBody>
      </p:sp>
      <p:sp>
        <p:nvSpPr>
          <p:cNvPr id="29699" name="Text Box 4">
            <a:extLst>
              <a:ext uri="{FF2B5EF4-FFF2-40B4-BE49-F238E27FC236}">
                <a16:creationId xmlns:a16="http://schemas.microsoft.com/office/drawing/2014/main" id="{1FEE2149-CA93-FA40-A7F9-E98FE27E9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524000"/>
            <a:ext cx="120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Spindle</a:t>
            </a:r>
          </a:p>
        </p:txBody>
      </p:sp>
      <p:sp>
        <p:nvSpPr>
          <p:cNvPr id="29700" name="Line 5">
            <a:extLst>
              <a:ext uri="{FF2B5EF4-FFF2-40B4-BE49-F238E27FC236}">
                <a16:creationId xmlns:a16="http://schemas.microsoft.com/office/drawing/2014/main" id="{3B984FA4-3DFA-7349-9519-A625F246E052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2057400"/>
            <a:ext cx="1828800" cy="16002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6">
            <a:extLst>
              <a:ext uri="{FF2B5EF4-FFF2-40B4-BE49-F238E27FC236}">
                <a16:creationId xmlns:a16="http://schemas.microsoft.com/office/drawing/2014/main" id="{7B04AD00-A4AB-784F-A549-77E942D830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7640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Arm</a:t>
            </a:r>
          </a:p>
        </p:txBody>
      </p:sp>
      <p:sp>
        <p:nvSpPr>
          <p:cNvPr id="29702" name="Line 7">
            <a:extLst>
              <a:ext uri="{FF2B5EF4-FFF2-40B4-BE49-F238E27FC236}">
                <a16:creationId xmlns:a16="http://schemas.microsoft.com/office/drawing/2014/main" id="{595C7287-B6A4-584F-8EF6-5E4C1715DF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124200"/>
            <a:ext cx="22098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Text Box 8">
            <a:extLst>
              <a:ext uri="{FF2B5EF4-FFF2-40B4-BE49-F238E27FC236}">
                <a16:creationId xmlns:a16="http://schemas.microsoft.com/office/drawing/2014/main" id="{77EB6034-6F0C-104B-B76D-A2DF5FAA7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67000"/>
            <a:ext cx="1319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Actuator</a:t>
            </a:r>
          </a:p>
        </p:txBody>
      </p:sp>
      <p:sp>
        <p:nvSpPr>
          <p:cNvPr id="29704" name="Line 9">
            <a:extLst>
              <a:ext uri="{FF2B5EF4-FFF2-40B4-BE49-F238E27FC236}">
                <a16:creationId xmlns:a16="http://schemas.microsoft.com/office/drawing/2014/main" id="{DF8AEB8B-7B50-FD48-84C4-E730BC2EB4A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72200" y="2286000"/>
            <a:ext cx="9144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Text Box 10">
            <a:extLst>
              <a:ext uri="{FF2B5EF4-FFF2-40B4-BE49-F238E27FC236}">
                <a16:creationId xmlns:a16="http://schemas.microsoft.com/office/drawing/2014/main" id="{FBA0F9C7-9CE8-9846-AAB0-AE9FF3124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828800"/>
            <a:ext cx="1217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Platters</a:t>
            </a:r>
          </a:p>
        </p:txBody>
      </p:sp>
      <p:sp>
        <p:nvSpPr>
          <p:cNvPr id="29706" name="Line 11">
            <a:extLst>
              <a:ext uri="{FF2B5EF4-FFF2-40B4-BE49-F238E27FC236}">
                <a16:creationId xmlns:a16="http://schemas.microsoft.com/office/drawing/2014/main" id="{32458DFD-EC65-3A4A-8F4F-223C3451F2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4876800"/>
            <a:ext cx="228600" cy="609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AutoShape 12">
            <a:extLst>
              <a:ext uri="{FF2B5EF4-FFF2-40B4-BE49-F238E27FC236}">
                <a16:creationId xmlns:a16="http://schemas.microsoft.com/office/drawing/2014/main" id="{73A789EB-A67C-D44C-9B9B-BD56EA5F371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181600" y="5029200"/>
            <a:ext cx="1200150" cy="609600"/>
          </a:xfrm>
          <a:prstGeom prst="curvedUpArrow">
            <a:avLst>
              <a:gd name="adj1" fmla="val 57477"/>
              <a:gd name="adj2" fmla="val 98438"/>
              <a:gd name="adj3" fmla="val 33333"/>
            </a:avLst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29708" name="Text Box 13">
            <a:extLst>
              <a:ext uri="{FF2B5EF4-FFF2-40B4-BE49-F238E27FC236}">
                <a16:creationId xmlns:a16="http://schemas.microsoft.com/office/drawing/2014/main" id="{DA84E0B6-1DBD-4E46-B20A-46F08D560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1750" y="4497388"/>
            <a:ext cx="22209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Electronics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(including a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processor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and memory!)</a:t>
            </a:r>
          </a:p>
        </p:txBody>
      </p:sp>
      <p:sp>
        <p:nvSpPr>
          <p:cNvPr id="29709" name="Line 14">
            <a:extLst>
              <a:ext uri="{FF2B5EF4-FFF2-40B4-BE49-F238E27FC236}">
                <a16:creationId xmlns:a16="http://schemas.microsoft.com/office/drawing/2014/main" id="{5EEA897C-61D6-2842-B581-15BF775CDE6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1981200"/>
            <a:ext cx="1219200" cy="10668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Text Box 15">
            <a:extLst>
              <a:ext uri="{FF2B5EF4-FFF2-40B4-BE49-F238E27FC236}">
                <a16:creationId xmlns:a16="http://schemas.microsoft.com/office/drawing/2014/main" id="{CE2D9CD4-B63E-F94E-AB7F-5054970384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486400"/>
            <a:ext cx="152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SCSI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connector</a:t>
            </a:r>
          </a:p>
        </p:txBody>
      </p:sp>
      <p:sp>
        <p:nvSpPr>
          <p:cNvPr id="29711" name="Text Box 16">
            <a:extLst>
              <a:ext uri="{FF2B5EF4-FFF2-40B4-BE49-F238E27FC236}">
                <a16:creationId xmlns:a16="http://schemas.microsoft.com/office/drawing/2014/main" id="{D95EAA88-2D25-0241-A2BE-6C0F68C2B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6521450"/>
            <a:ext cx="33385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i="1">
                <a:solidFill>
                  <a:schemeClr val="tx1"/>
                </a:solidFill>
              </a:rPr>
              <a:t>Image courtesy of Seagate Technology</a:t>
            </a:r>
          </a:p>
        </p:txBody>
      </p:sp>
      <p:sp>
        <p:nvSpPr>
          <p:cNvPr id="29712" name="Footer Placeholder 1">
            <a:extLst>
              <a:ext uri="{FF2B5EF4-FFF2-40B4-BE49-F238E27FC236}">
                <a16:creationId xmlns:a16="http://schemas.microsoft.com/office/drawing/2014/main" id="{402EC0D9-9C87-7A4A-9DFA-58D0328E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CSE 153 – Lecture 20 – File Systems</a:t>
            </a:r>
            <a:endParaRPr lang="en-US" altLang="en-US" sz="1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713" name="Slide Number Placeholder 2">
            <a:extLst>
              <a:ext uri="{FF2B5EF4-FFF2-40B4-BE49-F238E27FC236}">
                <a16:creationId xmlns:a16="http://schemas.microsoft.com/office/drawing/2014/main" id="{0C9649EE-F14B-5A49-B6D1-9DDEDE53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0000"/>
              <a:buFont typeface="ZapfDingbats" pitchFamily="82" charset="2"/>
              <a:buChar char="u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n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Monotype Sorts" pitchFamily="2" charset="2"/>
              <a:buChar char="l"/>
              <a:defRPr sz="1600">
                <a:solidFill>
                  <a:schemeClr val="accent2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AD2727-D4EB-134A-9A09-5290584BBADF}" type="slidenum">
              <a:rPr lang="en-US" altLang="en-US" sz="100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dbllineb">
  <a:themeElements>
    <a:clrScheme name="">
      <a:dk1>
        <a:srgbClr val="333399"/>
      </a:dk1>
      <a:lt1>
        <a:srgbClr val="FFFFFF"/>
      </a:lt1>
      <a:dk2>
        <a:srgbClr val="CC0000"/>
      </a:dk2>
      <a:lt2>
        <a:srgbClr val="CECECE"/>
      </a:lt2>
      <a:accent1>
        <a:srgbClr val="EBEBEB"/>
      </a:accent1>
      <a:accent2>
        <a:srgbClr val="232323"/>
      </a:accent2>
      <a:accent3>
        <a:srgbClr val="FFFFFF"/>
      </a:accent3>
      <a:accent4>
        <a:srgbClr val="2A2A82"/>
      </a:accent4>
      <a:accent5>
        <a:srgbClr val="F3F3F3"/>
      </a:accent5>
      <a:accent6>
        <a:srgbClr val="1F1F1F"/>
      </a:accent6>
      <a:hlink>
        <a:srgbClr val="9C9C9C"/>
      </a:hlink>
      <a:folHlink>
        <a:srgbClr val="676767"/>
      </a:folHlink>
    </a:clrScheme>
    <a:fontScheme name="dbllineb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lg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bllineb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b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b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b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b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b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b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c:\msoffice\powerpnt\template\bwovrhd\dbllineb.ppt</Template>
  <TotalTime>297</TotalTime>
  <Pages>7</Pages>
  <Words>2131</Words>
  <Application>Microsoft Macintosh PowerPoint</Application>
  <PresentationFormat>Letter Paper (8.5x11 in)</PresentationFormat>
  <Paragraphs>576</Paragraphs>
  <Slides>41</Slides>
  <Notes>29</Notes>
  <HiddenSlides>12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ＭＳ Ｐゴシック</vt:lpstr>
      <vt:lpstr>Arial Black</vt:lpstr>
      <vt:lpstr>Monotype Sorts</vt:lpstr>
      <vt:lpstr>ZapfDingbats</vt:lpstr>
      <vt:lpstr>Times New Roman</vt:lpstr>
      <vt:lpstr>Calibri</vt:lpstr>
      <vt:lpstr>Helvetica</vt:lpstr>
      <vt:lpstr>dbllineb</vt:lpstr>
      <vt:lpstr>CSE 153 Design of Operating Systems  Winter 2023</vt:lpstr>
      <vt:lpstr>OS Abstractions</vt:lpstr>
      <vt:lpstr>File Systems Agenda</vt:lpstr>
      <vt:lpstr>Disks and the OS</vt:lpstr>
      <vt:lpstr>Disk vs. SSD</vt:lpstr>
      <vt:lpstr>Gap is closing</vt:lpstr>
      <vt:lpstr>I/O and disk in the system</vt:lpstr>
      <vt:lpstr>Motherboard</vt:lpstr>
      <vt:lpstr>What’s Inside A Disk Drive?</vt:lpstr>
      <vt:lpstr>Physical Disk Structure</vt:lpstr>
      <vt:lpstr>Disk Geometry</vt:lpstr>
      <vt:lpstr>Disk Geometry (Muliple-Platter View)</vt:lpstr>
      <vt:lpstr>Disk Capacity</vt:lpstr>
      <vt:lpstr> Computing Disk Capacity</vt:lpstr>
      <vt:lpstr>Disk Operation (Single-Platter View)</vt:lpstr>
      <vt:lpstr>Disk Operation (Multi-Platter View)</vt:lpstr>
      <vt:lpstr>Disk Structure - top view of single platter</vt:lpstr>
      <vt:lpstr>Disk Access</vt:lpstr>
      <vt:lpstr>Disk Access</vt:lpstr>
      <vt:lpstr>Disk Access – Read</vt:lpstr>
      <vt:lpstr>Disk Access – Read</vt:lpstr>
      <vt:lpstr>Disk Access – Read</vt:lpstr>
      <vt:lpstr>Disk Access – Seek</vt:lpstr>
      <vt:lpstr>Disk Access – Rotational Latency</vt:lpstr>
      <vt:lpstr>Disk Access – Read</vt:lpstr>
      <vt:lpstr>Disk Access – Service Time Components</vt:lpstr>
      <vt:lpstr>Disk Access Time</vt:lpstr>
      <vt:lpstr>Disk Access Time Example</vt:lpstr>
      <vt:lpstr>Disks Heterogeneity</vt:lpstr>
      <vt:lpstr>Logical Disk Blocks</vt:lpstr>
      <vt:lpstr>I/O Bus</vt:lpstr>
      <vt:lpstr>Reading a Disk Sector (1)</vt:lpstr>
      <vt:lpstr>Reading a Disk Sector (2)</vt:lpstr>
      <vt:lpstr>Reading a Disk Sector (3)</vt:lpstr>
      <vt:lpstr>Disk Interaction</vt:lpstr>
      <vt:lpstr>Disk Scheduling</vt:lpstr>
      <vt:lpstr>Disk Scheduling (2)</vt:lpstr>
      <vt:lpstr>Recent: Seagate Enterprise</vt:lpstr>
      <vt:lpstr>Storage Performance &amp; Price</vt:lpstr>
      <vt:lpstr>Contrarian View</vt:lpstr>
      <vt:lpstr>60 TB SSD ($20,000)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153 Design of Operating Systems  Spring 2016</dc:title>
  <dc:subject/>
  <dc:creator>Tala Abughazaleh</dc:creator>
  <cp:keywords/>
  <dc:description/>
  <cp:lastModifiedBy>Microsoft Office User</cp:lastModifiedBy>
  <cp:revision>21</cp:revision>
  <cp:lastPrinted>2007-02-18T04:35:50Z</cp:lastPrinted>
  <dcterms:created xsi:type="dcterms:W3CDTF">2016-05-19T14:22:44Z</dcterms:created>
  <dcterms:modified xsi:type="dcterms:W3CDTF">2023-03-03T19:07:01Z</dcterms:modified>
</cp:coreProperties>
</file>