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82" r:id="rId3"/>
    <p:sldId id="312" r:id="rId4"/>
    <p:sldId id="314" r:id="rId5"/>
    <p:sldId id="315" r:id="rId6"/>
    <p:sldId id="344" r:id="rId7"/>
    <p:sldId id="345" r:id="rId8"/>
    <p:sldId id="340" r:id="rId9"/>
    <p:sldId id="316" r:id="rId10"/>
    <p:sldId id="318" r:id="rId11"/>
    <p:sldId id="320" r:id="rId12"/>
    <p:sldId id="321" r:id="rId13"/>
    <p:sldId id="322" r:id="rId14"/>
    <p:sldId id="341" r:id="rId15"/>
    <p:sldId id="323" r:id="rId16"/>
    <p:sldId id="342" r:id="rId17"/>
    <p:sldId id="335" r:id="rId18"/>
    <p:sldId id="336" r:id="rId19"/>
    <p:sldId id="343" r:id="rId20"/>
    <p:sldId id="324" r:id="rId21"/>
    <p:sldId id="325" r:id="rId22"/>
    <p:sldId id="326" r:id="rId23"/>
    <p:sldId id="338" r:id="rId24"/>
    <p:sldId id="327" r:id="rId25"/>
    <p:sldId id="328" r:id="rId26"/>
    <p:sldId id="330" r:id="rId27"/>
    <p:sldId id="329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4"/>
  </p:normalViewPr>
  <p:slideViewPr>
    <p:cSldViewPr>
      <p:cViewPr varScale="1">
        <p:scale>
          <a:sx n="124" d="100"/>
          <a:sy n="124" d="100"/>
        </p:scale>
        <p:origin x="21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93B6E8-A9AA-DD46-AE0F-29BE0FBECD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1AC8F8-BF5B-9B41-A5B4-9BE3612A57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21F336C-7E97-B64E-B88D-5A09AB6C0F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6A10C1A-F633-854A-BF82-16E208165B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 smtClean="0"/>
            </a:lvl1pPr>
          </a:lstStyle>
          <a:p>
            <a:pPr>
              <a:defRPr/>
            </a:pPr>
            <a:fld id="{2F8E04F0-BCC5-2140-BCA1-F511FF84D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4398F76-2B5E-F446-B919-C63E349A55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85B7841-4BA4-2146-BDC9-3D9959BD55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A1EC5B5-A647-9F4B-A95A-C64CF4618B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12408D8-1B7B-8D44-BC90-B72E7E34C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E9B997F-6334-E744-ACA5-BCF6BEE49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6D8EB40-5E83-EF46-9D49-F03B0E67D9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39" tIns="48574" rIns="97139" bIns="48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FCECBE6-467B-6445-9BA9-2E95A864FEC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8CF35626-5B59-3E49-A7C5-E48594502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536681-5419-8249-804D-FAB51809ABC5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FC2A-F454-0844-B091-9586BC5DF4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702676E-E29E-1249-B138-CB2DD3595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>
            <a:extLst>
              <a:ext uri="{FF2B5EF4-FFF2-40B4-BE49-F238E27FC236}">
                <a16:creationId xmlns:a16="http://schemas.microsoft.com/office/drawing/2014/main" id="{2915551F-730B-244D-8CC7-0180B837A0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9889C6-A46E-D44F-A75F-BF13BFB80AAF}" type="slidenum">
              <a:rPr lang="en-US" altLang="en-US" sz="1000" b="0">
                <a:latin typeface="Times New Roman" panose="02020603050405020304" pitchFamily="18" charset="0"/>
              </a:rPr>
              <a:pPr/>
              <a:t>11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31AD4DF-758D-DE40-B705-9C245D6F52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D46365B-949F-7B44-B4CD-3D4FE13A8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>
            <a:extLst>
              <a:ext uri="{FF2B5EF4-FFF2-40B4-BE49-F238E27FC236}">
                <a16:creationId xmlns:a16="http://schemas.microsoft.com/office/drawing/2014/main" id="{FABD194C-D7E7-3744-B740-23C3D511A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787B6E-3423-4E46-A059-8E6653B6B326}" type="slidenum">
              <a:rPr lang="en-US" altLang="en-US" sz="1000" b="0">
                <a:latin typeface="Times New Roman" panose="02020603050405020304" pitchFamily="18" charset="0"/>
              </a:rPr>
              <a:pPr/>
              <a:t>12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4A0443B-8DBD-234F-8E62-54D102AD7D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C2CEFA-DAF2-8049-884F-3DF57A823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>
            <a:extLst>
              <a:ext uri="{FF2B5EF4-FFF2-40B4-BE49-F238E27FC236}">
                <a16:creationId xmlns:a16="http://schemas.microsoft.com/office/drawing/2014/main" id="{38575703-527B-0C48-9E28-16DD75C53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F568CF-03F8-7440-9461-15A17DFF8B08}" type="slidenum">
              <a:rPr lang="en-US" altLang="en-US" sz="1000" b="0">
                <a:latin typeface="Times New Roman" panose="02020603050405020304" pitchFamily="18" charset="0"/>
              </a:rPr>
              <a:pPr/>
              <a:t>13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D09B94C-36D6-4D44-A4E5-1BB90B18BF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04E5DEF-FBCF-A74C-ABA0-7FF0704A7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>
            <a:extLst>
              <a:ext uri="{FF2B5EF4-FFF2-40B4-BE49-F238E27FC236}">
                <a16:creationId xmlns:a16="http://schemas.microsoft.com/office/drawing/2014/main" id="{F413A11A-3618-4A45-9AE2-5F9045849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FE0F85F-3304-A242-BF1E-16F820BED4AA}" type="slidenum">
              <a:rPr lang="en-US" altLang="en-US" sz="1000" b="0">
                <a:latin typeface="Times New Roman" panose="02020603050405020304" pitchFamily="18" charset="0"/>
              </a:rPr>
              <a:pPr/>
              <a:t>15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778BFE4E-F681-6549-8789-928292862E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F404137-528C-E348-AB54-A83DC5A5F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>
            <a:extLst>
              <a:ext uri="{FF2B5EF4-FFF2-40B4-BE49-F238E27FC236}">
                <a16:creationId xmlns:a16="http://schemas.microsoft.com/office/drawing/2014/main" id="{93A85FCD-72B3-3E46-BA7F-2307000C22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39CFCC-BDF7-A545-8591-960DC8699D7D}" type="slidenum">
              <a:rPr lang="en-US" altLang="en-US" sz="1000" b="0">
                <a:latin typeface="Times New Roman" panose="02020603050405020304" pitchFamily="18" charset="0"/>
              </a:rPr>
              <a:pPr/>
              <a:t>20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65EB3EE-516C-604D-8C02-D14B81F7B9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A261C16-0C60-404F-AE97-CDE0F14C5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">
            <a:extLst>
              <a:ext uri="{FF2B5EF4-FFF2-40B4-BE49-F238E27FC236}">
                <a16:creationId xmlns:a16="http://schemas.microsoft.com/office/drawing/2014/main" id="{7D1936FA-A778-6A4D-8648-1A452B1E0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3589CE5-9583-7A44-920B-155703DF0F18}" type="slidenum">
              <a:rPr lang="en-US" altLang="en-US" sz="1000" b="0">
                <a:latin typeface="Times New Roman" panose="02020603050405020304" pitchFamily="18" charset="0"/>
              </a:rPr>
              <a:pPr/>
              <a:t>21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2F736A6F-4852-0C48-9CBD-5483033D9F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70951A0-2C83-6C4A-827F-DC9AA103D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>
            <a:extLst>
              <a:ext uri="{FF2B5EF4-FFF2-40B4-BE49-F238E27FC236}">
                <a16:creationId xmlns:a16="http://schemas.microsoft.com/office/drawing/2014/main" id="{056241D6-4906-8042-8012-18FF0CA87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5832E6-52A8-2441-B02D-25391924ACA7}" type="slidenum">
              <a:rPr lang="en-US" altLang="en-US" sz="1000" b="0">
                <a:latin typeface="Times New Roman" panose="02020603050405020304" pitchFamily="18" charset="0"/>
              </a:rPr>
              <a:pPr/>
              <a:t>22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65D8AEE8-F3EB-784D-9F7D-F07DA271EC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D4CDF32-DE6C-F144-98BC-604DB3790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5">
            <a:extLst>
              <a:ext uri="{FF2B5EF4-FFF2-40B4-BE49-F238E27FC236}">
                <a16:creationId xmlns:a16="http://schemas.microsoft.com/office/drawing/2014/main" id="{BC9FA087-3207-E14F-B1B1-36449594B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DC945E9-5B7E-8644-BA89-16CC01342CBC}" type="slidenum">
              <a:rPr lang="en-US" altLang="en-US" sz="1000" b="0">
                <a:latin typeface="Times New Roman" panose="02020603050405020304" pitchFamily="18" charset="0"/>
              </a:rPr>
              <a:pPr/>
              <a:t>24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B95A956-28D5-4B43-8A03-6E289894FF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9F3D071-3B36-AB4A-97C7-2F1174DCE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5">
            <a:extLst>
              <a:ext uri="{FF2B5EF4-FFF2-40B4-BE49-F238E27FC236}">
                <a16:creationId xmlns:a16="http://schemas.microsoft.com/office/drawing/2014/main" id="{1BDE8D30-8052-624E-A5CF-EB2294F29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E7D4BB-424F-6040-922F-AFE49E9FA9E9}" type="slidenum">
              <a:rPr lang="en-US" altLang="en-US" sz="1000" b="0">
                <a:latin typeface="Times New Roman" panose="02020603050405020304" pitchFamily="18" charset="0"/>
              </a:rPr>
              <a:pPr/>
              <a:t>25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B1870874-540E-4A45-9E44-B49E88269C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96F4885D-E2E4-FA41-B088-26BB8374D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5">
            <a:extLst>
              <a:ext uri="{FF2B5EF4-FFF2-40B4-BE49-F238E27FC236}">
                <a16:creationId xmlns:a16="http://schemas.microsoft.com/office/drawing/2014/main" id="{6F912889-9BB5-4E41-948B-911C9A4A6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9699139-EF93-8A4C-B870-D871B19A4A22}" type="slidenum">
              <a:rPr lang="en-US" altLang="en-US" sz="1000" b="0">
                <a:latin typeface="Times New Roman" panose="02020603050405020304" pitchFamily="18" charset="0"/>
              </a:rPr>
              <a:pPr/>
              <a:t>26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4FCD1BA-9867-DD42-AAAF-BEA167E70A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8B91496-B707-BA48-B701-591415A08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>
            <a:extLst>
              <a:ext uri="{FF2B5EF4-FFF2-40B4-BE49-F238E27FC236}">
                <a16:creationId xmlns:a16="http://schemas.microsoft.com/office/drawing/2014/main" id="{F42CE9AE-1C70-B942-ACCB-CEA6ACC556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D4EF6B3-B52F-AB45-8F12-672D71289C8A}" type="slidenum">
              <a:rPr lang="en-US" altLang="en-US" sz="1000" b="0">
                <a:latin typeface="Times New Roman" panose="02020603050405020304" pitchFamily="18" charset="0"/>
              </a:rPr>
              <a:pPr/>
              <a:t>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89E7739-427C-4145-A2FB-BA9F2ED43D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82AB900-C387-D14C-9121-F2A3E5A40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5">
            <a:extLst>
              <a:ext uri="{FF2B5EF4-FFF2-40B4-BE49-F238E27FC236}">
                <a16:creationId xmlns:a16="http://schemas.microsoft.com/office/drawing/2014/main" id="{EDE7E6F1-3F19-9241-B50A-5384D01C6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C312FE-0D84-5347-A134-EB8AE51F6BFC}" type="slidenum">
              <a:rPr lang="en-US" altLang="en-US" sz="1000" b="0">
                <a:latin typeface="Times New Roman" panose="02020603050405020304" pitchFamily="18" charset="0"/>
              </a:rPr>
              <a:pPr/>
              <a:t>27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0CD494ED-1AD9-2845-8507-1531105B7A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F956E9F-F8A0-2D4C-A9ED-883FC76A9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>
            <a:extLst>
              <a:ext uri="{FF2B5EF4-FFF2-40B4-BE49-F238E27FC236}">
                <a16:creationId xmlns:a16="http://schemas.microsoft.com/office/drawing/2014/main" id="{09BB3909-30AD-F04A-8880-C565B3673D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AA22A8D-380E-F546-A675-3DF616B69D76}" type="slidenum">
              <a:rPr lang="en-US" altLang="en-US" sz="1000" b="0">
                <a:latin typeface="Times New Roman" panose="02020603050405020304" pitchFamily="18" charset="0"/>
              </a:rPr>
              <a:pPr/>
              <a:t>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5321BA0-353C-6740-A9CC-51F3427D6F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94CA7F8-B3B1-F443-8DD2-3D9F1AC76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>
            <a:extLst>
              <a:ext uri="{FF2B5EF4-FFF2-40B4-BE49-F238E27FC236}">
                <a16:creationId xmlns:a16="http://schemas.microsoft.com/office/drawing/2014/main" id="{88B66BB8-BBB5-1A4F-A113-8B1E08565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3944A4-5019-E845-9DC9-16DFEDE90F34}" type="slidenum">
              <a:rPr lang="en-US" altLang="en-US" sz="1000" b="0">
                <a:latin typeface="Times New Roman" panose="02020603050405020304" pitchFamily="18" charset="0"/>
              </a:rPr>
              <a:pPr/>
              <a:t>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A31909B-D945-0E49-8AC6-766FD165EE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ADF296F-4288-4245-B9F2-527315416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>
            <a:extLst>
              <a:ext uri="{FF2B5EF4-FFF2-40B4-BE49-F238E27FC236}">
                <a16:creationId xmlns:a16="http://schemas.microsoft.com/office/drawing/2014/main" id="{FF7688BD-3718-294D-891F-DDB2D2D31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F269093-3E29-444F-879F-45122557FF40}" type="slidenum">
              <a:rPr lang="en-US" altLang="en-US" sz="1000" b="0">
                <a:latin typeface="Times New Roman" panose="02020603050405020304" pitchFamily="18" charset="0"/>
              </a:rPr>
              <a:pPr/>
              <a:t>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59778FF-EC9B-484A-B96C-DA33E0D1FE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55E635F-9CC3-F64C-B46B-4AF102BB2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669C8B5A-8E82-2444-BF55-720A5BF15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7BE9FDA2-CCDF-5F45-AF4F-1B5D6BEE5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9A577D50-5321-8D43-B9A4-FC2E76335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AFBA0CB-02EE-7C45-8C30-E663B270969E}" type="slidenum">
              <a:rPr lang="en-US" altLang="en-US" sz="1000" b="0">
                <a:latin typeface="Times New Roman" panose="02020603050405020304" pitchFamily="18" charset="0"/>
              </a:rPr>
              <a:pPr/>
              <a:t>6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>
            <a:extLst>
              <a:ext uri="{FF2B5EF4-FFF2-40B4-BE49-F238E27FC236}">
                <a16:creationId xmlns:a16="http://schemas.microsoft.com/office/drawing/2014/main" id="{F26BB191-5ABD-934A-80C5-B8ADD1C9F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2BD8A5-0C54-F546-8C65-0737A9C57420}" type="slidenum">
              <a:rPr lang="en-US" altLang="en-US" sz="1000" b="0">
                <a:latin typeface="Times New Roman" panose="02020603050405020304" pitchFamily="18" charset="0"/>
              </a:rPr>
              <a:pPr/>
              <a:t>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B0829A9-BA49-084E-BE5A-6765498E46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84F1339-EAC5-0045-9D69-4A5FFCC26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>
            <a:extLst>
              <a:ext uri="{FF2B5EF4-FFF2-40B4-BE49-F238E27FC236}">
                <a16:creationId xmlns:a16="http://schemas.microsoft.com/office/drawing/2014/main" id="{61F26D69-E8D6-1C4F-9E03-77BCDBED1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C4310DF-3D31-ED49-93BF-C53B55A592D4}" type="slidenum">
              <a:rPr lang="en-US" altLang="en-US" sz="1000" b="0">
                <a:latin typeface="Times New Roman" panose="02020603050405020304" pitchFamily="18" charset="0"/>
              </a:rPr>
              <a:pPr/>
              <a:t>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4FB3235-2564-C443-BEC6-0ECF34921D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8BF7D51-B22A-7D43-809A-6FD77CA58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>
            <a:extLst>
              <a:ext uri="{FF2B5EF4-FFF2-40B4-BE49-F238E27FC236}">
                <a16:creationId xmlns:a16="http://schemas.microsoft.com/office/drawing/2014/main" id="{073538C3-88EB-D040-A23F-85FF877B2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B56973-368F-9247-BD57-53A14E9F01EA}" type="slidenum">
              <a:rPr lang="en-US" altLang="en-US" sz="1000" b="0">
                <a:latin typeface="Times New Roman" panose="02020603050405020304" pitchFamily="18" charset="0"/>
              </a:rPr>
              <a:pPr/>
              <a:t>10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915FB74-A564-1841-B000-453DF78FA8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19FBC33-33B9-CD4A-A792-6A1426D68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C6AFFAF-04EC-5F42-87F8-48F7CBC48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A64ED9-E584-E34F-8B2A-FE86CB983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</a:p>
        </p:txBody>
      </p:sp>
    </p:spTree>
    <p:extLst>
      <p:ext uri="{BB962C8B-B14F-4D97-AF65-F5344CB8AC3E}">
        <p14:creationId xmlns:p14="http://schemas.microsoft.com/office/powerpoint/2010/main" val="326215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E37AAA-0F6F-634E-8D87-B16729240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36B155-403F-3243-B5A4-AE4920D11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CD916A7-9C65-E042-B159-7635CC4F4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6ABFA-F05E-A448-8DB1-B471A9BCC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8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18C192-E1E6-9F4C-A7B8-6497B099E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3E5EF1D-1D74-D040-AEBA-4B8B7F6CC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2CD774F-E6A5-7447-9DF8-ADA2A02A4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21E9-B825-474A-9634-B567837A4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68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3DE074-E119-3249-B9DC-48AD0ADFE6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439A12-CDED-CD43-9C2A-9A953C1E3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B69D2F4-5AB1-BE4E-BCF2-EF5C88A67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9FFB-4C3F-E54F-ABF6-DB65F51B2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0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9864F79-3F86-BD41-9B2F-D195A25DC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0ABD01C-382B-5540-8497-3FACBD66B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FD93482-76A4-8249-BF59-720C5594B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5D93C-48AC-E84F-8F24-3C913D9E3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1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22352BF-62F5-D147-8125-B994CEE218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7BEFB6D-C4DD-A043-8F2C-DC6960561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F8CABC1-0B82-2A4B-B290-97E251D53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7036A-CB47-D845-80E0-468C0D222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2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44E5DE4-805D-384B-89D4-873B387DE8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53C56D9-BDBF-D64A-907E-729E7B426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F5688C4-C7B2-8142-89C8-93CD000882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3A60-8F4F-2E4C-A0E5-78D84B2A8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33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0E3FAF-2405-1C42-988D-2A7F1A9E1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91AB07-FDDB-DE48-92D8-0FDC76074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343FAA-02C7-204C-A35A-70FE91431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B8FF5-ACFC-1B4E-B418-A07B19EAD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65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40D4CF3-5EFE-8148-8B27-4D8072C861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26D7EB-E89C-C34A-9D84-A85774037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723226C-6E73-E741-9070-31C7EA42E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3737-45D2-6C46-8F54-8680A2944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17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084B88-FF60-1D42-B58B-FAE84557A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635B63B-0A66-8A40-8BAB-9BC4BC1140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EC59365-FCD8-4D47-ABF6-A6069D3E9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A089-8CF8-DD42-99E4-6D4CAD7D1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90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1495F0-C264-544E-A00E-7077F750F7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AEF464F-F300-2641-9462-6FD7BC5BD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D523EF7-EE26-2A48-8600-35A5B0634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1A4C-9556-514D-A978-B15816EED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85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7181DC5-99E2-3340-8DCE-1192211B66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February 18, 2014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F66842-B802-4C48-B08E-809BE52216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18/19 – Page Replacement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DE0F8D2D-3924-FE4F-9B4E-FB9A3D401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DABC7A4-3C9D-3E4A-BD7A-C2256C2F3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6B96ED32-8DE7-C34C-A653-EFC33939EC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C2E0100-FB8D-854D-84F3-201B20F039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702AD654-9B44-5447-B7A9-397CE7A25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1D095CE-E3B3-B54C-A879-18350ECC33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CSE 153</a:t>
            </a:r>
            <a:b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Design of Operating Systems</a:t>
            </a:r>
            <a:b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Winter 23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AA61A4-D454-EE4C-B70D-CAB36F0D4E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Lecture 18/19: Page Replacement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91375699-99B2-294E-8384-0913F8EA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01A9B4E2-F67A-1B4A-AC63-04279075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5DE2B4-5069-C942-8496-5E3D31B5817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D26D690E-DA0E-924F-9214-6EAF9B0E1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12674C93-5189-0C45-B7A8-E505B53D1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Idea: Replace the page that will not be used for the longest time in the future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Optimal? How would you show?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Problem: Have to predict the future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Why is Belady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s useful then?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it as a yardstick/upper bound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Compare implementations of page replacement algorithms with the optimal to gauge room for improvement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If optimal is not much better, then algorithm is pretty good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What’s a good lower bound?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Random replacement is often the lower 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45F947CB-A8D2-374F-ADB5-3FF7DE0A4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1D62B7B9-36B0-6A46-B98D-E3681B16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1F4544-F006-1D4B-BD60-3289024D324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FB1CDD7B-6CF5-234C-9D0C-4FCB7AA9B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First-In First-Out (FIFO)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9E3BC53-3893-9349-98F5-7BADB2CBFE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FIFO is an obvious algorithm and simple to implement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Maintain a list of pages in order in which they were paged in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 replacement, evict the one brought in longest time ago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Why might this be good?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Maybe the one brought in the longest ago is not being used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Why might this be bad?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Then again, maybe it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not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We don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have any info to say one way or the other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FIFO suffers from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Anomaly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fault rate might actually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increase</a:t>
            </a:r>
            <a:r>
              <a:rPr lang="en-US" altLang="en-US">
                <a:ea typeface="ＭＳ Ｐゴシック" panose="020B0600070205080204" pitchFamily="34" charset="-128"/>
              </a:rPr>
              <a:t> when the algorithm is given more memory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very bad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6F03E054-44C5-EE41-9D15-85FFA325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2BC98566-C400-3745-813A-5AA20F80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7832CF-BA8B-DD43-8A1B-6600E63F5283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9234" name="Rectangle 2">
            <a:extLst>
              <a:ext uri="{FF2B5EF4-FFF2-40B4-BE49-F238E27FC236}">
                <a16:creationId xmlns:a16="http://schemas.microsoft.com/office/drawing/2014/main" id="{3D091D84-4E78-3A42-A2F8-F4B683B1E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Least Recently Used (LRU)</a:t>
            </a:r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D9CB4FB6-7474-4645-9622-BD4282C0B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LRU uses reference information to make a more informed replacement decision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Idea: We can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predict the future, but we can make a guess based upon past experience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 replacement, evict the page that has not been used for the longest time in the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past</a:t>
            </a:r>
            <a:r>
              <a:rPr lang="en-US" altLang="en-US">
                <a:ea typeface="ＭＳ Ｐゴシック" panose="020B0600070205080204" pitchFamily="34" charset="-128"/>
              </a:rPr>
              <a:t> (Belady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s: </a:t>
            </a:r>
            <a:r>
              <a:rPr lang="en-US" altLang="ja-JP">
                <a:solidFill>
                  <a:srgbClr val="FF3300"/>
                </a:solidFill>
                <a:ea typeface="ＭＳ Ｐゴシック" panose="020B0600070205080204" pitchFamily="34" charset="-128"/>
              </a:rPr>
              <a:t>future</a:t>
            </a:r>
            <a:r>
              <a:rPr lang="en-US" altLang="ja-JP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When does LRU do well?  When does LRU do poorly?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Implementation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 be perfect, need to time stamp every reference (or maintain a stack) –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much too costly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 we need to approximate it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A87B6277-8FE7-3B45-A4B2-F4F5E5486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40126672-015B-6B4F-86DB-B857EE31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7E59F1-BCE5-D545-9068-F0BCC93D4CF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C88644F8-B201-5643-AE7C-349341D7A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Approximating LRU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1A71EF67-39FB-3247-B21D-70B34E68B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LRU approximations use the PTE reference bit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Keep a counter for each page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At regular intervals, for every page do: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If ref bit = 0, increment counter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If ref bit = 1, zero the counter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Zero the reference bit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counter will contain the number of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intervals</a:t>
            </a:r>
            <a:r>
              <a:rPr lang="en-US" altLang="en-US">
                <a:ea typeface="ＭＳ Ｐゴシック" panose="020B0600070205080204" pitchFamily="34" charset="-128"/>
              </a:rPr>
              <a:t> since the last reference to the page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page with the largest counter is the least recently used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Some architectures don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have a reference bit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simulate reference bit using the valid bit to induce faults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3E58C9D-DFDF-5E47-B769-9595C1703A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1676401"/>
          <a:ext cx="2943226" cy="385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182">
                <a:tc>
                  <a:txBody>
                    <a:bodyPr/>
                    <a:lstStyle/>
                    <a:p>
                      <a:pPr algn="ctr"/>
                      <a:endParaRPr lang="en-US" dirty="0">
                        <a:noFill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P2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P3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P4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182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dirty="0">
                          <a:noFill/>
                        </a:rPr>
                        <a:t> = 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182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baseline="0" dirty="0">
                          <a:noFill/>
                        </a:rPr>
                        <a:t> = 1</a:t>
                      </a:r>
                      <a:endParaRPr lang="en-US" dirty="0">
                        <a:noFill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18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t =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182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dirty="0">
                          <a:noFill/>
                        </a:rPr>
                        <a:t> =</a:t>
                      </a:r>
                      <a:r>
                        <a:rPr lang="en-US" baseline="0" dirty="0">
                          <a:noFill/>
                        </a:rPr>
                        <a:t> 3</a:t>
                      </a:r>
                      <a:endParaRPr lang="en-US" dirty="0">
                        <a:noFill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18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t = 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182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dirty="0">
                          <a:noFill/>
                        </a:rPr>
                        <a:t> = 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77ECED-EA4C-AB44-B399-917FFB79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LRU Approximation</a:t>
            </a:r>
          </a:p>
        </p:txBody>
      </p:sp>
      <p:sp>
        <p:nvSpPr>
          <p:cNvPr id="40963" name="Footer Placeholder 4">
            <a:extLst>
              <a:ext uri="{FF2B5EF4-FFF2-40B4-BE49-F238E27FC236}">
                <a16:creationId xmlns:a16="http://schemas.microsoft.com/office/drawing/2014/main" id="{5CA6A53C-109D-2C47-9F12-2883BA94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845F3689-5F80-F94D-BB0E-9681E437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CFDA3B-40EE-964D-A87B-A2BB6E3FC44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C5172C5F-0489-3748-8967-3D8BF07C1ACD}"/>
              </a:ext>
            </a:extLst>
          </p:cNvPr>
          <p:cNvGraphicFramePr>
            <a:graphicFrameLocks/>
          </p:cNvGraphicFramePr>
          <p:nvPr/>
        </p:nvGraphicFramePr>
        <p:xfrm>
          <a:off x="4724400" y="1676399"/>
          <a:ext cx="2943226" cy="384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9729">
                <a:tc>
                  <a:txBody>
                    <a:bodyPr/>
                    <a:lstStyle/>
                    <a:p>
                      <a:pPr algn="ctr"/>
                      <a:endParaRPr lang="en-US" dirty="0">
                        <a:noFill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P2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P3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P4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dirty="0">
                          <a:noFill/>
                        </a:rPr>
                        <a:t> = 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baseline="0" dirty="0">
                          <a:noFill/>
                        </a:rPr>
                        <a:t> = 1</a:t>
                      </a:r>
                      <a:endParaRPr lang="en-US" dirty="0">
                        <a:noFill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dirty="0">
                          <a:noFill/>
                        </a:rPr>
                        <a:t> =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t = 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t = 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noFill/>
                        </a:rPr>
                        <a:t>t</a:t>
                      </a:r>
                      <a:r>
                        <a:rPr lang="en-US" dirty="0">
                          <a:noFill/>
                        </a:rPr>
                        <a:t> = 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noFill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81D2689B-3427-264E-81D8-B47A9BDB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76800"/>
            <a:ext cx="78486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 type="stealth" w="med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A70068-1866-FE43-A7B2-13F039C2C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78486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 type="stealth" w="med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3FC78B-CAC4-BB43-AAC7-EBC12DB11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76962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 type="stealth" w="med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003293-0399-9D4B-8E20-5FA68CA69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00400"/>
            <a:ext cx="7467600" cy="297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 type="stealth" w="med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ADC6C8-0E8E-AD4F-81EC-7773E905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7162800" cy="297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 type="stealth" w="med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71" name="Text Box 6">
            <a:extLst>
              <a:ext uri="{FF2B5EF4-FFF2-40B4-BE49-F238E27FC236}">
                <a16:creationId xmlns:a16="http://schemas.microsoft.com/office/drawing/2014/main" id="{4943C00E-7575-794D-8F04-0C7215AE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68425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Reference bits</a:t>
            </a:r>
          </a:p>
        </p:txBody>
      </p:sp>
      <p:sp>
        <p:nvSpPr>
          <p:cNvPr id="40972" name="Text Box 6">
            <a:extLst>
              <a:ext uri="{FF2B5EF4-FFF2-40B4-BE49-F238E27FC236}">
                <a16:creationId xmlns:a16="http://schemas.microsoft.com/office/drawing/2014/main" id="{18324020-322D-C940-8D3C-A89A5D931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368425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LRU counter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0861E5-16A8-C340-A0E6-B6ACA8CFF89F}"/>
              </a:ext>
            </a:extLst>
          </p:cNvPr>
          <p:cNvSpPr txBox="1"/>
          <p:nvPr/>
        </p:nvSpPr>
        <p:spPr>
          <a:xfrm>
            <a:off x="457200" y="3581400"/>
            <a:ext cx="8382000" cy="5842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0">
                <a:solidFill>
                  <a:srgbClr val="1F1F1F"/>
                </a:solidFill>
              </a:rPr>
              <a:t>Problem: Overhead of one counter value per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1" grpId="0" animBg="1"/>
      <p:bldP spid="10" grpId="0" animBg="1"/>
      <p:bldP spid="9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>
            <a:extLst>
              <a:ext uri="{FF2B5EF4-FFF2-40B4-BE49-F238E27FC236}">
                <a16:creationId xmlns:a16="http://schemas.microsoft.com/office/drawing/2014/main" id="{97CF9FEB-E2E0-A642-81C9-4B331382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DBED7BAF-4C87-A04C-AE65-CBE6DF27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C31399-0DB9-644D-BC6C-273DE1228EBA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1282" name="Rectangle 2">
            <a:extLst>
              <a:ext uri="{FF2B5EF4-FFF2-40B4-BE49-F238E27FC236}">
                <a16:creationId xmlns:a16="http://schemas.microsoft.com/office/drawing/2014/main" id="{CCB221C0-2B79-A448-92CE-1CF8DA6E8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LRU Clock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(Not Recently Used)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CBBE0B7-4489-334A-8228-C38BDF388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Not Recently Used (NRU) – Used by Unix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Replace page that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old enough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Arrange all of physical page frames in a big circle (clock)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 clock hand is used to select a good LRU candidate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Sweep through the pages in circular order like a clock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 the ref bit is off, it hasn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been used recently</a:t>
            </a:r>
          </a:p>
          <a:p>
            <a:pPr lvl="3">
              <a:lnSpc>
                <a:spcPct val="90000"/>
              </a:lnSpc>
            </a:pP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is the minimum 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age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 if ref bit is off?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 the ref bit is on, turn it off and go to next page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Arm moves quickly when pages are needed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Low overhead when plenty of memory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 memory is large,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accuracy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of information degrades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does it degrade to?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One fix: use two hands (leading erase hand, trailing select hand)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26D0-5C85-AE49-9181-041EAFCD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LRU Clock</a:t>
            </a:r>
          </a:p>
        </p:txBody>
      </p:sp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BC217855-F45A-184A-954F-0B0F943A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EA2FF111-3338-0E44-A916-682DA0CA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A070CD-A192-BA41-9979-D68420698C3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4036" name="Oval 6">
            <a:extLst>
              <a:ext uri="{FF2B5EF4-FFF2-40B4-BE49-F238E27FC236}">
                <a16:creationId xmlns:a16="http://schemas.microsoft.com/office/drawing/2014/main" id="{D8808444-B9FE-D440-A949-20F1F1826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2555875" cy="2514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C2287D8-4FD5-8E48-826F-0F9104144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52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P1: 1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18A3E724-434C-FF40-8B35-98C34D9F7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P2: 1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17FF07C2-92EC-3C4E-8D0F-9CE7233D9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574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P3: 1</a:t>
            </a:r>
          </a:p>
        </p:txBody>
      </p:sp>
      <p:sp>
        <p:nvSpPr>
          <p:cNvPr id="44040" name="Text Box 6">
            <a:extLst>
              <a:ext uri="{FF2B5EF4-FFF2-40B4-BE49-F238E27FC236}">
                <a16:creationId xmlns:a16="http://schemas.microsoft.com/office/drawing/2014/main" id="{48110289-E94B-A240-BB45-A8E9BAAC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P8: 0</a:t>
            </a:r>
          </a:p>
        </p:txBody>
      </p:sp>
      <p:sp>
        <p:nvSpPr>
          <p:cNvPr id="44041" name="Text Box 6">
            <a:extLst>
              <a:ext uri="{FF2B5EF4-FFF2-40B4-BE49-F238E27FC236}">
                <a16:creationId xmlns:a16="http://schemas.microsoft.com/office/drawing/2014/main" id="{9234FF81-EA7E-CE4B-84E3-96EC16F95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292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P7: 0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5637534-CF0F-264E-B545-EDDC946E0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4958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P6: 0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90F4EFF4-AF4F-D441-AA6D-560DED092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P5: 1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4BF01E3A-C4F4-2A4C-8784-7FE8775E9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5908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P4: 0</a:t>
            </a:r>
          </a:p>
        </p:txBody>
      </p:sp>
      <p:cxnSp>
        <p:nvCxnSpPr>
          <p:cNvPr id="44045" name="Straight Connector 15">
            <a:extLst>
              <a:ext uri="{FF2B5EF4-FFF2-40B4-BE49-F238E27FC236}">
                <a16:creationId xmlns:a16="http://schemas.microsoft.com/office/drawing/2014/main" id="{14B12DFD-8619-B948-AD36-7D5DDF8E862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295400" y="3657600"/>
            <a:ext cx="1143000" cy="1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1FA8529E-59A5-DA4A-9389-2CF48677C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438400"/>
            <a:ext cx="2555875" cy="2514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1CCDF741-917C-0A44-871E-A690DB054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052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P1: 0</a:t>
            </a: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E5DC6995-FCEC-AB45-A1BC-D91BABD4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908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P2: 0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F6F30D2F-0791-C547-B791-39B29FD6B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0574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P3: 0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6A16BADC-0B24-A34D-8C0F-407088F3E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958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P8: 1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4434EDA3-F45C-214F-A65E-C7BEFE787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0292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P7: 0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968C0A10-F565-A543-8EFB-50B61B73E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P6: 0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C478AF7E-6DF3-714C-A9E8-3765C0711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505200"/>
            <a:ext cx="609600" cy="3079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/>
              <a:t>P5: 1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1F2AB009-EA9C-BF41-92C9-593999AC7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5908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P4: 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8E0AE5-C57F-B34F-A388-662542700D9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629400" y="2971800"/>
            <a:ext cx="838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AFC1-46C8-F940-9A52-00C6201D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Example: gcc Page Replace</a:t>
            </a:r>
          </a:p>
        </p:txBody>
      </p:sp>
      <p:sp>
        <p:nvSpPr>
          <p:cNvPr id="45058" name="Footer Placeholder 4">
            <a:extLst>
              <a:ext uri="{FF2B5EF4-FFF2-40B4-BE49-F238E27FC236}">
                <a16:creationId xmlns:a16="http://schemas.microsoft.com/office/drawing/2014/main" id="{4F911C4E-789A-844D-A010-23E2E307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Slide Number Placeholder 5">
            <a:extLst>
              <a:ext uri="{FF2B5EF4-FFF2-40B4-BE49-F238E27FC236}">
                <a16:creationId xmlns:a16="http://schemas.microsoft.com/office/drawing/2014/main" id="{63DE0E6F-DCF5-9C49-8CCC-986C46E8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5CD422-9B83-9749-9A82-1BA035A652F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45060" name="Content Placeholder 12" descr="replace.gif">
            <a:extLst>
              <a:ext uri="{FF2B5EF4-FFF2-40B4-BE49-F238E27FC236}">
                <a16:creationId xmlns:a16="http://schemas.microsoft.com/office/drawing/2014/main" id="{F115FC4E-742F-C446-AEFC-580C7017C9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524000"/>
            <a:ext cx="6419850" cy="47434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239F5-A05E-8542-A020-F7C2F8429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Example: 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Anomaly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46082" name="Content Placeholder 6" descr="fifo.gif">
            <a:extLst>
              <a:ext uri="{FF2B5EF4-FFF2-40B4-BE49-F238E27FC236}">
                <a16:creationId xmlns:a16="http://schemas.microsoft.com/office/drawing/2014/main" id="{F72F8C2D-EE37-7844-B27A-A70B7D1B4F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00200"/>
            <a:ext cx="6343650" cy="4687888"/>
          </a:xfrm>
        </p:spPr>
      </p:pic>
      <p:sp>
        <p:nvSpPr>
          <p:cNvPr id="46083" name="Footer Placeholder 4">
            <a:extLst>
              <a:ext uri="{FF2B5EF4-FFF2-40B4-BE49-F238E27FC236}">
                <a16:creationId xmlns:a16="http://schemas.microsoft.com/office/drawing/2014/main" id="{DD02BC29-8B37-0F48-B3B8-EF50AF6A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4" name="Slide Number Placeholder 5">
            <a:extLst>
              <a:ext uri="{FF2B5EF4-FFF2-40B4-BE49-F238E27FC236}">
                <a16:creationId xmlns:a16="http://schemas.microsoft.com/office/drawing/2014/main" id="{51AADEEA-A085-C744-A3B0-EA3F6697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085AB4-17BB-FF4C-8803-CDE145687D30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46085" name="Picture 6" descr="belady">
            <a:extLst>
              <a:ext uri="{FF2B5EF4-FFF2-40B4-BE49-F238E27FC236}">
                <a16:creationId xmlns:a16="http://schemas.microsoft.com/office/drawing/2014/main" id="{4B26A8BC-DAF7-4D41-8D0E-18E2F79D5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2209800"/>
            <a:ext cx="2989263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Oval 7">
            <a:extLst>
              <a:ext uri="{FF2B5EF4-FFF2-40B4-BE49-F238E27FC236}">
                <a16:creationId xmlns:a16="http://schemas.microsoft.com/office/drawing/2014/main" id="{92D52107-0D94-6C48-863C-98896E91ED3D}"/>
              </a:ext>
            </a:extLst>
          </p:cNvPr>
          <p:cNvSpPr>
            <a:spLocks noChangeArrowheads="1"/>
          </p:cNvSpPr>
          <p:nvPr/>
        </p:nvSpPr>
        <p:spPr bwMode="auto">
          <a:xfrm rot="7213621">
            <a:off x="3948112" y="4332288"/>
            <a:ext cx="238125" cy="457200"/>
          </a:xfrm>
          <a:prstGeom prst="ellipse">
            <a:avLst/>
          </a:prstGeom>
          <a:noFill/>
          <a:ln w="22225">
            <a:solidFill>
              <a:schemeClr val="tx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6087" name="Oval 8">
            <a:extLst>
              <a:ext uri="{FF2B5EF4-FFF2-40B4-BE49-F238E27FC236}">
                <a16:creationId xmlns:a16="http://schemas.microsoft.com/office/drawing/2014/main" id="{EFD2D859-02D5-2F47-86B4-45E7A1E16E2C}"/>
              </a:ext>
            </a:extLst>
          </p:cNvPr>
          <p:cNvSpPr>
            <a:spLocks noChangeArrowheads="1"/>
          </p:cNvSpPr>
          <p:nvPr/>
        </p:nvSpPr>
        <p:spPr bwMode="auto">
          <a:xfrm rot="7213621">
            <a:off x="4511675" y="1065213"/>
            <a:ext cx="958850" cy="4114800"/>
          </a:xfrm>
          <a:prstGeom prst="ellipse">
            <a:avLst/>
          </a:prstGeom>
          <a:noFill/>
          <a:ln w="22225">
            <a:solidFill>
              <a:schemeClr val="tx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6088" name="Line 9">
            <a:extLst>
              <a:ext uri="{FF2B5EF4-FFF2-40B4-BE49-F238E27FC236}">
                <a16:creationId xmlns:a16="http://schemas.microsoft.com/office/drawing/2014/main" id="{42C92BE1-82BA-3243-A8D6-F37860D2D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685800" cy="2209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10">
            <a:extLst>
              <a:ext uri="{FF2B5EF4-FFF2-40B4-BE49-F238E27FC236}">
                <a16:creationId xmlns:a16="http://schemas.microsoft.com/office/drawing/2014/main" id="{F400AFDD-7565-4A4B-AA01-65CC6F66A7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4267200"/>
            <a:ext cx="2362200" cy="38100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5895-B59C-FC43-B7D1-E92EE1A3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Other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A0FDB-6704-0A4C-BA2C-B3BF7633F0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Victim buffer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Add a buffer (death row!) we put a page on when we decide to replace 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Buffer is FIFO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you get accessed while on death row – clemency!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you are the oldest page on death row – replacement!</a:t>
            </a:r>
          </a:p>
        </p:txBody>
      </p:sp>
      <p:sp>
        <p:nvSpPr>
          <p:cNvPr id="47107" name="Footer Placeholder 4">
            <a:extLst>
              <a:ext uri="{FF2B5EF4-FFF2-40B4-BE49-F238E27FC236}">
                <a16:creationId xmlns:a16="http://schemas.microsoft.com/office/drawing/2014/main" id="{3B1D6A5F-E744-944F-8EC6-14239FAC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Slide Number Placeholder 5">
            <a:extLst>
              <a:ext uri="{FF2B5EF4-FFF2-40B4-BE49-F238E27FC236}">
                <a16:creationId xmlns:a16="http://schemas.microsoft.com/office/drawing/2014/main" id="{C17FAEC2-CF5E-484C-ADE8-21EB81F2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7362E6-E04B-CA45-A3BC-0446540F4FBD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B757C80A-22C5-464B-88D4-575D7FC2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EB8881D5-B290-CA47-B70E-084DBA60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FA8419-3AD1-3F45-9E68-0D8763FAC5D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D7B30CE6-2D17-9F4C-A1F0-51C09CF3A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Memory Management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6FE9820-604B-7549-ABB0-711833E43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19600"/>
          </a:xfrm>
        </p:spPr>
        <p:txBody>
          <a:bodyPr/>
          <a:lstStyle/>
          <a:p>
            <a:r>
              <a:rPr lang="en-US" altLang="en-US">
                <a:solidFill>
                  <a:schemeClr val="hlink"/>
                </a:solidFill>
                <a:ea typeface="ＭＳ Ｐゴシック" panose="020B0600070205080204" pitchFamily="34" charset="-128"/>
              </a:rPr>
              <a:t>Memory management systems</a:t>
            </a:r>
          </a:p>
          <a:p>
            <a:pPr lvl="1"/>
            <a:r>
              <a:rPr lang="en-US" altLang="en-US">
                <a:solidFill>
                  <a:schemeClr val="hlink"/>
                </a:solidFill>
                <a:ea typeface="ＭＳ Ｐゴシック" panose="020B0600070205080204" pitchFamily="34" charset="-128"/>
              </a:rPr>
              <a:t>Physical and virtual addressing; address translation</a:t>
            </a:r>
          </a:p>
          <a:p>
            <a:pPr lvl="1"/>
            <a:r>
              <a:rPr lang="en-US" altLang="en-US">
                <a:solidFill>
                  <a:schemeClr val="hlink"/>
                </a:solidFill>
                <a:ea typeface="ＭＳ Ｐゴシック" panose="020B0600070205080204" pitchFamily="34" charset="-128"/>
              </a:rPr>
              <a:t>Techniques: Partitioning, paging, segmentation</a:t>
            </a:r>
          </a:p>
          <a:p>
            <a:pPr lvl="1"/>
            <a:r>
              <a:rPr lang="en-US" altLang="en-US">
                <a:solidFill>
                  <a:schemeClr val="hlink"/>
                </a:solidFill>
                <a:ea typeface="ＭＳ Ｐゴシック" panose="020B0600070205080204" pitchFamily="34" charset="-128"/>
              </a:rPr>
              <a:t>Page table size, TLBs, VM tricks</a:t>
            </a:r>
          </a:p>
          <a:p>
            <a:endParaRPr lang="en-US" altLang="en-US">
              <a:solidFill>
                <a:srgbClr val="FF33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Policies</a:t>
            </a:r>
          </a:p>
          <a:p>
            <a:pPr lvl="1"/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Page replacement algorithms (3)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>
            <a:extLst>
              <a:ext uri="{FF2B5EF4-FFF2-40B4-BE49-F238E27FC236}">
                <a16:creationId xmlns:a16="http://schemas.microsoft.com/office/drawing/2014/main" id="{6B755AA1-529D-B849-8370-657889BD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4A7D1D58-79EE-6449-9629-A8BE6E0B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519CB2-69FE-234D-88C5-3665BB8D378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C1D41157-3A11-5B4A-9DC8-2A79566C6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Fixed vs. Variable Space</a:t>
            </a:r>
          </a:p>
        </p:txBody>
      </p:sp>
      <p:sp>
        <p:nvSpPr>
          <p:cNvPr id="47110" name="Rectangle 3">
            <a:extLst>
              <a:ext uri="{FF2B5EF4-FFF2-40B4-BE49-F238E27FC236}">
                <a16:creationId xmlns:a16="http://schemas.microsoft.com/office/drawing/2014/main" id="{F584C542-F5F9-8E48-AF56-BE6495793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 a multiprogramming system, we need a way to allocate memory to competing processes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Problem: How to determine how much memory to give to each process?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Fixed space algorithms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Each process is given a limit of pages it can use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When it reaches the limit, it replaces from its own pages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Local replacement</a:t>
            </a:r>
          </a:p>
          <a:p>
            <a:pPr lvl="3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Some processes may do well while others suffer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Variable space algorithms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Process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set of pages grows and shrinks dynamically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Global replacement</a:t>
            </a:r>
          </a:p>
          <a:p>
            <a:pPr lvl="3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One process can ruin it for the 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DB670C0D-8D5F-6F42-8771-C40DB8E4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566689EA-B746-E449-ACA2-2EE3E73B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E7E7F6-FBD3-E041-8192-AE4B56FCB07A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3330" name="Rectangle 2">
            <a:extLst>
              <a:ext uri="{FF2B5EF4-FFF2-40B4-BE49-F238E27FC236}">
                <a16:creationId xmlns:a16="http://schemas.microsoft.com/office/drawing/2014/main" id="{47434F2C-6F2C-104E-BD77-4F9F98DF1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Working Set Model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F71F8E4-3671-D145-B159-7DAF18755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working set of a process is used to model the dynamic locality of its memory usage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Defined by Peter Denning in 60s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WS(t,w) = {set of pages P, such that every page in P was referenced in the time interval (t, t-w)}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 – time, w – working set window (measured in page refs)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page is in the working set (WS) only if it was referenced in the last w references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4">
            <a:extLst>
              <a:ext uri="{FF2B5EF4-FFF2-40B4-BE49-F238E27FC236}">
                <a16:creationId xmlns:a16="http://schemas.microsoft.com/office/drawing/2014/main" id="{1F6AE6C0-1A6C-EF49-9E04-18329B4B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AD217DD4-1AB7-554C-A59E-1EE8C1F8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94FDF8-4893-8044-A07A-09F9C36C3A2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882CD13A-A520-9D49-A5C1-B16F7C9CA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Working Set Size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08804D0-8D8A-0F49-BBF2-A4A8F2B59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working set size is the number of pages in the working set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number of pages referenced in the interval (t, t-w)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working set size changes with program locality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During periods of poor locality, you reference more pages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Within that period of time, the working set size is larger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Intuitively, want the working set to be the set of pages a process needs in memory to prevent heavy faulting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Each process has a parameter w that determines a working set with few faults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Denning: Don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run a process unless working set is in memory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741E8-E266-254D-BCF0-143B4EDF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Example: gcc Working Set</a:t>
            </a:r>
          </a:p>
        </p:txBody>
      </p:sp>
      <p:pic>
        <p:nvPicPr>
          <p:cNvPr id="54274" name="Content Placeholder 6" descr="ws.gif">
            <a:extLst>
              <a:ext uri="{FF2B5EF4-FFF2-40B4-BE49-F238E27FC236}">
                <a16:creationId xmlns:a16="http://schemas.microsoft.com/office/drawing/2014/main" id="{417B97AC-E30C-F44C-A505-8D86CBB351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524000"/>
            <a:ext cx="5975350" cy="4757738"/>
          </a:xfrm>
        </p:spPr>
      </p:pic>
      <p:sp>
        <p:nvSpPr>
          <p:cNvPr id="54275" name="Footer Placeholder 4">
            <a:extLst>
              <a:ext uri="{FF2B5EF4-FFF2-40B4-BE49-F238E27FC236}">
                <a16:creationId xmlns:a16="http://schemas.microsoft.com/office/drawing/2014/main" id="{128341EB-0359-5C49-B4F3-3128269C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Slide Number Placeholder 5">
            <a:extLst>
              <a:ext uri="{FF2B5EF4-FFF2-40B4-BE49-F238E27FC236}">
                <a16:creationId xmlns:a16="http://schemas.microsoft.com/office/drawing/2014/main" id="{D9264462-65EC-4244-8062-B356C4E5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8689CE-F90C-1947-9E12-CCE4B3605B13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4">
            <a:extLst>
              <a:ext uri="{FF2B5EF4-FFF2-40B4-BE49-F238E27FC236}">
                <a16:creationId xmlns:a16="http://schemas.microsoft.com/office/drawing/2014/main" id="{37328F65-B6D8-6640-B162-30383E1E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" name="Slide Number Placeholder 5">
            <a:extLst>
              <a:ext uri="{FF2B5EF4-FFF2-40B4-BE49-F238E27FC236}">
                <a16:creationId xmlns:a16="http://schemas.microsoft.com/office/drawing/2014/main" id="{FB95279F-D730-3E4C-A903-29A62602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76917F-30E1-9645-836C-8A983603D79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04DADDAF-CC6E-6646-BFF4-DE315A6A0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Working Set Problems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7FB7D41-3741-D342-961C-3BFFF4751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Problems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do we determine w?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do we know when the working set changes?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Too hard to answer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So, working set is not used in practice as a page replacement algorithm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However, it is still used as an abstraction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intuition is still valid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people ask,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How much memory does Firefox need?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they are in effect asking for the size of Firefox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working set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4">
            <a:extLst>
              <a:ext uri="{FF2B5EF4-FFF2-40B4-BE49-F238E27FC236}">
                <a16:creationId xmlns:a16="http://schemas.microsoft.com/office/drawing/2014/main" id="{D31E9CF2-134A-8541-B871-3D9B3744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6" name="Slide Number Placeholder 5">
            <a:extLst>
              <a:ext uri="{FF2B5EF4-FFF2-40B4-BE49-F238E27FC236}">
                <a16:creationId xmlns:a16="http://schemas.microsoft.com/office/drawing/2014/main" id="{736FA7E5-D646-B642-B461-442A1E4C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C078E6-81D2-0A4B-93CF-113DE26D355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83984C08-686C-B745-AE5C-B937CAEE6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Page Fault Frequency (PFF)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F92752F5-53CB-DC40-9EFC-6A0E363D1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Page Fault Frequency (PFF) is a variable space algorithm that uses a more ad-hoc approach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Monitor the fault rate for each process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the fault rate is above a high threshold, give it more memory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So that it faults less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But not always (FIFO, 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Anomaly)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the fault rate is below a low threshold, take away memory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Should fault more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But not always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Hard to use PFF to distinguish between changes in locality and changes in size of working set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4">
            <a:extLst>
              <a:ext uri="{FF2B5EF4-FFF2-40B4-BE49-F238E27FC236}">
                <a16:creationId xmlns:a16="http://schemas.microsoft.com/office/drawing/2014/main" id="{8038CD12-31C1-C945-9E5B-3C6ECEF2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4" name="Slide Number Placeholder 5">
            <a:extLst>
              <a:ext uri="{FF2B5EF4-FFF2-40B4-BE49-F238E27FC236}">
                <a16:creationId xmlns:a16="http://schemas.microsoft.com/office/drawing/2014/main" id="{1F1805C1-B4F7-704B-BEAD-BCB23FB8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F8BC68-B8BD-494E-98FA-DDA482DC2CBC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299489C9-374B-1E49-B39A-F7F681F04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Thrashing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3E9D604-96C1-414D-BA8B-268BBDF04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Page replacement algorithms avoid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thrashing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most of the time is spent by the OS in paging data back and forth from disk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time spent doing useful work (making progress)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 this situation, the system is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overcommitted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No idea which pages should be in memory to reduce faults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Could just be that there isn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enough physical memory for all of the processes in the system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Ex: Running Windows95 with 4 MB of memory…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Possible solutions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Swapping – write out all pages of a process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Buy more memory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oter Placeholder 4">
            <a:extLst>
              <a:ext uri="{FF2B5EF4-FFF2-40B4-BE49-F238E27FC236}">
                <a16:creationId xmlns:a16="http://schemas.microsoft.com/office/drawing/2014/main" id="{0A9E2F5C-A05C-0346-B99B-BF9F542E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2" name="Slide Number Placeholder 5">
            <a:extLst>
              <a:ext uri="{FF2B5EF4-FFF2-40B4-BE49-F238E27FC236}">
                <a16:creationId xmlns:a16="http://schemas.microsoft.com/office/drawing/2014/main" id="{5295844C-7D70-7447-B86A-ED99AB63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44D1C4-EEE1-9142-A86F-BF67174B774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390F4926-5DBC-4646-99A9-2713063AE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CC07D2A-DBB1-1C40-AA0F-319009746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Page replacement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– optimal replacement (minimum # of faults)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FIFO – replace page loaded furthest in past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LRU – replace page referenced furthest in past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Approximate using PTE reference bit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LRU Clock – replace page that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old enough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Working Set – keep the set of pages in memory that has minimal fault rate (the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working set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Page Fault Frequency – grow/shrink page set as a function of fault rate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Multiprogramming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Should a process replace its own page, or that of another?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D2DD98B5-1357-0D4A-AA28-7D1A5B9F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487B46A2-477A-3544-BB34-1FB23965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3A516C-B3AA-0048-BDC5-6B208D2FF3B3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0018" name="Rectangle 2">
            <a:extLst>
              <a:ext uri="{FF2B5EF4-FFF2-40B4-BE49-F238E27FC236}">
                <a16:creationId xmlns:a16="http://schemas.microsoft.com/office/drawing/2014/main" id="{3A415559-B260-E846-8BF4-79282B67F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Demand Paging (OS)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3A632D9-5547-5540-96BF-CEFFBFE0B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 use demand paging (similar to other caches):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Pages loaded from disk when referenced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Pages may be evicted to disk when memory is full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Page faults trigger paging operations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is the alternative to demand paging?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Some kind of prefetching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Lazy vs. aggressive policies in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C691E7EE-7B6F-B348-9EF9-8CA0F857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F243CC93-3C4C-4846-91E1-8F93E62C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D9BEE9-41B0-7948-80A9-EB05CBBBA3B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2066" name="Rectangle 2">
            <a:extLst>
              <a:ext uri="{FF2B5EF4-FFF2-40B4-BE49-F238E27FC236}">
                <a16:creationId xmlns:a16="http://schemas.microsoft.com/office/drawing/2014/main" id="{A489ED0D-4DCF-A74A-A759-024AFC833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Demand Paging (Process)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641FAEB-AF9E-664B-BD54-FA19569AE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Demand paging when a process first starts up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a process is created, it has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brand new page table with all valid bits off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pages in memory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When the process starts executing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Instructions fault on code and data pages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Faulting stops when all necessary code and data pages are in memory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Only code and data needed by a process needs to be loaded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This, of course, changes over time…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381A2C01-8DE4-0C49-B7E1-034EE990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E688CF66-8879-8B48-A32C-6B988A9F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A6C668-C4BC-B64B-B646-A03E85AF559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3090" name="Rectangle 2">
            <a:extLst>
              <a:ext uri="{FF2B5EF4-FFF2-40B4-BE49-F238E27FC236}">
                <a16:creationId xmlns:a16="http://schemas.microsoft.com/office/drawing/2014/main" id="{130B45D2-9E2B-C94D-8165-957F646D1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Page Replacement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C95B812-46C6-9C4C-8C05-88AF2F16F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When a page fault occurs, the OS loads the faulted page from disk into a page frame of memory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At some point, the process has used all of the page frames it is allowed to use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This is likely (much) less than all of available memory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When this happens, the OS must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replace</a:t>
            </a:r>
            <a:r>
              <a:rPr lang="en-US" altLang="en-US">
                <a:ea typeface="ＭＳ Ｐゴシック" panose="020B0600070205080204" pitchFamily="34" charset="-128"/>
              </a:rPr>
              <a:t> a page for each page faulted in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It must evict a page to free up a page frame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Written back only if it is has been modified (i.e., “dirty”)!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7608-5FF4-0B47-9D5F-8E210687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Page replacement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215CB-CC35-E64B-B5C9-B56DD1F3F5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we discussed so far (page faults, swap, page table structures, etc</a:t>
            </a:r>
            <a:r>
              <a:rPr lang="mr-IN" altLang="en-US">
                <a:ea typeface="ＭＳ Ｐゴシック" panose="020B0600070205080204" pitchFamily="34" charset="-128"/>
              </a:rPr>
              <a:t>…</a:t>
            </a:r>
            <a:r>
              <a:rPr lang="en-US" altLang="en-US">
                <a:ea typeface="ＭＳ Ｐゴシック" panose="020B0600070205080204" pitchFamily="34" charset="-128"/>
              </a:rPr>
              <a:t>) is mechanisms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Page replacement policy</a:t>
            </a:r>
            <a:r>
              <a:rPr lang="en-US" altLang="en-US">
                <a:ea typeface="ＭＳ Ｐゴシック" panose="020B0600070205080204" pitchFamily="34" charset="-128"/>
              </a:rPr>
              <a:t>: determine which page to remove when we need a victim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Does it matter?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Yes!  Page faults are super expensive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Getting the number down, can improve the performance of the system significantly</a:t>
            </a:r>
          </a:p>
        </p:txBody>
      </p:sp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5FA91CD2-F36D-1E4D-A254-815BE21B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EFDCCBDC-C6C4-0448-BF6E-0906423E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A5C0D4-2B63-1D4D-82B6-D75B7036D99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74E2-C6AC-FD45-9CB6-D971AD1B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27AEE-9693-5F46-A7D1-5E99A317B6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Page replacement support has to be simple during memory accesses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They happen all the time, we cannot make that part slow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But it can be complicated/expensive when a page fault occurs </a:t>
            </a:r>
            <a:r>
              <a:rPr lang="mr-IN" altLang="en-US"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ea typeface="ＭＳ Ｐゴシック" panose="020B0600070205080204" pitchFamily="34" charset="-128"/>
              </a:rPr>
              <a:t>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Reason 1: if we are successful, this will be rare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Reason 2: when it happens we are paying the cost of I/O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I/O is very slow: can afford to do some extra computation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Worth it if we can save some future page faults</a:t>
            </a:r>
          </a:p>
          <a:p>
            <a:pPr lvl="2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makes a good page replacement policy?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1" name="Footer Placeholder 4">
            <a:extLst>
              <a:ext uri="{FF2B5EF4-FFF2-40B4-BE49-F238E27FC236}">
                <a16:creationId xmlns:a16="http://schemas.microsoft.com/office/drawing/2014/main" id="{9980E468-0535-724D-8E18-86A5A89F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73AC8CCC-EA75-6840-8638-CDA01261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735363-9C71-E443-AD32-73F22541A19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6010EAAF-2953-804E-BD4B-9D040461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FDA9C23F-151F-8D4B-9930-02861484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1DCA65-A880-3B45-9DE7-6F8FBE034EB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68994" name="Rectangle 2">
            <a:extLst>
              <a:ext uri="{FF2B5EF4-FFF2-40B4-BE49-F238E27FC236}">
                <a16:creationId xmlns:a16="http://schemas.microsoft.com/office/drawing/2014/main" id="{C496DC77-12C5-AB44-86A6-786B4CEBB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Locality to the Rescue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F759A89-A7E0-7344-BC9C-38282046B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Recall that virtual memory works because of locality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Temporal and spatial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Work at different scales: for cache, at a line level, for VM, at page level, and even at larger scales</a:t>
            </a:r>
          </a:p>
          <a:p>
            <a:pPr lvl="1">
              <a:buFont typeface="ZapfDingbats" pitchFamily="8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All paging schemes depend on locality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happens if a program does not have locality?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High cost of paging is acceptable, if infrequent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Processes usually reference pages in localized patterns, making paging practical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221DB5D4-BC13-DE42-8C19-9CE18435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18/19 – Page Replacement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EB14B860-AC16-CA45-B0B7-AB346C94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9B40F3-AA45-A94B-82E8-79FA5AD9BBAC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29F5917E-E312-124C-909E-E598C2706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Evicting the Best Page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55881C5-24C9-F740-BFB5-34FD7272B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Goal is to reduce the page fault rate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best page to evict is the one never touched again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Will never fault on it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Never is a long time, so picking the page closest to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never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is the next best thing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Evicting the page that won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be used for the longest period of time minimizes the number of page faults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Proved by Belady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re now going to survey various replacement algorithms, starting with Belady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17537</TotalTime>
  <Pages>7</Pages>
  <Words>2268</Words>
  <Application>Microsoft Macintosh PowerPoint</Application>
  <PresentationFormat>Letter Paper (8.5x11 in)</PresentationFormat>
  <Paragraphs>372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dbllineb</vt:lpstr>
      <vt:lpstr>CSE 153 Design of Operating Systems  Winter 23</vt:lpstr>
      <vt:lpstr>Memory Management</vt:lpstr>
      <vt:lpstr>Demand Paging (OS)</vt:lpstr>
      <vt:lpstr>Demand Paging (Process)</vt:lpstr>
      <vt:lpstr>Page Replacement</vt:lpstr>
      <vt:lpstr>Page replacement policy</vt:lpstr>
      <vt:lpstr>Considerations</vt:lpstr>
      <vt:lpstr>Locality to the Rescue</vt:lpstr>
      <vt:lpstr>Evicting the Best Page</vt:lpstr>
      <vt:lpstr>Belady’s Algorithm</vt:lpstr>
      <vt:lpstr>First-In First-Out (FIFO)</vt:lpstr>
      <vt:lpstr>Least Recently Used (LRU)</vt:lpstr>
      <vt:lpstr>Approximating LRU</vt:lpstr>
      <vt:lpstr>LRU Approximation</vt:lpstr>
      <vt:lpstr>LRU Clock  (Not Recently Used)</vt:lpstr>
      <vt:lpstr>LRU Clock</vt:lpstr>
      <vt:lpstr>Example: gcc Page Replace</vt:lpstr>
      <vt:lpstr>Example: Belady’s Anomaly</vt:lpstr>
      <vt:lpstr>Other ideas</vt:lpstr>
      <vt:lpstr>Fixed vs. Variable Space</vt:lpstr>
      <vt:lpstr>Working Set Model</vt:lpstr>
      <vt:lpstr>Working Set Size</vt:lpstr>
      <vt:lpstr>Example: gcc Working Set</vt:lpstr>
      <vt:lpstr>Working Set Problems</vt:lpstr>
      <vt:lpstr>Page Fault Frequency (PFF)</vt:lpstr>
      <vt:lpstr>Thrashing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subject/>
  <dc:creator>Tala Abughazaleh</dc:creator>
  <cp:keywords/>
  <dc:description/>
  <cp:lastModifiedBy>Microsoft Office User</cp:lastModifiedBy>
  <cp:revision>24</cp:revision>
  <cp:lastPrinted>2013-02-20T03:29:58Z</cp:lastPrinted>
  <dcterms:created xsi:type="dcterms:W3CDTF">2016-05-17T14:20:15Z</dcterms:created>
  <dcterms:modified xsi:type="dcterms:W3CDTF">2023-03-03T19:45:09Z</dcterms:modified>
</cp:coreProperties>
</file>