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8" r:id="rId2"/>
    <p:sldId id="349" r:id="rId3"/>
    <p:sldId id="350" r:id="rId4"/>
    <p:sldId id="351" r:id="rId5"/>
    <p:sldId id="352" r:id="rId6"/>
    <p:sldId id="353" r:id="rId7"/>
    <p:sldId id="354" r:id="rId8"/>
    <p:sldId id="355" r:id="rId9"/>
    <p:sldId id="356" r:id="rId10"/>
    <p:sldId id="357" r:id="rId11"/>
    <p:sldId id="358" r:id="rId12"/>
    <p:sldId id="359" r:id="rId13"/>
    <p:sldId id="360" r:id="rId14"/>
    <p:sldId id="361" r:id="rId15"/>
    <p:sldId id="362" r:id="rId16"/>
    <p:sldId id="363" r:id="rId17"/>
    <p:sldId id="364" r:id="rId18"/>
    <p:sldId id="365" r:id="rId19"/>
    <p:sldId id="366" r:id="rId20"/>
    <p:sldId id="367" r:id="rId21"/>
    <p:sldId id="388" r:id="rId22"/>
    <p:sldId id="389" r:id="rId23"/>
    <p:sldId id="390" r:id="rId24"/>
    <p:sldId id="391" r:id="rId25"/>
    <p:sldId id="368" r:id="rId26"/>
    <p:sldId id="369" r:id="rId27"/>
    <p:sldId id="370" r:id="rId28"/>
    <p:sldId id="371" r:id="rId29"/>
    <p:sldId id="372" r:id="rId30"/>
    <p:sldId id="373" r:id="rId31"/>
    <p:sldId id="374" r:id="rId32"/>
    <p:sldId id="375" r:id="rId33"/>
    <p:sldId id="376" r:id="rId34"/>
    <p:sldId id="377" r:id="rId35"/>
    <p:sldId id="392" r:id="rId36"/>
  </p:sldIdLst>
  <p:sldSz cx="9144000" cy="6858000" type="letter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3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82"/>
    </p:cViewPr>
  </p:sorterViewPr>
  <p:notesViewPr>
    <p:cSldViewPr>
      <p:cViewPr varScale="1">
        <p:scale>
          <a:sx n="82" d="100"/>
          <a:sy n="82" d="100"/>
        </p:scale>
        <p:origin x="-1914" y="-90"/>
      </p:cViewPr>
      <p:guideLst>
        <p:guide orient="horz" pos="3023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BCC3EEE9-AAA9-1C4E-B48F-DC35EED4CD5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t" anchorCtr="0" compatLnSpc="1">
            <a:prstTxWarp prst="textNoShape">
              <a:avLst/>
            </a:prstTxWarp>
          </a:bodyPr>
          <a:lstStyle>
            <a:lvl1pPr defTabSz="965200">
              <a:defRPr sz="1000" b="0" i="1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FAB0E9A-9667-DC44-99B0-CB492D0AD6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t" anchorCtr="0" compatLnSpc="1">
            <a:prstTxWarp prst="textNoShape">
              <a:avLst/>
            </a:prstTxWarp>
          </a:bodyPr>
          <a:lstStyle>
            <a:lvl1pPr algn="r" defTabSz="965200">
              <a:defRPr sz="1000" b="0" i="1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11E4D10C-22E1-FC48-AC95-017B2A43A35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b" anchorCtr="0" compatLnSpc="1">
            <a:prstTxWarp prst="textNoShape">
              <a:avLst/>
            </a:prstTxWarp>
          </a:bodyPr>
          <a:lstStyle>
            <a:lvl1pPr defTabSz="965200">
              <a:defRPr sz="1000" b="0" i="1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FFBED1BD-5DD7-EC46-9D89-5DF09028420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b" anchorCtr="0" compatLnSpc="1">
            <a:prstTxWarp prst="textNoShape">
              <a:avLst/>
            </a:prstTxWarp>
          </a:bodyPr>
          <a:lstStyle>
            <a:lvl1pPr algn="r" defTabSz="965200">
              <a:defRPr sz="1000" b="0" i="1"/>
            </a:lvl1pPr>
          </a:lstStyle>
          <a:p>
            <a:fld id="{4C09A805-AB00-724F-AC8F-A3EABA6A47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F3EF54A1-A44E-1B44-AC42-0D68BA49490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t" anchorCtr="0" compatLnSpc="1">
            <a:prstTxWarp prst="textNoShape">
              <a:avLst/>
            </a:prstTxWarp>
          </a:bodyPr>
          <a:lstStyle>
            <a:lvl1pPr defTabSz="965200">
              <a:defRPr sz="1000" b="0" i="1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1E0B82D5-2443-3D46-9E60-40C76FE8155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t" anchorCtr="0" compatLnSpc="1">
            <a:prstTxWarp prst="textNoShape">
              <a:avLst/>
            </a:prstTxWarp>
          </a:bodyPr>
          <a:lstStyle>
            <a:lvl1pPr algn="r" defTabSz="965200">
              <a:defRPr sz="1000" b="0" i="1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5F63C10-4ABF-9D49-9537-5EFFAA3D439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b" anchorCtr="0" compatLnSpc="1">
            <a:prstTxWarp prst="textNoShape">
              <a:avLst/>
            </a:prstTxWarp>
          </a:bodyPr>
          <a:lstStyle>
            <a:lvl1pPr defTabSz="965200">
              <a:defRPr sz="1000" b="0" i="1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F70548EB-9BF5-6D4A-A97C-78E52515D9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b" anchorCtr="0" compatLnSpc="1">
            <a:prstTxWarp prst="textNoShape">
              <a:avLst/>
            </a:prstTxWarp>
          </a:bodyPr>
          <a:lstStyle>
            <a:lvl1pPr algn="r" defTabSz="965200">
              <a:defRPr sz="1000" b="0" i="1">
                <a:latin typeface="Times New Roman" panose="02020603050405020304" pitchFamily="18" charset="0"/>
              </a:defRPr>
            </a:lvl1pPr>
          </a:lstStyle>
          <a:p>
            <a:fld id="{91BB6ED2-D446-CE45-8489-217BEB6BC75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BF1AC4E1-9E04-904E-A258-B21DE4F00B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9300"/>
            <a:ext cx="5365750" cy="432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39" tIns="48574" rIns="97139" bIns="485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319" name="Rectangle 7">
            <a:extLst>
              <a:ext uri="{FF2B5EF4-FFF2-40B4-BE49-F238E27FC236}">
                <a16:creationId xmlns:a16="http://schemas.microsoft.com/office/drawing/2014/main" id="{2EE0454A-5583-7C4E-8E41-F087C20211E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6825" y="725488"/>
            <a:ext cx="4783138" cy="3587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5">
            <a:extLst>
              <a:ext uri="{FF2B5EF4-FFF2-40B4-BE49-F238E27FC236}">
                <a16:creationId xmlns:a16="http://schemas.microsoft.com/office/drawing/2014/main" id="{8B0C9300-1261-3643-A9E5-83D75E8D32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A365A12-CC28-404A-BD2D-4805D2CB6843}" type="slidenum">
              <a:rPr lang="en-US" altLang="en-US" sz="1000" b="0">
                <a:latin typeface="Times New Roman" panose="02020603050405020304" pitchFamily="18" charset="0"/>
              </a:rPr>
              <a:pPr/>
              <a:t>1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F8AE12C1-0B62-E14D-B8A6-C871AED509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C2A9D554-DD8A-3B4B-BBAE-7EA312B921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>
            <a:extLst>
              <a:ext uri="{FF2B5EF4-FFF2-40B4-BE49-F238E27FC236}">
                <a16:creationId xmlns:a16="http://schemas.microsoft.com/office/drawing/2014/main" id="{A1F078CA-170D-ED45-B228-071D6B04C2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6825" y="727075"/>
            <a:ext cx="4783138" cy="3587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1" tIns="45715" rIns="91431" bIns="45715" anchor="ctr"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780AD972-D9ED-094B-BD17-81F4FD3556B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974725" y="4560888"/>
            <a:ext cx="5365750" cy="4322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>
            <a:extLst>
              <a:ext uri="{FF2B5EF4-FFF2-40B4-BE49-F238E27FC236}">
                <a16:creationId xmlns:a16="http://schemas.microsoft.com/office/drawing/2014/main" id="{D3A9FEC7-1A65-C643-8426-9EBC6332A8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6825" y="727075"/>
            <a:ext cx="4783138" cy="3587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1" tIns="45715" rIns="91431" bIns="45715" anchor="ctr"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B3E2AA7B-65E5-1B49-8F9D-9CFE389F25F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974725" y="4560888"/>
            <a:ext cx="5365750" cy="4322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>
            <a:extLst>
              <a:ext uri="{FF2B5EF4-FFF2-40B4-BE49-F238E27FC236}">
                <a16:creationId xmlns:a16="http://schemas.microsoft.com/office/drawing/2014/main" id="{A91C3C1A-2E11-BD46-8712-BD1D19D5D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6825" y="727075"/>
            <a:ext cx="4783138" cy="3587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1" tIns="45715" rIns="91431" bIns="45715" anchor="ctr"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BF771F14-4917-F842-87B1-8BC4AA687D4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974725" y="4560888"/>
            <a:ext cx="5365750" cy="4322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>
            <a:extLst>
              <a:ext uri="{FF2B5EF4-FFF2-40B4-BE49-F238E27FC236}">
                <a16:creationId xmlns:a16="http://schemas.microsoft.com/office/drawing/2014/main" id="{2EEB24DD-4C2C-A24C-8795-424D4B43AD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6825" y="727075"/>
            <a:ext cx="4783138" cy="3587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1" tIns="45715" rIns="91431" bIns="45715" anchor="ctr"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18CB27D4-ADE0-A24A-A0DB-5F415766E06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974725" y="4560888"/>
            <a:ext cx="5365750" cy="4322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>
            <a:extLst>
              <a:ext uri="{FF2B5EF4-FFF2-40B4-BE49-F238E27FC236}">
                <a16:creationId xmlns:a16="http://schemas.microsoft.com/office/drawing/2014/main" id="{A5337F6C-165D-2047-BE9D-B303FE3AEF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6825" y="727075"/>
            <a:ext cx="4783138" cy="3587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1" tIns="45715" rIns="91431" bIns="45715" anchor="ctr"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82434644-D6F3-1443-9304-F4489A571A1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974725" y="4560888"/>
            <a:ext cx="5365750" cy="4322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1">
            <a:extLst>
              <a:ext uri="{FF2B5EF4-FFF2-40B4-BE49-F238E27FC236}">
                <a16:creationId xmlns:a16="http://schemas.microsoft.com/office/drawing/2014/main" id="{541B48F5-42AF-194C-A907-DD3D0EFF75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6825" y="727075"/>
            <a:ext cx="4783138" cy="3587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1" tIns="45715" rIns="91431" bIns="45715" anchor="ctr"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E2D00206-C6DB-A64A-8589-43B5473F682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974725" y="4560888"/>
            <a:ext cx="5365750" cy="4322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1">
            <a:extLst>
              <a:ext uri="{FF2B5EF4-FFF2-40B4-BE49-F238E27FC236}">
                <a16:creationId xmlns:a16="http://schemas.microsoft.com/office/drawing/2014/main" id="{68608DBF-9254-ED40-AECE-8F3371763F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6825" y="727075"/>
            <a:ext cx="4783138" cy="3587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1" tIns="45715" rIns="91431" bIns="45715" anchor="ctr"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1CF514BD-D86A-1A4A-AAD5-205736CF80C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974725" y="4560888"/>
            <a:ext cx="5365750" cy="4322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1">
            <a:extLst>
              <a:ext uri="{FF2B5EF4-FFF2-40B4-BE49-F238E27FC236}">
                <a16:creationId xmlns:a16="http://schemas.microsoft.com/office/drawing/2014/main" id="{CC007E1B-FA76-A141-A5F4-EBDB200D0C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6825" y="727075"/>
            <a:ext cx="4783138" cy="3587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1" tIns="45715" rIns="91431" bIns="45715" anchor="ctr"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6C3DE81B-1524-B946-85E0-1EF285F6BDD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974725" y="4560888"/>
            <a:ext cx="5365750" cy="4322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>
            <a:extLst>
              <a:ext uri="{FF2B5EF4-FFF2-40B4-BE49-F238E27FC236}">
                <a16:creationId xmlns:a16="http://schemas.microsoft.com/office/drawing/2014/main" id="{AC767C60-5DAA-AD4E-9E39-9E556DCE64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4" name="Notes Placeholder 2">
            <a:extLst>
              <a:ext uri="{FF2B5EF4-FFF2-40B4-BE49-F238E27FC236}">
                <a16:creationId xmlns:a16="http://schemas.microsoft.com/office/drawing/2014/main" id="{BB2249BF-BB07-AB42-94CB-DEFE94787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solidFill>
                  <a:srgbClr val="D60093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What happens if a pointer inside the shared segment references an address outside the segment?</a:t>
            </a:r>
          </a:p>
        </p:txBody>
      </p:sp>
      <p:sp>
        <p:nvSpPr>
          <p:cNvPr id="54275" name="Slide Number Placeholder 3">
            <a:extLst>
              <a:ext uri="{FF2B5EF4-FFF2-40B4-BE49-F238E27FC236}">
                <a16:creationId xmlns:a16="http://schemas.microsoft.com/office/drawing/2014/main" id="{A56DF34B-FEDB-7141-805C-296723FD9E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4AA471C-00ED-634E-A4D1-52A2DD8B98EC}" type="slidenum">
              <a:rPr lang="en-US" altLang="en-US" sz="1000" b="0">
                <a:latin typeface="Times New Roman" panose="02020603050405020304" pitchFamily="18" charset="0"/>
              </a:rPr>
              <a:pPr/>
              <a:t>21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1">
            <a:extLst>
              <a:ext uri="{FF2B5EF4-FFF2-40B4-BE49-F238E27FC236}">
                <a16:creationId xmlns:a16="http://schemas.microsoft.com/office/drawing/2014/main" id="{F33369CE-C2AE-954C-BE4A-6A485E8674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6825" y="727075"/>
            <a:ext cx="4783138" cy="3587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1" tIns="45715" rIns="91431" bIns="45715" anchor="ctr"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564EF1CF-7045-9D45-B1DE-35DA370119E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974725" y="4560888"/>
            <a:ext cx="5365750" cy="4322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>
            <a:extLst>
              <a:ext uri="{FF2B5EF4-FFF2-40B4-BE49-F238E27FC236}">
                <a16:creationId xmlns:a16="http://schemas.microsoft.com/office/drawing/2014/main" id="{1CCC1A3E-D8F3-154D-8DE3-8EACF71E5A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6825" y="727075"/>
            <a:ext cx="4783138" cy="3587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1" tIns="45715" rIns="91431" bIns="45715" anchor="ctr"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45CD019C-1155-4F4E-BA7B-5B8F334D687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974725" y="4560888"/>
            <a:ext cx="5365750" cy="4322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1">
            <a:extLst>
              <a:ext uri="{FF2B5EF4-FFF2-40B4-BE49-F238E27FC236}">
                <a16:creationId xmlns:a16="http://schemas.microsoft.com/office/drawing/2014/main" id="{4376387D-82FF-264E-A583-FA74184070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6825" y="727075"/>
            <a:ext cx="4783138" cy="3587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1" tIns="45715" rIns="91431" bIns="45715" anchor="ctr"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3B3126D1-3636-E849-94E0-318B75A0929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974725" y="4560888"/>
            <a:ext cx="5365750" cy="4322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>
            <a:extLst>
              <a:ext uri="{FF2B5EF4-FFF2-40B4-BE49-F238E27FC236}">
                <a16:creationId xmlns:a16="http://schemas.microsoft.com/office/drawing/2014/main" id="{570D4969-809D-AA48-8A98-A26D7C37DB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8" name="Rectangle 3">
            <a:extLst>
              <a:ext uri="{FF2B5EF4-FFF2-40B4-BE49-F238E27FC236}">
                <a16:creationId xmlns:a16="http://schemas.microsoft.com/office/drawing/2014/main" id="{BBD191A2-38A6-EF45-BF82-4C80D5B75B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>
            <a:extLst>
              <a:ext uri="{FF2B5EF4-FFF2-40B4-BE49-F238E27FC236}">
                <a16:creationId xmlns:a16="http://schemas.microsoft.com/office/drawing/2014/main" id="{B61C7B01-0D4A-BB49-BFE0-9ABC087C48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6" name="Rectangle 3">
            <a:extLst>
              <a:ext uri="{FF2B5EF4-FFF2-40B4-BE49-F238E27FC236}">
                <a16:creationId xmlns:a16="http://schemas.microsoft.com/office/drawing/2014/main" id="{FC74432B-98F7-A445-8035-6A2F95E352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We’re going to simplify and consider only associative caches and TLBs </a:t>
            </a:r>
            <a:r>
              <a:rPr lang="mr-IN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–</a:t>
            </a: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 this means that we don</a:t>
            </a:r>
            <a:r>
              <a:rPr lang="mr-IN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latin typeface="Arial" panose="020B0604020202020204" pitchFamily="34" charset="0"/>
                <a:ea typeface="ＭＳ Ｐゴシック" panose="020B0600070205080204" pitchFamily="34" charset="-128"/>
              </a:rPr>
              <a:t>t care about index bits and we can use the tag directly to see the match.</a:t>
            </a: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Image Placeholder 1">
            <a:extLst>
              <a:ext uri="{FF2B5EF4-FFF2-40B4-BE49-F238E27FC236}">
                <a16:creationId xmlns:a16="http://schemas.microsoft.com/office/drawing/2014/main" id="{D3CEC691-5F76-E046-9851-848BCD84F9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4" name="Notes Placeholder 2">
            <a:extLst>
              <a:ext uri="{FF2B5EF4-FFF2-40B4-BE49-F238E27FC236}">
                <a16:creationId xmlns:a16="http://schemas.microsoft.com/office/drawing/2014/main" id="{6AEA59ED-88D1-6245-B701-DF9856B3BB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9635" name="Slide Number Placeholder 3">
            <a:extLst>
              <a:ext uri="{FF2B5EF4-FFF2-40B4-BE49-F238E27FC236}">
                <a16:creationId xmlns:a16="http://schemas.microsoft.com/office/drawing/2014/main" id="{85D852FC-0C4B-184D-9A34-700EBEE523F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FF739F4-9A7F-F94E-8B85-45DBCB505E7C}" type="slidenum">
              <a:rPr lang="en-US" altLang="en-US" sz="1000" b="0">
                <a:latin typeface="Times New Roman" panose="02020603050405020304" pitchFamily="18" charset="0"/>
              </a:rPr>
              <a:pPr/>
              <a:t>31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1">
            <a:extLst>
              <a:ext uri="{FF2B5EF4-FFF2-40B4-BE49-F238E27FC236}">
                <a16:creationId xmlns:a16="http://schemas.microsoft.com/office/drawing/2014/main" id="{47ECD39A-9828-5645-9F88-0961BDA6C0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6825" y="727075"/>
            <a:ext cx="4783138" cy="3587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1" tIns="45715" rIns="91431" bIns="45715" anchor="ctr"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71683" name="Rectangle 2">
            <a:extLst>
              <a:ext uri="{FF2B5EF4-FFF2-40B4-BE49-F238E27FC236}">
                <a16:creationId xmlns:a16="http://schemas.microsoft.com/office/drawing/2014/main" id="{AB745E43-A9BF-D046-BD7B-4C000695123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974725" y="4560888"/>
            <a:ext cx="5365750" cy="4322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1">
            <a:extLst>
              <a:ext uri="{FF2B5EF4-FFF2-40B4-BE49-F238E27FC236}">
                <a16:creationId xmlns:a16="http://schemas.microsoft.com/office/drawing/2014/main" id="{AED03F01-EB7B-104F-AAFC-E2E6919F31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6825" y="727075"/>
            <a:ext cx="4783138" cy="3587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1" tIns="45715" rIns="91431" bIns="45715" anchor="ctr"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9F5557D4-EC0C-4E4F-A734-4BFD83679BE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974725" y="4560888"/>
            <a:ext cx="5365750" cy="4322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>
            <a:extLst>
              <a:ext uri="{FF2B5EF4-FFF2-40B4-BE49-F238E27FC236}">
                <a16:creationId xmlns:a16="http://schemas.microsoft.com/office/drawing/2014/main" id="{F1213A04-E7C3-A844-BD76-7747E46F37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8" name="Rectangle 3">
            <a:extLst>
              <a:ext uri="{FF2B5EF4-FFF2-40B4-BE49-F238E27FC236}">
                <a16:creationId xmlns:a16="http://schemas.microsoft.com/office/drawing/2014/main" id="{E2DC2F4A-E037-F54A-AAD7-D0698FF706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>
            <a:extLst>
              <a:ext uri="{FF2B5EF4-FFF2-40B4-BE49-F238E27FC236}">
                <a16:creationId xmlns:a16="http://schemas.microsoft.com/office/drawing/2014/main" id="{54ABFCBD-D73A-3E42-BC14-BDFC10F1C7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6825" y="727075"/>
            <a:ext cx="4783138" cy="3587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1" tIns="45715" rIns="91431" bIns="45715" anchor="ctr"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5526EC0C-C0CF-1C44-8E88-F45974CE9B0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974725" y="4560888"/>
            <a:ext cx="5365750" cy="4322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>
            <a:extLst>
              <a:ext uri="{FF2B5EF4-FFF2-40B4-BE49-F238E27FC236}">
                <a16:creationId xmlns:a16="http://schemas.microsoft.com/office/drawing/2014/main" id="{E3397150-E5EE-344C-A089-0FE560513E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4" name="Notes Placeholder 2">
            <a:extLst>
              <a:ext uri="{FF2B5EF4-FFF2-40B4-BE49-F238E27FC236}">
                <a16:creationId xmlns:a16="http://schemas.microsoft.com/office/drawing/2014/main" id="{4B81E630-A944-E847-A0C0-E080735B7E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3555" name="Slide Number Placeholder 3">
            <a:extLst>
              <a:ext uri="{FF2B5EF4-FFF2-40B4-BE49-F238E27FC236}">
                <a16:creationId xmlns:a16="http://schemas.microsoft.com/office/drawing/2014/main" id="{A6B315B5-9547-BA45-A7B1-AE45E1F0904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ED8044C-9E76-624F-8AEE-3DF2D680EF24}" type="slidenum">
              <a:rPr lang="en-US" altLang="en-US" sz="1000" b="0">
                <a:latin typeface="Times New Roman" panose="02020603050405020304" pitchFamily="18" charset="0"/>
              </a:rPr>
              <a:pPr/>
              <a:t>5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>
            <a:extLst>
              <a:ext uri="{FF2B5EF4-FFF2-40B4-BE49-F238E27FC236}">
                <a16:creationId xmlns:a16="http://schemas.microsoft.com/office/drawing/2014/main" id="{E3165955-3207-AB4E-AD1A-C187EAFA66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6825" y="727075"/>
            <a:ext cx="4783138" cy="3587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1" tIns="45715" rIns="91431" bIns="45715" anchor="ctr"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246A6F11-FC4F-B546-B776-C0D57CC44EB3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974725" y="4560888"/>
            <a:ext cx="5365750" cy="4322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>
            <a:extLst>
              <a:ext uri="{FF2B5EF4-FFF2-40B4-BE49-F238E27FC236}">
                <a16:creationId xmlns:a16="http://schemas.microsoft.com/office/drawing/2014/main" id="{0E5D500E-C5BC-E640-941C-F41108548B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6825" y="727075"/>
            <a:ext cx="4783138" cy="3587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1" tIns="45715" rIns="91431" bIns="45715" anchor="ctr"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2BF28155-A47E-8A47-A8B3-C6BED9501E4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974725" y="4560888"/>
            <a:ext cx="5365750" cy="4322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>
            <a:extLst>
              <a:ext uri="{FF2B5EF4-FFF2-40B4-BE49-F238E27FC236}">
                <a16:creationId xmlns:a16="http://schemas.microsoft.com/office/drawing/2014/main" id="{00F42714-834B-6546-8D0A-FF92E98326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6825" y="727075"/>
            <a:ext cx="4783138" cy="3587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1" tIns="45715" rIns="91431" bIns="45715" anchor="ctr"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F9144354-2EA0-3544-A97D-8AED23DFFC0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974725" y="4560888"/>
            <a:ext cx="5365750" cy="4322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>
            <a:extLst>
              <a:ext uri="{FF2B5EF4-FFF2-40B4-BE49-F238E27FC236}">
                <a16:creationId xmlns:a16="http://schemas.microsoft.com/office/drawing/2014/main" id="{594863C5-84EE-2B47-B259-A50138FE7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6825" y="727075"/>
            <a:ext cx="4783138" cy="3587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1" tIns="45715" rIns="91431" bIns="45715" anchor="ctr"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FB6C9277-D4F0-5646-9340-AE9E0C1A881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974725" y="4560888"/>
            <a:ext cx="5365750" cy="4322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>
            <a:extLst>
              <a:ext uri="{FF2B5EF4-FFF2-40B4-BE49-F238E27FC236}">
                <a16:creationId xmlns:a16="http://schemas.microsoft.com/office/drawing/2014/main" id="{5A22387A-1271-6F45-83D3-D44107CDEB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6825" y="727075"/>
            <a:ext cx="4783138" cy="3587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1" tIns="45715" rIns="91431" bIns="45715" anchor="ctr"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38E007AD-D5F8-F946-985D-13A83E68141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974725" y="4560888"/>
            <a:ext cx="5365750" cy="4322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96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2057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BA80A06-2BBF-484B-A371-72992DDCD1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4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6E4F8FF-6C28-4849-AA78-703E6BA1A265}" type="datetime1">
              <a:rPr lang="en-US" altLang="en-US"/>
              <a:pPr>
                <a:defRPr/>
              </a:pPr>
              <a:t>2/24/23</a:t>
            </a:fld>
            <a:endParaRPr lang="en-US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CC81457-80EC-B144-8D4C-1CF8B62DC8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b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en-US" altLang="en-US"/>
              <a:t>CSE 153 – Lecture 16 – VM</a:t>
            </a:r>
          </a:p>
        </p:txBody>
      </p:sp>
    </p:spTree>
    <p:extLst>
      <p:ext uri="{BB962C8B-B14F-4D97-AF65-F5344CB8AC3E}">
        <p14:creationId xmlns:p14="http://schemas.microsoft.com/office/powerpoint/2010/main" val="3068515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51FA48F-968F-8140-B6E6-39A726DFC5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C91632-C98B-B84D-9D20-D4B3EDAD9400}" type="datetime1">
              <a:rPr lang="en-US" altLang="en-US"/>
              <a:pPr>
                <a:defRPr/>
              </a:pPr>
              <a:t>2/24/23</a:t>
            </a:fld>
            <a:endParaRPr lang="en-US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6F1FA2C-6C9E-FF4A-93D5-A5DC618781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16 – VM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5D9B0CB-ECA5-7641-B62A-7128F72F95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02B4A5-4E7C-7B4A-895D-2AB2FCF58E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5672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318D2C3-CBC4-CE45-87E7-2834187D3C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5F56B4-1D01-DB40-9629-06ED0CD91A37}" type="datetime1">
              <a:rPr lang="en-US" altLang="en-US"/>
              <a:pPr>
                <a:defRPr/>
              </a:pPr>
              <a:t>2/24/23</a:t>
            </a:fld>
            <a:endParaRPr lang="en-US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7FFCFE4-FD1C-A240-BADC-EE2A7D6810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16 – VM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29323F72-85BC-4F48-AA9C-4A4E4CC2A5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90DE5E-4441-4D40-B8AB-8E15C7CD45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5833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3A65931-AB7D-004B-B15B-5D02131E37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31264-63F9-5142-96CD-C0812EE1B7E3}" type="datetime1">
              <a:rPr lang="en-US" altLang="en-US"/>
              <a:pPr>
                <a:defRPr/>
              </a:pPr>
              <a:t>2/24/23</a:t>
            </a:fld>
            <a:endParaRPr lang="en-US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5B0A463-B703-504D-9499-DD0A8CA03D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16 – VM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2B378795-34A1-9E41-B8BD-E9DB7847D1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ED24DD-CBC8-1643-A8AC-A7B1B8FBAC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5381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E383EBB-79E0-9A41-8950-90F8976FAD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1B1E51-90B9-054E-993C-6A37BD556426}" type="datetime1">
              <a:rPr lang="en-US" altLang="en-US"/>
              <a:pPr>
                <a:defRPr/>
              </a:pPr>
              <a:t>2/24/23</a:t>
            </a:fld>
            <a:endParaRPr lang="en-US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2C6D1DB-6943-9E4D-B205-AFE616F22B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16 – VM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F8FA76D5-B2C6-7B40-839A-28DB2F4811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169BD5-4B2D-1944-98EA-2AD384A7BF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3424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F188587-ACFB-144F-BBFA-63CA0F640D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E3A06-DE20-7F44-9931-9B2F7BC5C3F0}" type="datetime1">
              <a:rPr lang="en-US" altLang="en-US"/>
              <a:pPr>
                <a:defRPr/>
              </a:pPr>
              <a:t>2/24/23</a:t>
            </a:fld>
            <a:endParaRPr lang="en-US" alt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3EAB8961-2EC0-134F-B908-B5C099BE04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16 – VM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CB2E85B3-4C3B-F845-ACF7-62CC8BC9F9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968F47-F025-9B4B-997C-E5E581A701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1189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6CE0705-CADD-E340-9EFB-DC6F325827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2F5FF-7E12-974F-AD07-4281B65EC682}" type="datetime1">
              <a:rPr lang="en-US" altLang="en-US"/>
              <a:pPr>
                <a:defRPr/>
              </a:pPr>
              <a:t>2/24/23</a:t>
            </a:fld>
            <a:endParaRPr lang="en-US" alt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4486C444-516E-6C46-BDA3-15431B01EC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16 – VM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739D086B-B1B0-C649-86F9-D432DD1FCF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1B4279-82E9-E149-9998-19C733185E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9686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361E852-7780-454A-94B7-8DC3B00903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80C6B-0557-7C45-B2F8-241CB24FD2EC}" type="datetime1">
              <a:rPr lang="en-US" altLang="en-US"/>
              <a:pPr>
                <a:defRPr/>
              </a:pPr>
              <a:t>2/24/23</a:t>
            </a:fld>
            <a:endParaRPr lang="en-US" alt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EFF9084-CDC8-AD42-9956-8D18A2B7DE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16 – VM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61BFEC42-39E3-C341-871F-B46B6CB5BE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C120AD-7885-1F47-8C3B-A9011D522E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5667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8C028BAF-EE13-B047-8A38-9B06CAD57D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B7FA4B-8413-6D4B-9DC8-AAFD322E1E79}" type="datetime1">
              <a:rPr lang="en-US" altLang="en-US"/>
              <a:pPr>
                <a:defRPr/>
              </a:pPr>
              <a:t>2/24/23</a:t>
            </a:fld>
            <a:endParaRPr lang="en-US" alt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FA58DA53-F1D5-7A4C-9F14-11F77999F6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16 – VM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94DCD840-76C5-8E4B-BA7B-59427F1F3D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060989-05F5-9C43-8621-CEAEC4885E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7260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F534BF2-F5C3-2C45-8E67-47949E32A1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3EA3A7-DB3E-7C44-A802-941C898EB3F8}" type="datetime1">
              <a:rPr lang="en-US" altLang="en-US"/>
              <a:pPr>
                <a:defRPr/>
              </a:pPr>
              <a:t>2/24/23</a:t>
            </a:fld>
            <a:endParaRPr lang="en-US" alt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33F181A6-A638-9849-BCEC-216EDFA70C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16 – VM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44D687D5-58F7-ED4C-80B0-9EB756A37F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3A2E50-D6DD-5E46-BF44-7ADD6F9B7E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2492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815EABB-51B0-4D40-904E-CC3228DFBB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6C554-5A53-0D4B-9A0B-07994AF0741D}" type="datetime1">
              <a:rPr lang="en-US" altLang="en-US"/>
              <a:pPr>
                <a:defRPr/>
              </a:pPr>
              <a:t>2/24/23</a:t>
            </a:fld>
            <a:endParaRPr lang="en-US" alt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63A943C-0623-5D43-83B7-4579A6F817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16 – VM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A1C39C54-A28E-854A-AFE4-63EF75BB6A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52BA71-AD85-5C49-9372-3893C3E230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2616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6A9B934-E091-9F45-A860-38E4B7C3C6D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fld id="{69624BCA-B585-AC4B-939A-4E72B3904526}" type="datetime1">
              <a:rPr lang="en-US" altLang="en-US"/>
              <a:pPr>
                <a:defRPr/>
              </a:pPr>
              <a:t>2/24/23</a:t>
            </a:fld>
            <a:endParaRPr lang="en-US" alt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AEF108F-6CC3-234F-95B0-88225355D8D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n-US" altLang="en-US"/>
              <a:t>CSE 153 – Lecture 16 – VM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1028" name="Rectangle 8">
            <a:extLst>
              <a:ext uri="{FF2B5EF4-FFF2-40B4-BE49-F238E27FC236}">
                <a16:creationId xmlns:a16="http://schemas.microsoft.com/office/drawing/2014/main" id="{66B8DC75-31C7-5A44-9181-41008EA45B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9248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B74C0E47-57E2-2A46-ADB8-F416A89808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56797E1D-D7F8-EC4A-876B-315FFE82B68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248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C860EC17-1B96-9E43-8B04-227B4A8F8D4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Line 13">
            <a:extLst>
              <a:ext uri="{FF2B5EF4-FFF2-40B4-BE49-F238E27FC236}">
                <a16:creationId xmlns:a16="http://schemas.microsoft.com/office/drawing/2014/main" id="{EC0AF579-BA2E-4548-B14A-CE213C05146B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371600"/>
            <a:ext cx="8305800" cy="0"/>
          </a:xfrm>
          <a:prstGeom prst="line">
            <a:avLst/>
          </a:prstGeom>
          <a:noFill/>
          <a:ln w="44450">
            <a:solidFill>
              <a:srgbClr val="0000FF"/>
            </a:solidFill>
            <a:round/>
            <a:headEnd/>
            <a:tailEnd/>
          </a:ln>
          <a:effectLst>
            <a:outerShdw dist="53882" dir="2700000" algn="ctr" rotWithShape="0">
              <a:srgbClr val="333399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  <p:sldLayoutId id="2147483870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l"/>
        <a:defRPr sz="24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ZapfDingbats" pitchFamily="82" charset="2"/>
        <a:buChar char="u"/>
        <a:defRPr sz="2000">
          <a:solidFill>
            <a:schemeClr val="accent2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>
          <a:solidFill>
            <a:schemeClr val="accent2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n"/>
        <a:defRPr sz="1600">
          <a:solidFill>
            <a:schemeClr val="accent2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l"/>
        <a:defRPr sz="1600">
          <a:solidFill>
            <a:schemeClr val="accent2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96" charset="2"/>
        <a:buChar char="l"/>
        <a:defRPr sz="1600">
          <a:solidFill>
            <a:schemeClr val="accent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96" charset="2"/>
        <a:buChar char="l"/>
        <a:defRPr sz="1600">
          <a:solidFill>
            <a:schemeClr val="accent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96" charset="2"/>
        <a:buChar char="l"/>
        <a:defRPr sz="1600">
          <a:solidFill>
            <a:schemeClr val="accent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96" charset="2"/>
        <a:buChar char="l"/>
        <a:defRPr sz="1600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6B1AFECE-F31E-2D44-856C-C2EAD5B1005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7772400" cy="3048000"/>
          </a:xfrm>
        </p:spPr>
        <p:txBody>
          <a:bodyPr/>
          <a:lstStyle/>
          <a:p>
            <a:pPr algn="ctr">
              <a:defRPr/>
            </a:pPr>
            <a:r>
              <a:rPr lang="en-US" altLang="en-US" dirty="0">
                <a:solidFill>
                  <a:srgbClr val="009900"/>
                </a:solidFill>
                <a:ea typeface="ＭＳ Ｐゴシック" panose="020B0600070205080204" pitchFamily="34" charset="-128"/>
              </a:rPr>
              <a:t>CSE 153</a:t>
            </a:r>
            <a:br>
              <a:rPr lang="en-US" altLang="en-US" dirty="0">
                <a:solidFill>
                  <a:srgbClr val="009900"/>
                </a:solidFill>
                <a:ea typeface="ＭＳ Ｐゴシック" panose="020B0600070205080204" pitchFamily="34" charset="-128"/>
              </a:rPr>
            </a:br>
            <a:r>
              <a:rPr lang="en-US" altLang="en-US" dirty="0">
                <a:solidFill>
                  <a:srgbClr val="009900"/>
                </a:solidFill>
                <a:ea typeface="ＭＳ Ｐゴシック" panose="020B0600070205080204" pitchFamily="34" charset="-128"/>
              </a:rPr>
              <a:t>Design of Operating Systems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sz="3200" dirty="0">
                <a:ea typeface="ＭＳ Ｐゴシック" panose="020B0600070205080204" pitchFamily="34" charset="-128"/>
              </a:rPr>
            </a:br>
            <a:r>
              <a:rPr lang="en-US" altLang="en-US" sz="3200">
                <a:ea typeface="ＭＳ Ｐゴシック" panose="020B0600070205080204" pitchFamily="34" charset="-128"/>
              </a:rPr>
              <a:t>Winter 2023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E62C6754-B00B-9747-9C59-72187D3BB30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14400" y="3886200"/>
            <a:ext cx="7315200" cy="1752600"/>
          </a:xfrm>
        </p:spPr>
        <p:txBody>
          <a:bodyPr/>
          <a:lstStyle/>
          <a:p>
            <a:pPr>
              <a:buFont typeface="Monotype Sorts" charset="0"/>
              <a:buNone/>
              <a:defRPr/>
            </a:pPr>
            <a:r>
              <a:rPr lang="en-US" sz="2800">
                <a:solidFill>
                  <a:srgbClr val="FF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Lecture 15/16: </a:t>
            </a:r>
            <a:r>
              <a:rPr lang="en-US" sz="2800" dirty="0">
                <a:solidFill>
                  <a:srgbClr val="FF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Paging/Virtual Memory (1)</a:t>
            </a:r>
            <a:endParaRPr lang="en-US" dirty="0">
              <a:ea typeface="ＭＳ Ｐゴシック" charset="0"/>
              <a:cs typeface="ＭＳ Ｐゴシック" charset="0"/>
            </a:endParaRPr>
          </a:p>
          <a:p>
            <a:pPr>
              <a:buFont typeface="Monotype Sorts" charset="0"/>
              <a:buNone/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57D2344-5A53-3346-A396-4F22117932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19800"/>
            <a:ext cx="7924800" cy="3810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None/>
              <a:defRPr/>
            </a:pPr>
            <a:r>
              <a:rPr lang="en-US" altLang="en-US" sz="20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Some slides modified from originals by Dave O’hallaron</a:t>
            </a:r>
            <a:endParaRPr lang="en-US" altLang="en-US" sz="1800">
              <a:solidFill>
                <a:schemeClr val="accent2"/>
              </a:solidFill>
            </a:endParaRPr>
          </a:p>
          <a:p>
            <a:pPr algn="ctr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None/>
              <a:defRPr/>
            </a:pPr>
            <a:endParaRPr lang="en-US" altLang="en-US" sz="240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>
            <a:extLst>
              <a:ext uri="{FF2B5EF4-FFF2-40B4-BE49-F238E27FC236}">
                <a16:creationId xmlns:a16="http://schemas.microsoft.com/office/drawing/2014/main" id="{C00871F4-3F07-0C42-8015-EF10DF20A3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98450" y="449263"/>
            <a:ext cx="8281988" cy="782637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en-US" sz="3600">
                <a:ea typeface="ＭＳ Ｐゴシック" panose="020B0600070205080204" pitchFamily="34" charset="-128"/>
              </a:rPr>
              <a:t>Page Tables</a:t>
            </a:r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1702837F-0F1B-9449-B2C6-66D1B86018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307388" cy="1290638"/>
          </a:xfrm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2000">
                <a:ea typeface="ＭＳ Ｐゴシック" panose="020B0600070205080204" pitchFamily="34" charset="-128"/>
              </a:rPr>
              <a:t>A </a:t>
            </a:r>
            <a:r>
              <a:rPr lang="en-GB" altLang="en-US" sz="2000" i="1">
                <a:solidFill>
                  <a:srgbClr val="C00000"/>
                </a:solidFill>
                <a:ea typeface="ＭＳ Ｐゴシック" panose="020B0600070205080204" pitchFamily="34" charset="-128"/>
              </a:rPr>
              <a:t>page table </a:t>
            </a:r>
            <a:r>
              <a:rPr lang="en-GB" altLang="en-US" sz="2000">
                <a:ea typeface="ＭＳ Ｐゴシック" panose="020B0600070205080204" pitchFamily="34" charset="-128"/>
              </a:rPr>
              <a:t>is an array of page table entries (PTEs) that maps virtual pages to physical pages. 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1800">
                <a:ea typeface="ＭＳ Ｐゴシック" panose="020B0600070205080204" pitchFamily="34" charset="-128"/>
              </a:rPr>
              <a:t>Per-process kernel data structure in DRAM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56EAF497-A5F2-E140-830A-4F2C8FABB7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0900" y="47656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C025967F-DA97-1340-A950-858E1F0A30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0900" y="49942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1749" name="Rectangle 5">
            <a:extLst>
              <a:ext uri="{FF2B5EF4-FFF2-40B4-BE49-F238E27FC236}">
                <a16:creationId xmlns:a16="http://schemas.microsoft.com/office/drawing/2014/main" id="{84868B77-BD5D-114C-9D79-447880893C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0900" y="45370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null</a:t>
            </a:r>
          </a:p>
        </p:txBody>
      </p:sp>
      <p:sp>
        <p:nvSpPr>
          <p:cNvPr id="31750" name="Rectangle 6">
            <a:extLst>
              <a:ext uri="{FF2B5EF4-FFF2-40B4-BE49-F238E27FC236}">
                <a16:creationId xmlns:a16="http://schemas.microsoft.com/office/drawing/2014/main" id="{C5285DDE-2389-4B4E-A5EC-769A19DE85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0900" y="33940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null</a:t>
            </a:r>
          </a:p>
        </p:txBody>
      </p:sp>
      <p:sp>
        <p:nvSpPr>
          <p:cNvPr id="14343" name="Rectangle 7">
            <a:extLst>
              <a:ext uri="{FF2B5EF4-FFF2-40B4-BE49-F238E27FC236}">
                <a16:creationId xmlns:a16="http://schemas.microsoft.com/office/drawing/2014/main" id="{A8071D3F-2523-C540-B66B-588BD725AA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0900" y="36226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44" name="Rectangle 8">
            <a:extLst>
              <a:ext uri="{FF2B5EF4-FFF2-40B4-BE49-F238E27FC236}">
                <a16:creationId xmlns:a16="http://schemas.microsoft.com/office/drawing/2014/main" id="{ADF8D7BE-0D13-C249-AA0D-34AC2DC25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0900" y="38512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45" name="Rectangle 9">
            <a:extLst>
              <a:ext uri="{FF2B5EF4-FFF2-40B4-BE49-F238E27FC236}">
                <a16:creationId xmlns:a16="http://schemas.microsoft.com/office/drawing/2014/main" id="{FDD964AC-2D0C-DD40-9401-3CA8A2717C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0900" y="40798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46" name="Rectangle 10">
            <a:extLst>
              <a:ext uri="{FF2B5EF4-FFF2-40B4-BE49-F238E27FC236}">
                <a16:creationId xmlns:a16="http://schemas.microsoft.com/office/drawing/2014/main" id="{74381235-45F6-274E-821D-D85974FA60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0900" y="43084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47" name="Text Box 11">
            <a:extLst>
              <a:ext uri="{FF2B5EF4-FFF2-40B4-BE49-F238E27FC236}">
                <a16:creationId xmlns:a16="http://schemas.microsoft.com/office/drawing/2014/main" id="{C1FA7B92-EF61-9042-B711-F67CEF7D7E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1225" y="5264150"/>
            <a:ext cx="1476375" cy="728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(DRAM)</a:t>
            </a:r>
          </a:p>
        </p:txBody>
      </p:sp>
      <p:sp>
        <p:nvSpPr>
          <p:cNvPr id="14348" name="Text Box 12">
            <a:extLst>
              <a:ext uri="{FF2B5EF4-FFF2-40B4-BE49-F238E27FC236}">
                <a16:creationId xmlns:a16="http://schemas.microsoft.com/office/drawing/2014/main" id="{BF9922D0-9F66-A849-ADD6-B4812940A0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5600" y="2451100"/>
            <a:ext cx="1452563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(DRAM)</a:t>
            </a:r>
          </a:p>
        </p:txBody>
      </p:sp>
      <p:sp>
        <p:nvSpPr>
          <p:cNvPr id="14349" name="Rectangle 13">
            <a:extLst>
              <a:ext uri="{FF2B5EF4-FFF2-40B4-BE49-F238E27FC236}">
                <a16:creationId xmlns:a16="http://schemas.microsoft.com/office/drawing/2014/main" id="{F82014D9-7803-0447-B236-3B47234D6D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5763" y="348932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latin typeface="Calibri" pitchFamily="34" charset="0"/>
                <a:ea typeface="ＭＳ Ｐゴシック" charset="0"/>
                <a:cs typeface="ＭＳ Ｐゴシック" charset="0"/>
              </a:rPr>
              <a:t>VP 7</a:t>
            </a:r>
          </a:p>
        </p:txBody>
      </p:sp>
      <p:sp>
        <p:nvSpPr>
          <p:cNvPr id="14350" name="Rectangle 14">
            <a:extLst>
              <a:ext uri="{FF2B5EF4-FFF2-40B4-BE49-F238E27FC236}">
                <a16:creationId xmlns:a16="http://schemas.microsoft.com/office/drawing/2014/main" id="{A0CBE753-287B-3346-AEE2-E2E816BA47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5763" y="36988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latin typeface="Calibri" pitchFamily="34" charset="0"/>
                <a:ea typeface="ＭＳ Ｐゴシック" charset="0"/>
                <a:cs typeface="ＭＳ Ｐゴシック" charset="0"/>
              </a:rPr>
              <a:t>VP 4</a:t>
            </a:r>
          </a:p>
        </p:txBody>
      </p:sp>
      <p:sp>
        <p:nvSpPr>
          <p:cNvPr id="14351" name="Line 15">
            <a:extLst>
              <a:ext uri="{FF2B5EF4-FFF2-40B4-BE49-F238E27FC236}">
                <a16:creationId xmlns:a16="http://schemas.microsoft.com/office/drawing/2014/main" id="{67D7B9D6-2FB9-EA47-8361-36C39050DBAB}"/>
              </a:ext>
            </a:extLst>
          </p:cNvPr>
          <p:cNvSpPr>
            <a:spLocks noChangeShapeType="1"/>
          </p:cNvSpPr>
          <p:nvPr/>
        </p:nvSpPr>
        <p:spPr bwMode="auto">
          <a:xfrm>
            <a:off x="2946400" y="48863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2" name="Line 16">
            <a:extLst>
              <a:ext uri="{FF2B5EF4-FFF2-40B4-BE49-F238E27FC236}">
                <a16:creationId xmlns:a16="http://schemas.microsoft.com/office/drawing/2014/main" id="{9A4E233F-22DD-8D44-B059-300844FE17F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46400" y="35163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3" name="Line 17">
            <a:extLst>
              <a:ext uri="{FF2B5EF4-FFF2-40B4-BE49-F238E27FC236}">
                <a16:creationId xmlns:a16="http://schemas.microsoft.com/office/drawing/2014/main" id="{734EAB9D-F145-FF47-BE57-FA881DE82BD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71800" y="32877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4" name="Line 18">
            <a:extLst>
              <a:ext uri="{FF2B5EF4-FFF2-40B4-BE49-F238E27FC236}">
                <a16:creationId xmlns:a16="http://schemas.microsoft.com/office/drawing/2014/main" id="{5579C57A-1F61-284A-99F7-0184E6E725D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21000" y="30591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5" name="Text Box 19">
            <a:extLst>
              <a:ext uri="{FF2B5EF4-FFF2-40B4-BE49-F238E27FC236}">
                <a16:creationId xmlns:a16="http://schemas.microsoft.com/office/drawing/2014/main" id="{EC7606A2-C1C2-0B4F-A484-8BC5E16283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1163" y="4448175"/>
            <a:ext cx="1360487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(disk)</a:t>
            </a:r>
          </a:p>
        </p:txBody>
      </p:sp>
      <p:sp>
        <p:nvSpPr>
          <p:cNvPr id="31764" name="Rectangle 20">
            <a:extLst>
              <a:ext uri="{FF2B5EF4-FFF2-40B4-BE49-F238E27FC236}">
                <a16:creationId xmlns:a16="http://schemas.microsoft.com/office/drawing/2014/main" id="{09BAC76C-DB0A-374B-8487-20EDF0570B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6100" y="47656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1765" name="Rectangle 21">
            <a:extLst>
              <a:ext uri="{FF2B5EF4-FFF2-40B4-BE49-F238E27FC236}">
                <a16:creationId xmlns:a16="http://schemas.microsoft.com/office/drawing/2014/main" id="{61621928-DF64-DB46-9755-9113722333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6100" y="49942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1766" name="Rectangle 22">
            <a:extLst>
              <a:ext uri="{FF2B5EF4-FFF2-40B4-BE49-F238E27FC236}">
                <a16:creationId xmlns:a16="http://schemas.microsoft.com/office/drawing/2014/main" id="{4284603E-FA34-1147-9A18-60D1C3D762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6100" y="45370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1767" name="Rectangle 23">
            <a:extLst>
              <a:ext uri="{FF2B5EF4-FFF2-40B4-BE49-F238E27FC236}">
                <a16:creationId xmlns:a16="http://schemas.microsoft.com/office/drawing/2014/main" id="{3BCC3FAC-A5AB-F848-B025-D2B70A6FAD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6100" y="33940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1768" name="Rectangle 24">
            <a:extLst>
              <a:ext uri="{FF2B5EF4-FFF2-40B4-BE49-F238E27FC236}">
                <a16:creationId xmlns:a16="http://schemas.microsoft.com/office/drawing/2014/main" id="{D538E1EF-18F8-F149-B66F-03E875D9CA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6100" y="36226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1769" name="Rectangle 25">
            <a:extLst>
              <a:ext uri="{FF2B5EF4-FFF2-40B4-BE49-F238E27FC236}">
                <a16:creationId xmlns:a16="http://schemas.microsoft.com/office/drawing/2014/main" id="{4E6C73A7-1748-334C-9FF9-77B8C9AB04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6100" y="38512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1770" name="Rectangle 26">
            <a:extLst>
              <a:ext uri="{FF2B5EF4-FFF2-40B4-BE49-F238E27FC236}">
                <a16:creationId xmlns:a16="http://schemas.microsoft.com/office/drawing/2014/main" id="{A4BDF8C5-80D8-6B45-BF4B-494893D9F5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6100" y="40798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1771" name="Rectangle 27">
            <a:extLst>
              <a:ext uri="{FF2B5EF4-FFF2-40B4-BE49-F238E27FC236}">
                <a16:creationId xmlns:a16="http://schemas.microsoft.com/office/drawing/2014/main" id="{44F4E35F-4106-C44E-AD10-9F1EF94235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6100" y="43084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14364" name="Text Box 28">
            <a:extLst>
              <a:ext uri="{FF2B5EF4-FFF2-40B4-BE49-F238E27FC236}">
                <a16:creationId xmlns:a16="http://schemas.microsoft.com/office/drawing/2014/main" id="{5F9BC9C9-2CFB-CB4B-AB84-672487B483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7500" y="3089275"/>
            <a:ext cx="6858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Valid</a:t>
            </a:r>
          </a:p>
        </p:txBody>
      </p:sp>
      <p:sp>
        <p:nvSpPr>
          <p:cNvPr id="31773" name="Text Box 29">
            <a:extLst>
              <a:ext uri="{FF2B5EF4-FFF2-40B4-BE49-F238E27FC236}">
                <a16:creationId xmlns:a16="http://schemas.microsoft.com/office/drawing/2014/main" id="{3FAD358E-9397-7C4D-A512-085EDC8F58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4038" y="3363913"/>
            <a:ext cx="2603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1774" name="Text Box 30">
            <a:extLst>
              <a:ext uri="{FF2B5EF4-FFF2-40B4-BE49-F238E27FC236}">
                <a16:creationId xmlns:a16="http://schemas.microsoft.com/office/drawing/2014/main" id="{F938ED4B-CADC-0245-A997-A10006DD4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5625" y="3597275"/>
            <a:ext cx="2587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1775" name="Text Box 31">
            <a:extLst>
              <a:ext uri="{FF2B5EF4-FFF2-40B4-BE49-F238E27FC236}">
                <a16:creationId xmlns:a16="http://schemas.microsoft.com/office/drawing/2014/main" id="{46748C60-6A8E-F040-A82B-E320BC3E7F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4038" y="4062413"/>
            <a:ext cx="2603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1776" name="Text Box 32">
            <a:extLst>
              <a:ext uri="{FF2B5EF4-FFF2-40B4-BE49-F238E27FC236}">
                <a16:creationId xmlns:a16="http://schemas.microsoft.com/office/drawing/2014/main" id="{DFECBE84-F688-6F4C-BE9B-1459C23E8B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5625" y="4270375"/>
            <a:ext cx="2587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1777" name="Text Box 33">
            <a:extLst>
              <a:ext uri="{FF2B5EF4-FFF2-40B4-BE49-F238E27FC236}">
                <a16:creationId xmlns:a16="http://schemas.microsoft.com/office/drawing/2014/main" id="{80E20D63-9073-374D-B339-556B8BE19F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4038" y="4508500"/>
            <a:ext cx="2603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1778" name="Text Box 34">
            <a:extLst>
              <a:ext uri="{FF2B5EF4-FFF2-40B4-BE49-F238E27FC236}">
                <a16:creationId xmlns:a16="http://schemas.microsoft.com/office/drawing/2014/main" id="{5834BA07-4FB2-F047-857A-AE0A1C987B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5625" y="4968875"/>
            <a:ext cx="2587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1779" name="Text Box 35">
            <a:extLst>
              <a:ext uri="{FF2B5EF4-FFF2-40B4-BE49-F238E27FC236}">
                <a16:creationId xmlns:a16="http://schemas.microsoft.com/office/drawing/2014/main" id="{4BD19056-3E3B-2A48-B52F-773A884B48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4038" y="4735513"/>
            <a:ext cx="2603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1780" name="Text Box 36">
            <a:extLst>
              <a:ext uri="{FF2B5EF4-FFF2-40B4-BE49-F238E27FC236}">
                <a16:creationId xmlns:a16="http://schemas.microsoft.com/office/drawing/2014/main" id="{FC96ABA2-29B2-514F-BC29-55CB01CCB1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5625" y="3829050"/>
            <a:ext cx="2587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14373" name="Text Box 37">
            <a:extLst>
              <a:ext uri="{FF2B5EF4-FFF2-40B4-BE49-F238E27FC236}">
                <a16:creationId xmlns:a16="http://schemas.microsoft.com/office/drawing/2014/main" id="{5944A76F-DB09-B94A-8ABB-B28B7F29FA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6788" y="2644775"/>
            <a:ext cx="1241425" cy="728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disk address</a:t>
            </a:r>
          </a:p>
        </p:txBody>
      </p:sp>
      <p:sp>
        <p:nvSpPr>
          <p:cNvPr id="14374" name="Text Box 38">
            <a:extLst>
              <a:ext uri="{FF2B5EF4-FFF2-40B4-BE49-F238E27FC236}">
                <a16:creationId xmlns:a16="http://schemas.microsoft.com/office/drawing/2014/main" id="{130C7601-3AE4-AC4C-B5EA-5AAEF7ED5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5238" y="3343275"/>
            <a:ext cx="585787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PTE 0</a:t>
            </a:r>
          </a:p>
        </p:txBody>
      </p:sp>
      <p:sp>
        <p:nvSpPr>
          <p:cNvPr id="14375" name="Text Box 39">
            <a:extLst>
              <a:ext uri="{FF2B5EF4-FFF2-40B4-BE49-F238E27FC236}">
                <a16:creationId xmlns:a16="http://schemas.microsoft.com/office/drawing/2014/main" id="{189F74EA-89DD-4B4F-97A4-F6D461A1B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2063" y="4956175"/>
            <a:ext cx="585787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PTE 7</a:t>
            </a:r>
          </a:p>
        </p:txBody>
      </p:sp>
      <p:sp>
        <p:nvSpPr>
          <p:cNvPr id="14376" name="Text Box 40">
            <a:extLst>
              <a:ext uri="{FF2B5EF4-FFF2-40B4-BE49-F238E27FC236}">
                <a16:creationId xmlns:a16="http://schemas.microsoft.com/office/drawing/2014/main" id="{C081FD9D-C67C-D041-9B0E-A409F8F33B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3238" y="3013075"/>
            <a:ext cx="5048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PP 0</a:t>
            </a:r>
          </a:p>
        </p:txBody>
      </p:sp>
      <p:sp>
        <p:nvSpPr>
          <p:cNvPr id="14377" name="Rectangle 41">
            <a:extLst>
              <a:ext uri="{FF2B5EF4-FFF2-40B4-BE49-F238E27FC236}">
                <a16:creationId xmlns:a16="http://schemas.microsoft.com/office/drawing/2014/main" id="{EDA423F7-B7E8-0741-AEF9-D67CA43248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5763" y="32639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latin typeface="Calibri" pitchFamily="34" charset="0"/>
                <a:ea typeface="ＭＳ Ｐゴシック" charset="0"/>
                <a:cs typeface="ＭＳ Ｐゴシック" charset="0"/>
              </a:rPr>
              <a:t>VP 2</a:t>
            </a:r>
          </a:p>
        </p:txBody>
      </p:sp>
      <p:sp>
        <p:nvSpPr>
          <p:cNvPr id="14378" name="Rectangle 42">
            <a:extLst>
              <a:ext uri="{FF2B5EF4-FFF2-40B4-BE49-F238E27FC236}">
                <a16:creationId xmlns:a16="http://schemas.microsoft.com/office/drawing/2014/main" id="{4F6735CC-DAE9-CE46-BDB5-B5F27E13E4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5763" y="30353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latin typeface="Calibri" pitchFamily="34" charset="0"/>
                <a:ea typeface="ＭＳ Ｐゴシック" charset="0"/>
                <a:cs typeface="ＭＳ Ｐゴシック" charset="0"/>
              </a:rPr>
              <a:t>VP 1</a:t>
            </a:r>
          </a:p>
        </p:txBody>
      </p:sp>
      <p:sp>
        <p:nvSpPr>
          <p:cNvPr id="31787" name="Oval 43">
            <a:extLst>
              <a:ext uri="{FF2B5EF4-FFF2-40B4-BE49-F238E27FC236}">
                <a16:creationId xmlns:a16="http://schemas.microsoft.com/office/drawing/2014/main" id="{25000326-577C-A04A-8C16-ADB36679DE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50927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1788" name="Oval 44">
            <a:extLst>
              <a:ext uri="{FF2B5EF4-FFF2-40B4-BE49-F238E27FC236}">
                <a16:creationId xmlns:a16="http://schemas.microsoft.com/office/drawing/2014/main" id="{EA429D20-E551-6D48-A250-BA4927B120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48641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1789" name="Oval 45">
            <a:extLst>
              <a:ext uri="{FF2B5EF4-FFF2-40B4-BE49-F238E27FC236}">
                <a16:creationId xmlns:a16="http://schemas.microsoft.com/office/drawing/2014/main" id="{1A2BC7F9-5345-5445-8BFE-CCEEEFBB01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9560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1790" name="Oval 46">
            <a:extLst>
              <a:ext uri="{FF2B5EF4-FFF2-40B4-BE49-F238E27FC236}">
                <a16:creationId xmlns:a16="http://schemas.microsoft.com/office/drawing/2014/main" id="{952C54A4-E9C5-0A43-BD29-060AD6E545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7211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14383" name="Text Box 47">
            <a:extLst>
              <a:ext uri="{FF2B5EF4-FFF2-40B4-BE49-F238E27FC236}">
                <a16:creationId xmlns:a16="http://schemas.microsoft.com/office/drawing/2014/main" id="{6E297149-9BEF-B649-8AB7-1AB0518A6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5938" y="3673475"/>
            <a:ext cx="5048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PP 3</a:t>
            </a:r>
          </a:p>
        </p:txBody>
      </p:sp>
      <p:sp>
        <p:nvSpPr>
          <p:cNvPr id="14384" name="Rectangle 48">
            <a:extLst>
              <a:ext uri="{FF2B5EF4-FFF2-40B4-BE49-F238E27FC236}">
                <a16:creationId xmlns:a16="http://schemas.microsoft.com/office/drawing/2014/main" id="{68D8B5EC-104C-D345-9B13-A5C1224854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3700" y="50768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VP 1</a:t>
            </a:r>
          </a:p>
        </p:txBody>
      </p:sp>
      <p:sp>
        <p:nvSpPr>
          <p:cNvPr id="14385" name="Rectangle 49">
            <a:extLst>
              <a:ext uri="{FF2B5EF4-FFF2-40B4-BE49-F238E27FC236}">
                <a16:creationId xmlns:a16="http://schemas.microsoft.com/office/drawing/2014/main" id="{EE4CAB09-47A4-C841-8C0D-5623A748F1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3700" y="538797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VP 2</a:t>
            </a:r>
          </a:p>
        </p:txBody>
      </p:sp>
      <p:sp>
        <p:nvSpPr>
          <p:cNvPr id="14386" name="Rectangle 50">
            <a:extLst>
              <a:ext uri="{FF2B5EF4-FFF2-40B4-BE49-F238E27FC236}">
                <a16:creationId xmlns:a16="http://schemas.microsoft.com/office/drawing/2014/main" id="{E46D3DE4-E4BE-7E4B-A131-1A81B98874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3700" y="6008688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VP 4</a:t>
            </a:r>
          </a:p>
        </p:txBody>
      </p:sp>
      <p:sp>
        <p:nvSpPr>
          <p:cNvPr id="14387" name="Rectangle 51">
            <a:extLst>
              <a:ext uri="{FF2B5EF4-FFF2-40B4-BE49-F238E27FC236}">
                <a16:creationId xmlns:a16="http://schemas.microsoft.com/office/drawing/2014/main" id="{7E648F13-24DD-964C-964E-C52C4E0898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3700" y="631825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VP 6</a:t>
            </a:r>
          </a:p>
        </p:txBody>
      </p:sp>
      <p:sp>
        <p:nvSpPr>
          <p:cNvPr id="14388" name="Rectangle 52">
            <a:extLst>
              <a:ext uri="{FF2B5EF4-FFF2-40B4-BE49-F238E27FC236}">
                <a16:creationId xmlns:a16="http://schemas.microsoft.com/office/drawing/2014/main" id="{9DEBAFE1-4620-6B4A-A2DA-3D3D7CA9F3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3700" y="66294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VP 7</a:t>
            </a:r>
          </a:p>
        </p:txBody>
      </p:sp>
      <p:sp>
        <p:nvSpPr>
          <p:cNvPr id="31797" name="Oval 53">
            <a:extLst>
              <a:ext uri="{FF2B5EF4-FFF2-40B4-BE49-F238E27FC236}">
                <a16:creationId xmlns:a16="http://schemas.microsoft.com/office/drawing/2014/main" id="{BAECF9D8-BB78-6C47-9455-F86A6F12C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4165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14390" name="Line 54">
            <a:extLst>
              <a:ext uri="{FF2B5EF4-FFF2-40B4-BE49-F238E27FC236}">
                <a16:creationId xmlns:a16="http://schemas.microsoft.com/office/drawing/2014/main" id="{2D37A315-7B6A-4B40-A991-5E4F42242C2E}"/>
              </a:ext>
            </a:extLst>
          </p:cNvPr>
          <p:cNvSpPr>
            <a:spLocks noChangeShapeType="1"/>
          </p:cNvSpPr>
          <p:nvPr/>
        </p:nvSpPr>
        <p:spPr bwMode="auto">
          <a:xfrm>
            <a:off x="2908300" y="4210050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9" name="Oval 55">
            <a:extLst>
              <a:ext uri="{FF2B5EF4-FFF2-40B4-BE49-F238E27FC236}">
                <a16:creationId xmlns:a16="http://schemas.microsoft.com/office/drawing/2014/main" id="{50830370-EF6C-9746-9A60-A0C5FB65EB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43751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14392" name="Line 56">
            <a:extLst>
              <a:ext uri="{FF2B5EF4-FFF2-40B4-BE49-F238E27FC236}">
                <a16:creationId xmlns:a16="http://schemas.microsoft.com/office/drawing/2014/main" id="{A99892E9-9AC4-6C45-96CE-C8C32513C3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40050" y="37322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93" name="Rectangle 57">
            <a:extLst>
              <a:ext uri="{FF2B5EF4-FFF2-40B4-BE49-F238E27FC236}">
                <a16:creationId xmlns:a16="http://schemas.microsoft.com/office/drawing/2014/main" id="{25CCED82-D6EE-ED45-9ED2-5CEEDDFB22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3700" y="5697538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VP 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8" grpId="0"/>
      <p:bldP spid="14349" grpId="0" animBg="1"/>
      <p:bldP spid="14350" grpId="0" animBg="1"/>
      <p:bldP spid="14355" grpId="0"/>
      <p:bldP spid="14376" grpId="0"/>
      <p:bldP spid="14377" grpId="0" animBg="1"/>
      <p:bldP spid="14378" grpId="0" animBg="1"/>
      <p:bldP spid="14383" grpId="0"/>
      <p:bldP spid="14384" grpId="0" animBg="1"/>
      <p:bldP spid="14385" grpId="0" animBg="1"/>
      <p:bldP spid="14386" grpId="0" animBg="1"/>
      <p:bldP spid="14387" grpId="0" animBg="1"/>
      <p:bldP spid="14388" grpId="0" animBg="1"/>
      <p:bldP spid="1439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>
            <a:extLst>
              <a:ext uri="{FF2B5EF4-FFF2-40B4-BE49-F238E27FC236}">
                <a16:creationId xmlns:a16="http://schemas.microsoft.com/office/drawing/2014/main" id="{BDF04B6C-7A09-6746-A92A-1500C9CF1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98450" y="360363"/>
            <a:ext cx="8281988" cy="782637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en-US">
                <a:ea typeface="ＭＳ Ｐゴシック" panose="020B0600070205080204" pitchFamily="34" charset="-128"/>
              </a:rPr>
              <a:t>Page Hit</a:t>
            </a:r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66C1D13D-2D00-3B44-9A4F-ABDBC375FC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307388" cy="604838"/>
          </a:xfrm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2000" i="1">
                <a:solidFill>
                  <a:srgbClr val="C00000"/>
                </a:solidFill>
                <a:ea typeface="ＭＳ Ｐゴシック" panose="020B0600070205080204" pitchFamily="34" charset="-128"/>
              </a:rPr>
              <a:t>Page hit: </a:t>
            </a:r>
            <a:r>
              <a:rPr lang="en-GB" altLang="en-US" sz="2000">
                <a:ea typeface="ＭＳ Ｐゴシック" panose="020B0600070205080204" pitchFamily="34" charset="-128"/>
              </a:rPr>
              <a:t>reference to VM word that is in physical memory (DRAM cache hit)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31033F7D-D8FF-7145-BBB3-9917D1110E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4525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499EF1CC-46A0-D943-B423-06FAFB6CA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4525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3797" name="Rectangle 5">
            <a:extLst>
              <a:ext uri="{FF2B5EF4-FFF2-40B4-BE49-F238E27FC236}">
                <a16:creationId xmlns:a16="http://schemas.microsoft.com/office/drawing/2014/main" id="{6E7AD7FE-3563-5642-8423-A3A15BCEAD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4525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null</a:t>
            </a:r>
          </a:p>
        </p:txBody>
      </p:sp>
      <p:sp>
        <p:nvSpPr>
          <p:cNvPr id="33798" name="Rectangle 6">
            <a:extLst>
              <a:ext uri="{FF2B5EF4-FFF2-40B4-BE49-F238E27FC236}">
                <a16:creationId xmlns:a16="http://schemas.microsoft.com/office/drawing/2014/main" id="{6F3E8700-1FDC-2147-8B63-DA3A3C0D56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4525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null</a:t>
            </a:r>
          </a:p>
        </p:txBody>
      </p:sp>
      <p:sp>
        <p:nvSpPr>
          <p:cNvPr id="14343" name="Rectangle 7">
            <a:extLst>
              <a:ext uri="{FF2B5EF4-FFF2-40B4-BE49-F238E27FC236}">
                <a16:creationId xmlns:a16="http://schemas.microsoft.com/office/drawing/2014/main" id="{9F054936-7C74-6B43-80B6-C7FC2E3051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4525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44" name="Rectangle 8">
            <a:extLst>
              <a:ext uri="{FF2B5EF4-FFF2-40B4-BE49-F238E27FC236}">
                <a16:creationId xmlns:a16="http://schemas.microsoft.com/office/drawing/2014/main" id="{8A27404D-4EB3-8A4E-99DE-61BB6BE7A7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4525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45" name="Rectangle 9">
            <a:extLst>
              <a:ext uri="{FF2B5EF4-FFF2-40B4-BE49-F238E27FC236}">
                <a16:creationId xmlns:a16="http://schemas.microsoft.com/office/drawing/2014/main" id="{9F2A9D01-F5A7-B944-BB9F-827D341EC2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4525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46" name="Rectangle 10">
            <a:extLst>
              <a:ext uri="{FF2B5EF4-FFF2-40B4-BE49-F238E27FC236}">
                <a16:creationId xmlns:a16="http://schemas.microsoft.com/office/drawing/2014/main" id="{1DA833EF-B6E0-B048-8616-E12BD81434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4525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47" name="Text Box 11">
            <a:extLst>
              <a:ext uri="{FF2B5EF4-FFF2-40B4-BE49-F238E27FC236}">
                <a16:creationId xmlns:a16="http://schemas.microsoft.com/office/drawing/2014/main" id="{3022C773-3BC8-6445-95A6-CF6900463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4850" y="4946650"/>
            <a:ext cx="1476375" cy="728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(DRAM)</a:t>
            </a:r>
          </a:p>
        </p:txBody>
      </p:sp>
      <p:sp>
        <p:nvSpPr>
          <p:cNvPr id="14348" name="Text Box 12">
            <a:extLst>
              <a:ext uri="{FF2B5EF4-FFF2-40B4-BE49-F238E27FC236}">
                <a16:creationId xmlns:a16="http://schemas.microsoft.com/office/drawing/2014/main" id="{73E39C18-2504-BA4A-B582-B25BD6F79B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0813" y="2133600"/>
            <a:ext cx="1450975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(DRAM)</a:t>
            </a:r>
          </a:p>
        </p:txBody>
      </p:sp>
      <p:sp>
        <p:nvSpPr>
          <p:cNvPr id="14349" name="Rectangle 13">
            <a:extLst>
              <a:ext uri="{FF2B5EF4-FFF2-40B4-BE49-F238E27FC236}">
                <a16:creationId xmlns:a16="http://schemas.microsoft.com/office/drawing/2014/main" id="{996E1A8C-6190-BB4B-AC67-8FEEB8B50D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9388" y="317182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latin typeface="Calibri" pitchFamily="34" charset="0"/>
                <a:ea typeface="ＭＳ Ｐゴシック" charset="0"/>
                <a:cs typeface="ＭＳ Ｐゴシック" charset="0"/>
              </a:rPr>
              <a:t>VP 7</a:t>
            </a:r>
          </a:p>
        </p:txBody>
      </p:sp>
      <p:sp>
        <p:nvSpPr>
          <p:cNvPr id="14350" name="Rectangle 14">
            <a:extLst>
              <a:ext uri="{FF2B5EF4-FFF2-40B4-BE49-F238E27FC236}">
                <a16:creationId xmlns:a16="http://schemas.microsoft.com/office/drawing/2014/main" id="{C9B10631-9921-4A4F-830D-389BDDE4EB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9388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latin typeface="Calibri" pitchFamily="34" charset="0"/>
                <a:ea typeface="ＭＳ Ｐゴシック" charset="0"/>
                <a:cs typeface="ＭＳ Ｐゴシック" charset="0"/>
              </a:rPr>
              <a:t>VP 4</a:t>
            </a:r>
          </a:p>
        </p:txBody>
      </p:sp>
      <p:sp>
        <p:nvSpPr>
          <p:cNvPr id="33807" name="Line 15">
            <a:extLst>
              <a:ext uri="{FF2B5EF4-FFF2-40B4-BE49-F238E27FC236}">
                <a16:creationId xmlns:a16="http://schemas.microsoft.com/office/drawing/2014/main" id="{15DE27DB-C45E-8C42-B35E-57C47816943A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0025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8" name="Line 16">
            <a:extLst>
              <a:ext uri="{FF2B5EF4-FFF2-40B4-BE49-F238E27FC236}">
                <a16:creationId xmlns:a16="http://schemas.microsoft.com/office/drawing/2014/main" id="{1FB4F047-1764-8C42-B074-F3B20E0DC1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10025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9" name="Line 17">
            <a:extLst>
              <a:ext uri="{FF2B5EF4-FFF2-40B4-BE49-F238E27FC236}">
                <a16:creationId xmlns:a16="http://schemas.microsoft.com/office/drawing/2014/main" id="{1D2B2877-646F-ED4D-8F8B-7493F1C59CD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35425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0" name="Line 18">
            <a:extLst>
              <a:ext uri="{FF2B5EF4-FFF2-40B4-BE49-F238E27FC236}">
                <a16:creationId xmlns:a16="http://schemas.microsoft.com/office/drawing/2014/main" id="{B7FA3D9B-7658-5F4D-9124-FCE7AD5380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84625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5" name="Text Box 19">
            <a:extLst>
              <a:ext uri="{FF2B5EF4-FFF2-40B4-BE49-F238E27FC236}">
                <a16:creationId xmlns:a16="http://schemas.microsoft.com/office/drawing/2014/main" id="{5192B586-48A1-0B47-B9E3-FDE669CE0C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4788" y="4130675"/>
            <a:ext cx="1362075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(disk)</a:t>
            </a:r>
          </a:p>
        </p:txBody>
      </p:sp>
      <p:sp>
        <p:nvSpPr>
          <p:cNvPr id="33812" name="Rectangle 20">
            <a:extLst>
              <a:ext uri="{FF2B5EF4-FFF2-40B4-BE49-F238E27FC236}">
                <a16:creationId xmlns:a16="http://schemas.microsoft.com/office/drawing/2014/main" id="{4A62770D-5F8E-8347-9F67-3BF9C90ABA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9725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3813" name="Rectangle 21">
            <a:extLst>
              <a:ext uri="{FF2B5EF4-FFF2-40B4-BE49-F238E27FC236}">
                <a16:creationId xmlns:a16="http://schemas.microsoft.com/office/drawing/2014/main" id="{C4BBC6ED-5C3B-0F4A-AD85-162E915E9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9725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3814" name="Rectangle 22">
            <a:extLst>
              <a:ext uri="{FF2B5EF4-FFF2-40B4-BE49-F238E27FC236}">
                <a16:creationId xmlns:a16="http://schemas.microsoft.com/office/drawing/2014/main" id="{E1576386-0668-1749-A712-9B4047202D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9725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3815" name="Rectangle 23">
            <a:extLst>
              <a:ext uri="{FF2B5EF4-FFF2-40B4-BE49-F238E27FC236}">
                <a16:creationId xmlns:a16="http://schemas.microsoft.com/office/drawing/2014/main" id="{7AE06050-C26B-C543-84BC-1E87B6EDE4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9725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3816" name="Rectangle 24">
            <a:extLst>
              <a:ext uri="{FF2B5EF4-FFF2-40B4-BE49-F238E27FC236}">
                <a16:creationId xmlns:a16="http://schemas.microsoft.com/office/drawing/2014/main" id="{AEC4CB2D-6236-C54F-A535-EBED06092D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9725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3817" name="Rectangle 25">
            <a:extLst>
              <a:ext uri="{FF2B5EF4-FFF2-40B4-BE49-F238E27FC236}">
                <a16:creationId xmlns:a16="http://schemas.microsoft.com/office/drawing/2014/main" id="{8899728C-9CF8-D74D-9316-A89882F5D9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9725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3818" name="Rectangle 26">
            <a:extLst>
              <a:ext uri="{FF2B5EF4-FFF2-40B4-BE49-F238E27FC236}">
                <a16:creationId xmlns:a16="http://schemas.microsoft.com/office/drawing/2014/main" id="{FD6DDB69-94FF-B342-B459-75D6AA992C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9725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3819" name="Rectangle 27">
            <a:extLst>
              <a:ext uri="{FF2B5EF4-FFF2-40B4-BE49-F238E27FC236}">
                <a16:creationId xmlns:a16="http://schemas.microsoft.com/office/drawing/2014/main" id="{E10D9281-CDA3-2245-BC22-1E927F4357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9725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14364" name="Text Box 28">
            <a:extLst>
              <a:ext uri="{FF2B5EF4-FFF2-40B4-BE49-F238E27FC236}">
                <a16:creationId xmlns:a16="http://schemas.microsoft.com/office/drawing/2014/main" id="{0FC2B56F-BBC3-E440-9F0C-84F697F8C0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1125" y="2771775"/>
            <a:ext cx="6858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Valid</a:t>
            </a:r>
          </a:p>
        </p:txBody>
      </p:sp>
      <p:sp>
        <p:nvSpPr>
          <p:cNvPr id="33821" name="Text Box 29">
            <a:extLst>
              <a:ext uri="{FF2B5EF4-FFF2-40B4-BE49-F238E27FC236}">
                <a16:creationId xmlns:a16="http://schemas.microsoft.com/office/drawing/2014/main" id="{C2505067-04CC-4B41-9C64-BBEF80650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7663" y="3046413"/>
            <a:ext cx="2603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3822" name="Text Box 30">
            <a:extLst>
              <a:ext uri="{FF2B5EF4-FFF2-40B4-BE49-F238E27FC236}">
                <a16:creationId xmlns:a16="http://schemas.microsoft.com/office/drawing/2014/main" id="{177836C0-B184-954A-8D18-92C6C03627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50" y="3279775"/>
            <a:ext cx="2587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3823" name="Text Box 31">
            <a:extLst>
              <a:ext uri="{FF2B5EF4-FFF2-40B4-BE49-F238E27FC236}">
                <a16:creationId xmlns:a16="http://schemas.microsoft.com/office/drawing/2014/main" id="{DA3D6473-7CDD-B84A-AB1A-D2BB658AFA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7663" y="3744913"/>
            <a:ext cx="2603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3824" name="Text Box 32">
            <a:extLst>
              <a:ext uri="{FF2B5EF4-FFF2-40B4-BE49-F238E27FC236}">
                <a16:creationId xmlns:a16="http://schemas.microsoft.com/office/drawing/2014/main" id="{BA7B9012-995D-384D-A823-6FA0CD8C80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50" y="3952875"/>
            <a:ext cx="2587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3825" name="Text Box 33">
            <a:extLst>
              <a:ext uri="{FF2B5EF4-FFF2-40B4-BE49-F238E27FC236}">
                <a16:creationId xmlns:a16="http://schemas.microsoft.com/office/drawing/2014/main" id="{B8BCC036-A451-994D-8696-DA7F5F6F24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7663" y="4191000"/>
            <a:ext cx="2603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3826" name="Text Box 34">
            <a:extLst>
              <a:ext uri="{FF2B5EF4-FFF2-40B4-BE49-F238E27FC236}">
                <a16:creationId xmlns:a16="http://schemas.microsoft.com/office/drawing/2014/main" id="{259DD5D4-B5F6-474A-9CB7-D020DA5F57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50" y="4651375"/>
            <a:ext cx="2587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3827" name="Text Box 35">
            <a:extLst>
              <a:ext uri="{FF2B5EF4-FFF2-40B4-BE49-F238E27FC236}">
                <a16:creationId xmlns:a16="http://schemas.microsoft.com/office/drawing/2014/main" id="{9ABAFF6C-52AF-584F-BBAF-A18CECC817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7663" y="4418013"/>
            <a:ext cx="2603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3828" name="Text Box 36">
            <a:extLst>
              <a:ext uri="{FF2B5EF4-FFF2-40B4-BE49-F238E27FC236}">
                <a16:creationId xmlns:a16="http://schemas.microsoft.com/office/drawing/2014/main" id="{D9AE4E6B-9A39-784B-9B91-E19893424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50" y="3511550"/>
            <a:ext cx="2587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14373" name="Text Box 37">
            <a:extLst>
              <a:ext uri="{FF2B5EF4-FFF2-40B4-BE49-F238E27FC236}">
                <a16:creationId xmlns:a16="http://schemas.microsoft.com/office/drawing/2014/main" id="{CA7514D2-DD44-F44A-876C-AB53CFED01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0413" y="2327275"/>
            <a:ext cx="1241425" cy="728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disk address</a:t>
            </a:r>
          </a:p>
        </p:txBody>
      </p:sp>
      <p:sp>
        <p:nvSpPr>
          <p:cNvPr id="14374" name="Text Box 38">
            <a:extLst>
              <a:ext uri="{FF2B5EF4-FFF2-40B4-BE49-F238E27FC236}">
                <a16:creationId xmlns:a16="http://schemas.microsoft.com/office/drawing/2014/main" id="{4C569CCD-9B8A-4642-9828-DEFA466DD8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8863" y="3025775"/>
            <a:ext cx="585787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PTE 0</a:t>
            </a:r>
          </a:p>
        </p:txBody>
      </p:sp>
      <p:sp>
        <p:nvSpPr>
          <p:cNvPr id="14375" name="Text Box 39">
            <a:extLst>
              <a:ext uri="{FF2B5EF4-FFF2-40B4-BE49-F238E27FC236}">
                <a16:creationId xmlns:a16="http://schemas.microsoft.com/office/drawing/2014/main" id="{494DA236-A8B9-504D-B705-4E45E5CBD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5688" y="4638675"/>
            <a:ext cx="585787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PTE 7</a:t>
            </a:r>
          </a:p>
        </p:txBody>
      </p:sp>
      <p:sp>
        <p:nvSpPr>
          <p:cNvPr id="14376" name="Text Box 40">
            <a:extLst>
              <a:ext uri="{FF2B5EF4-FFF2-40B4-BE49-F238E27FC236}">
                <a16:creationId xmlns:a16="http://schemas.microsoft.com/office/drawing/2014/main" id="{72CF8AE4-07E5-584A-B12A-72D5C42433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8450" y="2695575"/>
            <a:ext cx="5048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PP 0</a:t>
            </a:r>
          </a:p>
        </p:txBody>
      </p:sp>
      <p:sp>
        <p:nvSpPr>
          <p:cNvPr id="14377" name="Rectangle 41">
            <a:extLst>
              <a:ext uri="{FF2B5EF4-FFF2-40B4-BE49-F238E27FC236}">
                <a16:creationId xmlns:a16="http://schemas.microsoft.com/office/drawing/2014/main" id="{0464BAF4-644D-DA45-87CB-0B05417EE6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9388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latin typeface="Calibri" pitchFamily="34" charset="0"/>
                <a:ea typeface="ＭＳ Ｐゴシック" charset="0"/>
                <a:cs typeface="ＭＳ Ｐゴシック" charset="0"/>
              </a:rPr>
              <a:t>VP 2</a:t>
            </a:r>
          </a:p>
        </p:txBody>
      </p:sp>
      <p:sp>
        <p:nvSpPr>
          <p:cNvPr id="14378" name="Rectangle 42">
            <a:extLst>
              <a:ext uri="{FF2B5EF4-FFF2-40B4-BE49-F238E27FC236}">
                <a16:creationId xmlns:a16="http://schemas.microsoft.com/office/drawing/2014/main" id="{C7C70581-916C-A543-814B-500330B1FC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9388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latin typeface="Calibri" pitchFamily="34" charset="0"/>
                <a:ea typeface="ＭＳ Ｐゴシック" charset="0"/>
                <a:cs typeface="ＭＳ Ｐゴシック" charset="0"/>
              </a:rPr>
              <a:t>VP 1</a:t>
            </a:r>
          </a:p>
        </p:txBody>
      </p:sp>
      <p:sp>
        <p:nvSpPr>
          <p:cNvPr id="33835" name="Oval 43">
            <a:extLst>
              <a:ext uri="{FF2B5EF4-FFF2-40B4-BE49-F238E27FC236}">
                <a16:creationId xmlns:a16="http://schemas.microsoft.com/office/drawing/2014/main" id="{81701E0C-7253-514C-BF96-A8C2A8C8DF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9225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3836" name="Oval 44">
            <a:extLst>
              <a:ext uri="{FF2B5EF4-FFF2-40B4-BE49-F238E27FC236}">
                <a16:creationId xmlns:a16="http://schemas.microsoft.com/office/drawing/2014/main" id="{D7994819-EDA3-5141-BADC-A98F525BF3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9225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3837" name="Oval 45">
            <a:extLst>
              <a:ext uri="{FF2B5EF4-FFF2-40B4-BE49-F238E27FC236}">
                <a16:creationId xmlns:a16="http://schemas.microsoft.com/office/drawing/2014/main" id="{31A4BB94-12E7-C442-9A86-B2DFDE6433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9225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3838" name="Oval 46">
            <a:extLst>
              <a:ext uri="{FF2B5EF4-FFF2-40B4-BE49-F238E27FC236}">
                <a16:creationId xmlns:a16="http://schemas.microsoft.com/office/drawing/2014/main" id="{1A3F6081-EB17-DF44-ACC1-845407B611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9225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14383" name="Text Box 47">
            <a:extLst>
              <a:ext uri="{FF2B5EF4-FFF2-40B4-BE49-F238E27FC236}">
                <a16:creationId xmlns:a16="http://schemas.microsoft.com/office/drawing/2014/main" id="{F7BAA716-A84A-1E48-B592-49A8A49BF2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1150" y="3355975"/>
            <a:ext cx="5048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PP 3</a:t>
            </a:r>
          </a:p>
        </p:txBody>
      </p:sp>
      <p:sp>
        <p:nvSpPr>
          <p:cNvPr id="33840" name="Rectangle 48">
            <a:extLst>
              <a:ext uri="{FF2B5EF4-FFF2-40B4-BE49-F238E27FC236}">
                <a16:creationId xmlns:a16="http://schemas.microsoft.com/office/drawing/2014/main" id="{D79E92F8-8196-1645-93BA-F45D05AF19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7325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VP 1</a:t>
            </a:r>
          </a:p>
        </p:txBody>
      </p:sp>
      <p:sp>
        <p:nvSpPr>
          <p:cNvPr id="33841" name="Rectangle 49">
            <a:extLst>
              <a:ext uri="{FF2B5EF4-FFF2-40B4-BE49-F238E27FC236}">
                <a16:creationId xmlns:a16="http://schemas.microsoft.com/office/drawing/2014/main" id="{4981FA72-2F1F-E641-8B8B-473365DA34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7325" y="507047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VP 2</a:t>
            </a:r>
          </a:p>
        </p:txBody>
      </p:sp>
      <p:sp>
        <p:nvSpPr>
          <p:cNvPr id="33842" name="Rectangle 50">
            <a:extLst>
              <a:ext uri="{FF2B5EF4-FFF2-40B4-BE49-F238E27FC236}">
                <a16:creationId xmlns:a16="http://schemas.microsoft.com/office/drawing/2014/main" id="{66A5EBBC-CDA5-964C-8DA3-7BE0738499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7325" y="5691188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VP 4</a:t>
            </a:r>
          </a:p>
        </p:txBody>
      </p:sp>
      <p:sp>
        <p:nvSpPr>
          <p:cNvPr id="33843" name="Rectangle 51">
            <a:extLst>
              <a:ext uri="{FF2B5EF4-FFF2-40B4-BE49-F238E27FC236}">
                <a16:creationId xmlns:a16="http://schemas.microsoft.com/office/drawing/2014/main" id="{03D53323-8007-D144-9DAD-646B819E9A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7325" y="600075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VP 6</a:t>
            </a:r>
          </a:p>
        </p:txBody>
      </p:sp>
      <p:sp>
        <p:nvSpPr>
          <p:cNvPr id="33844" name="Rectangle 52">
            <a:extLst>
              <a:ext uri="{FF2B5EF4-FFF2-40B4-BE49-F238E27FC236}">
                <a16:creationId xmlns:a16="http://schemas.microsoft.com/office/drawing/2014/main" id="{03179083-D18A-9240-B979-B2DDCC2BF9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7325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VP 7</a:t>
            </a:r>
          </a:p>
        </p:txBody>
      </p:sp>
      <p:sp>
        <p:nvSpPr>
          <p:cNvPr id="33845" name="Oval 53">
            <a:extLst>
              <a:ext uri="{FF2B5EF4-FFF2-40B4-BE49-F238E27FC236}">
                <a16:creationId xmlns:a16="http://schemas.microsoft.com/office/drawing/2014/main" id="{D526EDF0-D92A-9745-A07E-C289AA9012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9225" y="38481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3846" name="Line 54">
            <a:extLst>
              <a:ext uri="{FF2B5EF4-FFF2-40B4-BE49-F238E27FC236}">
                <a16:creationId xmlns:a16="http://schemas.microsoft.com/office/drawing/2014/main" id="{71BA6B4A-375C-F14F-B007-0B6E11739F79}"/>
              </a:ext>
            </a:extLst>
          </p:cNvPr>
          <p:cNvSpPr>
            <a:spLocks noChangeShapeType="1"/>
          </p:cNvSpPr>
          <p:nvPr/>
        </p:nvSpPr>
        <p:spPr bwMode="auto">
          <a:xfrm>
            <a:off x="3971925" y="3892550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47" name="Oval 55">
            <a:extLst>
              <a:ext uri="{FF2B5EF4-FFF2-40B4-BE49-F238E27FC236}">
                <a16:creationId xmlns:a16="http://schemas.microsoft.com/office/drawing/2014/main" id="{477FD918-1569-2E4E-9E5A-6B57CAD65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9225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3848" name="Line 56">
            <a:extLst>
              <a:ext uri="{FF2B5EF4-FFF2-40B4-BE49-F238E27FC236}">
                <a16:creationId xmlns:a16="http://schemas.microsoft.com/office/drawing/2014/main" id="{6094D919-33BD-F248-A301-79C54DD791E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03675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49" name="Rectangle 57">
            <a:extLst>
              <a:ext uri="{FF2B5EF4-FFF2-40B4-BE49-F238E27FC236}">
                <a16:creationId xmlns:a16="http://schemas.microsoft.com/office/drawing/2014/main" id="{40B76102-7CE0-234C-8A8A-B557CFEF91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7325" y="5380038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VP 3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AE2AC7F0-9858-BC43-8348-29EF87C5EF4D}"/>
              </a:ext>
            </a:extLst>
          </p:cNvPr>
          <p:cNvSpPr/>
          <p:nvPr/>
        </p:nvSpPr>
        <p:spPr bwMode="auto">
          <a:xfrm>
            <a:off x="381000" y="24384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400" dirty="0">
                <a:latin typeface="+mn-lt"/>
                <a:ea typeface="ＭＳ Ｐゴシック" charset="0"/>
                <a:cs typeface="ＭＳ Ｐゴシック" charset="0"/>
              </a:rPr>
              <a:t>Virtual address</a:t>
            </a:r>
          </a:p>
        </p:txBody>
      </p:sp>
      <p:cxnSp>
        <p:nvCxnSpPr>
          <p:cNvPr id="61" name="Shape 60">
            <a:extLst>
              <a:ext uri="{FF2B5EF4-FFF2-40B4-BE49-F238E27FC236}">
                <a16:creationId xmlns:a16="http://schemas.microsoft.com/office/drawing/2014/main" id="{48A9DA58-A507-044A-8E17-E6AF8633F5A4}"/>
              </a:ext>
            </a:extLst>
          </p:cNvPr>
          <p:cNvCxnSpPr>
            <a:cxnSpLocks noChangeShapeType="1"/>
            <a:stCxn id="59" idx="2"/>
            <a:endCxn id="33828" idx="1"/>
          </p:cNvCxnSpPr>
          <p:nvPr/>
        </p:nvCxnSpPr>
        <p:spPr bwMode="auto">
          <a:xfrm rot="16200000" flipH="1">
            <a:off x="1550987" y="2311401"/>
            <a:ext cx="968375" cy="1708150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>
            <a:extLst>
              <a:ext uri="{FF2B5EF4-FFF2-40B4-BE49-F238E27FC236}">
                <a16:creationId xmlns:a16="http://schemas.microsoft.com/office/drawing/2014/main" id="{7C56988D-B0A0-5A45-BAAF-0D6F410A9C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98450" y="360363"/>
            <a:ext cx="8281988" cy="782637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en-US">
                <a:ea typeface="ＭＳ Ｐゴシック" panose="020B0600070205080204" pitchFamily="34" charset="-128"/>
              </a:rPr>
              <a:t>Page Fault</a:t>
            </a:r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00D91E31-E701-CE47-8F81-BF960D85CF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307388" cy="757238"/>
          </a:xfrm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2000" i="1">
                <a:solidFill>
                  <a:srgbClr val="C00000"/>
                </a:solidFill>
                <a:ea typeface="ＭＳ Ｐゴシック" panose="020B0600070205080204" pitchFamily="34" charset="-128"/>
              </a:rPr>
              <a:t>Page fault: </a:t>
            </a:r>
            <a:r>
              <a:rPr lang="en-GB" altLang="en-US" sz="2000">
                <a:ea typeface="ＭＳ Ｐゴシック" panose="020B0600070205080204" pitchFamily="34" charset="-128"/>
              </a:rPr>
              <a:t>reference to VM word that is not in physical memory (DRAM cache miss)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A58E3145-2C2B-F34D-81EF-2B92F84D21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0725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00A22068-2DEC-234A-875A-1B7FE293E6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0725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5845" name="Rectangle 5">
            <a:extLst>
              <a:ext uri="{FF2B5EF4-FFF2-40B4-BE49-F238E27FC236}">
                <a16:creationId xmlns:a16="http://schemas.microsoft.com/office/drawing/2014/main" id="{CDCD49A5-6E0A-5A41-90E8-8EDD523F4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0725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null</a:t>
            </a:r>
          </a:p>
        </p:txBody>
      </p:sp>
      <p:sp>
        <p:nvSpPr>
          <p:cNvPr id="35846" name="Rectangle 6">
            <a:extLst>
              <a:ext uri="{FF2B5EF4-FFF2-40B4-BE49-F238E27FC236}">
                <a16:creationId xmlns:a16="http://schemas.microsoft.com/office/drawing/2014/main" id="{7D02A89D-C3D0-F64D-8822-AEFD3CC75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0725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null</a:t>
            </a:r>
          </a:p>
        </p:txBody>
      </p:sp>
      <p:sp>
        <p:nvSpPr>
          <p:cNvPr id="14343" name="Rectangle 7">
            <a:extLst>
              <a:ext uri="{FF2B5EF4-FFF2-40B4-BE49-F238E27FC236}">
                <a16:creationId xmlns:a16="http://schemas.microsoft.com/office/drawing/2014/main" id="{4EB67F3A-E648-134D-827E-69BAB81CF2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0725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44" name="Rectangle 8">
            <a:extLst>
              <a:ext uri="{FF2B5EF4-FFF2-40B4-BE49-F238E27FC236}">
                <a16:creationId xmlns:a16="http://schemas.microsoft.com/office/drawing/2014/main" id="{C1E4E541-314D-124B-A864-9EDA91DE13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0725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45" name="Rectangle 9">
            <a:extLst>
              <a:ext uri="{FF2B5EF4-FFF2-40B4-BE49-F238E27FC236}">
                <a16:creationId xmlns:a16="http://schemas.microsoft.com/office/drawing/2014/main" id="{2EC1EC8A-ED84-BF40-8E4E-6DF0C251FD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0725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46" name="Rectangle 10">
            <a:extLst>
              <a:ext uri="{FF2B5EF4-FFF2-40B4-BE49-F238E27FC236}">
                <a16:creationId xmlns:a16="http://schemas.microsoft.com/office/drawing/2014/main" id="{81212F63-F385-A641-A2E1-49244A15C4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0725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47" name="Text Box 11">
            <a:extLst>
              <a:ext uri="{FF2B5EF4-FFF2-40B4-BE49-F238E27FC236}">
                <a16:creationId xmlns:a16="http://schemas.microsoft.com/office/drawing/2014/main" id="{FF9594E3-DA5A-5344-8D66-EC89480D8A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1050" y="4946650"/>
            <a:ext cx="1476375" cy="728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(DRAM)</a:t>
            </a:r>
          </a:p>
        </p:txBody>
      </p:sp>
      <p:sp>
        <p:nvSpPr>
          <p:cNvPr id="14348" name="Text Box 12">
            <a:extLst>
              <a:ext uri="{FF2B5EF4-FFF2-40B4-BE49-F238E27FC236}">
                <a16:creationId xmlns:a16="http://schemas.microsoft.com/office/drawing/2014/main" id="{0B1198B8-C387-FF47-BF63-D66756F458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7013" y="2133600"/>
            <a:ext cx="1450975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(DRAM)</a:t>
            </a:r>
          </a:p>
        </p:txBody>
      </p:sp>
      <p:sp>
        <p:nvSpPr>
          <p:cNvPr id="14349" name="Rectangle 13">
            <a:extLst>
              <a:ext uri="{FF2B5EF4-FFF2-40B4-BE49-F238E27FC236}">
                <a16:creationId xmlns:a16="http://schemas.microsoft.com/office/drawing/2014/main" id="{B8403DD3-B854-B940-AA7A-CB2FFAC179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5588" y="317182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latin typeface="Calibri" pitchFamily="34" charset="0"/>
                <a:ea typeface="ＭＳ Ｐゴシック" charset="0"/>
                <a:cs typeface="ＭＳ Ｐゴシック" charset="0"/>
              </a:rPr>
              <a:t>VP 7</a:t>
            </a:r>
          </a:p>
        </p:txBody>
      </p:sp>
      <p:sp>
        <p:nvSpPr>
          <p:cNvPr id="14350" name="Rectangle 14">
            <a:extLst>
              <a:ext uri="{FF2B5EF4-FFF2-40B4-BE49-F238E27FC236}">
                <a16:creationId xmlns:a16="http://schemas.microsoft.com/office/drawing/2014/main" id="{20D71CEC-CF50-8544-B2CA-D99A196A2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5588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latin typeface="Calibri" pitchFamily="34" charset="0"/>
                <a:ea typeface="ＭＳ Ｐゴシック" charset="0"/>
                <a:cs typeface="ＭＳ Ｐゴシック" charset="0"/>
              </a:rPr>
              <a:t>VP 4</a:t>
            </a:r>
          </a:p>
        </p:txBody>
      </p:sp>
      <p:sp>
        <p:nvSpPr>
          <p:cNvPr id="35855" name="Line 15">
            <a:extLst>
              <a:ext uri="{FF2B5EF4-FFF2-40B4-BE49-F238E27FC236}">
                <a16:creationId xmlns:a16="http://schemas.microsoft.com/office/drawing/2014/main" id="{88E795C1-6564-364A-928B-9B7960D04BF2}"/>
              </a:ext>
            </a:extLst>
          </p:cNvPr>
          <p:cNvSpPr>
            <a:spLocks noChangeShapeType="1"/>
          </p:cNvSpPr>
          <p:nvPr/>
        </p:nvSpPr>
        <p:spPr bwMode="auto">
          <a:xfrm>
            <a:off x="4086225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6" name="Line 16">
            <a:extLst>
              <a:ext uri="{FF2B5EF4-FFF2-40B4-BE49-F238E27FC236}">
                <a16:creationId xmlns:a16="http://schemas.microsoft.com/office/drawing/2014/main" id="{A774B9C8-68D9-AB43-819A-B42F0CAD697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86225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7" name="Line 17">
            <a:extLst>
              <a:ext uri="{FF2B5EF4-FFF2-40B4-BE49-F238E27FC236}">
                <a16:creationId xmlns:a16="http://schemas.microsoft.com/office/drawing/2014/main" id="{F2B92174-859D-9446-B219-F583D155138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11625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8" name="Line 18">
            <a:extLst>
              <a:ext uri="{FF2B5EF4-FFF2-40B4-BE49-F238E27FC236}">
                <a16:creationId xmlns:a16="http://schemas.microsoft.com/office/drawing/2014/main" id="{A4B606B2-D055-6241-91B4-74B344A331B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60825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5" name="Text Box 19">
            <a:extLst>
              <a:ext uri="{FF2B5EF4-FFF2-40B4-BE49-F238E27FC236}">
                <a16:creationId xmlns:a16="http://schemas.microsoft.com/office/drawing/2014/main" id="{6CEF9969-EF5A-5C42-AE36-671A27BA78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0988" y="4130675"/>
            <a:ext cx="1362075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(disk)</a:t>
            </a:r>
          </a:p>
        </p:txBody>
      </p:sp>
      <p:sp>
        <p:nvSpPr>
          <p:cNvPr id="35860" name="Rectangle 20">
            <a:extLst>
              <a:ext uri="{FF2B5EF4-FFF2-40B4-BE49-F238E27FC236}">
                <a16:creationId xmlns:a16="http://schemas.microsoft.com/office/drawing/2014/main" id="{6EF3A57F-1E8C-EE4A-8086-0889F20A5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925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5861" name="Rectangle 21">
            <a:extLst>
              <a:ext uri="{FF2B5EF4-FFF2-40B4-BE49-F238E27FC236}">
                <a16:creationId xmlns:a16="http://schemas.microsoft.com/office/drawing/2014/main" id="{4D8515EC-AFDB-8642-A394-80306F378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925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5862" name="Rectangle 22">
            <a:extLst>
              <a:ext uri="{FF2B5EF4-FFF2-40B4-BE49-F238E27FC236}">
                <a16:creationId xmlns:a16="http://schemas.microsoft.com/office/drawing/2014/main" id="{F2AA545B-7C13-EB4A-A735-3AFE86B40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925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5863" name="Rectangle 23">
            <a:extLst>
              <a:ext uri="{FF2B5EF4-FFF2-40B4-BE49-F238E27FC236}">
                <a16:creationId xmlns:a16="http://schemas.microsoft.com/office/drawing/2014/main" id="{24B8567A-0C23-1D4E-8D1F-D066032503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925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5864" name="Rectangle 24">
            <a:extLst>
              <a:ext uri="{FF2B5EF4-FFF2-40B4-BE49-F238E27FC236}">
                <a16:creationId xmlns:a16="http://schemas.microsoft.com/office/drawing/2014/main" id="{65E48593-ABC0-9D44-9D40-6DD921B2E0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925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5865" name="Rectangle 25">
            <a:extLst>
              <a:ext uri="{FF2B5EF4-FFF2-40B4-BE49-F238E27FC236}">
                <a16:creationId xmlns:a16="http://schemas.microsoft.com/office/drawing/2014/main" id="{5E66C67D-6FAD-6F49-B757-DA1137290E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925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5866" name="Rectangle 26">
            <a:extLst>
              <a:ext uri="{FF2B5EF4-FFF2-40B4-BE49-F238E27FC236}">
                <a16:creationId xmlns:a16="http://schemas.microsoft.com/office/drawing/2014/main" id="{27A153FF-87C2-7F49-BA79-8DEF2C1BE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925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5867" name="Rectangle 27">
            <a:extLst>
              <a:ext uri="{FF2B5EF4-FFF2-40B4-BE49-F238E27FC236}">
                <a16:creationId xmlns:a16="http://schemas.microsoft.com/office/drawing/2014/main" id="{6B9EDCEE-6AF6-4344-85B8-7BF4403DE9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925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14364" name="Text Box 28">
            <a:extLst>
              <a:ext uri="{FF2B5EF4-FFF2-40B4-BE49-F238E27FC236}">
                <a16:creationId xmlns:a16="http://schemas.microsoft.com/office/drawing/2014/main" id="{D6F195D8-8EDE-FB41-AAC0-3DA728D9F0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7325" y="2771775"/>
            <a:ext cx="6858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Valid</a:t>
            </a:r>
          </a:p>
        </p:txBody>
      </p:sp>
      <p:sp>
        <p:nvSpPr>
          <p:cNvPr id="35869" name="Text Box 29">
            <a:extLst>
              <a:ext uri="{FF2B5EF4-FFF2-40B4-BE49-F238E27FC236}">
                <a16:creationId xmlns:a16="http://schemas.microsoft.com/office/drawing/2014/main" id="{897E46B3-8FBF-D24E-9963-60195D6B46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3863" y="3046413"/>
            <a:ext cx="2603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5870" name="Text Box 30">
            <a:extLst>
              <a:ext uri="{FF2B5EF4-FFF2-40B4-BE49-F238E27FC236}">
                <a16:creationId xmlns:a16="http://schemas.microsoft.com/office/drawing/2014/main" id="{B15D0D35-39AF-8C42-8D41-DBEA730B73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5450" y="3279775"/>
            <a:ext cx="2587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5871" name="Text Box 31">
            <a:extLst>
              <a:ext uri="{FF2B5EF4-FFF2-40B4-BE49-F238E27FC236}">
                <a16:creationId xmlns:a16="http://schemas.microsoft.com/office/drawing/2014/main" id="{B4B7AE01-97A6-DC44-AC1B-BDF80FA4F7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3863" y="3744913"/>
            <a:ext cx="2603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5872" name="Text Box 32">
            <a:extLst>
              <a:ext uri="{FF2B5EF4-FFF2-40B4-BE49-F238E27FC236}">
                <a16:creationId xmlns:a16="http://schemas.microsoft.com/office/drawing/2014/main" id="{B12B94AA-568B-0A4F-A1CC-A4B7B0CF6B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5450" y="3952875"/>
            <a:ext cx="2587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5873" name="Text Box 33">
            <a:extLst>
              <a:ext uri="{FF2B5EF4-FFF2-40B4-BE49-F238E27FC236}">
                <a16:creationId xmlns:a16="http://schemas.microsoft.com/office/drawing/2014/main" id="{105F3238-3685-3248-86F1-BC2B836CD1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3863" y="4191000"/>
            <a:ext cx="2603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5874" name="Text Box 34">
            <a:extLst>
              <a:ext uri="{FF2B5EF4-FFF2-40B4-BE49-F238E27FC236}">
                <a16:creationId xmlns:a16="http://schemas.microsoft.com/office/drawing/2014/main" id="{9A69E945-44CC-A346-9F81-989F9F4598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5450" y="4651375"/>
            <a:ext cx="2587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5875" name="Text Box 35">
            <a:extLst>
              <a:ext uri="{FF2B5EF4-FFF2-40B4-BE49-F238E27FC236}">
                <a16:creationId xmlns:a16="http://schemas.microsoft.com/office/drawing/2014/main" id="{1E2CE100-BF51-1A4A-A676-5FC34EB09E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3863" y="4418013"/>
            <a:ext cx="2603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5876" name="Text Box 36">
            <a:extLst>
              <a:ext uri="{FF2B5EF4-FFF2-40B4-BE49-F238E27FC236}">
                <a16:creationId xmlns:a16="http://schemas.microsoft.com/office/drawing/2014/main" id="{4BE3DF2E-7A5E-F444-B942-5C7A6A3D0F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5450" y="3511550"/>
            <a:ext cx="2587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14373" name="Text Box 37">
            <a:extLst>
              <a:ext uri="{FF2B5EF4-FFF2-40B4-BE49-F238E27FC236}">
                <a16:creationId xmlns:a16="http://schemas.microsoft.com/office/drawing/2014/main" id="{4CAC2E7D-2D7A-AB45-B166-278AD88D20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6613" y="2327275"/>
            <a:ext cx="1241425" cy="728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disk address</a:t>
            </a:r>
          </a:p>
        </p:txBody>
      </p:sp>
      <p:sp>
        <p:nvSpPr>
          <p:cNvPr id="14374" name="Text Box 38">
            <a:extLst>
              <a:ext uri="{FF2B5EF4-FFF2-40B4-BE49-F238E27FC236}">
                <a16:creationId xmlns:a16="http://schemas.microsoft.com/office/drawing/2014/main" id="{39A8574C-4838-6640-B716-9BA2DB4E77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5063" y="3025775"/>
            <a:ext cx="585787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PTE 0</a:t>
            </a:r>
          </a:p>
        </p:txBody>
      </p:sp>
      <p:sp>
        <p:nvSpPr>
          <p:cNvPr id="14375" name="Text Box 39">
            <a:extLst>
              <a:ext uri="{FF2B5EF4-FFF2-40B4-BE49-F238E27FC236}">
                <a16:creationId xmlns:a16="http://schemas.microsoft.com/office/drawing/2014/main" id="{5C8DD57F-27E2-3042-B10C-F5F4C66E9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1888" y="4638675"/>
            <a:ext cx="585787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PTE 7</a:t>
            </a:r>
          </a:p>
        </p:txBody>
      </p:sp>
      <p:sp>
        <p:nvSpPr>
          <p:cNvPr id="14376" name="Text Box 40">
            <a:extLst>
              <a:ext uri="{FF2B5EF4-FFF2-40B4-BE49-F238E27FC236}">
                <a16:creationId xmlns:a16="http://schemas.microsoft.com/office/drawing/2014/main" id="{2193EDAB-A8A3-4942-BC54-6209C839AD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4650" y="2695575"/>
            <a:ext cx="5048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PP 0</a:t>
            </a:r>
          </a:p>
        </p:txBody>
      </p:sp>
      <p:sp>
        <p:nvSpPr>
          <p:cNvPr id="14377" name="Rectangle 41">
            <a:extLst>
              <a:ext uri="{FF2B5EF4-FFF2-40B4-BE49-F238E27FC236}">
                <a16:creationId xmlns:a16="http://schemas.microsoft.com/office/drawing/2014/main" id="{39363CAD-57BF-A44F-9AD6-3274F38B7F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5588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latin typeface="Calibri" pitchFamily="34" charset="0"/>
                <a:ea typeface="ＭＳ Ｐゴシック" charset="0"/>
                <a:cs typeface="ＭＳ Ｐゴシック" charset="0"/>
              </a:rPr>
              <a:t>VP 2</a:t>
            </a:r>
          </a:p>
        </p:txBody>
      </p:sp>
      <p:sp>
        <p:nvSpPr>
          <p:cNvPr id="14378" name="Rectangle 42">
            <a:extLst>
              <a:ext uri="{FF2B5EF4-FFF2-40B4-BE49-F238E27FC236}">
                <a16:creationId xmlns:a16="http://schemas.microsoft.com/office/drawing/2014/main" id="{A22660BE-0A92-1940-95AD-9B71BFBB96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5588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latin typeface="Calibri" pitchFamily="34" charset="0"/>
                <a:ea typeface="ＭＳ Ｐゴシック" charset="0"/>
                <a:cs typeface="ＭＳ Ｐゴシック" charset="0"/>
              </a:rPr>
              <a:t>VP 1</a:t>
            </a:r>
          </a:p>
        </p:txBody>
      </p:sp>
      <p:sp>
        <p:nvSpPr>
          <p:cNvPr id="35883" name="Oval 43">
            <a:extLst>
              <a:ext uri="{FF2B5EF4-FFF2-40B4-BE49-F238E27FC236}">
                <a16:creationId xmlns:a16="http://schemas.microsoft.com/office/drawing/2014/main" id="{D165FA2A-9D2E-2147-B9BC-C5F55994BC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5425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5884" name="Oval 44">
            <a:extLst>
              <a:ext uri="{FF2B5EF4-FFF2-40B4-BE49-F238E27FC236}">
                <a16:creationId xmlns:a16="http://schemas.microsoft.com/office/drawing/2014/main" id="{1E76EB7D-EE5D-DD45-896B-F825E62B02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5425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5885" name="Oval 45">
            <a:extLst>
              <a:ext uri="{FF2B5EF4-FFF2-40B4-BE49-F238E27FC236}">
                <a16:creationId xmlns:a16="http://schemas.microsoft.com/office/drawing/2014/main" id="{C0AF32B5-2531-A942-B04D-2323356A34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5425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5886" name="Oval 46">
            <a:extLst>
              <a:ext uri="{FF2B5EF4-FFF2-40B4-BE49-F238E27FC236}">
                <a16:creationId xmlns:a16="http://schemas.microsoft.com/office/drawing/2014/main" id="{3A07C79C-694D-0A4A-8CDE-FE3755CC8B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5425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14383" name="Text Box 47">
            <a:extLst>
              <a:ext uri="{FF2B5EF4-FFF2-40B4-BE49-F238E27FC236}">
                <a16:creationId xmlns:a16="http://schemas.microsoft.com/office/drawing/2014/main" id="{B3E203ED-AA72-5444-9AE7-5B28C323A4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7350" y="3355975"/>
            <a:ext cx="5048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PP 3</a:t>
            </a:r>
          </a:p>
        </p:txBody>
      </p:sp>
      <p:sp>
        <p:nvSpPr>
          <p:cNvPr id="35888" name="Rectangle 48">
            <a:extLst>
              <a:ext uri="{FF2B5EF4-FFF2-40B4-BE49-F238E27FC236}">
                <a16:creationId xmlns:a16="http://schemas.microsoft.com/office/drawing/2014/main" id="{8484173F-B393-7B48-A07E-91C0B329F8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525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VP 1</a:t>
            </a:r>
          </a:p>
        </p:txBody>
      </p:sp>
      <p:sp>
        <p:nvSpPr>
          <p:cNvPr id="35889" name="Rectangle 49">
            <a:extLst>
              <a:ext uri="{FF2B5EF4-FFF2-40B4-BE49-F238E27FC236}">
                <a16:creationId xmlns:a16="http://schemas.microsoft.com/office/drawing/2014/main" id="{E48427BA-1F8D-9A45-806D-5EAC1E7ADF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525" y="507047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VP 2</a:t>
            </a:r>
          </a:p>
        </p:txBody>
      </p:sp>
      <p:sp>
        <p:nvSpPr>
          <p:cNvPr id="35890" name="Rectangle 50">
            <a:extLst>
              <a:ext uri="{FF2B5EF4-FFF2-40B4-BE49-F238E27FC236}">
                <a16:creationId xmlns:a16="http://schemas.microsoft.com/office/drawing/2014/main" id="{877103AD-C670-FB43-AC98-BFAB0792CF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525" y="5691188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VP 4</a:t>
            </a:r>
          </a:p>
        </p:txBody>
      </p:sp>
      <p:sp>
        <p:nvSpPr>
          <p:cNvPr id="35891" name="Rectangle 51">
            <a:extLst>
              <a:ext uri="{FF2B5EF4-FFF2-40B4-BE49-F238E27FC236}">
                <a16:creationId xmlns:a16="http://schemas.microsoft.com/office/drawing/2014/main" id="{A635E588-D863-D049-917A-CA23A36279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525" y="600075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VP 6</a:t>
            </a:r>
          </a:p>
        </p:txBody>
      </p:sp>
      <p:sp>
        <p:nvSpPr>
          <p:cNvPr id="35892" name="Rectangle 52">
            <a:extLst>
              <a:ext uri="{FF2B5EF4-FFF2-40B4-BE49-F238E27FC236}">
                <a16:creationId xmlns:a16="http://schemas.microsoft.com/office/drawing/2014/main" id="{D5710CF5-0DDF-DE44-ABAD-CCE1C71741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525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VP 7</a:t>
            </a:r>
          </a:p>
        </p:txBody>
      </p:sp>
      <p:sp>
        <p:nvSpPr>
          <p:cNvPr id="35893" name="Oval 53">
            <a:extLst>
              <a:ext uri="{FF2B5EF4-FFF2-40B4-BE49-F238E27FC236}">
                <a16:creationId xmlns:a16="http://schemas.microsoft.com/office/drawing/2014/main" id="{FD08FA5D-FD11-D34B-816B-8AE443B116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5425" y="38481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5894" name="Line 54">
            <a:extLst>
              <a:ext uri="{FF2B5EF4-FFF2-40B4-BE49-F238E27FC236}">
                <a16:creationId xmlns:a16="http://schemas.microsoft.com/office/drawing/2014/main" id="{CC5E991A-8C99-A444-A074-155CCF62AFB5}"/>
              </a:ext>
            </a:extLst>
          </p:cNvPr>
          <p:cNvSpPr>
            <a:spLocks noChangeShapeType="1"/>
          </p:cNvSpPr>
          <p:nvPr/>
        </p:nvSpPr>
        <p:spPr bwMode="auto">
          <a:xfrm>
            <a:off x="4048125" y="3892550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95" name="Oval 55">
            <a:extLst>
              <a:ext uri="{FF2B5EF4-FFF2-40B4-BE49-F238E27FC236}">
                <a16:creationId xmlns:a16="http://schemas.microsoft.com/office/drawing/2014/main" id="{3C13EBD5-D6BA-4045-987B-212C6BD847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5425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5896" name="Line 56">
            <a:extLst>
              <a:ext uri="{FF2B5EF4-FFF2-40B4-BE49-F238E27FC236}">
                <a16:creationId xmlns:a16="http://schemas.microsoft.com/office/drawing/2014/main" id="{3510659C-3798-1243-BA7A-4042CDFA67A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79875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97" name="Rectangle 57">
            <a:extLst>
              <a:ext uri="{FF2B5EF4-FFF2-40B4-BE49-F238E27FC236}">
                <a16:creationId xmlns:a16="http://schemas.microsoft.com/office/drawing/2014/main" id="{D516EC3C-AAE4-3E4E-B04D-8A951CFE73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525" y="5380038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VP 3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4F10AB9C-6E48-A948-9F67-57E91643A022}"/>
              </a:ext>
            </a:extLst>
          </p:cNvPr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400" dirty="0">
                <a:latin typeface="+mn-lt"/>
                <a:ea typeface="ＭＳ Ｐゴシック" charset="0"/>
                <a:cs typeface="ＭＳ Ｐゴシック" charset="0"/>
              </a:rPr>
              <a:t>Virtual address</a:t>
            </a:r>
          </a:p>
        </p:txBody>
      </p:sp>
      <p:cxnSp>
        <p:nvCxnSpPr>
          <p:cNvPr id="63" name="Shape 62">
            <a:extLst>
              <a:ext uri="{FF2B5EF4-FFF2-40B4-BE49-F238E27FC236}">
                <a16:creationId xmlns:a16="http://schemas.microsoft.com/office/drawing/2014/main" id="{EB15B893-0F93-8F49-92AC-B923CE3DA126}"/>
              </a:ext>
            </a:extLst>
          </p:cNvPr>
          <p:cNvCxnSpPr>
            <a:cxnSpLocks noChangeShapeType="1"/>
            <a:stCxn id="59" idx="2"/>
            <a:endCxn id="35866" idx="1"/>
          </p:cNvCxnSpPr>
          <p:nvPr/>
        </p:nvCxnSpPr>
        <p:spPr bwMode="auto">
          <a:xfrm rot="16200000" flipH="1">
            <a:off x="1547019" y="2467769"/>
            <a:ext cx="1119187" cy="1698625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>
            <a:extLst>
              <a:ext uri="{FF2B5EF4-FFF2-40B4-BE49-F238E27FC236}">
                <a16:creationId xmlns:a16="http://schemas.microsoft.com/office/drawing/2014/main" id="{D4DF4E08-57B9-F84A-A586-CAD027472D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98450" y="360363"/>
            <a:ext cx="8281988" cy="782637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en-US">
                <a:ea typeface="ＭＳ Ｐゴシック" panose="020B0600070205080204" pitchFamily="34" charset="-128"/>
              </a:rPr>
              <a:t>Handling Page Fault</a:t>
            </a:r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5F37BE5C-C755-DC4E-9768-6A99B1F76D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307388" cy="757238"/>
          </a:xfrm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2000">
                <a:ea typeface="ＭＳ Ｐゴシック" panose="020B0600070205080204" pitchFamily="34" charset="-128"/>
              </a:rPr>
              <a:t>Page miss causes page fault (an exception)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28E17283-3475-8E4A-B141-90D47475FF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0725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917056E5-9FFD-D949-9DD2-D4C85838B6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0725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05E230EB-A873-8845-B865-48EE3C4767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0725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null</a:t>
            </a:r>
          </a:p>
        </p:txBody>
      </p:sp>
      <p:sp>
        <p:nvSpPr>
          <p:cNvPr id="37894" name="Rectangle 6">
            <a:extLst>
              <a:ext uri="{FF2B5EF4-FFF2-40B4-BE49-F238E27FC236}">
                <a16:creationId xmlns:a16="http://schemas.microsoft.com/office/drawing/2014/main" id="{E6013A08-D81F-5E48-92B8-7415AE3B0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0725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null</a:t>
            </a:r>
          </a:p>
        </p:txBody>
      </p:sp>
      <p:sp>
        <p:nvSpPr>
          <p:cNvPr id="14343" name="Rectangle 7">
            <a:extLst>
              <a:ext uri="{FF2B5EF4-FFF2-40B4-BE49-F238E27FC236}">
                <a16:creationId xmlns:a16="http://schemas.microsoft.com/office/drawing/2014/main" id="{9EABE8D3-83AA-F24A-AA2D-CA72D526FB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0725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44" name="Rectangle 8">
            <a:extLst>
              <a:ext uri="{FF2B5EF4-FFF2-40B4-BE49-F238E27FC236}">
                <a16:creationId xmlns:a16="http://schemas.microsoft.com/office/drawing/2014/main" id="{4262E079-F95C-854A-A715-E096E7F099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0725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45" name="Rectangle 9">
            <a:extLst>
              <a:ext uri="{FF2B5EF4-FFF2-40B4-BE49-F238E27FC236}">
                <a16:creationId xmlns:a16="http://schemas.microsoft.com/office/drawing/2014/main" id="{47A2CED3-D0DB-3F41-840D-4F34FAF73E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0725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46" name="Rectangle 10">
            <a:extLst>
              <a:ext uri="{FF2B5EF4-FFF2-40B4-BE49-F238E27FC236}">
                <a16:creationId xmlns:a16="http://schemas.microsoft.com/office/drawing/2014/main" id="{E0ED4165-1F4D-4E42-B9DA-29A7C0633F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0725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47" name="Text Box 11">
            <a:extLst>
              <a:ext uri="{FF2B5EF4-FFF2-40B4-BE49-F238E27FC236}">
                <a16:creationId xmlns:a16="http://schemas.microsoft.com/office/drawing/2014/main" id="{EB1912A6-32C0-594F-8F57-9D0FEDD511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1050" y="4946650"/>
            <a:ext cx="1476375" cy="728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(DRAM)</a:t>
            </a:r>
          </a:p>
        </p:txBody>
      </p:sp>
      <p:sp>
        <p:nvSpPr>
          <p:cNvPr id="14348" name="Text Box 12">
            <a:extLst>
              <a:ext uri="{FF2B5EF4-FFF2-40B4-BE49-F238E27FC236}">
                <a16:creationId xmlns:a16="http://schemas.microsoft.com/office/drawing/2014/main" id="{342DC870-F96E-DA4C-8DD7-32255BDA7A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7013" y="2133600"/>
            <a:ext cx="1450975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(DRAM)</a:t>
            </a:r>
          </a:p>
        </p:txBody>
      </p:sp>
      <p:sp>
        <p:nvSpPr>
          <p:cNvPr id="14349" name="Rectangle 13">
            <a:extLst>
              <a:ext uri="{FF2B5EF4-FFF2-40B4-BE49-F238E27FC236}">
                <a16:creationId xmlns:a16="http://schemas.microsoft.com/office/drawing/2014/main" id="{4F57C414-1D0A-0847-A923-D603AA307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5588" y="317182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latin typeface="Calibri" pitchFamily="34" charset="0"/>
                <a:ea typeface="ＭＳ Ｐゴシック" charset="0"/>
                <a:cs typeface="ＭＳ Ｐゴシック" charset="0"/>
              </a:rPr>
              <a:t>VP 7</a:t>
            </a:r>
          </a:p>
        </p:txBody>
      </p:sp>
      <p:sp>
        <p:nvSpPr>
          <p:cNvPr id="14350" name="Rectangle 14">
            <a:extLst>
              <a:ext uri="{FF2B5EF4-FFF2-40B4-BE49-F238E27FC236}">
                <a16:creationId xmlns:a16="http://schemas.microsoft.com/office/drawing/2014/main" id="{7EA85DDB-9C82-3B4C-9EA2-4A7D1C1E4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5588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latin typeface="Calibri" pitchFamily="34" charset="0"/>
                <a:ea typeface="ＭＳ Ｐゴシック" charset="0"/>
                <a:cs typeface="ＭＳ Ｐゴシック" charset="0"/>
              </a:rPr>
              <a:t>VP 4</a:t>
            </a:r>
          </a:p>
        </p:txBody>
      </p:sp>
      <p:sp>
        <p:nvSpPr>
          <p:cNvPr id="37903" name="Line 15">
            <a:extLst>
              <a:ext uri="{FF2B5EF4-FFF2-40B4-BE49-F238E27FC236}">
                <a16:creationId xmlns:a16="http://schemas.microsoft.com/office/drawing/2014/main" id="{0B638DC5-B84F-F743-B69A-67562C47A452}"/>
              </a:ext>
            </a:extLst>
          </p:cNvPr>
          <p:cNvSpPr>
            <a:spLocks noChangeShapeType="1"/>
          </p:cNvSpPr>
          <p:nvPr/>
        </p:nvSpPr>
        <p:spPr bwMode="auto">
          <a:xfrm>
            <a:off x="4086225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4" name="Line 16">
            <a:extLst>
              <a:ext uri="{FF2B5EF4-FFF2-40B4-BE49-F238E27FC236}">
                <a16:creationId xmlns:a16="http://schemas.microsoft.com/office/drawing/2014/main" id="{988F88F8-4E16-AD44-95FB-A5A248839F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86225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5" name="Line 17">
            <a:extLst>
              <a:ext uri="{FF2B5EF4-FFF2-40B4-BE49-F238E27FC236}">
                <a16:creationId xmlns:a16="http://schemas.microsoft.com/office/drawing/2014/main" id="{3F88D170-5F68-CE4C-AFAD-F853D9D4CF1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11625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6" name="Line 18">
            <a:extLst>
              <a:ext uri="{FF2B5EF4-FFF2-40B4-BE49-F238E27FC236}">
                <a16:creationId xmlns:a16="http://schemas.microsoft.com/office/drawing/2014/main" id="{9869DBC1-E3C7-914A-994D-92A2EC64610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60825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5" name="Text Box 19">
            <a:extLst>
              <a:ext uri="{FF2B5EF4-FFF2-40B4-BE49-F238E27FC236}">
                <a16:creationId xmlns:a16="http://schemas.microsoft.com/office/drawing/2014/main" id="{F34240C5-A565-9641-AC85-D9636F001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0988" y="4130675"/>
            <a:ext cx="1362075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(disk)</a:t>
            </a:r>
          </a:p>
        </p:txBody>
      </p:sp>
      <p:sp>
        <p:nvSpPr>
          <p:cNvPr id="37908" name="Rectangle 20">
            <a:extLst>
              <a:ext uri="{FF2B5EF4-FFF2-40B4-BE49-F238E27FC236}">
                <a16:creationId xmlns:a16="http://schemas.microsoft.com/office/drawing/2014/main" id="{8E1AC52D-9ECB-744C-BB29-85C08B300C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925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7909" name="Rectangle 21">
            <a:extLst>
              <a:ext uri="{FF2B5EF4-FFF2-40B4-BE49-F238E27FC236}">
                <a16:creationId xmlns:a16="http://schemas.microsoft.com/office/drawing/2014/main" id="{75772EB9-DA26-8F4F-A84B-54B093C201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925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7910" name="Rectangle 22">
            <a:extLst>
              <a:ext uri="{FF2B5EF4-FFF2-40B4-BE49-F238E27FC236}">
                <a16:creationId xmlns:a16="http://schemas.microsoft.com/office/drawing/2014/main" id="{57124AFC-E0D2-894A-A9B2-99AEEFD2BF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925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7911" name="Rectangle 23">
            <a:extLst>
              <a:ext uri="{FF2B5EF4-FFF2-40B4-BE49-F238E27FC236}">
                <a16:creationId xmlns:a16="http://schemas.microsoft.com/office/drawing/2014/main" id="{8E4C6A2A-FEC4-534F-863F-716B9F421F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925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7912" name="Rectangle 24">
            <a:extLst>
              <a:ext uri="{FF2B5EF4-FFF2-40B4-BE49-F238E27FC236}">
                <a16:creationId xmlns:a16="http://schemas.microsoft.com/office/drawing/2014/main" id="{D6F5E278-DF3F-1247-9E8D-39590E8629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925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7913" name="Rectangle 25">
            <a:extLst>
              <a:ext uri="{FF2B5EF4-FFF2-40B4-BE49-F238E27FC236}">
                <a16:creationId xmlns:a16="http://schemas.microsoft.com/office/drawing/2014/main" id="{4D1B941E-2959-5A49-98A6-057F0726E2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925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7914" name="Rectangle 26">
            <a:extLst>
              <a:ext uri="{FF2B5EF4-FFF2-40B4-BE49-F238E27FC236}">
                <a16:creationId xmlns:a16="http://schemas.microsoft.com/office/drawing/2014/main" id="{1F162E76-834A-1640-88EA-8F4867E83F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925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7915" name="Rectangle 27">
            <a:extLst>
              <a:ext uri="{FF2B5EF4-FFF2-40B4-BE49-F238E27FC236}">
                <a16:creationId xmlns:a16="http://schemas.microsoft.com/office/drawing/2014/main" id="{3BF93D03-827E-A24A-BA72-D7174CE53E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925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14364" name="Text Box 28">
            <a:extLst>
              <a:ext uri="{FF2B5EF4-FFF2-40B4-BE49-F238E27FC236}">
                <a16:creationId xmlns:a16="http://schemas.microsoft.com/office/drawing/2014/main" id="{176EBE31-974F-3E4E-A8E1-F638CAF585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7325" y="2771775"/>
            <a:ext cx="6858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Valid</a:t>
            </a:r>
          </a:p>
        </p:txBody>
      </p:sp>
      <p:sp>
        <p:nvSpPr>
          <p:cNvPr id="37917" name="Text Box 29">
            <a:extLst>
              <a:ext uri="{FF2B5EF4-FFF2-40B4-BE49-F238E27FC236}">
                <a16:creationId xmlns:a16="http://schemas.microsoft.com/office/drawing/2014/main" id="{DD6DF354-58C6-6148-A4C5-BB74D5EBC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3863" y="3046413"/>
            <a:ext cx="2603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7918" name="Text Box 30">
            <a:extLst>
              <a:ext uri="{FF2B5EF4-FFF2-40B4-BE49-F238E27FC236}">
                <a16:creationId xmlns:a16="http://schemas.microsoft.com/office/drawing/2014/main" id="{D7C1C75C-0E5F-B744-8337-2CE4B020ED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5450" y="3279775"/>
            <a:ext cx="2587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7919" name="Text Box 31">
            <a:extLst>
              <a:ext uri="{FF2B5EF4-FFF2-40B4-BE49-F238E27FC236}">
                <a16:creationId xmlns:a16="http://schemas.microsoft.com/office/drawing/2014/main" id="{58266F52-78A7-5C44-8B00-448F8AE12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3863" y="3744913"/>
            <a:ext cx="2603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7920" name="Text Box 32">
            <a:extLst>
              <a:ext uri="{FF2B5EF4-FFF2-40B4-BE49-F238E27FC236}">
                <a16:creationId xmlns:a16="http://schemas.microsoft.com/office/drawing/2014/main" id="{3B0A45AD-D372-E84C-A000-FBC470E84B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5450" y="3952875"/>
            <a:ext cx="2587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7921" name="Text Box 33">
            <a:extLst>
              <a:ext uri="{FF2B5EF4-FFF2-40B4-BE49-F238E27FC236}">
                <a16:creationId xmlns:a16="http://schemas.microsoft.com/office/drawing/2014/main" id="{BA711F37-9F9C-2146-AE40-E26B15DB26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3863" y="4191000"/>
            <a:ext cx="2603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7922" name="Text Box 34">
            <a:extLst>
              <a:ext uri="{FF2B5EF4-FFF2-40B4-BE49-F238E27FC236}">
                <a16:creationId xmlns:a16="http://schemas.microsoft.com/office/drawing/2014/main" id="{5571C556-FD0E-B843-85B1-DD97361086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5450" y="4651375"/>
            <a:ext cx="2587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7923" name="Text Box 35">
            <a:extLst>
              <a:ext uri="{FF2B5EF4-FFF2-40B4-BE49-F238E27FC236}">
                <a16:creationId xmlns:a16="http://schemas.microsoft.com/office/drawing/2014/main" id="{5F573F91-4874-234F-B298-E8A7047D3E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3863" y="4418013"/>
            <a:ext cx="2603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7924" name="Text Box 36">
            <a:extLst>
              <a:ext uri="{FF2B5EF4-FFF2-40B4-BE49-F238E27FC236}">
                <a16:creationId xmlns:a16="http://schemas.microsoft.com/office/drawing/2014/main" id="{01591FE8-AA16-7E44-AC8C-13785D2BD4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5450" y="3511550"/>
            <a:ext cx="2587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14373" name="Text Box 37">
            <a:extLst>
              <a:ext uri="{FF2B5EF4-FFF2-40B4-BE49-F238E27FC236}">
                <a16:creationId xmlns:a16="http://schemas.microsoft.com/office/drawing/2014/main" id="{3A41F368-7A6E-F340-ADE9-FFA8B2427B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6613" y="2327275"/>
            <a:ext cx="1241425" cy="728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disk address</a:t>
            </a:r>
          </a:p>
        </p:txBody>
      </p:sp>
      <p:sp>
        <p:nvSpPr>
          <p:cNvPr id="14374" name="Text Box 38">
            <a:extLst>
              <a:ext uri="{FF2B5EF4-FFF2-40B4-BE49-F238E27FC236}">
                <a16:creationId xmlns:a16="http://schemas.microsoft.com/office/drawing/2014/main" id="{379FA8D3-4F46-974B-9ED9-D002A7DAE5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5063" y="3025775"/>
            <a:ext cx="585787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PTE 0</a:t>
            </a:r>
          </a:p>
        </p:txBody>
      </p:sp>
      <p:sp>
        <p:nvSpPr>
          <p:cNvPr id="14375" name="Text Box 39">
            <a:extLst>
              <a:ext uri="{FF2B5EF4-FFF2-40B4-BE49-F238E27FC236}">
                <a16:creationId xmlns:a16="http://schemas.microsoft.com/office/drawing/2014/main" id="{8F7801F6-1D91-B046-81E5-6539D0B433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1888" y="4638675"/>
            <a:ext cx="585787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PTE 7</a:t>
            </a:r>
          </a:p>
        </p:txBody>
      </p:sp>
      <p:sp>
        <p:nvSpPr>
          <p:cNvPr id="14376" name="Text Box 40">
            <a:extLst>
              <a:ext uri="{FF2B5EF4-FFF2-40B4-BE49-F238E27FC236}">
                <a16:creationId xmlns:a16="http://schemas.microsoft.com/office/drawing/2014/main" id="{7B719AAE-AD71-BB43-961F-9353D328C3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4650" y="2695575"/>
            <a:ext cx="5048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PP 0</a:t>
            </a:r>
          </a:p>
        </p:txBody>
      </p:sp>
      <p:sp>
        <p:nvSpPr>
          <p:cNvPr id="14377" name="Rectangle 41">
            <a:extLst>
              <a:ext uri="{FF2B5EF4-FFF2-40B4-BE49-F238E27FC236}">
                <a16:creationId xmlns:a16="http://schemas.microsoft.com/office/drawing/2014/main" id="{3759CFFD-566F-8C49-9532-268024F69F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5588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latin typeface="Calibri" pitchFamily="34" charset="0"/>
                <a:ea typeface="ＭＳ Ｐゴシック" charset="0"/>
                <a:cs typeface="ＭＳ Ｐゴシック" charset="0"/>
              </a:rPr>
              <a:t>VP 2</a:t>
            </a:r>
          </a:p>
        </p:txBody>
      </p:sp>
      <p:sp>
        <p:nvSpPr>
          <p:cNvPr id="14378" name="Rectangle 42">
            <a:extLst>
              <a:ext uri="{FF2B5EF4-FFF2-40B4-BE49-F238E27FC236}">
                <a16:creationId xmlns:a16="http://schemas.microsoft.com/office/drawing/2014/main" id="{6CC6476E-0112-1C40-96E5-DF52B11B51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5588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latin typeface="Calibri" pitchFamily="34" charset="0"/>
                <a:ea typeface="ＭＳ Ｐゴシック" charset="0"/>
                <a:cs typeface="ＭＳ Ｐゴシック" charset="0"/>
              </a:rPr>
              <a:t>VP 1</a:t>
            </a:r>
          </a:p>
        </p:txBody>
      </p:sp>
      <p:sp>
        <p:nvSpPr>
          <p:cNvPr id="37931" name="Oval 43">
            <a:extLst>
              <a:ext uri="{FF2B5EF4-FFF2-40B4-BE49-F238E27FC236}">
                <a16:creationId xmlns:a16="http://schemas.microsoft.com/office/drawing/2014/main" id="{24C374DA-B0F1-074C-9986-6DB432FE05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5425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7932" name="Oval 44">
            <a:extLst>
              <a:ext uri="{FF2B5EF4-FFF2-40B4-BE49-F238E27FC236}">
                <a16:creationId xmlns:a16="http://schemas.microsoft.com/office/drawing/2014/main" id="{8443F175-3275-E347-B0A3-9904299C35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5425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7933" name="Oval 45">
            <a:extLst>
              <a:ext uri="{FF2B5EF4-FFF2-40B4-BE49-F238E27FC236}">
                <a16:creationId xmlns:a16="http://schemas.microsoft.com/office/drawing/2014/main" id="{D8FBD9CE-D65A-D64C-BD7E-03B8F6530E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5425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7934" name="Oval 46">
            <a:extLst>
              <a:ext uri="{FF2B5EF4-FFF2-40B4-BE49-F238E27FC236}">
                <a16:creationId xmlns:a16="http://schemas.microsoft.com/office/drawing/2014/main" id="{85D2DA0B-EA45-3547-82CC-A60F18960D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5425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14383" name="Text Box 47">
            <a:extLst>
              <a:ext uri="{FF2B5EF4-FFF2-40B4-BE49-F238E27FC236}">
                <a16:creationId xmlns:a16="http://schemas.microsoft.com/office/drawing/2014/main" id="{3ADF88D7-8A43-CB46-99DC-36C772ED38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7350" y="3355975"/>
            <a:ext cx="5048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PP 3</a:t>
            </a:r>
          </a:p>
        </p:txBody>
      </p:sp>
      <p:sp>
        <p:nvSpPr>
          <p:cNvPr id="37936" name="Rectangle 48">
            <a:extLst>
              <a:ext uri="{FF2B5EF4-FFF2-40B4-BE49-F238E27FC236}">
                <a16:creationId xmlns:a16="http://schemas.microsoft.com/office/drawing/2014/main" id="{B099811D-F40C-1B43-BE35-5FE62F4771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525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VP 1</a:t>
            </a:r>
          </a:p>
        </p:txBody>
      </p:sp>
      <p:sp>
        <p:nvSpPr>
          <p:cNvPr id="37937" name="Rectangle 49">
            <a:extLst>
              <a:ext uri="{FF2B5EF4-FFF2-40B4-BE49-F238E27FC236}">
                <a16:creationId xmlns:a16="http://schemas.microsoft.com/office/drawing/2014/main" id="{8C8C6B29-5D65-9241-8047-7F2AA7031C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525" y="507047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VP 2</a:t>
            </a:r>
          </a:p>
        </p:txBody>
      </p:sp>
      <p:sp>
        <p:nvSpPr>
          <p:cNvPr id="37938" name="Rectangle 50">
            <a:extLst>
              <a:ext uri="{FF2B5EF4-FFF2-40B4-BE49-F238E27FC236}">
                <a16:creationId xmlns:a16="http://schemas.microsoft.com/office/drawing/2014/main" id="{E36348DA-CAC3-094B-9C15-ED353F868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525" y="5691188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VP 4</a:t>
            </a:r>
          </a:p>
        </p:txBody>
      </p:sp>
      <p:sp>
        <p:nvSpPr>
          <p:cNvPr id="37939" name="Rectangle 51">
            <a:extLst>
              <a:ext uri="{FF2B5EF4-FFF2-40B4-BE49-F238E27FC236}">
                <a16:creationId xmlns:a16="http://schemas.microsoft.com/office/drawing/2014/main" id="{3139E75F-803B-A94E-92C4-DF4056DF30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525" y="600075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VP 6</a:t>
            </a:r>
          </a:p>
        </p:txBody>
      </p:sp>
      <p:sp>
        <p:nvSpPr>
          <p:cNvPr id="37940" name="Rectangle 52">
            <a:extLst>
              <a:ext uri="{FF2B5EF4-FFF2-40B4-BE49-F238E27FC236}">
                <a16:creationId xmlns:a16="http://schemas.microsoft.com/office/drawing/2014/main" id="{71F4FBD4-F39E-A149-99ED-565CEEB740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525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VP 7</a:t>
            </a:r>
          </a:p>
        </p:txBody>
      </p:sp>
      <p:sp>
        <p:nvSpPr>
          <p:cNvPr id="37941" name="Oval 53">
            <a:extLst>
              <a:ext uri="{FF2B5EF4-FFF2-40B4-BE49-F238E27FC236}">
                <a16:creationId xmlns:a16="http://schemas.microsoft.com/office/drawing/2014/main" id="{76920752-C070-4246-9D0D-D54AB446BC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5425" y="38481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7942" name="Line 54">
            <a:extLst>
              <a:ext uri="{FF2B5EF4-FFF2-40B4-BE49-F238E27FC236}">
                <a16:creationId xmlns:a16="http://schemas.microsoft.com/office/drawing/2014/main" id="{818A7851-E80B-6744-BB4A-EBEF9D41D3DD}"/>
              </a:ext>
            </a:extLst>
          </p:cNvPr>
          <p:cNvSpPr>
            <a:spLocks noChangeShapeType="1"/>
          </p:cNvSpPr>
          <p:nvPr/>
        </p:nvSpPr>
        <p:spPr bwMode="auto">
          <a:xfrm>
            <a:off x="4048125" y="3892550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43" name="Oval 55">
            <a:extLst>
              <a:ext uri="{FF2B5EF4-FFF2-40B4-BE49-F238E27FC236}">
                <a16:creationId xmlns:a16="http://schemas.microsoft.com/office/drawing/2014/main" id="{A37C8672-8A7A-A24E-8B11-C2EAC3D855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5425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7944" name="Line 56">
            <a:extLst>
              <a:ext uri="{FF2B5EF4-FFF2-40B4-BE49-F238E27FC236}">
                <a16:creationId xmlns:a16="http://schemas.microsoft.com/office/drawing/2014/main" id="{B79DADF0-829A-8245-9CF4-CED7AB5E509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79875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45" name="Rectangle 57">
            <a:extLst>
              <a:ext uri="{FF2B5EF4-FFF2-40B4-BE49-F238E27FC236}">
                <a16:creationId xmlns:a16="http://schemas.microsoft.com/office/drawing/2014/main" id="{C189A508-C5C5-0C47-9745-0A08B958C9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525" y="5380038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VP 3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B9FEE5D1-A6C4-9C4B-AF8C-F3927D7778F0}"/>
              </a:ext>
            </a:extLst>
          </p:cNvPr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400" dirty="0">
                <a:latin typeface="+mn-lt"/>
                <a:ea typeface="ＭＳ Ｐゴシック" charset="0"/>
                <a:cs typeface="ＭＳ Ｐゴシック" charset="0"/>
              </a:rPr>
              <a:t>Virtual address</a:t>
            </a:r>
          </a:p>
        </p:txBody>
      </p:sp>
      <p:cxnSp>
        <p:nvCxnSpPr>
          <p:cNvPr id="63" name="Shape 62">
            <a:extLst>
              <a:ext uri="{FF2B5EF4-FFF2-40B4-BE49-F238E27FC236}">
                <a16:creationId xmlns:a16="http://schemas.microsoft.com/office/drawing/2014/main" id="{69E6A693-B601-354A-8F68-9F89F28EAE82}"/>
              </a:ext>
            </a:extLst>
          </p:cNvPr>
          <p:cNvCxnSpPr>
            <a:stCxn id="59" idx="2"/>
            <a:endCxn id="37914" idx="1"/>
          </p:cNvCxnSpPr>
          <p:nvPr/>
        </p:nvCxnSpPr>
        <p:spPr bwMode="auto">
          <a:xfrm rot="16200000" flipH="1">
            <a:off x="1547019" y="2467769"/>
            <a:ext cx="1119187" cy="1698625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>
            <a:extLst>
              <a:ext uri="{FF2B5EF4-FFF2-40B4-BE49-F238E27FC236}">
                <a16:creationId xmlns:a16="http://schemas.microsoft.com/office/drawing/2014/main" id="{C5859F03-4A1E-1D40-A6A3-9040AD1B54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98450" y="360363"/>
            <a:ext cx="8281988" cy="782637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en-US">
                <a:ea typeface="ＭＳ Ｐゴシック" panose="020B0600070205080204" pitchFamily="34" charset="-128"/>
              </a:rPr>
              <a:t>Handling Page Fault</a:t>
            </a:r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68B50406-AA60-A347-83CC-832179BD32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9563" y="1465263"/>
            <a:ext cx="8307387" cy="757237"/>
          </a:xfrm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1800">
                <a:ea typeface="ＭＳ Ｐゴシック" panose="020B0600070205080204" pitchFamily="34" charset="-128"/>
              </a:rPr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1800">
                <a:ea typeface="ＭＳ Ｐゴシック" panose="020B0600070205080204" pitchFamily="34" charset="-128"/>
              </a:rPr>
              <a:t>Page fault handler selects a victim to be evicted (here VP 4)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EA0AA4AB-2720-0F4A-B2DD-BCF9EBED58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0725" y="47656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969F7145-EE33-E04F-9850-7E7524DCB2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0725" y="49942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A666700F-9A91-2A45-8E49-63B00D737B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0725" y="45370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null</a:t>
            </a:r>
          </a:p>
        </p:txBody>
      </p:sp>
      <p:sp>
        <p:nvSpPr>
          <p:cNvPr id="39942" name="Rectangle 6">
            <a:extLst>
              <a:ext uri="{FF2B5EF4-FFF2-40B4-BE49-F238E27FC236}">
                <a16:creationId xmlns:a16="http://schemas.microsoft.com/office/drawing/2014/main" id="{AAF73453-F302-0C4D-9FF3-DE53EB9B9E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0725" y="33940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null</a:t>
            </a:r>
          </a:p>
        </p:txBody>
      </p:sp>
      <p:sp>
        <p:nvSpPr>
          <p:cNvPr id="14343" name="Rectangle 7">
            <a:extLst>
              <a:ext uri="{FF2B5EF4-FFF2-40B4-BE49-F238E27FC236}">
                <a16:creationId xmlns:a16="http://schemas.microsoft.com/office/drawing/2014/main" id="{A2C21FE2-E874-2440-827A-549C6966BA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0725" y="36226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44" name="Rectangle 8">
            <a:extLst>
              <a:ext uri="{FF2B5EF4-FFF2-40B4-BE49-F238E27FC236}">
                <a16:creationId xmlns:a16="http://schemas.microsoft.com/office/drawing/2014/main" id="{3F302A61-F335-144E-BC06-35268331F8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0725" y="38512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45" name="Rectangle 9">
            <a:extLst>
              <a:ext uri="{FF2B5EF4-FFF2-40B4-BE49-F238E27FC236}">
                <a16:creationId xmlns:a16="http://schemas.microsoft.com/office/drawing/2014/main" id="{14D041A9-79BC-F34D-9D38-9228B636D7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0725" y="40798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46" name="Rectangle 10">
            <a:extLst>
              <a:ext uri="{FF2B5EF4-FFF2-40B4-BE49-F238E27FC236}">
                <a16:creationId xmlns:a16="http://schemas.microsoft.com/office/drawing/2014/main" id="{BD2E06A7-51B8-8F47-81A6-06E755DCD5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0725" y="43084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47" name="Text Box 11">
            <a:extLst>
              <a:ext uri="{FF2B5EF4-FFF2-40B4-BE49-F238E27FC236}">
                <a16:creationId xmlns:a16="http://schemas.microsoft.com/office/drawing/2014/main" id="{576199A1-C690-6245-ACCC-2B5457EB4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1050" y="5264150"/>
            <a:ext cx="1476375" cy="728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(DRAM)</a:t>
            </a:r>
          </a:p>
        </p:txBody>
      </p:sp>
      <p:sp>
        <p:nvSpPr>
          <p:cNvPr id="14348" name="Text Box 12">
            <a:extLst>
              <a:ext uri="{FF2B5EF4-FFF2-40B4-BE49-F238E27FC236}">
                <a16:creationId xmlns:a16="http://schemas.microsoft.com/office/drawing/2014/main" id="{B3A8DC91-EDA4-8546-83D4-F26D07DE23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7013" y="2451100"/>
            <a:ext cx="1450975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(DRAM)</a:t>
            </a:r>
          </a:p>
        </p:txBody>
      </p:sp>
      <p:sp>
        <p:nvSpPr>
          <p:cNvPr id="14349" name="Rectangle 13">
            <a:extLst>
              <a:ext uri="{FF2B5EF4-FFF2-40B4-BE49-F238E27FC236}">
                <a16:creationId xmlns:a16="http://schemas.microsoft.com/office/drawing/2014/main" id="{A7598E7C-D2A8-F442-A4F7-5E95A5E8A6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5588" y="348932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latin typeface="Calibri" pitchFamily="34" charset="0"/>
                <a:ea typeface="ＭＳ Ｐゴシック" charset="0"/>
                <a:cs typeface="ＭＳ Ｐゴシック" charset="0"/>
              </a:rPr>
              <a:t>VP 7</a:t>
            </a:r>
          </a:p>
        </p:txBody>
      </p:sp>
      <p:sp>
        <p:nvSpPr>
          <p:cNvPr id="39950" name="Rectangle 14">
            <a:extLst>
              <a:ext uri="{FF2B5EF4-FFF2-40B4-BE49-F238E27FC236}">
                <a16:creationId xmlns:a16="http://schemas.microsoft.com/office/drawing/2014/main" id="{01297D17-B52C-AD41-9A39-DA0471C677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5588" y="3698875"/>
            <a:ext cx="1379537" cy="228600"/>
          </a:xfrm>
          <a:prstGeom prst="rect">
            <a:avLst/>
          </a:prstGeom>
          <a:solidFill>
            <a:srgbClr val="F1C7C7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VP 4</a:t>
            </a:r>
          </a:p>
        </p:txBody>
      </p:sp>
      <p:sp>
        <p:nvSpPr>
          <p:cNvPr id="39951" name="Line 15">
            <a:extLst>
              <a:ext uri="{FF2B5EF4-FFF2-40B4-BE49-F238E27FC236}">
                <a16:creationId xmlns:a16="http://schemas.microsoft.com/office/drawing/2014/main" id="{F32A9C5F-2C93-6A41-917E-A147593A466C}"/>
              </a:ext>
            </a:extLst>
          </p:cNvPr>
          <p:cNvSpPr>
            <a:spLocks noChangeShapeType="1"/>
          </p:cNvSpPr>
          <p:nvPr/>
        </p:nvSpPr>
        <p:spPr bwMode="auto">
          <a:xfrm>
            <a:off x="4086225" y="48863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2" name="Line 16">
            <a:extLst>
              <a:ext uri="{FF2B5EF4-FFF2-40B4-BE49-F238E27FC236}">
                <a16:creationId xmlns:a16="http://schemas.microsoft.com/office/drawing/2014/main" id="{B22C23DD-26EA-9241-BC67-A4DBE14A86F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86225" y="35163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3" name="Line 17">
            <a:extLst>
              <a:ext uri="{FF2B5EF4-FFF2-40B4-BE49-F238E27FC236}">
                <a16:creationId xmlns:a16="http://schemas.microsoft.com/office/drawing/2014/main" id="{9A3D07B3-D636-9549-A5FE-1295128E296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11625" y="32877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4" name="Line 18">
            <a:extLst>
              <a:ext uri="{FF2B5EF4-FFF2-40B4-BE49-F238E27FC236}">
                <a16:creationId xmlns:a16="http://schemas.microsoft.com/office/drawing/2014/main" id="{91F45213-91F4-AA4E-BE83-29A1C9A098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60825" y="30591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5" name="Text Box 19">
            <a:extLst>
              <a:ext uri="{FF2B5EF4-FFF2-40B4-BE49-F238E27FC236}">
                <a16:creationId xmlns:a16="http://schemas.microsoft.com/office/drawing/2014/main" id="{B231B465-AFE1-F649-A4A3-C960AEA74E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0988" y="4448175"/>
            <a:ext cx="1362075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(disk)</a:t>
            </a:r>
          </a:p>
        </p:txBody>
      </p:sp>
      <p:sp>
        <p:nvSpPr>
          <p:cNvPr id="39956" name="Rectangle 20">
            <a:extLst>
              <a:ext uri="{FF2B5EF4-FFF2-40B4-BE49-F238E27FC236}">
                <a16:creationId xmlns:a16="http://schemas.microsoft.com/office/drawing/2014/main" id="{45732B62-ED25-D24E-A1F4-5AB63385EE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925" y="47656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9957" name="Rectangle 21">
            <a:extLst>
              <a:ext uri="{FF2B5EF4-FFF2-40B4-BE49-F238E27FC236}">
                <a16:creationId xmlns:a16="http://schemas.microsoft.com/office/drawing/2014/main" id="{6871555E-7009-3F46-AECF-D47D7D8D01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925" y="49942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9958" name="Rectangle 22">
            <a:extLst>
              <a:ext uri="{FF2B5EF4-FFF2-40B4-BE49-F238E27FC236}">
                <a16:creationId xmlns:a16="http://schemas.microsoft.com/office/drawing/2014/main" id="{B27A8346-BFA7-F842-A218-DA75021CD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925" y="45370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9959" name="Rectangle 23">
            <a:extLst>
              <a:ext uri="{FF2B5EF4-FFF2-40B4-BE49-F238E27FC236}">
                <a16:creationId xmlns:a16="http://schemas.microsoft.com/office/drawing/2014/main" id="{16A07793-60C3-1C48-B418-50B4658CC4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925" y="33940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9960" name="Rectangle 24">
            <a:extLst>
              <a:ext uri="{FF2B5EF4-FFF2-40B4-BE49-F238E27FC236}">
                <a16:creationId xmlns:a16="http://schemas.microsoft.com/office/drawing/2014/main" id="{4D61809C-CAD2-3643-A7BE-9FF138EE26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925" y="36226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9961" name="Rectangle 25">
            <a:extLst>
              <a:ext uri="{FF2B5EF4-FFF2-40B4-BE49-F238E27FC236}">
                <a16:creationId xmlns:a16="http://schemas.microsoft.com/office/drawing/2014/main" id="{C114B86D-FE57-CB4A-A55F-D702476EC0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925" y="38512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9962" name="Rectangle 26">
            <a:extLst>
              <a:ext uri="{FF2B5EF4-FFF2-40B4-BE49-F238E27FC236}">
                <a16:creationId xmlns:a16="http://schemas.microsoft.com/office/drawing/2014/main" id="{6C69FFEC-59FE-0F43-82A4-080965A018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925" y="40798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9963" name="Rectangle 27">
            <a:extLst>
              <a:ext uri="{FF2B5EF4-FFF2-40B4-BE49-F238E27FC236}">
                <a16:creationId xmlns:a16="http://schemas.microsoft.com/office/drawing/2014/main" id="{5D92F1F0-F92E-B74C-B13B-AFCF0CDE80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925" y="43084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14364" name="Text Box 28">
            <a:extLst>
              <a:ext uri="{FF2B5EF4-FFF2-40B4-BE49-F238E27FC236}">
                <a16:creationId xmlns:a16="http://schemas.microsoft.com/office/drawing/2014/main" id="{272AC00F-DCD4-E94C-8ED2-8AFB1D2B9E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7325" y="3089275"/>
            <a:ext cx="6858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Valid</a:t>
            </a:r>
          </a:p>
        </p:txBody>
      </p:sp>
      <p:sp>
        <p:nvSpPr>
          <p:cNvPr id="39965" name="Text Box 29">
            <a:extLst>
              <a:ext uri="{FF2B5EF4-FFF2-40B4-BE49-F238E27FC236}">
                <a16:creationId xmlns:a16="http://schemas.microsoft.com/office/drawing/2014/main" id="{59623293-1763-9146-A96F-9FE8EB28A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3863" y="3363913"/>
            <a:ext cx="2603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9966" name="Text Box 30">
            <a:extLst>
              <a:ext uri="{FF2B5EF4-FFF2-40B4-BE49-F238E27FC236}">
                <a16:creationId xmlns:a16="http://schemas.microsoft.com/office/drawing/2014/main" id="{925EB8D0-DBF3-1B4F-BF3F-57219602A2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5450" y="3597275"/>
            <a:ext cx="2587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9967" name="Text Box 31">
            <a:extLst>
              <a:ext uri="{FF2B5EF4-FFF2-40B4-BE49-F238E27FC236}">
                <a16:creationId xmlns:a16="http://schemas.microsoft.com/office/drawing/2014/main" id="{4B00C50D-99CE-1D4E-AE93-027DF3D34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3863" y="4062413"/>
            <a:ext cx="2603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9968" name="Text Box 32">
            <a:extLst>
              <a:ext uri="{FF2B5EF4-FFF2-40B4-BE49-F238E27FC236}">
                <a16:creationId xmlns:a16="http://schemas.microsoft.com/office/drawing/2014/main" id="{4AD8CD0A-F461-694B-A4D2-C8FF4A44F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5450" y="4270375"/>
            <a:ext cx="2587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9969" name="Text Box 33">
            <a:extLst>
              <a:ext uri="{FF2B5EF4-FFF2-40B4-BE49-F238E27FC236}">
                <a16:creationId xmlns:a16="http://schemas.microsoft.com/office/drawing/2014/main" id="{7C41B945-C1D5-1743-A79F-24AB0EB14E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3863" y="4508500"/>
            <a:ext cx="2603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9970" name="Text Box 34">
            <a:extLst>
              <a:ext uri="{FF2B5EF4-FFF2-40B4-BE49-F238E27FC236}">
                <a16:creationId xmlns:a16="http://schemas.microsoft.com/office/drawing/2014/main" id="{70FE8C98-1741-FC4F-81B2-792D7F7333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5450" y="4968875"/>
            <a:ext cx="2587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9971" name="Text Box 35">
            <a:extLst>
              <a:ext uri="{FF2B5EF4-FFF2-40B4-BE49-F238E27FC236}">
                <a16:creationId xmlns:a16="http://schemas.microsoft.com/office/drawing/2014/main" id="{60A68869-BCF2-F642-BB61-EFE6F0635D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3863" y="4735513"/>
            <a:ext cx="2603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9972" name="Text Box 36">
            <a:extLst>
              <a:ext uri="{FF2B5EF4-FFF2-40B4-BE49-F238E27FC236}">
                <a16:creationId xmlns:a16="http://schemas.microsoft.com/office/drawing/2014/main" id="{305F25C2-A449-B944-BAA0-0229C26446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5450" y="3829050"/>
            <a:ext cx="2587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14373" name="Text Box 37">
            <a:extLst>
              <a:ext uri="{FF2B5EF4-FFF2-40B4-BE49-F238E27FC236}">
                <a16:creationId xmlns:a16="http://schemas.microsoft.com/office/drawing/2014/main" id="{9FB65239-1E7E-5742-91C5-E3476CE236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6613" y="2644775"/>
            <a:ext cx="1241425" cy="728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disk address</a:t>
            </a:r>
          </a:p>
        </p:txBody>
      </p:sp>
      <p:sp>
        <p:nvSpPr>
          <p:cNvPr id="14374" name="Text Box 38">
            <a:extLst>
              <a:ext uri="{FF2B5EF4-FFF2-40B4-BE49-F238E27FC236}">
                <a16:creationId xmlns:a16="http://schemas.microsoft.com/office/drawing/2014/main" id="{E1D62BAA-5B7B-E646-8EDF-CD5F55B94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5063" y="3343275"/>
            <a:ext cx="585787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PTE 0</a:t>
            </a:r>
          </a:p>
        </p:txBody>
      </p:sp>
      <p:sp>
        <p:nvSpPr>
          <p:cNvPr id="14375" name="Text Box 39">
            <a:extLst>
              <a:ext uri="{FF2B5EF4-FFF2-40B4-BE49-F238E27FC236}">
                <a16:creationId xmlns:a16="http://schemas.microsoft.com/office/drawing/2014/main" id="{25B243DA-5EC5-1C48-8A6E-C9C080B34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1888" y="4956175"/>
            <a:ext cx="585787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PTE 7</a:t>
            </a:r>
          </a:p>
        </p:txBody>
      </p:sp>
      <p:sp>
        <p:nvSpPr>
          <p:cNvPr id="14376" name="Text Box 40">
            <a:extLst>
              <a:ext uri="{FF2B5EF4-FFF2-40B4-BE49-F238E27FC236}">
                <a16:creationId xmlns:a16="http://schemas.microsoft.com/office/drawing/2014/main" id="{3A26B417-6E7B-5441-89A0-0691721FA2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4650" y="3013075"/>
            <a:ext cx="5048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PP 0</a:t>
            </a:r>
          </a:p>
        </p:txBody>
      </p:sp>
      <p:sp>
        <p:nvSpPr>
          <p:cNvPr id="14377" name="Rectangle 41">
            <a:extLst>
              <a:ext uri="{FF2B5EF4-FFF2-40B4-BE49-F238E27FC236}">
                <a16:creationId xmlns:a16="http://schemas.microsoft.com/office/drawing/2014/main" id="{637D2256-B05E-CE44-912A-2DE0965D6F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5588" y="32639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latin typeface="Calibri" pitchFamily="34" charset="0"/>
                <a:ea typeface="ＭＳ Ｐゴシック" charset="0"/>
                <a:cs typeface="ＭＳ Ｐゴシック" charset="0"/>
              </a:rPr>
              <a:t>VP 2</a:t>
            </a:r>
          </a:p>
        </p:txBody>
      </p:sp>
      <p:sp>
        <p:nvSpPr>
          <p:cNvPr id="14378" name="Rectangle 42">
            <a:extLst>
              <a:ext uri="{FF2B5EF4-FFF2-40B4-BE49-F238E27FC236}">
                <a16:creationId xmlns:a16="http://schemas.microsoft.com/office/drawing/2014/main" id="{8D52ED55-273B-6044-930E-603F702B7F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5588" y="30353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latin typeface="Calibri" pitchFamily="34" charset="0"/>
                <a:ea typeface="ＭＳ Ｐゴシック" charset="0"/>
                <a:cs typeface="ＭＳ Ｐゴシック" charset="0"/>
              </a:rPr>
              <a:t>VP 1</a:t>
            </a:r>
          </a:p>
        </p:txBody>
      </p:sp>
      <p:sp>
        <p:nvSpPr>
          <p:cNvPr id="39979" name="Oval 43">
            <a:extLst>
              <a:ext uri="{FF2B5EF4-FFF2-40B4-BE49-F238E27FC236}">
                <a16:creationId xmlns:a16="http://schemas.microsoft.com/office/drawing/2014/main" id="{D56B33E9-04D1-E646-B21E-CF372594FA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5425" y="50927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9980" name="Oval 44">
            <a:extLst>
              <a:ext uri="{FF2B5EF4-FFF2-40B4-BE49-F238E27FC236}">
                <a16:creationId xmlns:a16="http://schemas.microsoft.com/office/drawing/2014/main" id="{95702815-797D-C54A-88F1-2D41141D32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5425" y="48641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9981" name="Oval 45">
            <a:extLst>
              <a:ext uri="{FF2B5EF4-FFF2-40B4-BE49-F238E27FC236}">
                <a16:creationId xmlns:a16="http://schemas.microsoft.com/office/drawing/2014/main" id="{14DBC53D-F2C5-054C-AAD0-8628E80B76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5425" y="39560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9982" name="Oval 46">
            <a:extLst>
              <a:ext uri="{FF2B5EF4-FFF2-40B4-BE49-F238E27FC236}">
                <a16:creationId xmlns:a16="http://schemas.microsoft.com/office/drawing/2014/main" id="{CCE08431-DC50-4749-909A-9EE0F5DF2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5425" y="37211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14383" name="Text Box 47">
            <a:extLst>
              <a:ext uri="{FF2B5EF4-FFF2-40B4-BE49-F238E27FC236}">
                <a16:creationId xmlns:a16="http://schemas.microsoft.com/office/drawing/2014/main" id="{43227825-811D-764C-A492-DB4927A9FC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7350" y="3673475"/>
            <a:ext cx="5048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PP 3</a:t>
            </a:r>
          </a:p>
        </p:txBody>
      </p:sp>
      <p:sp>
        <p:nvSpPr>
          <p:cNvPr id="39984" name="Rectangle 48">
            <a:extLst>
              <a:ext uri="{FF2B5EF4-FFF2-40B4-BE49-F238E27FC236}">
                <a16:creationId xmlns:a16="http://schemas.microsoft.com/office/drawing/2014/main" id="{F7E287FB-FE7E-BD4C-AB41-3B377FC7D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525" y="50768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VP 1</a:t>
            </a:r>
          </a:p>
        </p:txBody>
      </p:sp>
      <p:sp>
        <p:nvSpPr>
          <p:cNvPr id="39985" name="Rectangle 49">
            <a:extLst>
              <a:ext uri="{FF2B5EF4-FFF2-40B4-BE49-F238E27FC236}">
                <a16:creationId xmlns:a16="http://schemas.microsoft.com/office/drawing/2014/main" id="{E176EF93-EDA2-B44B-B5A1-BB5ACF3FEB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525" y="538797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VP 2</a:t>
            </a:r>
          </a:p>
        </p:txBody>
      </p:sp>
      <p:sp>
        <p:nvSpPr>
          <p:cNvPr id="39986" name="Rectangle 50">
            <a:extLst>
              <a:ext uri="{FF2B5EF4-FFF2-40B4-BE49-F238E27FC236}">
                <a16:creationId xmlns:a16="http://schemas.microsoft.com/office/drawing/2014/main" id="{DD1EAFEB-6C01-2B49-A901-37D3102312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525" y="6008688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VP 4</a:t>
            </a:r>
          </a:p>
        </p:txBody>
      </p:sp>
      <p:sp>
        <p:nvSpPr>
          <p:cNvPr id="39987" name="Rectangle 51">
            <a:extLst>
              <a:ext uri="{FF2B5EF4-FFF2-40B4-BE49-F238E27FC236}">
                <a16:creationId xmlns:a16="http://schemas.microsoft.com/office/drawing/2014/main" id="{EFC2496C-E8FF-EB4D-898A-1D46C01EB3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525" y="631825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VP 6</a:t>
            </a:r>
          </a:p>
        </p:txBody>
      </p:sp>
      <p:sp>
        <p:nvSpPr>
          <p:cNvPr id="39988" name="Rectangle 52">
            <a:extLst>
              <a:ext uri="{FF2B5EF4-FFF2-40B4-BE49-F238E27FC236}">
                <a16:creationId xmlns:a16="http://schemas.microsoft.com/office/drawing/2014/main" id="{5DA81F25-A83F-1142-A6D1-508DC47B8A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525" y="66294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VP 7</a:t>
            </a:r>
          </a:p>
        </p:txBody>
      </p:sp>
      <p:sp>
        <p:nvSpPr>
          <p:cNvPr id="39989" name="Oval 53">
            <a:extLst>
              <a:ext uri="{FF2B5EF4-FFF2-40B4-BE49-F238E27FC236}">
                <a16:creationId xmlns:a16="http://schemas.microsoft.com/office/drawing/2014/main" id="{08255C8A-5820-C349-8B93-2DBE736C7D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5425" y="4165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9990" name="Line 54">
            <a:extLst>
              <a:ext uri="{FF2B5EF4-FFF2-40B4-BE49-F238E27FC236}">
                <a16:creationId xmlns:a16="http://schemas.microsoft.com/office/drawing/2014/main" id="{64238CC0-FAB5-5A42-9511-D6D29BD5FF4A}"/>
              </a:ext>
            </a:extLst>
          </p:cNvPr>
          <p:cNvSpPr>
            <a:spLocks noChangeShapeType="1"/>
          </p:cNvSpPr>
          <p:nvPr/>
        </p:nvSpPr>
        <p:spPr bwMode="auto">
          <a:xfrm>
            <a:off x="4048125" y="4210050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91" name="Oval 55">
            <a:extLst>
              <a:ext uri="{FF2B5EF4-FFF2-40B4-BE49-F238E27FC236}">
                <a16:creationId xmlns:a16="http://schemas.microsoft.com/office/drawing/2014/main" id="{96287ABA-9C5C-F045-8F8B-0473FA0C99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5425" y="43751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9992" name="Line 56">
            <a:extLst>
              <a:ext uri="{FF2B5EF4-FFF2-40B4-BE49-F238E27FC236}">
                <a16:creationId xmlns:a16="http://schemas.microsoft.com/office/drawing/2014/main" id="{14AF8C7E-8726-3B48-95AA-139ADDF27BB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79875" y="37322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93" name="Rectangle 57">
            <a:extLst>
              <a:ext uri="{FF2B5EF4-FFF2-40B4-BE49-F238E27FC236}">
                <a16:creationId xmlns:a16="http://schemas.microsoft.com/office/drawing/2014/main" id="{66E4BD29-5C58-154D-BF2F-A927F1570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525" y="5697538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rgbClr val="000066"/>
                </a:solidFill>
                <a:latin typeface="Calibri" panose="020F0502020204030204" pitchFamily="34" charset="0"/>
              </a:rPr>
              <a:t>VP 3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DCF0392-9E79-534E-AE72-90496E615665}"/>
              </a:ext>
            </a:extLst>
          </p:cNvPr>
          <p:cNvSpPr/>
          <p:nvPr/>
        </p:nvSpPr>
        <p:spPr bwMode="auto">
          <a:xfrm>
            <a:off x="457200" y="28321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400" dirty="0">
                <a:latin typeface="+mn-lt"/>
                <a:ea typeface="ＭＳ Ｐゴシック" charset="0"/>
                <a:cs typeface="ＭＳ Ｐゴシック" charset="0"/>
              </a:rPr>
              <a:t>Virtual address</a:t>
            </a:r>
          </a:p>
        </p:txBody>
      </p:sp>
      <p:cxnSp>
        <p:nvCxnSpPr>
          <p:cNvPr id="60" name="Shape 59">
            <a:extLst>
              <a:ext uri="{FF2B5EF4-FFF2-40B4-BE49-F238E27FC236}">
                <a16:creationId xmlns:a16="http://schemas.microsoft.com/office/drawing/2014/main" id="{63C525F3-9340-BD40-8380-C79182DFF433}"/>
              </a:ext>
            </a:extLst>
          </p:cNvPr>
          <p:cNvCxnSpPr>
            <a:stCxn id="59" idx="2"/>
          </p:cNvCxnSpPr>
          <p:nvPr/>
        </p:nvCxnSpPr>
        <p:spPr bwMode="auto">
          <a:xfrm rot="16200000" flipH="1">
            <a:off x="1547019" y="2785269"/>
            <a:ext cx="1119187" cy="1698625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>
            <a:extLst>
              <a:ext uri="{FF2B5EF4-FFF2-40B4-BE49-F238E27FC236}">
                <a16:creationId xmlns:a16="http://schemas.microsoft.com/office/drawing/2014/main" id="{541FC5AA-7B4E-EE49-B799-9BAC20049C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98450" y="360363"/>
            <a:ext cx="8281988" cy="782637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en-US">
                <a:ea typeface="ＭＳ Ｐゴシック" panose="020B0600070205080204" pitchFamily="34" charset="-128"/>
              </a:rPr>
              <a:t>Handling Page Fault</a:t>
            </a:r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AF0C4F32-32FF-F345-9B2C-37EB366097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9563" y="1465263"/>
            <a:ext cx="8307387" cy="757237"/>
          </a:xfrm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1600">
                <a:ea typeface="ＭＳ Ｐゴシック" panose="020B0600070205080204" pitchFamily="34" charset="-128"/>
              </a:rPr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1600">
                <a:ea typeface="ＭＳ Ｐゴシック" panose="020B0600070205080204" pitchFamily="34" charset="-128"/>
              </a:rPr>
              <a:t>Page fault handler selects a victim to be evicted (here VP 4)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7F33B8B7-5429-F944-8552-9000C3CF1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0725" y="47656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2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6A933E46-A6D6-334B-BD80-A29FA627A0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0725" y="49942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2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1989" name="Rectangle 5">
            <a:extLst>
              <a:ext uri="{FF2B5EF4-FFF2-40B4-BE49-F238E27FC236}">
                <a16:creationId xmlns:a16="http://schemas.microsoft.com/office/drawing/2014/main" id="{5F974E16-8CF5-5244-9735-7BB32DC1A0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0725" y="45370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rgbClr val="000066"/>
                </a:solidFill>
                <a:latin typeface="Calibri" panose="020F0502020204030204" pitchFamily="34" charset="0"/>
              </a:rPr>
              <a:t>null</a:t>
            </a:r>
          </a:p>
        </p:txBody>
      </p:sp>
      <p:sp>
        <p:nvSpPr>
          <p:cNvPr id="41990" name="Rectangle 6">
            <a:extLst>
              <a:ext uri="{FF2B5EF4-FFF2-40B4-BE49-F238E27FC236}">
                <a16:creationId xmlns:a16="http://schemas.microsoft.com/office/drawing/2014/main" id="{D41687D2-99EA-5D47-A430-C5E1814A4D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0725" y="33940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rgbClr val="000066"/>
                </a:solidFill>
                <a:latin typeface="Calibri" panose="020F0502020204030204" pitchFamily="34" charset="0"/>
              </a:rPr>
              <a:t>null</a:t>
            </a:r>
          </a:p>
        </p:txBody>
      </p:sp>
      <p:sp>
        <p:nvSpPr>
          <p:cNvPr id="14343" name="Rectangle 7">
            <a:extLst>
              <a:ext uri="{FF2B5EF4-FFF2-40B4-BE49-F238E27FC236}">
                <a16:creationId xmlns:a16="http://schemas.microsoft.com/office/drawing/2014/main" id="{23ADD48B-8270-C94D-A859-F8D08A8B5A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0725" y="36226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2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44" name="Rectangle 8">
            <a:extLst>
              <a:ext uri="{FF2B5EF4-FFF2-40B4-BE49-F238E27FC236}">
                <a16:creationId xmlns:a16="http://schemas.microsoft.com/office/drawing/2014/main" id="{99852CB6-E35B-2440-AFF8-B0DDE675FB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0725" y="38512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2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45" name="Rectangle 9">
            <a:extLst>
              <a:ext uri="{FF2B5EF4-FFF2-40B4-BE49-F238E27FC236}">
                <a16:creationId xmlns:a16="http://schemas.microsoft.com/office/drawing/2014/main" id="{C62658DB-41A6-124E-9CB5-0345417E15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0725" y="40798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2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46" name="Rectangle 10">
            <a:extLst>
              <a:ext uri="{FF2B5EF4-FFF2-40B4-BE49-F238E27FC236}">
                <a16:creationId xmlns:a16="http://schemas.microsoft.com/office/drawing/2014/main" id="{37BB018D-2684-7C41-B731-4993B91A12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0725" y="43084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2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47" name="Text Box 11">
            <a:extLst>
              <a:ext uri="{FF2B5EF4-FFF2-40B4-BE49-F238E27FC236}">
                <a16:creationId xmlns:a16="http://schemas.microsoft.com/office/drawing/2014/main" id="{B565FAC7-1361-8D4F-8191-E69A0EF8F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125" y="5264150"/>
            <a:ext cx="1292225" cy="638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(DRAM)</a:t>
            </a:r>
          </a:p>
        </p:txBody>
      </p:sp>
      <p:sp>
        <p:nvSpPr>
          <p:cNvPr id="14348" name="Text Box 12">
            <a:extLst>
              <a:ext uri="{FF2B5EF4-FFF2-40B4-BE49-F238E27FC236}">
                <a16:creationId xmlns:a16="http://schemas.microsoft.com/office/drawing/2014/main" id="{B6F04115-D93A-9F49-85B3-456969B40F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5913" y="2451100"/>
            <a:ext cx="1271587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(DRAM)</a:t>
            </a:r>
          </a:p>
        </p:txBody>
      </p:sp>
      <p:sp>
        <p:nvSpPr>
          <p:cNvPr id="14349" name="Rectangle 13">
            <a:extLst>
              <a:ext uri="{FF2B5EF4-FFF2-40B4-BE49-F238E27FC236}">
                <a16:creationId xmlns:a16="http://schemas.microsoft.com/office/drawing/2014/main" id="{E2D55DF8-A585-1746-8BAA-B1E34A7EA3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5588" y="348932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100" dirty="0">
                <a:latin typeface="Calibri" pitchFamily="34" charset="0"/>
                <a:ea typeface="ＭＳ Ｐゴシック" charset="0"/>
                <a:cs typeface="ＭＳ Ｐゴシック" charset="0"/>
              </a:rPr>
              <a:t>VP 7</a:t>
            </a:r>
          </a:p>
        </p:txBody>
      </p:sp>
      <p:sp>
        <p:nvSpPr>
          <p:cNvPr id="14350" name="Rectangle 14">
            <a:extLst>
              <a:ext uri="{FF2B5EF4-FFF2-40B4-BE49-F238E27FC236}">
                <a16:creationId xmlns:a16="http://schemas.microsoft.com/office/drawing/2014/main" id="{0F4F0E71-6056-3E47-BEEF-CCA901A5E6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5588" y="36988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100" dirty="0">
                <a:latin typeface="Calibri" pitchFamily="34" charset="0"/>
                <a:ea typeface="ＭＳ Ｐゴシック" charset="0"/>
                <a:cs typeface="ＭＳ Ｐゴシック" charset="0"/>
              </a:rPr>
              <a:t>VP 3</a:t>
            </a:r>
          </a:p>
        </p:txBody>
      </p:sp>
      <p:sp>
        <p:nvSpPr>
          <p:cNvPr id="41999" name="Line 15">
            <a:extLst>
              <a:ext uri="{FF2B5EF4-FFF2-40B4-BE49-F238E27FC236}">
                <a16:creationId xmlns:a16="http://schemas.microsoft.com/office/drawing/2014/main" id="{E7F1987B-CE49-CA4E-ACBF-A2740339E1C2}"/>
              </a:ext>
            </a:extLst>
          </p:cNvPr>
          <p:cNvSpPr>
            <a:spLocks noChangeShapeType="1"/>
          </p:cNvSpPr>
          <p:nvPr/>
        </p:nvSpPr>
        <p:spPr bwMode="auto">
          <a:xfrm>
            <a:off x="4086225" y="48863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0" name="Line 16">
            <a:extLst>
              <a:ext uri="{FF2B5EF4-FFF2-40B4-BE49-F238E27FC236}">
                <a16:creationId xmlns:a16="http://schemas.microsoft.com/office/drawing/2014/main" id="{C366C3E4-35A3-D547-AD79-B9BDEFB4EC4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86225" y="35163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1" name="Line 17">
            <a:extLst>
              <a:ext uri="{FF2B5EF4-FFF2-40B4-BE49-F238E27FC236}">
                <a16:creationId xmlns:a16="http://schemas.microsoft.com/office/drawing/2014/main" id="{6FAE0638-E40C-8147-B2AA-6EE008CE6A4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11625" y="32877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2" name="Line 18">
            <a:extLst>
              <a:ext uri="{FF2B5EF4-FFF2-40B4-BE49-F238E27FC236}">
                <a16:creationId xmlns:a16="http://schemas.microsoft.com/office/drawing/2014/main" id="{875C92D3-555A-6E43-8453-F9107FDB7DB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60825" y="30591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5" name="Text Box 19">
            <a:extLst>
              <a:ext uri="{FF2B5EF4-FFF2-40B4-BE49-F238E27FC236}">
                <a16:creationId xmlns:a16="http://schemas.microsoft.com/office/drawing/2014/main" id="{AB73486B-BD4D-9F44-905F-0AC4690918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3538" y="4448175"/>
            <a:ext cx="1195387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(disk)</a:t>
            </a:r>
          </a:p>
        </p:txBody>
      </p:sp>
      <p:sp>
        <p:nvSpPr>
          <p:cNvPr id="42004" name="Rectangle 20">
            <a:extLst>
              <a:ext uri="{FF2B5EF4-FFF2-40B4-BE49-F238E27FC236}">
                <a16:creationId xmlns:a16="http://schemas.microsoft.com/office/drawing/2014/main" id="{2B5C01AE-8D1F-9E4F-93CE-7C3E9D6F1D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925" y="47656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42005" name="Rectangle 21">
            <a:extLst>
              <a:ext uri="{FF2B5EF4-FFF2-40B4-BE49-F238E27FC236}">
                <a16:creationId xmlns:a16="http://schemas.microsoft.com/office/drawing/2014/main" id="{35157337-0012-544B-9DFC-4F66D2C84F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925" y="49942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42006" name="Rectangle 22">
            <a:extLst>
              <a:ext uri="{FF2B5EF4-FFF2-40B4-BE49-F238E27FC236}">
                <a16:creationId xmlns:a16="http://schemas.microsoft.com/office/drawing/2014/main" id="{1E47B1CA-5366-A747-A1B7-4A74D6D6ED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925" y="45370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42007" name="Rectangle 23">
            <a:extLst>
              <a:ext uri="{FF2B5EF4-FFF2-40B4-BE49-F238E27FC236}">
                <a16:creationId xmlns:a16="http://schemas.microsoft.com/office/drawing/2014/main" id="{ED57EB45-23B6-3C4D-B9B6-06F6EB13EC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925" y="33940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42008" name="Rectangle 24">
            <a:extLst>
              <a:ext uri="{FF2B5EF4-FFF2-40B4-BE49-F238E27FC236}">
                <a16:creationId xmlns:a16="http://schemas.microsoft.com/office/drawing/2014/main" id="{67B70C12-022E-EC4C-A5FD-866C48345A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925" y="36226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42009" name="Rectangle 25">
            <a:extLst>
              <a:ext uri="{FF2B5EF4-FFF2-40B4-BE49-F238E27FC236}">
                <a16:creationId xmlns:a16="http://schemas.microsoft.com/office/drawing/2014/main" id="{D89302F2-F1EA-CE42-B1CA-EB95883B12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925" y="38512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42010" name="Rectangle 26">
            <a:extLst>
              <a:ext uri="{FF2B5EF4-FFF2-40B4-BE49-F238E27FC236}">
                <a16:creationId xmlns:a16="http://schemas.microsoft.com/office/drawing/2014/main" id="{82C07658-9FC8-BA4D-A890-89D369EE73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925" y="40798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42011" name="Rectangle 27">
            <a:extLst>
              <a:ext uri="{FF2B5EF4-FFF2-40B4-BE49-F238E27FC236}">
                <a16:creationId xmlns:a16="http://schemas.microsoft.com/office/drawing/2014/main" id="{2A397A20-64CF-9842-9091-892B41B40F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925" y="43084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14364" name="Text Box 28">
            <a:extLst>
              <a:ext uri="{FF2B5EF4-FFF2-40B4-BE49-F238E27FC236}">
                <a16:creationId xmlns:a16="http://schemas.microsoft.com/office/drawing/2014/main" id="{8E68083B-40F2-E54F-9F0A-5BD0C9A612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7325" y="3089275"/>
            <a:ext cx="685800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Valid</a:t>
            </a:r>
          </a:p>
        </p:txBody>
      </p:sp>
      <p:sp>
        <p:nvSpPr>
          <p:cNvPr id="42013" name="Text Box 29">
            <a:extLst>
              <a:ext uri="{FF2B5EF4-FFF2-40B4-BE49-F238E27FC236}">
                <a16:creationId xmlns:a16="http://schemas.microsoft.com/office/drawing/2014/main" id="{C5BBB5A7-ADF4-9642-8649-22363FA0FA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3863" y="3363913"/>
            <a:ext cx="25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rgbClr val="000066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42014" name="Text Box 30">
            <a:extLst>
              <a:ext uri="{FF2B5EF4-FFF2-40B4-BE49-F238E27FC236}">
                <a16:creationId xmlns:a16="http://schemas.microsoft.com/office/drawing/2014/main" id="{41207AF4-A98B-E546-8383-F56F9F9B4E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5450" y="3597275"/>
            <a:ext cx="252413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rgbClr val="000066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42015" name="Text Box 31">
            <a:extLst>
              <a:ext uri="{FF2B5EF4-FFF2-40B4-BE49-F238E27FC236}">
                <a16:creationId xmlns:a16="http://schemas.microsoft.com/office/drawing/2014/main" id="{90AC10DE-9401-1D47-A56B-A5DAC66F31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3863" y="4062413"/>
            <a:ext cx="2540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rgbClr val="000066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42016" name="Text Box 32">
            <a:extLst>
              <a:ext uri="{FF2B5EF4-FFF2-40B4-BE49-F238E27FC236}">
                <a16:creationId xmlns:a16="http://schemas.microsoft.com/office/drawing/2014/main" id="{F259D6BC-CFE5-AB49-AEB0-0C5BEBEE76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5450" y="4270375"/>
            <a:ext cx="252413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rgbClr val="000066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42017" name="Text Box 33">
            <a:extLst>
              <a:ext uri="{FF2B5EF4-FFF2-40B4-BE49-F238E27FC236}">
                <a16:creationId xmlns:a16="http://schemas.microsoft.com/office/drawing/2014/main" id="{BF2E04A3-2567-AC42-A0E2-2788F7AE2D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3863" y="4508500"/>
            <a:ext cx="2540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rgbClr val="000066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42018" name="Text Box 34">
            <a:extLst>
              <a:ext uri="{FF2B5EF4-FFF2-40B4-BE49-F238E27FC236}">
                <a16:creationId xmlns:a16="http://schemas.microsoft.com/office/drawing/2014/main" id="{508E9B98-3626-9943-86AC-B2EF6E286E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5450" y="4968875"/>
            <a:ext cx="252413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rgbClr val="000066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42019" name="Text Box 35">
            <a:extLst>
              <a:ext uri="{FF2B5EF4-FFF2-40B4-BE49-F238E27FC236}">
                <a16:creationId xmlns:a16="http://schemas.microsoft.com/office/drawing/2014/main" id="{964322FC-D717-314A-9175-87D8024B95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3863" y="4735513"/>
            <a:ext cx="25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rgbClr val="000066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42020" name="Text Box 36">
            <a:extLst>
              <a:ext uri="{FF2B5EF4-FFF2-40B4-BE49-F238E27FC236}">
                <a16:creationId xmlns:a16="http://schemas.microsoft.com/office/drawing/2014/main" id="{2DD23B73-986C-5C49-B759-502B907D94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5450" y="3829050"/>
            <a:ext cx="252413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rgbClr val="000066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14373" name="Text Box 37">
            <a:extLst>
              <a:ext uri="{FF2B5EF4-FFF2-40B4-BE49-F238E27FC236}">
                <a16:creationId xmlns:a16="http://schemas.microsoft.com/office/drawing/2014/main" id="{ABC032CE-E1D6-234E-ACF5-1B2949F2C0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2813" y="2690813"/>
            <a:ext cx="1089025" cy="638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disk address</a:t>
            </a:r>
          </a:p>
        </p:txBody>
      </p:sp>
      <p:sp>
        <p:nvSpPr>
          <p:cNvPr id="14374" name="Text Box 38">
            <a:extLst>
              <a:ext uri="{FF2B5EF4-FFF2-40B4-BE49-F238E27FC236}">
                <a16:creationId xmlns:a16="http://schemas.microsoft.com/office/drawing/2014/main" id="{3C8E277F-CE83-634C-B49E-D66A9E2B8B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3800" y="3359150"/>
            <a:ext cx="527050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PTE 0</a:t>
            </a:r>
          </a:p>
        </p:txBody>
      </p:sp>
      <p:sp>
        <p:nvSpPr>
          <p:cNvPr id="14375" name="Text Box 39">
            <a:extLst>
              <a:ext uri="{FF2B5EF4-FFF2-40B4-BE49-F238E27FC236}">
                <a16:creationId xmlns:a16="http://schemas.microsoft.com/office/drawing/2014/main" id="{1955FFA1-149B-4C44-BE2C-72EACE35E3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0625" y="4972050"/>
            <a:ext cx="527050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PTE 7</a:t>
            </a:r>
          </a:p>
        </p:txBody>
      </p:sp>
      <p:sp>
        <p:nvSpPr>
          <p:cNvPr id="14376" name="Text Box 40">
            <a:extLst>
              <a:ext uri="{FF2B5EF4-FFF2-40B4-BE49-F238E27FC236}">
                <a16:creationId xmlns:a16="http://schemas.microsoft.com/office/drawing/2014/main" id="{6F2FB41C-506C-5E43-AADD-043D8BF4CF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6875" y="3028950"/>
            <a:ext cx="458788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PP 0</a:t>
            </a:r>
          </a:p>
        </p:txBody>
      </p:sp>
      <p:sp>
        <p:nvSpPr>
          <p:cNvPr id="14377" name="Rectangle 41">
            <a:extLst>
              <a:ext uri="{FF2B5EF4-FFF2-40B4-BE49-F238E27FC236}">
                <a16:creationId xmlns:a16="http://schemas.microsoft.com/office/drawing/2014/main" id="{6A46DAE6-5551-BA45-A7CB-F146DBA1C0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5588" y="32639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100" dirty="0">
                <a:latin typeface="Calibri" pitchFamily="34" charset="0"/>
                <a:ea typeface="ＭＳ Ｐゴシック" charset="0"/>
                <a:cs typeface="ＭＳ Ｐゴシック" charset="0"/>
              </a:rPr>
              <a:t>VP 2</a:t>
            </a:r>
          </a:p>
        </p:txBody>
      </p:sp>
      <p:sp>
        <p:nvSpPr>
          <p:cNvPr id="14378" name="Rectangle 42">
            <a:extLst>
              <a:ext uri="{FF2B5EF4-FFF2-40B4-BE49-F238E27FC236}">
                <a16:creationId xmlns:a16="http://schemas.microsoft.com/office/drawing/2014/main" id="{7F7A4F28-8C18-A840-A097-01C4ED864C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5588" y="30353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100" dirty="0">
                <a:latin typeface="Calibri" pitchFamily="34" charset="0"/>
                <a:ea typeface="ＭＳ Ｐゴシック" charset="0"/>
                <a:cs typeface="ＭＳ Ｐゴシック" charset="0"/>
              </a:rPr>
              <a:t>VP 1</a:t>
            </a:r>
          </a:p>
        </p:txBody>
      </p:sp>
      <p:sp>
        <p:nvSpPr>
          <p:cNvPr id="42027" name="Oval 43">
            <a:extLst>
              <a:ext uri="{FF2B5EF4-FFF2-40B4-BE49-F238E27FC236}">
                <a16:creationId xmlns:a16="http://schemas.microsoft.com/office/drawing/2014/main" id="{0F87D6C8-7949-6849-9101-A95B28BFD6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5425" y="50927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42028" name="Oval 44">
            <a:extLst>
              <a:ext uri="{FF2B5EF4-FFF2-40B4-BE49-F238E27FC236}">
                <a16:creationId xmlns:a16="http://schemas.microsoft.com/office/drawing/2014/main" id="{CC476E86-F04A-594C-8277-D2129F4D95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5425" y="48641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42029" name="Oval 45">
            <a:extLst>
              <a:ext uri="{FF2B5EF4-FFF2-40B4-BE49-F238E27FC236}">
                <a16:creationId xmlns:a16="http://schemas.microsoft.com/office/drawing/2014/main" id="{F537465F-4C82-9D4B-A06E-1761F7EF23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5425" y="39560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42030" name="Oval 46">
            <a:extLst>
              <a:ext uri="{FF2B5EF4-FFF2-40B4-BE49-F238E27FC236}">
                <a16:creationId xmlns:a16="http://schemas.microsoft.com/office/drawing/2014/main" id="{3F50427F-F2EF-AB4E-A633-5E06585EFA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5425" y="37211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14383" name="Text Box 47">
            <a:extLst>
              <a:ext uri="{FF2B5EF4-FFF2-40B4-BE49-F238E27FC236}">
                <a16:creationId xmlns:a16="http://schemas.microsoft.com/office/drawing/2014/main" id="{5E36EB65-040A-A14D-BAF3-47091CADF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9575" y="3689350"/>
            <a:ext cx="458788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PP 3</a:t>
            </a:r>
          </a:p>
        </p:txBody>
      </p:sp>
      <p:sp>
        <p:nvSpPr>
          <p:cNvPr id="42032" name="Rectangle 48">
            <a:extLst>
              <a:ext uri="{FF2B5EF4-FFF2-40B4-BE49-F238E27FC236}">
                <a16:creationId xmlns:a16="http://schemas.microsoft.com/office/drawing/2014/main" id="{8293CD68-2A00-D140-BE23-D273B1BA8A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525" y="50768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rgbClr val="000066"/>
                </a:solidFill>
                <a:latin typeface="Calibri" panose="020F0502020204030204" pitchFamily="34" charset="0"/>
              </a:rPr>
              <a:t>VP 1</a:t>
            </a:r>
          </a:p>
        </p:txBody>
      </p:sp>
      <p:sp>
        <p:nvSpPr>
          <p:cNvPr id="42033" name="Rectangle 49">
            <a:extLst>
              <a:ext uri="{FF2B5EF4-FFF2-40B4-BE49-F238E27FC236}">
                <a16:creationId xmlns:a16="http://schemas.microsoft.com/office/drawing/2014/main" id="{22D22A27-C7AA-7F4C-91BB-715CBCD90A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525" y="538797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rgbClr val="000066"/>
                </a:solidFill>
                <a:latin typeface="Calibri" panose="020F0502020204030204" pitchFamily="34" charset="0"/>
              </a:rPr>
              <a:t>VP 2</a:t>
            </a:r>
          </a:p>
        </p:txBody>
      </p:sp>
      <p:sp>
        <p:nvSpPr>
          <p:cNvPr id="42034" name="Rectangle 50">
            <a:extLst>
              <a:ext uri="{FF2B5EF4-FFF2-40B4-BE49-F238E27FC236}">
                <a16:creationId xmlns:a16="http://schemas.microsoft.com/office/drawing/2014/main" id="{0E54922B-A7A4-804F-8740-EACD4FDC2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525" y="6008688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rgbClr val="000066"/>
                </a:solidFill>
                <a:latin typeface="Calibri" panose="020F0502020204030204" pitchFamily="34" charset="0"/>
              </a:rPr>
              <a:t>VP 4</a:t>
            </a:r>
          </a:p>
        </p:txBody>
      </p:sp>
      <p:sp>
        <p:nvSpPr>
          <p:cNvPr id="42035" name="Rectangle 51">
            <a:extLst>
              <a:ext uri="{FF2B5EF4-FFF2-40B4-BE49-F238E27FC236}">
                <a16:creationId xmlns:a16="http://schemas.microsoft.com/office/drawing/2014/main" id="{CFDFFBC5-64D0-E84F-8ED5-AC7EECC07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525" y="631825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rgbClr val="000066"/>
                </a:solidFill>
                <a:latin typeface="Calibri" panose="020F0502020204030204" pitchFamily="34" charset="0"/>
              </a:rPr>
              <a:t>VP 6</a:t>
            </a:r>
          </a:p>
        </p:txBody>
      </p:sp>
      <p:sp>
        <p:nvSpPr>
          <p:cNvPr id="42036" name="Rectangle 52">
            <a:extLst>
              <a:ext uri="{FF2B5EF4-FFF2-40B4-BE49-F238E27FC236}">
                <a16:creationId xmlns:a16="http://schemas.microsoft.com/office/drawing/2014/main" id="{C3D80D53-42F5-4D43-B606-A3B5B425FC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525" y="66294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rgbClr val="000066"/>
                </a:solidFill>
                <a:latin typeface="Calibri" panose="020F0502020204030204" pitchFamily="34" charset="0"/>
              </a:rPr>
              <a:t>VP 7</a:t>
            </a:r>
          </a:p>
        </p:txBody>
      </p:sp>
      <p:sp>
        <p:nvSpPr>
          <p:cNvPr id="42037" name="Oval 53">
            <a:extLst>
              <a:ext uri="{FF2B5EF4-FFF2-40B4-BE49-F238E27FC236}">
                <a16:creationId xmlns:a16="http://schemas.microsoft.com/office/drawing/2014/main" id="{92B26C09-B71E-2045-BA02-F0172B7D8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5425" y="4165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42038" name="Line 54">
            <a:extLst>
              <a:ext uri="{FF2B5EF4-FFF2-40B4-BE49-F238E27FC236}">
                <a16:creationId xmlns:a16="http://schemas.microsoft.com/office/drawing/2014/main" id="{74B87FD4-19F6-6A4B-8D6E-D3EEDACE5571}"/>
              </a:ext>
            </a:extLst>
          </p:cNvPr>
          <p:cNvSpPr>
            <a:spLocks noChangeShapeType="1"/>
          </p:cNvSpPr>
          <p:nvPr/>
        </p:nvSpPr>
        <p:spPr bwMode="auto">
          <a:xfrm>
            <a:off x="4079875" y="4405313"/>
            <a:ext cx="2533650" cy="16033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39" name="Oval 55">
            <a:extLst>
              <a:ext uri="{FF2B5EF4-FFF2-40B4-BE49-F238E27FC236}">
                <a16:creationId xmlns:a16="http://schemas.microsoft.com/office/drawing/2014/main" id="{B22C5729-C2B4-294A-AD4B-548747E963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5425" y="43751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42040" name="Line 56">
            <a:extLst>
              <a:ext uri="{FF2B5EF4-FFF2-40B4-BE49-F238E27FC236}">
                <a16:creationId xmlns:a16="http://schemas.microsoft.com/office/drawing/2014/main" id="{F2512302-B624-C747-A563-53605A5E1E8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86225" y="3760788"/>
            <a:ext cx="2527300" cy="433387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41" name="Rectangle 57">
            <a:extLst>
              <a:ext uri="{FF2B5EF4-FFF2-40B4-BE49-F238E27FC236}">
                <a16:creationId xmlns:a16="http://schemas.microsoft.com/office/drawing/2014/main" id="{349862FE-7FC8-6545-9FA1-530AA45668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525" y="5697538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rgbClr val="000066"/>
                </a:solidFill>
                <a:latin typeface="Calibri" panose="020F0502020204030204" pitchFamily="34" charset="0"/>
              </a:rPr>
              <a:t>VP 3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5DDF9986-5977-4341-94EA-E65DC58A9410}"/>
              </a:ext>
            </a:extLst>
          </p:cNvPr>
          <p:cNvSpPr/>
          <p:nvPr/>
        </p:nvSpPr>
        <p:spPr bwMode="auto">
          <a:xfrm>
            <a:off x="457200" y="28321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200" dirty="0">
                <a:latin typeface="+mn-lt"/>
                <a:ea typeface="ＭＳ Ｐゴシック" charset="0"/>
                <a:cs typeface="ＭＳ Ｐゴシック" charset="0"/>
              </a:rPr>
              <a:t>Virtual address</a:t>
            </a:r>
          </a:p>
        </p:txBody>
      </p:sp>
      <p:cxnSp>
        <p:nvCxnSpPr>
          <p:cNvPr id="60" name="Shape 59">
            <a:extLst>
              <a:ext uri="{FF2B5EF4-FFF2-40B4-BE49-F238E27FC236}">
                <a16:creationId xmlns:a16="http://schemas.microsoft.com/office/drawing/2014/main" id="{7944980C-907C-D640-BBBA-DE130B29759E}"/>
              </a:ext>
            </a:extLst>
          </p:cNvPr>
          <p:cNvCxnSpPr>
            <a:stCxn id="59" idx="2"/>
          </p:cNvCxnSpPr>
          <p:nvPr/>
        </p:nvCxnSpPr>
        <p:spPr bwMode="auto">
          <a:xfrm rot="16200000" flipH="1">
            <a:off x="1547019" y="2785269"/>
            <a:ext cx="1119187" cy="1698625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>
            <a:extLst>
              <a:ext uri="{FF2B5EF4-FFF2-40B4-BE49-F238E27FC236}">
                <a16:creationId xmlns:a16="http://schemas.microsoft.com/office/drawing/2014/main" id="{7CA59077-5833-2546-BFF3-DFA1D0A010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98450" y="360363"/>
            <a:ext cx="8281988" cy="782637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en-US">
                <a:ea typeface="ＭＳ Ｐゴシック" panose="020B0600070205080204" pitchFamily="34" charset="-128"/>
              </a:rPr>
              <a:t>Handling Page Fault</a:t>
            </a:r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6C8BCFCF-A11E-0948-8E26-4C83C4F279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9563" y="1465263"/>
            <a:ext cx="8307387" cy="757237"/>
          </a:xfrm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1600">
                <a:ea typeface="ＭＳ Ｐゴシック" panose="020B0600070205080204" pitchFamily="34" charset="-128"/>
              </a:rPr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1600">
                <a:ea typeface="ＭＳ Ｐゴシック" panose="020B0600070205080204" pitchFamily="34" charset="-128"/>
              </a:rPr>
              <a:t>Page fault handler selects a victim to be evicted (here VP 4)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1600">
                <a:ea typeface="ＭＳ Ｐゴシック" panose="020B0600070205080204" pitchFamily="34" charset="-128"/>
              </a:rPr>
              <a:t>Offending instruction is restarted: page hit!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78797B4B-6860-8844-A270-E6988AEBD7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0725" y="47656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2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73148B04-202F-914C-88CE-ED6A4C0F0B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0725" y="49942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2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4037" name="Rectangle 5">
            <a:extLst>
              <a:ext uri="{FF2B5EF4-FFF2-40B4-BE49-F238E27FC236}">
                <a16:creationId xmlns:a16="http://schemas.microsoft.com/office/drawing/2014/main" id="{8DBD14C6-C5C6-C448-A203-42984BC4E9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0725" y="45370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rgbClr val="000066"/>
                </a:solidFill>
                <a:latin typeface="Calibri" panose="020F0502020204030204" pitchFamily="34" charset="0"/>
              </a:rPr>
              <a:t>null</a:t>
            </a:r>
          </a:p>
        </p:txBody>
      </p:sp>
      <p:sp>
        <p:nvSpPr>
          <p:cNvPr id="44038" name="Rectangle 6">
            <a:extLst>
              <a:ext uri="{FF2B5EF4-FFF2-40B4-BE49-F238E27FC236}">
                <a16:creationId xmlns:a16="http://schemas.microsoft.com/office/drawing/2014/main" id="{6328EDD0-86C8-2F48-A1F9-B9E3A487DA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0725" y="33940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rgbClr val="000066"/>
                </a:solidFill>
                <a:latin typeface="Calibri" panose="020F0502020204030204" pitchFamily="34" charset="0"/>
              </a:rPr>
              <a:t>null</a:t>
            </a:r>
          </a:p>
        </p:txBody>
      </p:sp>
      <p:sp>
        <p:nvSpPr>
          <p:cNvPr id="14343" name="Rectangle 7">
            <a:extLst>
              <a:ext uri="{FF2B5EF4-FFF2-40B4-BE49-F238E27FC236}">
                <a16:creationId xmlns:a16="http://schemas.microsoft.com/office/drawing/2014/main" id="{B00C50EF-0BFA-C34B-8D0E-50FDB60DD7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0725" y="36226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2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44" name="Rectangle 8">
            <a:extLst>
              <a:ext uri="{FF2B5EF4-FFF2-40B4-BE49-F238E27FC236}">
                <a16:creationId xmlns:a16="http://schemas.microsoft.com/office/drawing/2014/main" id="{AAFFBFF9-B115-0D45-94ED-B16F8C3AE9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0725" y="38512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2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45" name="Rectangle 9">
            <a:extLst>
              <a:ext uri="{FF2B5EF4-FFF2-40B4-BE49-F238E27FC236}">
                <a16:creationId xmlns:a16="http://schemas.microsoft.com/office/drawing/2014/main" id="{04A3DCF7-6412-8B49-8AD3-0B96472405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0725" y="40798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2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46" name="Rectangle 10">
            <a:extLst>
              <a:ext uri="{FF2B5EF4-FFF2-40B4-BE49-F238E27FC236}">
                <a16:creationId xmlns:a16="http://schemas.microsoft.com/office/drawing/2014/main" id="{8B13D3F1-A44E-B847-9BA4-47D51762CB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0725" y="43084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2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47" name="Text Box 11">
            <a:extLst>
              <a:ext uri="{FF2B5EF4-FFF2-40B4-BE49-F238E27FC236}">
                <a16:creationId xmlns:a16="http://schemas.microsoft.com/office/drawing/2014/main" id="{6A6396ED-0C27-EE4D-A80F-EC271624A6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125" y="5264150"/>
            <a:ext cx="1292225" cy="638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(DRAM)</a:t>
            </a:r>
          </a:p>
        </p:txBody>
      </p:sp>
      <p:sp>
        <p:nvSpPr>
          <p:cNvPr id="14348" name="Text Box 12">
            <a:extLst>
              <a:ext uri="{FF2B5EF4-FFF2-40B4-BE49-F238E27FC236}">
                <a16:creationId xmlns:a16="http://schemas.microsoft.com/office/drawing/2014/main" id="{78468C7F-55CE-0549-BF68-AA8D21C230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5913" y="2451100"/>
            <a:ext cx="1271587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(DRAM)</a:t>
            </a:r>
          </a:p>
        </p:txBody>
      </p:sp>
      <p:sp>
        <p:nvSpPr>
          <p:cNvPr id="14349" name="Rectangle 13">
            <a:extLst>
              <a:ext uri="{FF2B5EF4-FFF2-40B4-BE49-F238E27FC236}">
                <a16:creationId xmlns:a16="http://schemas.microsoft.com/office/drawing/2014/main" id="{EC1F8877-1B6F-D74E-856A-B05EBD6A20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5588" y="348932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100" dirty="0">
                <a:latin typeface="Calibri" pitchFamily="34" charset="0"/>
                <a:ea typeface="ＭＳ Ｐゴシック" charset="0"/>
                <a:cs typeface="ＭＳ Ｐゴシック" charset="0"/>
              </a:rPr>
              <a:t>VP 7</a:t>
            </a:r>
          </a:p>
        </p:txBody>
      </p:sp>
      <p:sp>
        <p:nvSpPr>
          <p:cNvPr id="14350" name="Rectangle 14">
            <a:extLst>
              <a:ext uri="{FF2B5EF4-FFF2-40B4-BE49-F238E27FC236}">
                <a16:creationId xmlns:a16="http://schemas.microsoft.com/office/drawing/2014/main" id="{444DD3DE-55C1-A842-BAB4-9468A1F8A5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5588" y="36988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100" dirty="0">
                <a:latin typeface="Calibri" pitchFamily="34" charset="0"/>
                <a:ea typeface="ＭＳ Ｐゴシック" charset="0"/>
                <a:cs typeface="ＭＳ Ｐゴシック" charset="0"/>
              </a:rPr>
              <a:t>VP 3</a:t>
            </a:r>
          </a:p>
        </p:txBody>
      </p:sp>
      <p:sp>
        <p:nvSpPr>
          <p:cNvPr id="44047" name="Line 15">
            <a:extLst>
              <a:ext uri="{FF2B5EF4-FFF2-40B4-BE49-F238E27FC236}">
                <a16:creationId xmlns:a16="http://schemas.microsoft.com/office/drawing/2014/main" id="{D7BF3479-81E1-C347-9044-781EF3245F3A}"/>
              </a:ext>
            </a:extLst>
          </p:cNvPr>
          <p:cNvSpPr>
            <a:spLocks noChangeShapeType="1"/>
          </p:cNvSpPr>
          <p:nvPr/>
        </p:nvSpPr>
        <p:spPr bwMode="auto">
          <a:xfrm>
            <a:off x="4086225" y="48863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8" name="Line 16">
            <a:extLst>
              <a:ext uri="{FF2B5EF4-FFF2-40B4-BE49-F238E27FC236}">
                <a16:creationId xmlns:a16="http://schemas.microsoft.com/office/drawing/2014/main" id="{E1F57993-D085-634F-892A-CCC990423C6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86225" y="35163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9" name="Line 17">
            <a:extLst>
              <a:ext uri="{FF2B5EF4-FFF2-40B4-BE49-F238E27FC236}">
                <a16:creationId xmlns:a16="http://schemas.microsoft.com/office/drawing/2014/main" id="{592D4AE5-4DD0-2B48-BD84-E75015C6F0D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11625" y="32877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0" name="Line 18">
            <a:extLst>
              <a:ext uri="{FF2B5EF4-FFF2-40B4-BE49-F238E27FC236}">
                <a16:creationId xmlns:a16="http://schemas.microsoft.com/office/drawing/2014/main" id="{9FDD4D5E-819C-F846-866E-8096350C6C0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60825" y="30591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5" name="Text Box 19">
            <a:extLst>
              <a:ext uri="{FF2B5EF4-FFF2-40B4-BE49-F238E27FC236}">
                <a16:creationId xmlns:a16="http://schemas.microsoft.com/office/drawing/2014/main" id="{E0DA581F-F280-334F-810B-D4EFAB46B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3538" y="4448175"/>
            <a:ext cx="1195387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(disk)</a:t>
            </a:r>
          </a:p>
        </p:txBody>
      </p:sp>
      <p:sp>
        <p:nvSpPr>
          <p:cNvPr id="44052" name="Rectangle 20">
            <a:extLst>
              <a:ext uri="{FF2B5EF4-FFF2-40B4-BE49-F238E27FC236}">
                <a16:creationId xmlns:a16="http://schemas.microsoft.com/office/drawing/2014/main" id="{152E1D13-3360-1145-85CF-3EDD724758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925" y="47656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44053" name="Rectangle 21">
            <a:extLst>
              <a:ext uri="{FF2B5EF4-FFF2-40B4-BE49-F238E27FC236}">
                <a16:creationId xmlns:a16="http://schemas.microsoft.com/office/drawing/2014/main" id="{A360A7F1-51ED-8849-ABEC-6490E81300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925" y="49942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44054" name="Rectangle 22">
            <a:extLst>
              <a:ext uri="{FF2B5EF4-FFF2-40B4-BE49-F238E27FC236}">
                <a16:creationId xmlns:a16="http://schemas.microsoft.com/office/drawing/2014/main" id="{18E34409-4046-0A41-A1DE-9A63143447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925" y="45370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44055" name="Rectangle 23">
            <a:extLst>
              <a:ext uri="{FF2B5EF4-FFF2-40B4-BE49-F238E27FC236}">
                <a16:creationId xmlns:a16="http://schemas.microsoft.com/office/drawing/2014/main" id="{35F98008-6B6B-A649-8335-A946405BFF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925" y="33940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44056" name="Rectangle 24">
            <a:extLst>
              <a:ext uri="{FF2B5EF4-FFF2-40B4-BE49-F238E27FC236}">
                <a16:creationId xmlns:a16="http://schemas.microsoft.com/office/drawing/2014/main" id="{B536260C-AE3C-324D-872D-0136632BA7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925" y="36226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44057" name="Rectangle 25">
            <a:extLst>
              <a:ext uri="{FF2B5EF4-FFF2-40B4-BE49-F238E27FC236}">
                <a16:creationId xmlns:a16="http://schemas.microsoft.com/office/drawing/2014/main" id="{5F1E6D1D-F801-4542-9C6F-A594C21DB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925" y="38512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44058" name="Rectangle 26">
            <a:extLst>
              <a:ext uri="{FF2B5EF4-FFF2-40B4-BE49-F238E27FC236}">
                <a16:creationId xmlns:a16="http://schemas.microsoft.com/office/drawing/2014/main" id="{ACE4D17C-5067-AB43-AA0D-6D5846DFB0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925" y="40798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44059" name="Rectangle 27">
            <a:extLst>
              <a:ext uri="{FF2B5EF4-FFF2-40B4-BE49-F238E27FC236}">
                <a16:creationId xmlns:a16="http://schemas.microsoft.com/office/drawing/2014/main" id="{F8787A05-C2F6-4C4C-BAD3-4072F1BA26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925" y="43084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14364" name="Text Box 28">
            <a:extLst>
              <a:ext uri="{FF2B5EF4-FFF2-40B4-BE49-F238E27FC236}">
                <a16:creationId xmlns:a16="http://schemas.microsoft.com/office/drawing/2014/main" id="{E6CB5279-84A3-7D44-914F-F564F64FD1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7325" y="3089275"/>
            <a:ext cx="685800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Valid</a:t>
            </a:r>
          </a:p>
        </p:txBody>
      </p:sp>
      <p:sp>
        <p:nvSpPr>
          <p:cNvPr id="44061" name="Text Box 29">
            <a:extLst>
              <a:ext uri="{FF2B5EF4-FFF2-40B4-BE49-F238E27FC236}">
                <a16:creationId xmlns:a16="http://schemas.microsoft.com/office/drawing/2014/main" id="{441CA172-B6F6-4246-BF60-7525D1099A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3863" y="3363913"/>
            <a:ext cx="25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rgbClr val="000066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44062" name="Text Box 30">
            <a:extLst>
              <a:ext uri="{FF2B5EF4-FFF2-40B4-BE49-F238E27FC236}">
                <a16:creationId xmlns:a16="http://schemas.microsoft.com/office/drawing/2014/main" id="{2FD8FE71-AA24-6E46-B33B-ED8B2B0050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5450" y="3597275"/>
            <a:ext cx="252413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rgbClr val="000066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44063" name="Text Box 31">
            <a:extLst>
              <a:ext uri="{FF2B5EF4-FFF2-40B4-BE49-F238E27FC236}">
                <a16:creationId xmlns:a16="http://schemas.microsoft.com/office/drawing/2014/main" id="{660DE30C-76BB-5C44-BF30-2C6B748299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3863" y="4062413"/>
            <a:ext cx="2540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rgbClr val="000066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44064" name="Text Box 32">
            <a:extLst>
              <a:ext uri="{FF2B5EF4-FFF2-40B4-BE49-F238E27FC236}">
                <a16:creationId xmlns:a16="http://schemas.microsoft.com/office/drawing/2014/main" id="{979D039D-EF6E-3944-A991-FF34524066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5450" y="4270375"/>
            <a:ext cx="252413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rgbClr val="000066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44065" name="Text Box 33">
            <a:extLst>
              <a:ext uri="{FF2B5EF4-FFF2-40B4-BE49-F238E27FC236}">
                <a16:creationId xmlns:a16="http://schemas.microsoft.com/office/drawing/2014/main" id="{CA441E5D-3197-A94D-A786-10186B6412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3863" y="4508500"/>
            <a:ext cx="2540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rgbClr val="000066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44066" name="Text Box 34">
            <a:extLst>
              <a:ext uri="{FF2B5EF4-FFF2-40B4-BE49-F238E27FC236}">
                <a16:creationId xmlns:a16="http://schemas.microsoft.com/office/drawing/2014/main" id="{AC4E097E-B9BA-E243-9174-BC161169AF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5450" y="4968875"/>
            <a:ext cx="252413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rgbClr val="000066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44067" name="Text Box 35">
            <a:extLst>
              <a:ext uri="{FF2B5EF4-FFF2-40B4-BE49-F238E27FC236}">
                <a16:creationId xmlns:a16="http://schemas.microsoft.com/office/drawing/2014/main" id="{2A91676D-ED23-004B-B298-849166FED0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3863" y="4735513"/>
            <a:ext cx="25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rgbClr val="000066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44068" name="Text Box 36">
            <a:extLst>
              <a:ext uri="{FF2B5EF4-FFF2-40B4-BE49-F238E27FC236}">
                <a16:creationId xmlns:a16="http://schemas.microsoft.com/office/drawing/2014/main" id="{3DE6A3D1-AE21-7043-8596-5DC4D2BF76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5450" y="3829050"/>
            <a:ext cx="252413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rgbClr val="000066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14373" name="Text Box 37">
            <a:extLst>
              <a:ext uri="{FF2B5EF4-FFF2-40B4-BE49-F238E27FC236}">
                <a16:creationId xmlns:a16="http://schemas.microsoft.com/office/drawing/2014/main" id="{BF988C2C-3428-AD45-81E1-269D89D7C4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2813" y="2690813"/>
            <a:ext cx="1089025" cy="638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disk address</a:t>
            </a:r>
          </a:p>
        </p:txBody>
      </p:sp>
      <p:sp>
        <p:nvSpPr>
          <p:cNvPr id="14374" name="Text Box 38">
            <a:extLst>
              <a:ext uri="{FF2B5EF4-FFF2-40B4-BE49-F238E27FC236}">
                <a16:creationId xmlns:a16="http://schemas.microsoft.com/office/drawing/2014/main" id="{C83B17D3-C9DA-554C-BB71-552D8B5E55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3800" y="3359150"/>
            <a:ext cx="527050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PTE 0</a:t>
            </a:r>
          </a:p>
        </p:txBody>
      </p:sp>
      <p:sp>
        <p:nvSpPr>
          <p:cNvPr id="14375" name="Text Box 39">
            <a:extLst>
              <a:ext uri="{FF2B5EF4-FFF2-40B4-BE49-F238E27FC236}">
                <a16:creationId xmlns:a16="http://schemas.microsoft.com/office/drawing/2014/main" id="{00825162-AEDD-EA45-9789-6B192996D4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0625" y="4972050"/>
            <a:ext cx="527050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PTE 7</a:t>
            </a:r>
          </a:p>
        </p:txBody>
      </p:sp>
      <p:sp>
        <p:nvSpPr>
          <p:cNvPr id="14376" name="Text Box 40">
            <a:extLst>
              <a:ext uri="{FF2B5EF4-FFF2-40B4-BE49-F238E27FC236}">
                <a16:creationId xmlns:a16="http://schemas.microsoft.com/office/drawing/2014/main" id="{C1DAF03B-86F2-B34F-BAEF-736F5381D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6875" y="3028950"/>
            <a:ext cx="458788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PP 0</a:t>
            </a:r>
          </a:p>
        </p:txBody>
      </p:sp>
      <p:sp>
        <p:nvSpPr>
          <p:cNvPr id="14377" name="Rectangle 41">
            <a:extLst>
              <a:ext uri="{FF2B5EF4-FFF2-40B4-BE49-F238E27FC236}">
                <a16:creationId xmlns:a16="http://schemas.microsoft.com/office/drawing/2014/main" id="{93298546-5590-6F41-93E4-DFE6B75BA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5588" y="32639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100" dirty="0">
                <a:latin typeface="Calibri" pitchFamily="34" charset="0"/>
                <a:ea typeface="ＭＳ Ｐゴシック" charset="0"/>
                <a:cs typeface="ＭＳ Ｐゴシック" charset="0"/>
              </a:rPr>
              <a:t>VP 2</a:t>
            </a:r>
          </a:p>
        </p:txBody>
      </p:sp>
      <p:sp>
        <p:nvSpPr>
          <p:cNvPr id="14378" name="Rectangle 42">
            <a:extLst>
              <a:ext uri="{FF2B5EF4-FFF2-40B4-BE49-F238E27FC236}">
                <a16:creationId xmlns:a16="http://schemas.microsoft.com/office/drawing/2014/main" id="{8D98C5BE-C49C-3B49-955C-9060ADCDE4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5588" y="30353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100" dirty="0">
                <a:latin typeface="Calibri" pitchFamily="34" charset="0"/>
                <a:ea typeface="ＭＳ Ｐゴシック" charset="0"/>
                <a:cs typeface="ＭＳ Ｐゴシック" charset="0"/>
              </a:rPr>
              <a:t>VP 1</a:t>
            </a:r>
          </a:p>
        </p:txBody>
      </p:sp>
      <p:sp>
        <p:nvSpPr>
          <p:cNvPr id="44075" name="Oval 43">
            <a:extLst>
              <a:ext uri="{FF2B5EF4-FFF2-40B4-BE49-F238E27FC236}">
                <a16:creationId xmlns:a16="http://schemas.microsoft.com/office/drawing/2014/main" id="{33E1F9CE-B927-AC49-BA61-9172A61BD5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5425" y="50927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44076" name="Oval 44">
            <a:extLst>
              <a:ext uri="{FF2B5EF4-FFF2-40B4-BE49-F238E27FC236}">
                <a16:creationId xmlns:a16="http://schemas.microsoft.com/office/drawing/2014/main" id="{9514B73D-3D5C-A54E-BD05-988C3C9A98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5425" y="48641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44077" name="Oval 45">
            <a:extLst>
              <a:ext uri="{FF2B5EF4-FFF2-40B4-BE49-F238E27FC236}">
                <a16:creationId xmlns:a16="http://schemas.microsoft.com/office/drawing/2014/main" id="{E420DF25-6F8B-3C4C-BA97-453E912F3A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5425" y="39560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44078" name="Oval 46">
            <a:extLst>
              <a:ext uri="{FF2B5EF4-FFF2-40B4-BE49-F238E27FC236}">
                <a16:creationId xmlns:a16="http://schemas.microsoft.com/office/drawing/2014/main" id="{A32169EC-52FA-B74B-BDC6-726522799B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5425" y="37211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14383" name="Text Box 47">
            <a:extLst>
              <a:ext uri="{FF2B5EF4-FFF2-40B4-BE49-F238E27FC236}">
                <a16:creationId xmlns:a16="http://schemas.microsoft.com/office/drawing/2014/main" id="{2AA85FD0-0F69-9D4A-873D-1E02C23472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9575" y="3689350"/>
            <a:ext cx="458788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PP 3</a:t>
            </a:r>
          </a:p>
        </p:txBody>
      </p:sp>
      <p:sp>
        <p:nvSpPr>
          <p:cNvPr id="44080" name="Rectangle 48">
            <a:extLst>
              <a:ext uri="{FF2B5EF4-FFF2-40B4-BE49-F238E27FC236}">
                <a16:creationId xmlns:a16="http://schemas.microsoft.com/office/drawing/2014/main" id="{D852B0AF-855B-D64A-ADB9-0DA340ACE1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525" y="50768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rgbClr val="000066"/>
                </a:solidFill>
                <a:latin typeface="Calibri" panose="020F0502020204030204" pitchFamily="34" charset="0"/>
              </a:rPr>
              <a:t>VP 1</a:t>
            </a:r>
          </a:p>
        </p:txBody>
      </p:sp>
      <p:sp>
        <p:nvSpPr>
          <p:cNvPr id="44081" name="Rectangle 49">
            <a:extLst>
              <a:ext uri="{FF2B5EF4-FFF2-40B4-BE49-F238E27FC236}">
                <a16:creationId xmlns:a16="http://schemas.microsoft.com/office/drawing/2014/main" id="{2AC21F8F-7949-BA45-9C6A-11BAC97F3E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525" y="538797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rgbClr val="000066"/>
                </a:solidFill>
                <a:latin typeface="Calibri" panose="020F0502020204030204" pitchFamily="34" charset="0"/>
              </a:rPr>
              <a:t>VP 2</a:t>
            </a:r>
          </a:p>
        </p:txBody>
      </p:sp>
      <p:sp>
        <p:nvSpPr>
          <p:cNvPr id="44082" name="Rectangle 50">
            <a:extLst>
              <a:ext uri="{FF2B5EF4-FFF2-40B4-BE49-F238E27FC236}">
                <a16:creationId xmlns:a16="http://schemas.microsoft.com/office/drawing/2014/main" id="{56A8B433-2FA5-6740-B194-3B100E85D5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525" y="6008688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rgbClr val="000066"/>
                </a:solidFill>
                <a:latin typeface="Calibri" panose="020F0502020204030204" pitchFamily="34" charset="0"/>
              </a:rPr>
              <a:t>VP 4</a:t>
            </a:r>
          </a:p>
        </p:txBody>
      </p:sp>
      <p:sp>
        <p:nvSpPr>
          <p:cNvPr id="44083" name="Rectangle 51">
            <a:extLst>
              <a:ext uri="{FF2B5EF4-FFF2-40B4-BE49-F238E27FC236}">
                <a16:creationId xmlns:a16="http://schemas.microsoft.com/office/drawing/2014/main" id="{F60DFBE2-A6F5-1241-B41B-A2DA5DCB17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525" y="631825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rgbClr val="000066"/>
                </a:solidFill>
                <a:latin typeface="Calibri" panose="020F0502020204030204" pitchFamily="34" charset="0"/>
              </a:rPr>
              <a:t>VP 6</a:t>
            </a:r>
          </a:p>
        </p:txBody>
      </p:sp>
      <p:sp>
        <p:nvSpPr>
          <p:cNvPr id="44084" name="Rectangle 52">
            <a:extLst>
              <a:ext uri="{FF2B5EF4-FFF2-40B4-BE49-F238E27FC236}">
                <a16:creationId xmlns:a16="http://schemas.microsoft.com/office/drawing/2014/main" id="{C0FAA71E-C903-2447-AC8B-74AFAA2876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525" y="66294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rgbClr val="000066"/>
                </a:solidFill>
                <a:latin typeface="Calibri" panose="020F0502020204030204" pitchFamily="34" charset="0"/>
              </a:rPr>
              <a:t>VP 7</a:t>
            </a:r>
          </a:p>
        </p:txBody>
      </p:sp>
      <p:sp>
        <p:nvSpPr>
          <p:cNvPr id="44085" name="Oval 53">
            <a:extLst>
              <a:ext uri="{FF2B5EF4-FFF2-40B4-BE49-F238E27FC236}">
                <a16:creationId xmlns:a16="http://schemas.microsoft.com/office/drawing/2014/main" id="{47FC392A-EAFC-3648-A210-8B8A172633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5425" y="4165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44086" name="Line 54">
            <a:extLst>
              <a:ext uri="{FF2B5EF4-FFF2-40B4-BE49-F238E27FC236}">
                <a16:creationId xmlns:a16="http://schemas.microsoft.com/office/drawing/2014/main" id="{07958FF8-FA3A-0649-AC1D-5CDFB5D43A01}"/>
              </a:ext>
            </a:extLst>
          </p:cNvPr>
          <p:cNvSpPr>
            <a:spLocks noChangeShapeType="1"/>
          </p:cNvSpPr>
          <p:nvPr/>
        </p:nvSpPr>
        <p:spPr bwMode="auto">
          <a:xfrm>
            <a:off x="4079875" y="4405313"/>
            <a:ext cx="2533650" cy="16033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87" name="Oval 55">
            <a:extLst>
              <a:ext uri="{FF2B5EF4-FFF2-40B4-BE49-F238E27FC236}">
                <a16:creationId xmlns:a16="http://schemas.microsoft.com/office/drawing/2014/main" id="{1AF05603-BD1F-AA4D-9DEB-D23BD68D47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5425" y="43751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44088" name="Line 56">
            <a:extLst>
              <a:ext uri="{FF2B5EF4-FFF2-40B4-BE49-F238E27FC236}">
                <a16:creationId xmlns:a16="http://schemas.microsoft.com/office/drawing/2014/main" id="{AA411B5D-4909-0F48-8392-16F4A8DD43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86225" y="3760788"/>
            <a:ext cx="2527300" cy="433387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89" name="Rectangle 57">
            <a:extLst>
              <a:ext uri="{FF2B5EF4-FFF2-40B4-BE49-F238E27FC236}">
                <a16:creationId xmlns:a16="http://schemas.microsoft.com/office/drawing/2014/main" id="{3A6EF2E8-443C-6F49-91EB-02963DCADE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525" y="5697538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rgbClr val="000066"/>
                </a:solidFill>
                <a:latin typeface="Calibri" panose="020F0502020204030204" pitchFamily="34" charset="0"/>
              </a:rPr>
              <a:t>VP 3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AA44BB48-A879-7A48-9A35-116916F8AB1B}"/>
              </a:ext>
            </a:extLst>
          </p:cNvPr>
          <p:cNvSpPr/>
          <p:nvPr/>
        </p:nvSpPr>
        <p:spPr bwMode="auto">
          <a:xfrm>
            <a:off x="457200" y="28321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200" dirty="0">
                <a:latin typeface="+mn-lt"/>
                <a:ea typeface="ＭＳ Ｐゴシック" charset="0"/>
                <a:cs typeface="ＭＳ Ｐゴシック" charset="0"/>
              </a:rPr>
              <a:t>Virtual address</a:t>
            </a:r>
          </a:p>
        </p:txBody>
      </p:sp>
      <p:cxnSp>
        <p:nvCxnSpPr>
          <p:cNvPr id="44091" name="Shape 62">
            <a:extLst>
              <a:ext uri="{FF2B5EF4-FFF2-40B4-BE49-F238E27FC236}">
                <a16:creationId xmlns:a16="http://schemas.microsoft.com/office/drawing/2014/main" id="{C5A5B835-A090-3943-88DB-714D459C23C9}"/>
              </a:ext>
            </a:extLst>
          </p:cNvPr>
          <p:cNvCxnSpPr>
            <a:cxnSpLocks noChangeShapeType="1"/>
            <a:stCxn id="59" idx="2"/>
            <a:endCxn id="44058" idx="1"/>
          </p:cNvCxnSpPr>
          <p:nvPr/>
        </p:nvCxnSpPr>
        <p:spPr bwMode="auto">
          <a:xfrm rot="16200000" flipH="1">
            <a:off x="1547019" y="2785269"/>
            <a:ext cx="1119187" cy="1698625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>
            <a:extLst>
              <a:ext uri="{FF2B5EF4-FFF2-40B4-BE49-F238E27FC236}">
                <a16:creationId xmlns:a16="http://schemas.microsoft.com/office/drawing/2014/main" id="{C0855530-3995-BC4C-A158-219817BC21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4813" y="360363"/>
            <a:ext cx="8283575" cy="782637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en-US">
                <a:ea typeface="ＭＳ Ｐゴシック" panose="020B0600070205080204" pitchFamily="34" charset="-128"/>
              </a:rPr>
              <a:t>Locality to the Rescue!</a:t>
            </a:r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013EF651-3EF4-8842-9054-0BE1482BC5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633538"/>
            <a:ext cx="8307388" cy="5224462"/>
          </a:xfrm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Virtual memory works because of locality</a:t>
            </a:r>
          </a:p>
          <a:p>
            <a:pPr>
              <a:lnSpc>
                <a:spcPct val="83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altLang="en-US" sz="2000">
              <a:ea typeface="ＭＳ Ｐゴシック" panose="020B0600070205080204" pitchFamily="34" charset="-128"/>
            </a:endParaRP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At any point in time, programs tend to access a set of active virtual pages called the </a:t>
            </a:r>
            <a:r>
              <a:rPr lang="en-GB" altLang="en-US" i="1">
                <a:solidFill>
                  <a:srgbClr val="C00000"/>
                </a:solidFill>
                <a:ea typeface="ＭＳ Ｐゴシック" panose="020B0600070205080204" pitchFamily="34" charset="-128"/>
              </a:rPr>
              <a:t>working set</a:t>
            </a:r>
            <a:endParaRPr lang="en-GB" altLang="en-US">
              <a:solidFill>
                <a:srgbClr val="C00000"/>
              </a:solidFill>
              <a:ea typeface="ＭＳ Ｐゴシック" panose="020B0600070205080204" pitchFamily="34" charset="-128"/>
            </a:endParaRP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Programs with better temporal locality will have smaller working sets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altLang="en-US">
              <a:ea typeface="ＭＳ Ｐゴシック" panose="020B0600070205080204" pitchFamily="34" charset="-128"/>
            </a:endParaRP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If (working set size &lt; main memory size)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Good performance for one process after compulsory misses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altLang="en-US">
              <a:ea typeface="ＭＳ Ｐゴシック" panose="020B0600070205080204" pitchFamily="34" charset="-128"/>
            </a:endParaRP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If ( SUM(working set sizes) &gt; main memory size )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i="1">
                <a:solidFill>
                  <a:srgbClr val="C00000"/>
                </a:solidFill>
                <a:ea typeface="ＭＳ Ｐゴシック" panose="020B0600070205080204" pitchFamily="34" charset="-128"/>
              </a:rPr>
              <a:t>Thrashing:</a:t>
            </a:r>
            <a:r>
              <a:rPr lang="en-GB" altLang="en-US" i="1">
                <a:ea typeface="ＭＳ Ｐゴシック" panose="020B0600070205080204" pitchFamily="34" charset="-128"/>
              </a:rPr>
              <a:t> </a:t>
            </a:r>
            <a:r>
              <a:rPr lang="en-GB" altLang="en-US">
                <a:ea typeface="ＭＳ Ｐゴシック" panose="020B0600070205080204" pitchFamily="34" charset="-128"/>
              </a:rPr>
              <a:t>Performance meltdown</a:t>
            </a:r>
            <a:r>
              <a:rPr lang="en-GB" altLang="en-US" i="1">
                <a:ea typeface="ＭＳ Ｐゴシック" panose="020B0600070205080204" pitchFamily="34" charset="-128"/>
              </a:rPr>
              <a:t> </a:t>
            </a:r>
            <a:r>
              <a:rPr lang="en-GB" altLang="en-US">
                <a:ea typeface="ＭＳ Ｐゴシック" panose="020B0600070205080204" pitchFamily="34" charset="-128"/>
              </a:rPr>
              <a:t>where pages are swapped (copied) in and out continuously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B5B7A-47F2-0A40-BEF6-FFC358A42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Today	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769848-5B53-2340-8065-F1C336503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Monotype Sorts" charset="0"/>
              <a:buChar char="l"/>
              <a:defRPr/>
            </a:pPr>
            <a:r>
              <a:rPr lang="en-US" dirty="0">
                <a:solidFill>
                  <a:srgbClr val="7F7F7F"/>
                </a:solidFill>
              </a:rPr>
              <a:t>Address spaces</a:t>
            </a:r>
          </a:p>
          <a:p>
            <a:pPr>
              <a:buFont typeface="Monotype Sorts" charset="0"/>
              <a:buChar char="l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caching</a:t>
            </a:r>
          </a:p>
          <a:p>
            <a:pPr>
              <a:buFont typeface="Monotype Sorts" charset="0"/>
              <a:buChar char="l"/>
              <a:defRPr/>
            </a:pPr>
            <a:r>
              <a:rPr lang="en-US" dirty="0">
                <a:solidFill>
                  <a:srgbClr val="000000"/>
                </a:solidFill>
              </a:rPr>
              <a:t>VM as a tool for memory management</a:t>
            </a:r>
          </a:p>
          <a:p>
            <a:pPr>
              <a:buFont typeface="Monotype Sorts" charset="0"/>
              <a:buChar char="l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memory protection</a:t>
            </a:r>
          </a:p>
          <a:p>
            <a:pPr>
              <a:buFont typeface="Monotype Sorts" charset="0"/>
              <a:buChar char="l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Address translation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>
            <a:extLst>
              <a:ext uri="{FF2B5EF4-FFF2-40B4-BE49-F238E27FC236}">
                <a16:creationId xmlns:a16="http://schemas.microsoft.com/office/drawing/2014/main" id="{EBE1498B-3F62-7F40-AA6E-6006A36E7B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1938" y="569913"/>
            <a:ext cx="8610600" cy="573087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en-US" sz="3600">
                <a:ea typeface="ＭＳ Ｐゴシック" panose="020B0600070205080204" pitchFamily="34" charset="-128"/>
              </a:rPr>
              <a:t>VM as a Tool for Memory Management</a:t>
            </a:r>
          </a:p>
        </p:txBody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AB944197-3DCF-A44A-9306-6441B04DF4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477963"/>
            <a:ext cx="8763000" cy="1905000"/>
          </a:xfrm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2000">
                <a:ea typeface="ＭＳ Ｐゴシック" panose="020B0600070205080204" pitchFamily="34" charset="-128"/>
              </a:rPr>
              <a:t>Key idea: each process has its own virtual address space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1800">
                <a:ea typeface="ＭＳ Ｐゴシック" panose="020B0600070205080204" pitchFamily="34" charset="-128"/>
              </a:rPr>
              <a:t>It can view memory as a simple linear array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1800">
                <a:ea typeface="ＭＳ Ｐゴシック" panose="020B0600070205080204" pitchFamily="34" charset="-128"/>
              </a:rPr>
              <a:t>Mapping function scatters addresses through physical memory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1600">
                <a:ea typeface="ＭＳ Ｐゴシック" panose="020B0600070205080204" pitchFamily="34" charset="-128"/>
              </a:rPr>
              <a:t>Well chosen mappings simplify memory allocation and management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DCEF42A2-C521-E248-AC4A-5EE2C7C5E1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775" y="3222625"/>
            <a:ext cx="1368425" cy="1055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Virtual Address Space for Process 1:</a:t>
            </a: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3EC9DA72-69E5-314E-A2B6-11396BD9C4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1000" y="3197225"/>
            <a:ext cx="1066800" cy="1054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Address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Space (DRAM)</a:t>
            </a:r>
          </a:p>
        </p:txBody>
      </p:sp>
      <p:sp>
        <p:nvSpPr>
          <p:cNvPr id="49157" name="Rectangle 24">
            <a:extLst>
              <a:ext uri="{FF2B5EF4-FFF2-40B4-BE49-F238E27FC236}">
                <a16:creationId xmlns:a16="http://schemas.microsoft.com/office/drawing/2014/main" id="{E01A36A2-4D21-7043-97AB-D70549DB0D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0613" y="3146425"/>
            <a:ext cx="260350" cy="27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49158" name="Rectangle 26">
            <a:extLst>
              <a:ext uri="{FF2B5EF4-FFF2-40B4-BE49-F238E27FC236}">
                <a16:creationId xmlns:a16="http://schemas.microsoft.com/office/drawing/2014/main" id="{13174B1B-CF44-9D41-8087-ABBA489623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2338" y="4446588"/>
            <a:ext cx="412750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N-1</a:t>
            </a:r>
          </a:p>
        </p:txBody>
      </p:sp>
      <p:sp>
        <p:nvSpPr>
          <p:cNvPr id="49159" name="Rectangle 37">
            <a:extLst>
              <a:ext uri="{FF2B5EF4-FFF2-40B4-BE49-F238E27FC236}">
                <a16:creationId xmlns:a16="http://schemas.microsoft.com/office/drawing/2014/main" id="{FBE8472A-07D6-CB4E-9167-2B162B2D18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710113"/>
            <a:ext cx="1449388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(e.g., read-only </a:t>
            </a:r>
          </a:p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library code)</a:t>
            </a:r>
          </a:p>
        </p:txBody>
      </p:sp>
      <p:sp>
        <p:nvSpPr>
          <p:cNvPr id="21544" name="Rectangle 40">
            <a:extLst>
              <a:ext uri="{FF2B5EF4-FFF2-40B4-BE49-F238E27FC236}">
                <a16:creationId xmlns:a16="http://schemas.microsoft.com/office/drawing/2014/main" id="{BBFA5234-A2FA-494C-91EE-FA28AC74F7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775" y="5203825"/>
            <a:ext cx="1368425" cy="1055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Virtual Address Space for Process 2:</a:t>
            </a:r>
          </a:p>
        </p:txBody>
      </p:sp>
      <p:sp>
        <p:nvSpPr>
          <p:cNvPr id="49161" name="Rectangle 44">
            <a:extLst>
              <a:ext uri="{FF2B5EF4-FFF2-40B4-BE49-F238E27FC236}">
                <a16:creationId xmlns:a16="http://schemas.microsoft.com/office/drawing/2014/main" id="{65895D20-4234-1946-B51F-BD5236EF7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6200" y="3302000"/>
            <a:ext cx="914400" cy="255588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6773688-4CAB-954B-9FB4-4222BFD3D46A}"/>
              </a:ext>
            </a:extLst>
          </p:cNvPr>
          <p:cNvSpPr/>
          <p:nvPr/>
        </p:nvSpPr>
        <p:spPr bwMode="auto">
          <a:xfrm>
            <a:off x="2616200" y="3557588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400" dirty="0">
                <a:latin typeface="+mn-lt"/>
                <a:ea typeface="ＭＳ Ｐゴシック" charset="0"/>
                <a:cs typeface="ＭＳ Ｐゴシック" charset="0"/>
              </a:rPr>
              <a:t>VP 1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51BF12D-62C4-F94E-BEEA-3D6F73995852}"/>
              </a:ext>
            </a:extLst>
          </p:cNvPr>
          <p:cNvSpPr/>
          <p:nvPr/>
        </p:nvSpPr>
        <p:spPr bwMode="auto">
          <a:xfrm>
            <a:off x="2616200" y="3810000"/>
            <a:ext cx="914400" cy="2555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400" dirty="0">
                <a:latin typeface="+mn-lt"/>
                <a:ea typeface="ＭＳ Ｐゴシック" charset="0"/>
                <a:cs typeface="ＭＳ Ｐゴシック" charset="0"/>
              </a:rPr>
              <a:t>VP 2</a:t>
            </a:r>
          </a:p>
        </p:txBody>
      </p:sp>
      <p:sp>
        <p:nvSpPr>
          <p:cNvPr id="49164" name="Rectangle 47">
            <a:extLst>
              <a:ext uri="{FF2B5EF4-FFF2-40B4-BE49-F238E27FC236}">
                <a16:creationId xmlns:a16="http://schemas.microsoft.com/office/drawing/2014/main" id="{B910A3F3-FC19-FC48-9293-87B45E81DE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6200" y="4319588"/>
            <a:ext cx="914400" cy="255587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49165" name="Text Box 38">
            <a:extLst>
              <a:ext uri="{FF2B5EF4-FFF2-40B4-BE49-F238E27FC236}">
                <a16:creationId xmlns:a16="http://schemas.microsoft.com/office/drawing/2014/main" id="{ED8866C1-9055-8F4C-978F-A59BAADB73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8450" y="3938588"/>
            <a:ext cx="327025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8000"/>
              </a:lnSpc>
              <a:spcBef>
                <a:spcPts val="90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...</a:t>
            </a:r>
          </a:p>
        </p:txBody>
      </p:sp>
      <p:sp>
        <p:nvSpPr>
          <p:cNvPr id="49166" name="Rectangle 24">
            <a:extLst>
              <a:ext uri="{FF2B5EF4-FFF2-40B4-BE49-F238E27FC236}">
                <a16:creationId xmlns:a16="http://schemas.microsoft.com/office/drawing/2014/main" id="{6D100CE8-7AF6-2F45-BB95-3EEE077340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0613" y="5127625"/>
            <a:ext cx="260350" cy="27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49167" name="Rectangle 26">
            <a:extLst>
              <a:ext uri="{FF2B5EF4-FFF2-40B4-BE49-F238E27FC236}">
                <a16:creationId xmlns:a16="http://schemas.microsoft.com/office/drawing/2014/main" id="{C021F9F8-4BD8-7541-AC60-0B634257F8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6296025"/>
            <a:ext cx="412750" cy="27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N-1</a:t>
            </a:r>
          </a:p>
        </p:txBody>
      </p:sp>
      <p:sp>
        <p:nvSpPr>
          <p:cNvPr id="49168" name="Rectangle 51">
            <a:extLst>
              <a:ext uri="{FF2B5EF4-FFF2-40B4-BE49-F238E27FC236}">
                <a16:creationId xmlns:a16="http://schemas.microsoft.com/office/drawing/2014/main" id="{75CC9414-C96C-5F4C-B2B3-9F419FCC16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6200" y="5278438"/>
            <a:ext cx="914400" cy="255587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7434BED-3DB0-B240-8066-879C49338496}"/>
              </a:ext>
            </a:extLst>
          </p:cNvPr>
          <p:cNvSpPr/>
          <p:nvPr/>
        </p:nvSpPr>
        <p:spPr bwMode="auto">
          <a:xfrm>
            <a:off x="2616200" y="5534025"/>
            <a:ext cx="914400" cy="2555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400" dirty="0">
                <a:latin typeface="+mn-lt"/>
                <a:ea typeface="ＭＳ Ｐゴシック" charset="0"/>
                <a:cs typeface="ＭＳ Ｐゴシック" charset="0"/>
              </a:rPr>
              <a:t>VP 1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5A4C09C9-F155-1443-BE11-4A940AE4B65F}"/>
              </a:ext>
            </a:extLst>
          </p:cNvPr>
          <p:cNvSpPr/>
          <p:nvPr/>
        </p:nvSpPr>
        <p:spPr bwMode="auto">
          <a:xfrm>
            <a:off x="2616200" y="5786438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400" dirty="0">
                <a:latin typeface="+mn-lt"/>
                <a:ea typeface="ＭＳ Ｐゴシック" charset="0"/>
                <a:cs typeface="ＭＳ Ｐゴシック" charset="0"/>
              </a:rPr>
              <a:t>VP 2</a:t>
            </a:r>
          </a:p>
        </p:txBody>
      </p:sp>
      <p:sp>
        <p:nvSpPr>
          <p:cNvPr id="49171" name="Rectangle 54">
            <a:extLst>
              <a:ext uri="{FF2B5EF4-FFF2-40B4-BE49-F238E27FC236}">
                <a16:creationId xmlns:a16="http://schemas.microsoft.com/office/drawing/2014/main" id="{953BDE71-D3BF-1844-B8BC-9172543598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6200" y="6296025"/>
            <a:ext cx="914400" cy="255588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49172" name="Text Box 38">
            <a:extLst>
              <a:ext uri="{FF2B5EF4-FFF2-40B4-BE49-F238E27FC236}">
                <a16:creationId xmlns:a16="http://schemas.microsoft.com/office/drawing/2014/main" id="{DF442879-FD76-A84F-AEC7-39F2492A65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8450" y="5915025"/>
            <a:ext cx="3270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8000"/>
              </a:lnSpc>
              <a:spcBef>
                <a:spcPts val="90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...</a:t>
            </a:r>
          </a:p>
        </p:txBody>
      </p:sp>
      <p:sp>
        <p:nvSpPr>
          <p:cNvPr id="49173" name="Rectangle 56">
            <a:extLst>
              <a:ext uri="{FF2B5EF4-FFF2-40B4-BE49-F238E27FC236}">
                <a16:creationId xmlns:a16="http://schemas.microsoft.com/office/drawing/2014/main" id="{88F04749-08D9-4149-BDCD-979336901D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3298825"/>
            <a:ext cx="914400" cy="255588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49174" name="Rectangle 57">
            <a:extLst>
              <a:ext uri="{FF2B5EF4-FFF2-40B4-BE49-F238E27FC236}">
                <a16:creationId xmlns:a16="http://schemas.microsoft.com/office/drawing/2014/main" id="{9D475BB3-9EA3-114F-8591-9695A8227E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3554413"/>
            <a:ext cx="914400" cy="255587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9CB14EC8-2259-E343-992E-8B35DB415384}"/>
              </a:ext>
            </a:extLst>
          </p:cNvPr>
          <p:cNvSpPr/>
          <p:nvPr/>
        </p:nvSpPr>
        <p:spPr bwMode="auto">
          <a:xfrm>
            <a:off x="5715000" y="3813175"/>
            <a:ext cx="914400" cy="2555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400" dirty="0">
                <a:latin typeface="+mn-lt"/>
                <a:ea typeface="ＭＳ Ｐゴシック" charset="0"/>
                <a:cs typeface="ＭＳ Ｐゴシック" charset="0"/>
              </a:rPr>
              <a:t>PP 2</a:t>
            </a:r>
          </a:p>
        </p:txBody>
      </p:sp>
      <p:sp>
        <p:nvSpPr>
          <p:cNvPr id="49176" name="Rectangle 59">
            <a:extLst>
              <a:ext uri="{FF2B5EF4-FFF2-40B4-BE49-F238E27FC236}">
                <a16:creationId xmlns:a16="http://schemas.microsoft.com/office/drawing/2014/main" id="{531C41E8-EE62-F14A-9ECF-7F17A035A1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4065588"/>
            <a:ext cx="914400" cy="255587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49177" name="Rectangle 60">
            <a:extLst>
              <a:ext uri="{FF2B5EF4-FFF2-40B4-BE49-F238E27FC236}">
                <a16:creationId xmlns:a16="http://schemas.microsoft.com/office/drawing/2014/main" id="{80AA3439-463A-CA4A-A575-42D21A7924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4321175"/>
            <a:ext cx="914400" cy="255588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49178" name="Rectangle 61">
            <a:extLst>
              <a:ext uri="{FF2B5EF4-FFF2-40B4-BE49-F238E27FC236}">
                <a16:creationId xmlns:a16="http://schemas.microsoft.com/office/drawing/2014/main" id="{15CB4B85-70CF-4A4F-BE11-CCE82E499F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4579938"/>
            <a:ext cx="914400" cy="255587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FBB55845-512B-EC43-A917-2610020616F2}"/>
              </a:ext>
            </a:extLst>
          </p:cNvPr>
          <p:cNvSpPr/>
          <p:nvPr/>
        </p:nvSpPr>
        <p:spPr bwMode="auto">
          <a:xfrm>
            <a:off x="5715000" y="4835525"/>
            <a:ext cx="914400" cy="2555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400" dirty="0">
                <a:latin typeface="+mn-lt"/>
                <a:ea typeface="ＭＳ Ｐゴシック" charset="0"/>
                <a:cs typeface="ＭＳ Ｐゴシック" charset="0"/>
              </a:rPr>
              <a:t>PP 6</a:t>
            </a:r>
          </a:p>
        </p:txBody>
      </p:sp>
      <p:sp>
        <p:nvSpPr>
          <p:cNvPr id="49180" name="Rectangle 63">
            <a:extLst>
              <a:ext uri="{FF2B5EF4-FFF2-40B4-BE49-F238E27FC236}">
                <a16:creationId xmlns:a16="http://schemas.microsoft.com/office/drawing/2014/main" id="{48E49692-1405-194C-A54C-46244F7D30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5095875"/>
            <a:ext cx="914400" cy="255588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32665939-0280-4145-A9C7-82709429E0C0}"/>
              </a:ext>
            </a:extLst>
          </p:cNvPr>
          <p:cNvSpPr/>
          <p:nvPr/>
        </p:nvSpPr>
        <p:spPr bwMode="auto">
          <a:xfrm>
            <a:off x="5715000" y="535146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400" dirty="0">
                <a:latin typeface="+mn-lt"/>
                <a:ea typeface="ＭＳ Ｐゴシック" charset="0"/>
                <a:cs typeface="ＭＳ Ｐゴシック" charset="0"/>
              </a:rPr>
              <a:t>PP 8</a:t>
            </a:r>
          </a:p>
        </p:txBody>
      </p:sp>
      <p:sp>
        <p:nvSpPr>
          <p:cNvPr id="49182" name="Rectangle 65">
            <a:extLst>
              <a:ext uri="{FF2B5EF4-FFF2-40B4-BE49-F238E27FC236}">
                <a16:creationId xmlns:a16="http://schemas.microsoft.com/office/drawing/2014/main" id="{EAEC1CDD-D612-E843-8092-198F39E191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5608638"/>
            <a:ext cx="914400" cy="255587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49183" name="Rectangle 66">
            <a:extLst>
              <a:ext uri="{FF2B5EF4-FFF2-40B4-BE49-F238E27FC236}">
                <a16:creationId xmlns:a16="http://schemas.microsoft.com/office/drawing/2014/main" id="{CE50A135-6F86-9D46-8942-9110C68069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6270625"/>
            <a:ext cx="914400" cy="255588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49184" name="Text Box 38">
            <a:extLst>
              <a:ext uri="{FF2B5EF4-FFF2-40B4-BE49-F238E27FC236}">
                <a16:creationId xmlns:a16="http://schemas.microsoft.com/office/drawing/2014/main" id="{5B32C181-8BFA-0B41-B222-136BFCA8D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9475" y="5818188"/>
            <a:ext cx="3270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8000"/>
              </a:lnSpc>
              <a:spcBef>
                <a:spcPts val="90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...</a:t>
            </a:r>
          </a:p>
        </p:txBody>
      </p:sp>
      <p:sp>
        <p:nvSpPr>
          <p:cNvPr id="49185" name="Rectangle 24">
            <a:extLst>
              <a:ext uri="{FF2B5EF4-FFF2-40B4-BE49-F238E27FC236}">
                <a16:creationId xmlns:a16="http://schemas.microsoft.com/office/drawing/2014/main" id="{FC8FC7D8-A224-C749-9EBE-62C1BDA742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3700" y="3146425"/>
            <a:ext cx="260350" cy="27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49186" name="Rectangle 26">
            <a:extLst>
              <a:ext uri="{FF2B5EF4-FFF2-40B4-BE49-F238E27FC236}">
                <a16:creationId xmlns:a16="http://schemas.microsoft.com/office/drawing/2014/main" id="{45EEC4BF-75C4-D947-8863-FAD1A0F8BF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6275388"/>
            <a:ext cx="441325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M-1</a:t>
            </a:r>
          </a:p>
        </p:txBody>
      </p:sp>
      <p:cxnSp>
        <p:nvCxnSpPr>
          <p:cNvPr id="49187" name="Straight Arrow Connector 73">
            <a:extLst>
              <a:ext uri="{FF2B5EF4-FFF2-40B4-BE49-F238E27FC236}">
                <a16:creationId xmlns:a16="http://schemas.microsoft.com/office/drawing/2014/main" id="{4EDE197D-271D-034D-8B66-6877B4F87854}"/>
              </a:ext>
            </a:extLst>
          </p:cNvPr>
          <p:cNvCxnSpPr>
            <a:cxnSpLocks noChangeShapeType="1"/>
            <a:stCxn id="46" idx="3"/>
            <a:endCxn id="59" idx="1"/>
          </p:cNvCxnSpPr>
          <p:nvPr/>
        </p:nvCxnSpPr>
        <p:spPr bwMode="auto">
          <a:xfrm>
            <a:off x="3530600" y="3684588"/>
            <a:ext cx="2184400" cy="2555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188" name="Straight Arrow Connector 75">
            <a:extLst>
              <a:ext uri="{FF2B5EF4-FFF2-40B4-BE49-F238E27FC236}">
                <a16:creationId xmlns:a16="http://schemas.microsoft.com/office/drawing/2014/main" id="{22D9CDE9-A4DD-3A4B-8854-CB5694C988CE}"/>
              </a:ext>
            </a:extLst>
          </p:cNvPr>
          <p:cNvCxnSpPr>
            <a:cxnSpLocks noChangeShapeType="1"/>
            <a:stCxn id="47" idx="3"/>
            <a:endCxn id="63" idx="1"/>
          </p:cNvCxnSpPr>
          <p:nvPr/>
        </p:nvCxnSpPr>
        <p:spPr bwMode="auto">
          <a:xfrm>
            <a:off x="3530600" y="3937000"/>
            <a:ext cx="2184400" cy="102711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189" name="Straight Arrow Connector 77">
            <a:extLst>
              <a:ext uri="{FF2B5EF4-FFF2-40B4-BE49-F238E27FC236}">
                <a16:creationId xmlns:a16="http://schemas.microsoft.com/office/drawing/2014/main" id="{643D4BD4-37E9-F74A-BF03-1563C0FFD41B}"/>
              </a:ext>
            </a:extLst>
          </p:cNvPr>
          <p:cNvCxnSpPr>
            <a:cxnSpLocks noChangeShapeType="1"/>
            <a:stCxn id="54" idx="3"/>
            <a:endCxn id="63" idx="1"/>
          </p:cNvCxnSpPr>
          <p:nvPr/>
        </p:nvCxnSpPr>
        <p:spPr bwMode="auto">
          <a:xfrm flipV="1">
            <a:off x="3530600" y="4964113"/>
            <a:ext cx="2184400" cy="95091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190" name="Straight Arrow Connector 79">
            <a:extLst>
              <a:ext uri="{FF2B5EF4-FFF2-40B4-BE49-F238E27FC236}">
                <a16:creationId xmlns:a16="http://schemas.microsoft.com/office/drawing/2014/main" id="{E6108724-663B-DE42-8147-E7D4F28692D8}"/>
              </a:ext>
            </a:extLst>
          </p:cNvPr>
          <p:cNvCxnSpPr>
            <a:cxnSpLocks noChangeShapeType="1"/>
            <a:stCxn id="53" idx="3"/>
            <a:endCxn id="65" idx="1"/>
          </p:cNvCxnSpPr>
          <p:nvPr/>
        </p:nvCxnSpPr>
        <p:spPr bwMode="auto">
          <a:xfrm flipV="1">
            <a:off x="3530600" y="5478463"/>
            <a:ext cx="2184400" cy="1841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9191" name="Rectangle 80">
            <a:extLst>
              <a:ext uri="{FF2B5EF4-FFF2-40B4-BE49-F238E27FC236}">
                <a16:creationId xmlns:a16="http://schemas.microsoft.com/office/drawing/2014/main" id="{82E31759-1526-324A-9253-3154D4184F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0813" y="3048000"/>
            <a:ext cx="1250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i="1">
                <a:solidFill>
                  <a:srgbClr val="8C8CD9"/>
                </a:solidFill>
                <a:latin typeface="Calibri" panose="020F0502020204030204" pitchFamily="34" charset="0"/>
              </a:rPr>
              <a:t>Address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i="1">
                <a:solidFill>
                  <a:srgbClr val="8C8CD9"/>
                </a:solidFill>
                <a:latin typeface="Calibri" panose="020F0502020204030204" pitchFamily="34" charset="0"/>
              </a:rPr>
              <a:t>translation</a:t>
            </a:r>
            <a:endParaRPr lang="en-US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10D31-C3CB-154E-85C6-A5EDD1EB3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Today	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292665-9F89-C34A-90D4-BBFE6620A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Monotype Sorts" charset="0"/>
              <a:buChar char="l"/>
              <a:defRPr/>
            </a:pPr>
            <a:r>
              <a:rPr lang="en-US" dirty="0"/>
              <a:t>Address spaces</a:t>
            </a:r>
          </a:p>
          <a:p>
            <a:pPr>
              <a:buFont typeface="Monotype Sorts" charset="0"/>
              <a:buChar char="l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caching</a:t>
            </a:r>
          </a:p>
          <a:p>
            <a:pPr>
              <a:buFont typeface="Monotype Sorts" charset="0"/>
              <a:buChar char="l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memory management</a:t>
            </a:r>
          </a:p>
          <a:p>
            <a:pPr>
              <a:buFont typeface="Monotype Sorts" charset="0"/>
              <a:buChar char="l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memory protection</a:t>
            </a:r>
          </a:p>
          <a:p>
            <a:pPr>
              <a:buFont typeface="Monotype Sorts" charset="0"/>
              <a:buChar char="l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Address translation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>
            <a:extLst>
              <a:ext uri="{FF2B5EF4-FFF2-40B4-BE49-F238E27FC236}">
                <a16:creationId xmlns:a16="http://schemas.microsoft.com/office/drawing/2014/main" id="{B35DCFC3-2C21-E343-B26D-6C0E184E3C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4000" y="533400"/>
            <a:ext cx="8610600" cy="573088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en-US" sz="3600">
                <a:ea typeface="ＭＳ Ｐゴシック" panose="020B0600070205080204" pitchFamily="34" charset="-128"/>
              </a:rPr>
              <a:t>VM as a Tool for Memory Management</a:t>
            </a:r>
          </a:p>
        </p:txBody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9A51968A-EA8A-1446-9649-162F83FEB6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763000" cy="1905000"/>
          </a:xfrm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2000">
                <a:ea typeface="ＭＳ Ｐゴシック" panose="020B0600070205080204" pitchFamily="34" charset="-128"/>
              </a:rPr>
              <a:t>Memory allocation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1800">
                <a:ea typeface="ＭＳ Ｐゴシック" panose="020B0600070205080204" pitchFamily="34" charset="-128"/>
              </a:rPr>
              <a:t>Each virtual page can be mapped to any physical page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1800">
                <a:ea typeface="ＭＳ Ｐゴシック" panose="020B0600070205080204" pitchFamily="34" charset="-128"/>
              </a:rPr>
              <a:t>A virtual page can be stored in different physical pages at different times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2000">
                <a:ea typeface="ＭＳ Ｐゴシック" panose="020B0600070205080204" pitchFamily="34" charset="-128"/>
              </a:rPr>
              <a:t>Sharing code and data among processes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1800">
                <a:ea typeface="ＭＳ Ｐゴシック" panose="020B0600070205080204" pitchFamily="34" charset="-128"/>
              </a:rPr>
              <a:t>Map virtual pages to the same physical page (here: PP 6)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2A59CE69-56F1-A147-8FE2-F2C827A653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775" y="3352800"/>
            <a:ext cx="1368425" cy="1055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Virtual Address Space for Process 1:</a:t>
            </a: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AC9B63D0-983F-5549-9941-DD6EE4B247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1000" y="3327400"/>
            <a:ext cx="1066800" cy="1055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Address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Space (DRAM)</a:t>
            </a:r>
          </a:p>
        </p:txBody>
      </p:sp>
      <p:sp>
        <p:nvSpPr>
          <p:cNvPr id="51205" name="Rectangle 24">
            <a:extLst>
              <a:ext uri="{FF2B5EF4-FFF2-40B4-BE49-F238E27FC236}">
                <a16:creationId xmlns:a16="http://schemas.microsoft.com/office/drawing/2014/main" id="{943341CC-C869-0946-B7C7-F181073B2B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0613" y="3276600"/>
            <a:ext cx="260350" cy="27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51206" name="Rectangle 26">
            <a:extLst>
              <a:ext uri="{FF2B5EF4-FFF2-40B4-BE49-F238E27FC236}">
                <a16:creationId xmlns:a16="http://schemas.microsoft.com/office/drawing/2014/main" id="{41CAA170-8705-874D-ADFE-DBA1AF6821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2338" y="4576763"/>
            <a:ext cx="412750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N-1</a:t>
            </a:r>
          </a:p>
        </p:txBody>
      </p:sp>
      <p:sp>
        <p:nvSpPr>
          <p:cNvPr id="51207" name="Rectangle 37">
            <a:extLst>
              <a:ext uri="{FF2B5EF4-FFF2-40B4-BE49-F238E27FC236}">
                <a16:creationId xmlns:a16="http://schemas.microsoft.com/office/drawing/2014/main" id="{A73CA5A0-B09D-874F-8618-4AD09B7A12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840288"/>
            <a:ext cx="1449388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(e.g., read-only </a:t>
            </a:r>
          </a:p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library code)</a:t>
            </a:r>
          </a:p>
        </p:txBody>
      </p:sp>
      <p:sp>
        <p:nvSpPr>
          <p:cNvPr id="21544" name="Rectangle 40">
            <a:extLst>
              <a:ext uri="{FF2B5EF4-FFF2-40B4-BE49-F238E27FC236}">
                <a16:creationId xmlns:a16="http://schemas.microsoft.com/office/drawing/2014/main" id="{AD9AE4D7-AFB5-4942-85DF-C4922924FD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775" y="5334000"/>
            <a:ext cx="1368425" cy="1055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Virtual Address Space for Process 2:</a:t>
            </a:r>
          </a:p>
        </p:txBody>
      </p:sp>
      <p:sp>
        <p:nvSpPr>
          <p:cNvPr id="51209" name="Rectangle 44">
            <a:extLst>
              <a:ext uri="{FF2B5EF4-FFF2-40B4-BE49-F238E27FC236}">
                <a16:creationId xmlns:a16="http://schemas.microsoft.com/office/drawing/2014/main" id="{89869E4F-2192-3B4D-9422-CB9D2C015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6200" y="3432175"/>
            <a:ext cx="914400" cy="255588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05CC8AF-ABAA-3E4D-AB88-0ACE5C3E19FA}"/>
              </a:ext>
            </a:extLst>
          </p:cNvPr>
          <p:cNvSpPr/>
          <p:nvPr/>
        </p:nvSpPr>
        <p:spPr bwMode="auto">
          <a:xfrm>
            <a:off x="2616200" y="368776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400" dirty="0">
                <a:latin typeface="+mn-lt"/>
                <a:ea typeface="ＭＳ Ｐゴシック" charset="0"/>
                <a:cs typeface="ＭＳ Ｐゴシック" charset="0"/>
              </a:rPr>
              <a:t>VP 1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0A3FC86-7005-A345-90BB-C8A8FBFBCE40}"/>
              </a:ext>
            </a:extLst>
          </p:cNvPr>
          <p:cNvSpPr/>
          <p:nvPr/>
        </p:nvSpPr>
        <p:spPr bwMode="auto">
          <a:xfrm>
            <a:off x="2616200" y="3940175"/>
            <a:ext cx="914400" cy="2555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400" dirty="0">
                <a:latin typeface="+mn-lt"/>
                <a:ea typeface="ＭＳ Ｐゴシック" charset="0"/>
                <a:cs typeface="ＭＳ Ｐゴシック" charset="0"/>
              </a:rPr>
              <a:t>VP 2</a:t>
            </a:r>
          </a:p>
        </p:txBody>
      </p:sp>
      <p:sp>
        <p:nvSpPr>
          <p:cNvPr id="51212" name="Rectangle 47">
            <a:extLst>
              <a:ext uri="{FF2B5EF4-FFF2-40B4-BE49-F238E27FC236}">
                <a16:creationId xmlns:a16="http://schemas.microsoft.com/office/drawing/2014/main" id="{C73E15EC-6B66-D746-94A1-A2C4C48AD4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6200" y="4449763"/>
            <a:ext cx="914400" cy="255587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51213" name="Text Box 38">
            <a:extLst>
              <a:ext uri="{FF2B5EF4-FFF2-40B4-BE49-F238E27FC236}">
                <a16:creationId xmlns:a16="http://schemas.microsoft.com/office/drawing/2014/main" id="{2CD11B4D-EE45-6440-982B-7B49290375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8450" y="4068763"/>
            <a:ext cx="327025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8000"/>
              </a:lnSpc>
              <a:spcBef>
                <a:spcPts val="90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...</a:t>
            </a:r>
          </a:p>
        </p:txBody>
      </p:sp>
      <p:sp>
        <p:nvSpPr>
          <p:cNvPr id="51214" name="Rectangle 24">
            <a:extLst>
              <a:ext uri="{FF2B5EF4-FFF2-40B4-BE49-F238E27FC236}">
                <a16:creationId xmlns:a16="http://schemas.microsoft.com/office/drawing/2014/main" id="{7EE1B270-6304-784C-9ED1-FB5C220D0D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0613" y="5257800"/>
            <a:ext cx="260350" cy="27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51215" name="Rectangle 26">
            <a:extLst>
              <a:ext uri="{FF2B5EF4-FFF2-40B4-BE49-F238E27FC236}">
                <a16:creationId xmlns:a16="http://schemas.microsoft.com/office/drawing/2014/main" id="{B3BE9558-5EEF-2548-9F16-4C58528EAD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400800"/>
            <a:ext cx="412750" cy="27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N-1</a:t>
            </a:r>
          </a:p>
        </p:txBody>
      </p:sp>
      <p:sp>
        <p:nvSpPr>
          <p:cNvPr id="51216" name="Rectangle 51">
            <a:extLst>
              <a:ext uri="{FF2B5EF4-FFF2-40B4-BE49-F238E27FC236}">
                <a16:creationId xmlns:a16="http://schemas.microsoft.com/office/drawing/2014/main" id="{0D251169-72C1-C446-B5AE-2336909E08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6200" y="5408613"/>
            <a:ext cx="914400" cy="255587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31C4ED5-4E6D-8C4B-871D-1A6E586DE67A}"/>
              </a:ext>
            </a:extLst>
          </p:cNvPr>
          <p:cNvSpPr/>
          <p:nvPr/>
        </p:nvSpPr>
        <p:spPr bwMode="auto">
          <a:xfrm>
            <a:off x="2616200" y="5664200"/>
            <a:ext cx="914400" cy="2555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400" dirty="0">
                <a:latin typeface="+mn-lt"/>
                <a:ea typeface="ＭＳ Ｐゴシック" charset="0"/>
                <a:cs typeface="ＭＳ Ｐゴシック" charset="0"/>
              </a:rPr>
              <a:t>VP 1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49A7BD8-5FC5-D042-B8C4-5A5C9FF1FDBB}"/>
              </a:ext>
            </a:extLst>
          </p:cNvPr>
          <p:cNvSpPr/>
          <p:nvPr/>
        </p:nvSpPr>
        <p:spPr bwMode="auto">
          <a:xfrm>
            <a:off x="2616200" y="591661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400" dirty="0">
                <a:latin typeface="+mn-lt"/>
                <a:ea typeface="ＭＳ Ｐゴシック" charset="0"/>
                <a:cs typeface="ＭＳ Ｐゴシック" charset="0"/>
              </a:rPr>
              <a:t>VP 2</a:t>
            </a:r>
          </a:p>
        </p:txBody>
      </p:sp>
      <p:sp>
        <p:nvSpPr>
          <p:cNvPr id="51219" name="Rectangle 54">
            <a:extLst>
              <a:ext uri="{FF2B5EF4-FFF2-40B4-BE49-F238E27FC236}">
                <a16:creationId xmlns:a16="http://schemas.microsoft.com/office/drawing/2014/main" id="{CDFB413B-B1CB-0E4E-942D-1E301C87B3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6200" y="6426200"/>
            <a:ext cx="914400" cy="255588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51220" name="Text Box 38">
            <a:extLst>
              <a:ext uri="{FF2B5EF4-FFF2-40B4-BE49-F238E27FC236}">
                <a16:creationId xmlns:a16="http://schemas.microsoft.com/office/drawing/2014/main" id="{2674CACB-D29C-C141-BAA3-EC9D4FF5D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8450" y="6045200"/>
            <a:ext cx="3270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8000"/>
              </a:lnSpc>
              <a:spcBef>
                <a:spcPts val="90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...</a:t>
            </a:r>
          </a:p>
        </p:txBody>
      </p:sp>
      <p:sp>
        <p:nvSpPr>
          <p:cNvPr id="51221" name="Rectangle 56">
            <a:extLst>
              <a:ext uri="{FF2B5EF4-FFF2-40B4-BE49-F238E27FC236}">
                <a16:creationId xmlns:a16="http://schemas.microsoft.com/office/drawing/2014/main" id="{D2AFE9C1-3964-B842-8AF8-C3A8AE427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3429000"/>
            <a:ext cx="914400" cy="255588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51222" name="Rectangle 57">
            <a:extLst>
              <a:ext uri="{FF2B5EF4-FFF2-40B4-BE49-F238E27FC236}">
                <a16:creationId xmlns:a16="http://schemas.microsoft.com/office/drawing/2014/main" id="{20BFCDBA-35A1-164B-844F-E50E12A072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3683000"/>
            <a:ext cx="914400" cy="255588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F7F814FA-A3C2-064A-853E-658D068765AC}"/>
              </a:ext>
            </a:extLst>
          </p:cNvPr>
          <p:cNvSpPr/>
          <p:nvPr/>
        </p:nvSpPr>
        <p:spPr bwMode="auto">
          <a:xfrm>
            <a:off x="5715000" y="3943350"/>
            <a:ext cx="914400" cy="2555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400" dirty="0">
                <a:latin typeface="+mn-lt"/>
                <a:ea typeface="ＭＳ Ｐゴシック" charset="0"/>
                <a:cs typeface="ＭＳ Ｐゴシック" charset="0"/>
              </a:rPr>
              <a:t>PP 2</a:t>
            </a:r>
          </a:p>
        </p:txBody>
      </p:sp>
      <p:sp>
        <p:nvSpPr>
          <p:cNvPr id="51224" name="Rectangle 59">
            <a:extLst>
              <a:ext uri="{FF2B5EF4-FFF2-40B4-BE49-F238E27FC236}">
                <a16:creationId xmlns:a16="http://schemas.microsoft.com/office/drawing/2014/main" id="{523813C9-B6CA-7C43-A19B-11ED5C5F0C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4195763"/>
            <a:ext cx="914400" cy="255587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51225" name="Rectangle 60">
            <a:extLst>
              <a:ext uri="{FF2B5EF4-FFF2-40B4-BE49-F238E27FC236}">
                <a16:creationId xmlns:a16="http://schemas.microsoft.com/office/drawing/2014/main" id="{7DFD7A2F-A186-1F41-B3AE-66CB6A7A0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4451350"/>
            <a:ext cx="914400" cy="255588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51226" name="Rectangle 61">
            <a:extLst>
              <a:ext uri="{FF2B5EF4-FFF2-40B4-BE49-F238E27FC236}">
                <a16:creationId xmlns:a16="http://schemas.microsoft.com/office/drawing/2014/main" id="{E43CAF29-59A3-1B4F-81E4-DC9043ED48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4710113"/>
            <a:ext cx="914400" cy="255587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642ED49D-70C6-9A48-A7FF-5597205FF552}"/>
              </a:ext>
            </a:extLst>
          </p:cNvPr>
          <p:cNvSpPr/>
          <p:nvPr/>
        </p:nvSpPr>
        <p:spPr bwMode="auto">
          <a:xfrm>
            <a:off x="5715000" y="4965700"/>
            <a:ext cx="914400" cy="2555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400" dirty="0">
                <a:latin typeface="+mn-lt"/>
                <a:ea typeface="ＭＳ Ｐゴシック" charset="0"/>
                <a:cs typeface="ＭＳ Ｐゴシック" charset="0"/>
              </a:rPr>
              <a:t>PP 6</a:t>
            </a:r>
          </a:p>
        </p:txBody>
      </p:sp>
      <p:sp>
        <p:nvSpPr>
          <p:cNvPr id="51228" name="Rectangle 63">
            <a:extLst>
              <a:ext uri="{FF2B5EF4-FFF2-40B4-BE49-F238E27FC236}">
                <a16:creationId xmlns:a16="http://schemas.microsoft.com/office/drawing/2014/main" id="{84BC5631-B5F9-6E4D-AAB1-383F2531D5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5226050"/>
            <a:ext cx="914400" cy="255588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43F5051C-29A1-B544-8669-8507617E6568}"/>
              </a:ext>
            </a:extLst>
          </p:cNvPr>
          <p:cNvSpPr/>
          <p:nvPr/>
        </p:nvSpPr>
        <p:spPr bwMode="auto">
          <a:xfrm>
            <a:off x="5715000" y="5481638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400" dirty="0">
                <a:latin typeface="+mn-lt"/>
                <a:ea typeface="ＭＳ Ｐゴシック" charset="0"/>
                <a:cs typeface="ＭＳ Ｐゴシック" charset="0"/>
              </a:rPr>
              <a:t>PP 8</a:t>
            </a:r>
          </a:p>
        </p:txBody>
      </p:sp>
      <p:sp>
        <p:nvSpPr>
          <p:cNvPr id="51230" name="Rectangle 65">
            <a:extLst>
              <a:ext uri="{FF2B5EF4-FFF2-40B4-BE49-F238E27FC236}">
                <a16:creationId xmlns:a16="http://schemas.microsoft.com/office/drawing/2014/main" id="{D300D37F-467D-AC4D-9E3D-E7D6C9A9AA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5738813"/>
            <a:ext cx="914400" cy="255587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51231" name="Rectangle 66">
            <a:extLst>
              <a:ext uri="{FF2B5EF4-FFF2-40B4-BE49-F238E27FC236}">
                <a16:creationId xmlns:a16="http://schemas.microsoft.com/office/drawing/2014/main" id="{347C69B1-1B5C-3140-A6AE-08370B8727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6400800"/>
            <a:ext cx="914400" cy="255588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51232" name="Text Box 38">
            <a:extLst>
              <a:ext uri="{FF2B5EF4-FFF2-40B4-BE49-F238E27FC236}">
                <a16:creationId xmlns:a16="http://schemas.microsoft.com/office/drawing/2014/main" id="{7ADB19B8-D3EA-F448-AC78-8C2180B65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9475" y="5948363"/>
            <a:ext cx="3270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8000"/>
              </a:lnSpc>
              <a:spcBef>
                <a:spcPts val="90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...</a:t>
            </a:r>
          </a:p>
        </p:txBody>
      </p:sp>
      <p:sp>
        <p:nvSpPr>
          <p:cNvPr id="51233" name="Rectangle 24">
            <a:extLst>
              <a:ext uri="{FF2B5EF4-FFF2-40B4-BE49-F238E27FC236}">
                <a16:creationId xmlns:a16="http://schemas.microsoft.com/office/drawing/2014/main" id="{E09A2A0D-B79B-D047-828A-B26C17D675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3700" y="3276600"/>
            <a:ext cx="260350" cy="27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51234" name="Rectangle 26">
            <a:extLst>
              <a:ext uri="{FF2B5EF4-FFF2-40B4-BE49-F238E27FC236}">
                <a16:creationId xmlns:a16="http://schemas.microsoft.com/office/drawing/2014/main" id="{31360725-4BF0-854F-B663-2877B8208F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6400800"/>
            <a:ext cx="441325" cy="27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M-1</a:t>
            </a:r>
          </a:p>
        </p:txBody>
      </p:sp>
      <p:cxnSp>
        <p:nvCxnSpPr>
          <p:cNvPr id="51235" name="Straight Arrow Connector 73">
            <a:extLst>
              <a:ext uri="{FF2B5EF4-FFF2-40B4-BE49-F238E27FC236}">
                <a16:creationId xmlns:a16="http://schemas.microsoft.com/office/drawing/2014/main" id="{ADAD2CF3-528D-C443-A21E-98B6856D62DC}"/>
              </a:ext>
            </a:extLst>
          </p:cNvPr>
          <p:cNvCxnSpPr>
            <a:cxnSpLocks noChangeShapeType="1"/>
            <a:stCxn id="46" idx="3"/>
            <a:endCxn id="59" idx="1"/>
          </p:cNvCxnSpPr>
          <p:nvPr/>
        </p:nvCxnSpPr>
        <p:spPr bwMode="auto">
          <a:xfrm>
            <a:off x="3530600" y="3814763"/>
            <a:ext cx="2184400" cy="2555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36" name="Straight Arrow Connector 75">
            <a:extLst>
              <a:ext uri="{FF2B5EF4-FFF2-40B4-BE49-F238E27FC236}">
                <a16:creationId xmlns:a16="http://schemas.microsoft.com/office/drawing/2014/main" id="{7632FB9E-1889-1B4A-8493-E8608FCBF556}"/>
              </a:ext>
            </a:extLst>
          </p:cNvPr>
          <p:cNvCxnSpPr>
            <a:cxnSpLocks noChangeShapeType="1"/>
            <a:stCxn id="47" idx="3"/>
            <a:endCxn id="63" idx="1"/>
          </p:cNvCxnSpPr>
          <p:nvPr/>
        </p:nvCxnSpPr>
        <p:spPr bwMode="auto">
          <a:xfrm>
            <a:off x="3530600" y="4067175"/>
            <a:ext cx="2184400" cy="102711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37" name="Straight Arrow Connector 77">
            <a:extLst>
              <a:ext uri="{FF2B5EF4-FFF2-40B4-BE49-F238E27FC236}">
                <a16:creationId xmlns:a16="http://schemas.microsoft.com/office/drawing/2014/main" id="{1289B38E-2901-9B48-970D-E8DA56B8FAC4}"/>
              </a:ext>
            </a:extLst>
          </p:cNvPr>
          <p:cNvCxnSpPr>
            <a:cxnSpLocks noChangeShapeType="1"/>
            <a:stCxn id="54" idx="3"/>
            <a:endCxn id="63" idx="1"/>
          </p:cNvCxnSpPr>
          <p:nvPr/>
        </p:nvCxnSpPr>
        <p:spPr bwMode="auto">
          <a:xfrm flipV="1">
            <a:off x="3530600" y="5094288"/>
            <a:ext cx="2184400" cy="95091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38" name="Straight Arrow Connector 79">
            <a:extLst>
              <a:ext uri="{FF2B5EF4-FFF2-40B4-BE49-F238E27FC236}">
                <a16:creationId xmlns:a16="http://schemas.microsoft.com/office/drawing/2014/main" id="{A00B2513-03C9-AD4D-95F5-01D5265AD540}"/>
              </a:ext>
            </a:extLst>
          </p:cNvPr>
          <p:cNvCxnSpPr>
            <a:cxnSpLocks noChangeShapeType="1"/>
            <a:stCxn id="53" idx="3"/>
            <a:endCxn id="65" idx="1"/>
          </p:cNvCxnSpPr>
          <p:nvPr/>
        </p:nvCxnSpPr>
        <p:spPr bwMode="auto">
          <a:xfrm flipV="1">
            <a:off x="3530600" y="5608638"/>
            <a:ext cx="2184400" cy="1841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39" name="Rectangle 80">
            <a:extLst>
              <a:ext uri="{FF2B5EF4-FFF2-40B4-BE49-F238E27FC236}">
                <a16:creationId xmlns:a16="http://schemas.microsoft.com/office/drawing/2014/main" id="{921E1385-263A-8944-BD48-BCB7507EF6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0813" y="3178175"/>
            <a:ext cx="1250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i="1">
                <a:solidFill>
                  <a:srgbClr val="8C8CD9"/>
                </a:solidFill>
                <a:latin typeface="Calibri" panose="020F0502020204030204" pitchFamily="34" charset="0"/>
              </a:rPr>
              <a:t>Address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i="1">
                <a:solidFill>
                  <a:srgbClr val="8C8CD9"/>
                </a:solidFill>
                <a:latin typeface="Calibri" panose="020F0502020204030204" pitchFamily="34" charset="0"/>
              </a:rPr>
              <a:t>translation</a:t>
            </a:r>
            <a:endParaRPr lang="en-US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>
            <a:extLst>
              <a:ext uri="{FF2B5EF4-FFF2-40B4-BE49-F238E27FC236}">
                <a16:creationId xmlns:a16="http://schemas.microsoft.com/office/drawing/2014/main" id="{C15ACD87-1D55-4D48-83A3-CEB8669737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Sharing</a:t>
            </a:r>
          </a:p>
        </p:txBody>
      </p:sp>
      <p:sp>
        <p:nvSpPr>
          <p:cNvPr id="53250" name="Rectangle 3">
            <a:extLst>
              <a:ext uri="{FF2B5EF4-FFF2-40B4-BE49-F238E27FC236}">
                <a16:creationId xmlns:a16="http://schemas.microsoft.com/office/drawing/2014/main" id="{D799F135-1822-5A46-946C-641AE6BE74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Can map shared memory at same or different virtual addresses in each process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 address space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Different: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10</a:t>
            </a:r>
            <a:r>
              <a:rPr lang="en-US" altLang="en-US" baseline="30000">
                <a:ea typeface="ＭＳ Ｐゴシック" panose="020B0600070205080204" pitchFamily="34" charset="-128"/>
              </a:rPr>
              <a:t>th</a:t>
            </a:r>
            <a:r>
              <a:rPr lang="en-US" altLang="en-US">
                <a:ea typeface="ＭＳ Ｐゴシック" panose="020B0600070205080204" pitchFamily="34" charset="-128"/>
              </a:rPr>
              <a:t> virtual page in P1 and 7</a:t>
            </a:r>
            <a:r>
              <a:rPr lang="en-US" altLang="en-US" baseline="30000">
                <a:ea typeface="ＭＳ Ｐゴシック" panose="020B0600070205080204" pitchFamily="34" charset="-128"/>
              </a:rPr>
              <a:t>th</a:t>
            </a:r>
            <a:r>
              <a:rPr lang="en-US" altLang="en-US">
                <a:ea typeface="ＭＳ Ｐゴシック" panose="020B0600070205080204" pitchFamily="34" charset="-128"/>
              </a:rPr>
              <a:t> virtual page in P2 correspond to the 2</a:t>
            </a:r>
            <a:r>
              <a:rPr lang="en-US" altLang="en-US" baseline="30000">
                <a:ea typeface="ＭＳ Ｐゴシック" panose="020B0600070205080204" pitchFamily="34" charset="-128"/>
              </a:rPr>
              <a:t>nd</a:t>
            </a:r>
            <a:r>
              <a:rPr lang="en-US" altLang="en-US">
                <a:ea typeface="ＭＳ Ｐゴシック" panose="020B0600070205080204" pitchFamily="34" charset="-128"/>
              </a:rPr>
              <a:t> physical page 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Flexible (no address space conflicts), but pointers inside the shared memory segment are invalid</a:t>
            </a:r>
            <a:endParaRPr lang="en-US" altLang="en-US">
              <a:solidFill>
                <a:srgbClr val="D60093"/>
              </a:solidFill>
              <a:ea typeface="ＭＳ Ｐゴシック" panose="020B0600070205080204" pitchFamily="34" charset="-128"/>
            </a:endParaRP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Same: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2</a:t>
            </a:r>
            <a:r>
              <a:rPr lang="en-US" altLang="en-US" baseline="30000">
                <a:ea typeface="ＭＳ Ｐゴシック" panose="020B0600070205080204" pitchFamily="34" charset="-128"/>
              </a:rPr>
              <a:t>nd</a:t>
            </a:r>
            <a:r>
              <a:rPr lang="en-US" altLang="en-US">
                <a:ea typeface="ＭＳ Ｐゴシック" panose="020B0600070205080204" pitchFamily="34" charset="-128"/>
              </a:rPr>
              <a:t> physical page corresponds to the 10</a:t>
            </a:r>
            <a:r>
              <a:rPr lang="en-US" altLang="en-US" baseline="30000">
                <a:ea typeface="ＭＳ Ｐゴシック" panose="020B0600070205080204" pitchFamily="34" charset="-128"/>
              </a:rPr>
              <a:t>th</a:t>
            </a:r>
            <a:r>
              <a:rPr lang="en-US" altLang="en-US">
                <a:ea typeface="ＭＳ Ｐゴシック" panose="020B0600070205080204" pitchFamily="34" charset="-128"/>
              </a:rPr>
              <a:t> virtual page in both P1 and P2 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Less flexible, but shared pointers are valid</a:t>
            </a:r>
            <a:endParaRPr lang="en-US" altLang="en-US">
              <a:solidFill>
                <a:srgbClr val="D60093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>
            <a:extLst>
              <a:ext uri="{FF2B5EF4-FFF2-40B4-BE49-F238E27FC236}">
                <a16:creationId xmlns:a16="http://schemas.microsoft.com/office/drawing/2014/main" id="{F0910FA2-FE96-C947-BC61-B74A3B3700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Copy on Write</a:t>
            </a:r>
          </a:p>
        </p:txBody>
      </p:sp>
      <p:sp>
        <p:nvSpPr>
          <p:cNvPr id="55298" name="Rectangle 3">
            <a:extLst>
              <a:ext uri="{FF2B5EF4-FFF2-40B4-BE49-F238E27FC236}">
                <a16:creationId xmlns:a16="http://schemas.microsoft.com/office/drawing/2014/main" id="{5A836EE3-7A54-3044-AFC8-8B2FCF4625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OSes spend a lot of time copying data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System call arguments between user/kernel space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Entire address spaces to implement fork()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Use Copy on Write (CoW) to defer large copies as long as possible, hoping to avoid them altogether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Instead of copying pages, create</a:t>
            </a: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 shared mappings</a:t>
            </a:r>
            <a:r>
              <a:rPr lang="en-US" altLang="en-US">
                <a:ea typeface="ＭＳ Ｐゴシック" panose="020B0600070205080204" pitchFamily="34" charset="-128"/>
              </a:rPr>
              <a:t> of parent pages in child virtual address space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Shared pages are protected as read-only in parent and child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Reads happen as usual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Writes generate a protection fault, trap to OS, copy page, change page mapping in client page table, restart write instruction</a:t>
            </a:r>
          </a:p>
          <a:p>
            <a:pPr lvl="1"/>
            <a:r>
              <a:rPr lang="en-US" altLang="en-US">
                <a:solidFill>
                  <a:srgbClr val="D60093"/>
                </a:solidFill>
                <a:ea typeface="ＭＳ Ｐゴシック" panose="020B0600070205080204" pitchFamily="34" charset="-128"/>
              </a:rPr>
              <a:t>How does this help fork()?</a:t>
            </a:r>
            <a:r>
              <a:rPr lang="en-US" altLang="en-US">
                <a:ea typeface="ＭＳ Ｐゴシック" panose="020B0600070205080204" pitchFamily="34" charset="-128"/>
              </a:rPr>
              <a:t> 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F5D3A-9C9F-F84A-9ECA-20852C87E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Execution of fork()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756137-DC3E-D346-8D26-EB5815BEE2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3048000"/>
            <a:ext cx="1295400" cy="213360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692127A-B8F8-0049-A5CA-5D738C5B22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810000"/>
            <a:ext cx="1219200" cy="1219200"/>
          </a:xfrm>
          <a:prstGeom prst="rect">
            <a:avLst/>
          </a:prstGeom>
          <a:solidFill>
            <a:srgbClr val="676767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9" name="Text Box 8">
            <a:extLst>
              <a:ext uri="{FF2B5EF4-FFF2-40B4-BE49-F238E27FC236}">
                <a16:creationId xmlns:a16="http://schemas.microsoft.com/office/drawing/2014/main" id="{939301F5-D567-0B4F-9049-F716E46C04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3810000"/>
            <a:ext cx="1219200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Page 1</a:t>
            </a:r>
          </a:p>
        </p:txBody>
      </p:sp>
      <p:sp>
        <p:nvSpPr>
          <p:cNvPr id="56325" name="Line 18">
            <a:extLst>
              <a:ext uri="{FF2B5EF4-FFF2-40B4-BE49-F238E27FC236}">
                <a16:creationId xmlns:a16="http://schemas.microsoft.com/office/drawing/2014/main" id="{C67516F0-D953-9646-B92D-C5FE3E18CA8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200400"/>
            <a:ext cx="4038600" cy="1143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6" name="Text Box 34">
            <a:extLst>
              <a:ext uri="{FF2B5EF4-FFF2-40B4-BE49-F238E27FC236}">
                <a16:creationId xmlns:a16="http://schemas.microsoft.com/office/drawing/2014/main" id="{AB2484E5-6688-5442-9150-78FD9FD68D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2667000"/>
            <a:ext cx="16764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rgbClr val="009900"/>
                </a:solidFill>
              </a:rPr>
              <a:t>Physical Memory</a:t>
            </a:r>
          </a:p>
        </p:txBody>
      </p:sp>
      <p:sp>
        <p:nvSpPr>
          <p:cNvPr id="56327" name="Text Box 30">
            <a:extLst>
              <a:ext uri="{FF2B5EF4-FFF2-40B4-BE49-F238E27FC236}">
                <a16:creationId xmlns:a16="http://schemas.microsoft.com/office/drawing/2014/main" id="{F2409D23-8481-2E4E-851D-188FDDADF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352800"/>
            <a:ext cx="1295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56328" name="Text Box 30">
            <a:extLst>
              <a:ext uri="{FF2B5EF4-FFF2-40B4-BE49-F238E27FC236}">
                <a16:creationId xmlns:a16="http://schemas.microsoft.com/office/drawing/2014/main" id="{899D0DF7-1351-8447-BF37-9FA7160EDC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4267200"/>
            <a:ext cx="1295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56329" name="Rectangle 19">
            <a:extLst>
              <a:ext uri="{FF2B5EF4-FFF2-40B4-BE49-F238E27FC236}">
                <a16:creationId xmlns:a16="http://schemas.microsoft.com/office/drawing/2014/main" id="{00E9E3A7-278A-BD44-A56E-1489E4C03C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2743200"/>
            <a:ext cx="1219200" cy="1219200"/>
          </a:xfrm>
          <a:prstGeom prst="rect">
            <a:avLst/>
          </a:prstGeom>
          <a:solidFill>
            <a:srgbClr val="676767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56330" name="Text Box 8">
            <a:extLst>
              <a:ext uri="{FF2B5EF4-FFF2-40B4-BE49-F238E27FC236}">
                <a16:creationId xmlns:a16="http://schemas.microsoft.com/office/drawing/2014/main" id="{DE8FD332-49BB-7F4D-8D04-0528874A01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3048000"/>
            <a:ext cx="1219200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Page 2</a:t>
            </a:r>
          </a:p>
        </p:txBody>
      </p:sp>
      <p:sp>
        <p:nvSpPr>
          <p:cNvPr id="56331" name="Text Box 26">
            <a:extLst>
              <a:ext uri="{FF2B5EF4-FFF2-40B4-BE49-F238E27FC236}">
                <a16:creationId xmlns:a16="http://schemas.microsoft.com/office/drawing/2014/main" id="{D562E70A-C237-DD4C-8007-E18C950C03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209800"/>
            <a:ext cx="1752600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rgbClr val="009900"/>
                </a:solidFill>
              </a:rPr>
              <a:t>Parent process</a:t>
            </a:r>
            <a:r>
              <a:rPr lang="ja-JP" altLang="en-US" sz="1400">
                <a:solidFill>
                  <a:srgbClr val="009900"/>
                </a:solidFill>
              </a:rPr>
              <a:t>’</a:t>
            </a:r>
            <a:r>
              <a:rPr lang="en-US" altLang="ja-JP" sz="1400">
                <a:solidFill>
                  <a:srgbClr val="009900"/>
                </a:solidFill>
              </a:rPr>
              <a:t>s page table</a:t>
            </a:r>
            <a:endParaRPr lang="en-US" altLang="en-US" sz="1400">
              <a:solidFill>
                <a:srgbClr val="009900"/>
              </a:solidFill>
            </a:endParaRPr>
          </a:p>
        </p:txBody>
      </p:sp>
      <p:sp>
        <p:nvSpPr>
          <p:cNvPr id="56332" name="Line 18">
            <a:extLst>
              <a:ext uri="{FF2B5EF4-FFF2-40B4-BE49-F238E27FC236}">
                <a16:creationId xmlns:a16="http://schemas.microsoft.com/office/drawing/2014/main" id="{8687C4A4-D248-7F4C-A4DD-3F20D0863127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2971800"/>
            <a:ext cx="3886200" cy="4572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3" name="Text Box 8">
            <a:extLst>
              <a:ext uri="{FF2B5EF4-FFF2-40B4-BE49-F238E27FC236}">
                <a16:creationId xmlns:a16="http://schemas.microsoft.com/office/drawing/2014/main" id="{0E85EFB1-DE14-0B40-A8FE-2666B7C895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743200"/>
            <a:ext cx="1219200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Page 1</a:t>
            </a:r>
          </a:p>
        </p:txBody>
      </p:sp>
      <p:sp>
        <p:nvSpPr>
          <p:cNvPr id="25" name="Text Box 26">
            <a:extLst>
              <a:ext uri="{FF2B5EF4-FFF2-40B4-BE49-F238E27FC236}">
                <a16:creationId xmlns:a16="http://schemas.microsoft.com/office/drawing/2014/main" id="{14B5A229-3A2E-FE40-907A-1C4B179191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038725"/>
            <a:ext cx="1676400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rgbClr val="009900"/>
                </a:solidFill>
              </a:rPr>
              <a:t>Child process</a:t>
            </a:r>
            <a:r>
              <a:rPr lang="ja-JP" altLang="en-US" sz="1400">
                <a:solidFill>
                  <a:srgbClr val="009900"/>
                </a:solidFill>
              </a:rPr>
              <a:t>’</a:t>
            </a:r>
            <a:r>
              <a:rPr lang="en-US" altLang="ja-JP" sz="1400">
                <a:solidFill>
                  <a:srgbClr val="009900"/>
                </a:solidFill>
              </a:rPr>
              <a:t>s page table</a:t>
            </a:r>
            <a:endParaRPr lang="en-US" altLang="en-US" sz="1400">
              <a:solidFill>
                <a:srgbClr val="009900"/>
              </a:solidFill>
            </a:endParaRPr>
          </a:p>
        </p:txBody>
      </p:sp>
      <p:sp>
        <p:nvSpPr>
          <p:cNvPr id="26" name="Text Box 8">
            <a:extLst>
              <a:ext uri="{FF2B5EF4-FFF2-40B4-BE49-F238E27FC236}">
                <a16:creationId xmlns:a16="http://schemas.microsoft.com/office/drawing/2014/main" id="{6F49CD83-B077-1542-9593-1DC846382E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4114800"/>
            <a:ext cx="1219200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Page 2</a:t>
            </a:r>
          </a:p>
        </p:txBody>
      </p:sp>
      <p:sp>
        <p:nvSpPr>
          <p:cNvPr id="27" name="Text Box 30">
            <a:extLst>
              <a:ext uri="{FF2B5EF4-FFF2-40B4-BE49-F238E27FC236}">
                <a16:creationId xmlns:a16="http://schemas.microsoft.com/office/drawing/2014/main" id="{EDD2D4D4-F950-9B4D-BB12-36E1C87471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810000"/>
            <a:ext cx="1295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28" name="Text Box 30">
            <a:extLst>
              <a:ext uri="{FF2B5EF4-FFF2-40B4-BE49-F238E27FC236}">
                <a16:creationId xmlns:a16="http://schemas.microsoft.com/office/drawing/2014/main" id="{F07E813E-8114-2B44-BAF1-E227999701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4724400"/>
            <a:ext cx="1295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29" name="Line 18">
            <a:extLst>
              <a:ext uri="{FF2B5EF4-FFF2-40B4-BE49-F238E27FC236}">
                <a16:creationId xmlns:a16="http://schemas.microsoft.com/office/drawing/2014/main" id="{546B4C0B-1353-0A45-8FB9-DCA5DEB3D762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3962400"/>
            <a:ext cx="2057400" cy="914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Line 18">
            <a:extLst>
              <a:ext uri="{FF2B5EF4-FFF2-40B4-BE49-F238E27FC236}">
                <a16:creationId xmlns:a16="http://schemas.microsoft.com/office/drawing/2014/main" id="{127A5CD6-0AEF-6A40-8794-0E9C01F4709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00600" y="3962400"/>
            <a:ext cx="2057400" cy="304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62174-9726-1C4A-AFB1-61EAD8676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fork() with Copy on Write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F1D198B-323A-7D41-AAEE-DCC1A6B555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3048000"/>
            <a:ext cx="1295400" cy="213360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2CDB835-BE73-9248-8EF5-B0A22ABC73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810000"/>
            <a:ext cx="1219200" cy="1219200"/>
          </a:xfrm>
          <a:prstGeom prst="rect">
            <a:avLst/>
          </a:prstGeom>
          <a:solidFill>
            <a:srgbClr val="676767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9" name="Text Box 8">
            <a:extLst>
              <a:ext uri="{FF2B5EF4-FFF2-40B4-BE49-F238E27FC236}">
                <a16:creationId xmlns:a16="http://schemas.microsoft.com/office/drawing/2014/main" id="{75925738-76AF-3F4C-82A9-2C755003BD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3810000"/>
            <a:ext cx="1219200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Page 1</a:t>
            </a:r>
          </a:p>
        </p:txBody>
      </p:sp>
      <p:sp>
        <p:nvSpPr>
          <p:cNvPr id="57349" name="Line 18">
            <a:extLst>
              <a:ext uri="{FF2B5EF4-FFF2-40B4-BE49-F238E27FC236}">
                <a16:creationId xmlns:a16="http://schemas.microsoft.com/office/drawing/2014/main" id="{BCC77E6E-EA49-6047-A5C9-301CD61F8503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200400"/>
            <a:ext cx="4038600" cy="1143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0" name="Text Box 34">
            <a:extLst>
              <a:ext uri="{FF2B5EF4-FFF2-40B4-BE49-F238E27FC236}">
                <a16:creationId xmlns:a16="http://schemas.microsoft.com/office/drawing/2014/main" id="{677E6594-7482-3B46-B5BD-617FC208CE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2667000"/>
            <a:ext cx="16764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rgbClr val="009900"/>
                </a:solidFill>
              </a:rPr>
              <a:t>Physical Memory</a:t>
            </a:r>
          </a:p>
        </p:txBody>
      </p:sp>
      <p:sp>
        <p:nvSpPr>
          <p:cNvPr id="57351" name="Text Box 30">
            <a:extLst>
              <a:ext uri="{FF2B5EF4-FFF2-40B4-BE49-F238E27FC236}">
                <a16:creationId xmlns:a16="http://schemas.microsoft.com/office/drawing/2014/main" id="{F6A7AECA-DFE6-B344-8D9A-44924610D6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352800"/>
            <a:ext cx="1295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57352" name="Text Box 30">
            <a:extLst>
              <a:ext uri="{FF2B5EF4-FFF2-40B4-BE49-F238E27FC236}">
                <a16:creationId xmlns:a16="http://schemas.microsoft.com/office/drawing/2014/main" id="{ADA1B034-560F-3A45-95DA-CFD6B4FC3B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4267200"/>
            <a:ext cx="1295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57353" name="Rectangle 19">
            <a:extLst>
              <a:ext uri="{FF2B5EF4-FFF2-40B4-BE49-F238E27FC236}">
                <a16:creationId xmlns:a16="http://schemas.microsoft.com/office/drawing/2014/main" id="{4F78349F-92ED-8549-9E81-707EF21DD4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2743200"/>
            <a:ext cx="1219200" cy="1219200"/>
          </a:xfrm>
          <a:prstGeom prst="rect">
            <a:avLst/>
          </a:prstGeom>
          <a:solidFill>
            <a:srgbClr val="676767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57354" name="Text Box 8">
            <a:extLst>
              <a:ext uri="{FF2B5EF4-FFF2-40B4-BE49-F238E27FC236}">
                <a16:creationId xmlns:a16="http://schemas.microsoft.com/office/drawing/2014/main" id="{4BBEAA3F-03DF-9641-AC0C-B605EE7840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3048000"/>
            <a:ext cx="1219200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Page 2</a:t>
            </a:r>
          </a:p>
        </p:txBody>
      </p:sp>
      <p:sp>
        <p:nvSpPr>
          <p:cNvPr id="57355" name="Text Box 26">
            <a:extLst>
              <a:ext uri="{FF2B5EF4-FFF2-40B4-BE49-F238E27FC236}">
                <a16:creationId xmlns:a16="http://schemas.microsoft.com/office/drawing/2014/main" id="{CA3A38EA-A0DC-5D42-B1C8-39F2A2EC7F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209800"/>
            <a:ext cx="1752600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rgbClr val="009900"/>
                </a:solidFill>
              </a:rPr>
              <a:t>Parent process</a:t>
            </a:r>
            <a:r>
              <a:rPr lang="ja-JP" altLang="en-US" sz="1400">
                <a:solidFill>
                  <a:srgbClr val="009900"/>
                </a:solidFill>
              </a:rPr>
              <a:t>’</a:t>
            </a:r>
            <a:r>
              <a:rPr lang="en-US" altLang="ja-JP" sz="1400">
                <a:solidFill>
                  <a:srgbClr val="009900"/>
                </a:solidFill>
              </a:rPr>
              <a:t>s page table</a:t>
            </a:r>
            <a:endParaRPr lang="en-US" altLang="en-US" sz="1400">
              <a:solidFill>
                <a:srgbClr val="009900"/>
              </a:solidFill>
            </a:endParaRPr>
          </a:p>
        </p:txBody>
      </p:sp>
      <p:sp>
        <p:nvSpPr>
          <p:cNvPr id="57356" name="Line 18">
            <a:extLst>
              <a:ext uri="{FF2B5EF4-FFF2-40B4-BE49-F238E27FC236}">
                <a16:creationId xmlns:a16="http://schemas.microsoft.com/office/drawing/2014/main" id="{F781F9CC-4498-2E41-A571-143015495D2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895600"/>
            <a:ext cx="3962400" cy="533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7" name="Text Box 8">
            <a:extLst>
              <a:ext uri="{FF2B5EF4-FFF2-40B4-BE49-F238E27FC236}">
                <a16:creationId xmlns:a16="http://schemas.microsoft.com/office/drawing/2014/main" id="{875A6468-80C0-EC43-BCD3-098B39714A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743200"/>
            <a:ext cx="1219200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Page 1</a:t>
            </a:r>
          </a:p>
        </p:txBody>
      </p:sp>
      <p:sp>
        <p:nvSpPr>
          <p:cNvPr id="25" name="Text Box 26">
            <a:extLst>
              <a:ext uri="{FF2B5EF4-FFF2-40B4-BE49-F238E27FC236}">
                <a16:creationId xmlns:a16="http://schemas.microsoft.com/office/drawing/2014/main" id="{E90B2DC3-8C98-5949-83B0-405CDF1DBD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038725"/>
            <a:ext cx="1676400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rgbClr val="009900"/>
                </a:solidFill>
              </a:rPr>
              <a:t>Child process</a:t>
            </a:r>
            <a:r>
              <a:rPr lang="ja-JP" altLang="en-US" sz="1400">
                <a:solidFill>
                  <a:srgbClr val="009900"/>
                </a:solidFill>
              </a:rPr>
              <a:t>’</a:t>
            </a:r>
            <a:r>
              <a:rPr lang="en-US" altLang="ja-JP" sz="1400">
                <a:solidFill>
                  <a:srgbClr val="009900"/>
                </a:solidFill>
              </a:rPr>
              <a:t>s page table</a:t>
            </a:r>
            <a:endParaRPr lang="en-US" altLang="en-US" sz="1400">
              <a:solidFill>
                <a:srgbClr val="009900"/>
              </a:solidFill>
            </a:endParaRPr>
          </a:p>
        </p:txBody>
      </p:sp>
      <p:sp>
        <p:nvSpPr>
          <p:cNvPr id="26" name="Text Box 8">
            <a:extLst>
              <a:ext uri="{FF2B5EF4-FFF2-40B4-BE49-F238E27FC236}">
                <a16:creationId xmlns:a16="http://schemas.microsoft.com/office/drawing/2014/main" id="{4745CBC9-AF2D-D34A-9757-E1C3A64A9C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4114800"/>
            <a:ext cx="1219200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Page 2</a:t>
            </a:r>
          </a:p>
        </p:txBody>
      </p:sp>
      <p:sp>
        <p:nvSpPr>
          <p:cNvPr id="27" name="Text Box 30">
            <a:extLst>
              <a:ext uri="{FF2B5EF4-FFF2-40B4-BE49-F238E27FC236}">
                <a16:creationId xmlns:a16="http://schemas.microsoft.com/office/drawing/2014/main" id="{F1B2272E-F91F-2347-8C39-4308DC0692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810000"/>
            <a:ext cx="1295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29" name="Line 18">
            <a:extLst>
              <a:ext uri="{FF2B5EF4-FFF2-40B4-BE49-F238E27FC236}">
                <a16:creationId xmlns:a16="http://schemas.microsoft.com/office/drawing/2014/main" id="{11C78408-BA5C-384E-8296-11E10766968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00600" y="3505200"/>
            <a:ext cx="2057400" cy="4572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Line 18">
            <a:extLst>
              <a:ext uri="{FF2B5EF4-FFF2-40B4-BE49-F238E27FC236}">
                <a16:creationId xmlns:a16="http://schemas.microsoft.com/office/drawing/2014/main" id="{DADD3814-602E-A84C-8756-09285BF034DE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4267200"/>
            <a:ext cx="2057400" cy="228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Text Box 26">
            <a:extLst>
              <a:ext uri="{FF2B5EF4-FFF2-40B4-BE49-F238E27FC236}">
                <a16:creationId xmlns:a16="http://schemas.microsoft.com/office/drawing/2014/main" id="{06D71A30-EEF8-694D-8863-0406B310ED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352925"/>
            <a:ext cx="3276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rgbClr val="1F1F1F"/>
                </a:solidFill>
              </a:rPr>
              <a:t>Protection bits set to prevent either process from writing to any page</a:t>
            </a:r>
          </a:p>
        </p:txBody>
      </p:sp>
      <p:sp>
        <p:nvSpPr>
          <p:cNvPr id="32" name="Line 18">
            <a:extLst>
              <a:ext uri="{FF2B5EF4-FFF2-40B4-BE49-F238E27FC236}">
                <a16:creationId xmlns:a16="http://schemas.microsoft.com/office/drawing/2014/main" id="{69D1A449-4371-B54F-8B50-267F80ED907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00600" y="3962400"/>
            <a:ext cx="2057400" cy="762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Text Box 26">
            <a:extLst>
              <a:ext uri="{FF2B5EF4-FFF2-40B4-BE49-F238E27FC236}">
                <a16:creationId xmlns:a16="http://schemas.microsoft.com/office/drawing/2014/main" id="{E4431886-CC46-874F-A2BD-829B54FA4B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1752600"/>
            <a:ext cx="35052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rgbClr val="1F1F1F"/>
                </a:solidFill>
              </a:rPr>
              <a:t>When either process modifies Page 1, page fault handler allocates new page and updates PTE in child process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 autoUpdateAnimBg="0"/>
      <p:bldP spid="9" grpId="0" animBg="1" autoUpdateAnimBg="0"/>
      <p:bldP spid="25" grpId="0" animBg="1" autoUpdateAnimBg="0"/>
      <p:bldP spid="26" grpId="0" animBg="1" autoUpdateAnimBg="0"/>
      <p:bldP spid="27" grpId="0" animBg="1" autoUpdateAnimBg="0"/>
      <p:bldP spid="31" grpId="0" autoUpdateAnimBg="0"/>
      <p:bldP spid="33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>
            <a:extLst>
              <a:ext uri="{FF2B5EF4-FFF2-40B4-BE49-F238E27FC236}">
                <a16:creationId xmlns:a16="http://schemas.microsoft.com/office/drawing/2014/main" id="{5584EF0F-0AF6-B04D-80E2-1EC7F9BAC0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4813" y="533400"/>
            <a:ext cx="8283575" cy="782638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en-US" sz="3600">
                <a:ea typeface="ＭＳ Ｐゴシック" panose="020B0600070205080204" pitchFamily="34" charset="-128"/>
              </a:rPr>
              <a:t>Simplifying Linking and Loading</a:t>
            </a:r>
          </a:p>
        </p:txBody>
      </p:sp>
      <p:sp>
        <p:nvSpPr>
          <p:cNvPr id="23578" name="Rectangle 26">
            <a:extLst>
              <a:ext uri="{FF2B5EF4-FFF2-40B4-BE49-F238E27FC236}">
                <a16:creationId xmlns:a16="http://schemas.microsoft.com/office/drawing/2014/main" id="{20043CAA-0C76-9649-9C85-FD7A413B28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773238"/>
            <a:ext cx="3962400" cy="4778375"/>
          </a:xfrm>
        </p:spPr>
        <p:txBody>
          <a:bodyPr/>
          <a:lstStyle/>
          <a:p>
            <a:pPr marL="228600" indent="-228600">
              <a:spcBef>
                <a:spcPts val="1250"/>
              </a:spcBef>
              <a:tabLst>
                <a:tab pos="28733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2000">
                <a:ea typeface="ＭＳ Ｐゴシック" panose="020B0600070205080204" pitchFamily="34" charset="-128"/>
              </a:rPr>
              <a:t>Linking </a:t>
            </a:r>
          </a:p>
          <a:p>
            <a:pPr marL="457200" lvl="1" indent="-228600">
              <a:spcBef>
                <a:spcPts val="563"/>
              </a:spcBef>
              <a:tabLst>
                <a:tab pos="28733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1600">
                <a:ea typeface="ＭＳ Ｐゴシック" panose="020B0600070205080204" pitchFamily="34" charset="-128"/>
              </a:rPr>
              <a:t>Each program has similar virtual address space</a:t>
            </a:r>
          </a:p>
          <a:p>
            <a:pPr marL="457200" lvl="1" indent="-228600">
              <a:spcBef>
                <a:spcPts val="563"/>
              </a:spcBef>
              <a:tabLst>
                <a:tab pos="28733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1600">
                <a:ea typeface="ＭＳ Ｐゴシック" panose="020B0600070205080204" pitchFamily="34" charset="-128"/>
              </a:rPr>
              <a:t>Code, stack, and shared libraries always start at the same address</a:t>
            </a:r>
          </a:p>
          <a:p>
            <a:pPr marL="457200" lvl="1" indent="-228600">
              <a:spcBef>
                <a:spcPts val="563"/>
              </a:spcBef>
              <a:buFont typeface="Wingdings" pitchFamily="2" charset="2"/>
              <a:buNone/>
              <a:tabLst>
                <a:tab pos="28733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altLang="en-US" sz="1600">
              <a:ea typeface="ＭＳ Ｐゴシック" panose="020B0600070205080204" pitchFamily="34" charset="-128"/>
            </a:endParaRPr>
          </a:p>
          <a:p>
            <a:pPr marL="228600" indent="-228600">
              <a:spcBef>
                <a:spcPts val="1250"/>
              </a:spcBef>
              <a:tabLst>
                <a:tab pos="28733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2000">
                <a:ea typeface="ＭＳ Ｐゴシック" panose="020B0600070205080204" pitchFamily="34" charset="-128"/>
              </a:rPr>
              <a:t>Loading </a:t>
            </a:r>
          </a:p>
          <a:p>
            <a:pPr marL="457200" lvl="1" indent="-228600">
              <a:lnSpc>
                <a:spcPct val="94000"/>
              </a:lnSpc>
              <a:spcBef>
                <a:spcPts val="563"/>
              </a:spcBef>
              <a:tabLst>
                <a:tab pos="28733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16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execve() </a:t>
            </a:r>
            <a:r>
              <a:rPr lang="en-GB" altLang="en-US" sz="1600">
                <a:ea typeface="ＭＳ Ｐゴシック" panose="020B0600070205080204" pitchFamily="34" charset="-128"/>
              </a:rPr>
              <a:t>allocates virtual pages for .text and .data sections </a:t>
            </a:r>
            <a:br>
              <a:rPr lang="en-GB" altLang="en-US" sz="1600">
                <a:ea typeface="ＭＳ Ｐゴシック" panose="020B0600070205080204" pitchFamily="34" charset="-128"/>
              </a:rPr>
            </a:br>
            <a:r>
              <a:rPr lang="en-GB" altLang="en-US" sz="1600">
                <a:ea typeface="ＭＳ Ｐゴシック" panose="020B0600070205080204" pitchFamily="34" charset="-128"/>
              </a:rPr>
              <a:t>= creates PTEs marked as invalid</a:t>
            </a:r>
          </a:p>
          <a:p>
            <a:pPr marL="457200" lvl="1" indent="-228600">
              <a:spcBef>
                <a:spcPts val="563"/>
              </a:spcBef>
              <a:tabLst>
                <a:tab pos="28733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1600">
                <a:ea typeface="ＭＳ Ｐゴシック" panose="020B0600070205080204" pitchFamily="34" charset="-128"/>
              </a:rPr>
              <a:t>The </a:t>
            </a:r>
            <a:r>
              <a:rPr lang="en-GB" altLang="en-US" sz="16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.text </a:t>
            </a:r>
            <a:r>
              <a:rPr lang="en-GB" altLang="en-US" sz="1600">
                <a:ea typeface="ＭＳ Ｐゴシック" panose="020B0600070205080204" pitchFamily="34" charset="-128"/>
              </a:rPr>
              <a:t>and </a:t>
            </a:r>
            <a:r>
              <a:rPr lang="en-GB" altLang="en-US" sz="16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.data </a:t>
            </a:r>
            <a:r>
              <a:rPr lang="en-GB" altLang="en-US" sz="1600">
                <a:ea typeface="ＭＳ Ｐゴシック" panose="020B0600070205080204" pitchFamily="34" charset="-128"/>
              </a:rPr>
              <a:t>sections are copied, page by page, on demand by the virtual memory system</a:t>
            </a:r>
          </a:p>
          <a:p>
            <a:pPr marL="228600" indent="-228600">
              <a:spcBef>
                <a:spcPts val="1125"/>
              </a:spcBef>
              <a:buFont typeface="Wingdings" pitchFamily="2" charset="2"/>
              <a:buNone/>
              <a:tabLst>
                <a:tab pos="28733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altLang="en-US" sz="1600">
              <a:solidFill>
                <a:srgbClr val="000066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58371" name="Rectangle 14">
            <a:extLst>
              <a:ext uri="{FF2B5EF4-FFF2-40B4-BE49-F238E27FC236}">
                <a16:creationId xmlns:a16="http://schemas.microsoft.com/office/drawing/2014/main" id="{C58BD012-0095-434F-9590-6CEE1942AC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9038" y="1300163"/>
            <a:ext cx="2789237" cy="487362"/>
          </a:xfrm>
          <a:prstGeom prst="rect">
            <a:avLst/>
          </a:prstGeom>
          <a:solidFill>
            <a:srgbClr val="F1C7C7"/>
          </a:solidFill>
          <a:ln w="324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Kernel virtual memory</a:t>
            </a:r>
          </a:p>
        </p:txBody>
      </p:sp>
      <p:sp>
        <p:nvSpPr>
          <p:cNvPr id="58372" name="Rectangle 15">
            <a:extLst>
              <a:ext uri="{FF2B5EF4-FFF2-40B4-BE49-F238E27FC236}">
                <a16:creationId xmlns:a16="http://schemas.microsoft.com/office/drawing/2014/main" id="{B0ACEF49-DDDA-4A46-A072-37E4C292AB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9038" y="3001963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Memory-mapped region for</a:t>
            </a:r>
          </a:p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shared libraries</a:t>
            </a:r>
          </a:p>
        </p:txBody>
      </p:sp>
      <p:sp>
        <p:nvSpPr>
          <p:cNvPr id="31" name="Rectangle 16">
            <a:extLst>
              <a:ext uri="{FF2B5EF4-FFF2-40B4-BE49-F238E27FC236}">
                <a16:creationId xmlns:a16="http://schemas.microsoft.com/office/drawing/2014/main" id="{7B04412F-756E-1044-BD24-AAC173F2EA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9038" y="3667125"/>
            <a:ext cx="2789237" cy="7239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8374" name="Rectangle 17">
            <a:extLst>
              <a:ext uri="{FF2B5EF4-FFF2-40B4-BE49-F238E27FC236}">
                <a16:creationId xmlns:a16="http://schemas.microsoft.com/office/drawing/2014/main" id="{743B80A4-DF22-E64E-A994-3C680FC7DB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9038" y="4387850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Run-time heap</a:t>
            </a:r>
          </a:p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(created by </a:t>
            </a:r>
            <a:r>
              <a:rPr lang="en-GB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malloc</a:t>
            </a: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)</a:t>
            </a:r>
          </a:p>
        </p:txBody>
      </p:sp>
      <p:sp>
        <p:nvSpPr>
          <p:cNvPr id="33" name="Rectangle 18">
            <a:extLst>
              <a:ext uri="{FF2B5EF4-FFF2-40B4-BE49-F238E27FC236}">
                <a16:creationId xmlns:a16="http://schemas.microsoft.com/office/drawing/2014/main" id="{851DCE7C-8294-DF4D-9220-D810CE26EE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9038" y="2092325"/>
            <a:ext cx="2789237" cy="906463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8376" name="Line 19">
            <a:extLst>
              <a:ext uri="{FF2B5EF4-FFF2-40B4-BE49-F238E27FC236}">
                <a16:creationId xmlns:a16="http://schemas.microsoft.com/office/drawing/2014/main" id="{82A6383E-2504-F94D-BD69-DBF38FE2EC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88100" y="3995738"/>
            <a:ext cx="1588" cy="3841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7" name="Rectangle 20">
            <a:extLst>
              <a:ext uri="{FF2B5EF4-FFF2-40B4-BE49-F238E27FC236}">
                <a16:creationId xmlns:a16="http://schemas.microsoft.com/office/drawing/2014/main" id="{4532E96C-6D8D-AD43-B33F-BB54F61E4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9038" y="1757363"/>
            <a:ext cx="2789237" cy="563562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User stack</a:t>
            </a:r>
          </a:p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(created at runtime)</a:t>
            </a:r>
          </a:p>
        </p:txBody>
      </p:sp>
      <p:sp>
        <p:nvSpPr>
          <p:cNvPr id="58378" name="Line 21">
            <a:extLst>
              <a:ext uri="{FF2B5EF4-FFF2-40B4-BE49-F238E27FC236}">
                <a16:creationId xmlns:a16="http://schemas.microsoft.com/office/drawing/2014/main" id="{AEB3E5AF-90F5-8A4E-A95E-69BC2E1FE6E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88100" y="2776538"/>
            <a:ext cx="1588" cy="2317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9" name="Line 22">
            <a:extLst>
              <a:ext uri="{FF2B5EF4-FFF2-40B4-BE49-F238E27FC236}">
                <a16:creationId xmlns:a16="http://schemas.microsoft.com/office/drawing/2014/main" id="{CB688C7F-641D-6A42-B06A-30C346E0402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88100" y="2320925"/>
            <a:ext cx="1588" cy="228600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Rectangle 23">
            <a:extLst>
              <a:ext uri="{FF2B5EF4-FFF2-40B4-BE49-F238E27FC236}">
                <a16:creationId xmlns:a16="http://schemas.microsoft.com/office/drawing/2014/main" id="{77A72D44-6590-2248-9348-4C71805C80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9038" y="6350000"/>
            <a:ext cx="2789237" cy="396875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58381" name="Text Box 24">
            <a:extLst>
              <a:ext uri="{FF2B5EF4-FFF2-40B4-BE49-F238E27FC236}">
                <a16:creationId xmlns:a16="http://schemas.microsoft.com/office/drawing/2014/main" id="{1BA58317-A559-7E4D-810E-EE3B7E232E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2338" y="6569075"/>
            <a:ext cx="27305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58382" name="Text Box 25">
            <a:extLst>
              <a:ext uri="{FF2B5EF4-FFF2-40B4-BE49-F238E27FC236}">
                <a16:creationId xmlns:a16="http://schemas.microsoft.com/office/drawing/2014/main" id="{6B417D6C-ED0C-C84C-B9F3-A0B726F5E9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5463" y="2146300"/>
            <a:ext cx="7874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4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%esp</a:t>
            </a: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</a:p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(stack </a:t>
            </a:r>
          </a:p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pointer)</a:t>
            </a:r>
          </a:p>
        </p:txBody>
      </p:sp>
      <p:sp>
        <p:nvSpPr>
          <p:cNvPr id="58383" name="Line 26">
            <a:extLst>
              <a:ext uri="{FF2B5EF4-FFF2-40B4-BE49-F238E27FC236}">
                <a16:creationId xmlns:a16="http://schemas.microsoft.com/office/drawing/2014/main" id="{C965CDEB-9767-DB45-897B-1D09ACA63F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39075" y="2317750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4" name="Text Box 27">
            <a:extLst>
              <a:ext uri="{FF2B5EF4-FFF2-40B4-BE49-F238E27FC236}">
                <a16:creationId xmlns:a16="http://schemas.microsoft.com/office/drawing/2014/main" id="{77460973-860D-B545-ADC7-89F1723CF8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1465263"/>
            <a:ext cx="1001713" cy="72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Memory</a:t>
            </a:r>
          </a:p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invisible to</a:t>
            </a:r>
          </a:p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user code</a:t>
            </a:r>
          </a:p>
        </p:txBody>
      </p:sp>
      <p:sp>
        <p:nvSpPr>
          <p:cNvPr id="58385" name="Line 28">
            <a:extLst>
              <a:ext uri="{FF2B5EF4-FFF2-40B4-BE49-F238E27FC236}">
                <a16:creationId xmlns:a16="http://schemas.microsoft.com/office/drawing/2014/main" id="{CC38D4AF-3A91-4C4C-87FF-8B51CFBC9A5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54950" y="1295400"/>
            <a:ext cx="1588" cy="4603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6" name="Text Box 29">
            <a:extLst>
              <a:ext uri="{FF2B5EF4-FFF2-40B4-BE49-F238E27FC236}">
                <a16:creationId xmlns:a16="http://schemas.microsoft.com/office/drawing/2014/main" id="{5B234590-820A-1144-8458-55B6B647BF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9438" y="4211638"/>
            <a:ext cx="506412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4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brk</a:t>
            </a:r>
          </a:p>
        </p:txBody>
      </p:sp>
      <p:sp>
        <p:nvSpPr>
          <p:cNvPr id="58387" name="Line 30">
            <a:extLst>
              <a:ext uri="{FF2B5EF4-FFF2-40B4-BE49-F238E27FC236}">
                <a16:creationId xmlns:a16="http://schemas.microsoft.com/office/drawing/2014/main" id="{4562CC00-E2B6-5445-B43F-9618DB3D7F0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5263" y="4378325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8" name="Text Box 31">
            <a:extLst>
              <a:ext uri="{FF2B5EF4-FFF2-40B4-BE49-F238E27FC236}">
                <a16:creationId xmlns:a16="http://schemas.microsoft.com/office/drawing/2014/main" id="{13156EFA-2E38-5A41-BC3D-2356CD59CF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1768475"/>
            <a:ext cx="10287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4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ourier New" panose="02070309020205020404" pitchFamily="49" charset="0"/>
              </a:rPr>
              <a:t>0xc0000000</a:t>
            </a:r>
          </a:p>
        </p:txBody>
      </p:sp>
      <p:sp>
        <p:nvSpPr>
          <p:cNvPr id="58389" name="Text Box 32">
            <a:extLst>
              <a:ext uri="{FF2B5EF4-FFF2-40B4-BE49-F238E27FC236}">
                <a16:creationId xmlns:a16="http://schemas.microsoft.com/office/drawing/2014/main" id="{C67523A9-6196-1448-AF64-1007A03461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8263" y="6362700"/>
            <a:ext cx="10287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4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ourier New" panose="02070309020205020404" pitchFamily="49" charset="0"/>
              </a:rPr>
              <a:t>0x08048000</a:t>
            </a:r>
          </a:p>
        </p:txBody>
      </p:sp>
      <p:sp>
        <p:nvSpPr>
          <p:cNvPr id="58390" name="Text Box 33">
            <a:extLst>
              <a:ext uri="{FF2B5EF4-FFF2-40B4-BE49-F238E27FC236}">
                <a16:creationId xmlns:a16="http://schemas.microsoft.com/office/drawing/2014/main" id="{1F723D7A-9F20-0043-8CD3-094A29EDCC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5250" y="3671888"/>
            <a:ext cx="1028700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4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ourier New" panose="02070309020205020404" pitchFamily="49" charset="0"/>
              </a:rPr>
              <a:t>0x40000000</a:t>
            </a:r>
          </a:p>
        </p:txBody>
      </p:sp>
      <p:sp>
        <p:nvSpPr>
          <p:cNvPr id="49" name="Rectangle 34">
            <a:extLst>
              <a:ext uri="{FF2B5EF4-FFF2-40B4-BE49-F238E27FC236}">
                <a16:creationId xmlns:a16="http://schemas.microsoft.com/office/drawing/2014/main" id="{95D9E871-0CA6-2244-B56C-2BB692911E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9038" y="5054600"/>
            <a:ext cx="2789237" cy="6699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Read/write segment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(.</a:t>
            </a:r>
            <a:r>
              <a:rPr lang="en-GB" sz="1400" dirty="0">
                <a:latin typeface="Courier New" pitchFamily="49" charset="0"/>
                <a:ea typeface="msgothic" charset="0"/>
                <a:cs typeface="msgothic" charset="0"/>
              </a:rPr>
              <a:t>data</a:t>
            </a: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400" dirty="0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58392" name="Rectangle 35">
            <a:extLst>
              <a:ext uri="{FF2B5EF4-FFF2-40B4-BE49-F238E27FC236}">
                <a16:creationId xmlns:a16="http://schemas.microsoft.com/office/drawing/2014/main" id="{294565A6-FE9C-3B4E-8D7D-54BE0E3DB3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9038" y="5680075"/>
            <a:ext cx="2789237" cy="66992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Read-only segment</a:t>
            </a:r>
          </a:p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(</a:t>
            </a:r>
            <a:r>
              <a:rPr lang="en-GB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.init</a:t>
            </a: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, .</a:t>
            </a:r>
            <a:r>
              <a:rPr lang="en-GB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text</a:t>
            </a: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, </a:t>
            </a:r>
            <a:r>
              <a:rPr lang="en-GB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.rodata</a:t>
            </a: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)</a:t>
            </a:r>
          </a:p>
        </p:txBody>
      </p:sp>
      <p:sp>
        <p:nvSpPr>
          <p:cNvPr id="58393" name="AutoShape 36">
            <a:extLst>
              <a:ext uri="{FF2B5EF4-FFF2-40B4-BE49-F238E27FC236}">
                <a16:creationId xmlns:a16="http://schemas.microsoft.com/office/drawing/2014/main" id="{8EA8DA0B-24E8-F845-A97E-2DB9629B54BF}"/>
              </a:ext>
            </a:extLst>
          </p:cNvPr>
          <p:cNvSpPr>
            <a:spLocks/>
          </p:cNvSpPr>
          <p:nvPr/>
        </p:nvSpPr>
        <p:spPr bwMode="auto">
          <a:xfrm>
            <a:off x="7835900" y="5064125"/>
            <a:ext cx="76200" cy="1295400"/>
          </a:xfrm>
          <a:prstGeom prst="rightBrace">
            <a:avLst>
              <a:gd name="adj1" fmla="val 141667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58394" name="Text Box 37">
            <a:extLst>
              <a:ext uri="{FF2B5EF4-FFF2-40B4-BE49-F238E27FC236}">
                <a16:creationId xmlns:a16="http://schemas.microsoft.com/office/drawing/2014/main" id="{4872265B-05F9-844D-9E53-8D476E99D3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8300" y="5048250"/>
            <a:ext cx="1003300" cy="115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Loaded </a:t>
            </a:r>
          </a:p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from </a:t>
            </a:r>
          </a:p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the </a:t>
            </a:r>
          </a:p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executable </a:t>
            </a:r>
          </a:p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file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78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279F6-4A2B-C045-88E0-CBEB40109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Today	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ECDF56-55B1-8B47-9750-353A32724C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Monotype Sorts" charset="0"/>
              <a:buChar char="l"/>
              <a:defRPr/>
            </a:pPr>
            <a:r>
              <a:rPr lang="en-US" dirty="0">
                <a:solidFill>
                  <a:srgbClr val="7F7F7F"/>
                </a:solidFill>
              </a:rPr>
              <a:t>Address spaces</a:t>
            </a:r>
          </a:p>
          <a:p>
            <a:pPr>
              <a:buFont typeface="Monotype Sorts" charset="0"/>
              <a:buChar char="l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caching</a:t>
            </a:r>
          </a:p>
          <a:p>
            <a:pPr>
              <a:buFont typeface="Monotype Sorts" charset="0"/>
              <a:buChar char="l"/>
              <a:defRPr/>
            </a:pPr>
            <a:r>
              <a:rPr lang="en-US" dirty="0">
                <a:solidFill>
                  <a:srgbClr val="7F7F7F"/>
                </a:solidFill>
              </a:rPr>
              <a:t>VM as a tool for memory management</a:t>
            </a:r>
          </a:p>
          <a:p>
            <a:pPr>
              <a:buFont typeface="Monotype Sorts" charset="0"/>
              <a:buChar char="l"/>
              <a:defRPr/>
            </a:pPr>
            <a:r>
              <a:rPr lang="en-US" dirty="0">
                <a:solidFill>
                  <a:srgbClr val="000000"/>
                </a:solidFill>
              </a:rPr>
              <a:t>VM as a tool for memory protection</a:t>
            </a:r>
          </a:p>
          <a:p>
            <a:pPr>
              <a:buFont typeface="Monotype Sorts" charset="0"/>
              <a:buChar char="l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Address translation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>
            <a:extLst>
              <a:ext uri="{FF2B5EF4-FFF2-40B4-BE49-F238E27FC236}">
                <a16:creationId xmlns:a16="http://schemas.microsoft.com/office/drawing/2014/main" id="{4361AB33-1B40-6A4A-BF9B-D0BE106946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7025" y="381000"/>
            <a:ext cx="8893175" cy="782638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en-US">
                <a:ea typeface="ＭＳ Ｐゴシック" panose="020B0600070205080204" pitchFamily="34" charset="-128"/>
              </a:rPr>
              <a:t>VM as a Tool for Memory Protection</a:t>
            </a:r>
          </a:p>
        </p:txBody>
      </p:sp>
      <p:sp>
        <p:nvSpPr>
          <p:cNvPr id="61442" name="Rectangle 2">
            <a:extLst>
              <a:ext uri="{FF2B5EF4-FFF2-40B4-BE49-F238E27FC236}">
                <a16:creationId xmlns:a16="http://schemas.microsoft.com/office/drawing/2014/main" id="{49F0487B-D77C-9149-9202-A532DFAADE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307388" cy="1293813"/>
          </a:xfrm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Extend PTEs with permission bits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Page fault handler checks these before remapping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If violated, send process SIGSEGV (segmentation fault)</a:t>
            </a:r>
          </a:p>
        </p:txBody>
      </p:sp>
      <p:sp>
        <p:nvSpPr>
          <p:cNvPr id="24580" name="Text Box 4">
            <a:extLst>
              <a:ext uri="{FF2B5EF4-FFF2-40B4-BE49-F238E27FC236}">
                <a16:creationId xmlns:a16="http://schemas.microsoft.com/office/drawing/2014/main" id="{E0CD6295-AEA4-9D4C-B18A-E289A1DDE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901950"/>
            <a:ext cx="1071563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Process </a:t>
            </a:r>
            <a:r>
              <a:rPr lang="en-GB" sz="18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i</a:t>
            </a: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:</a:t>
            </a:r>
          </a:p>
        </p:txBody>
      </p:sp>
      <p:sp>
        <p:nvSpPr>
          <p:cNvPr id="61444" name="Text Box 5">
            <a:extLst>
              <a:ext uri="{FF2B5EF4-FFF2-40B4-BE49-F238E27FC236}">
                <a16:creationId xmlns:a16="http://schemas.microsoft.com/office/drawing/2014/main" id="{118B49BA-0D9A-A747-89DD-2401E8FF0C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7363" y="2871788"/>
            <a:ext cx="8667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Address</a:t>
            </a:r>
          </a:p>
        </p:txBody>
      </p:sp>
      <p:sp>
        <p:nvSpPr>
          <p:cNvPr id="61445" name="Text Box 6">
            <a:extLst>
              <a:ext uri="{FF2B5EF4-FFF2-40B4-BE49-F238E27FC236}">
                <a16:creationId xmlns:a16="http://schemas.microsoft.com/office/drawing/2014/main" id="{A975C00C-52A2-674D-BC90-A087F00C68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7475" y="2871788"/>
            <a:ext cx="649288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READ</a:t>
            </a:r>
          </a:p>
        </p:txBody>
      </p:sp>
      <p:sp>
        <p:nvSpPr>
          <p:cNvPr id="61446" name="Text Box 7">
            <a:extLst>
              <a:ext uri="{FF2B5EF4-FFF2-40B4-BE49-F238E27FC236}">
                <a16:creationId xmlns:a16="http://schemas.microsoft.com/office/drawing/2014/main" id="{A48D2A75-FDCA-8A4F-B3D3-4350A45602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7238" y="2871788"/>
            <a:ext cx="738187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WRITE</a:t>
            </a:r>
          </a:p>
        </p:txBody>
      </p:sp>
      <p:sp>
        <p:nvSpPr>
          <p:cNvPr id="24584" name="Rectangle 8">
            <a:extLst>
              <a:ext uri="{FF2B5EF4-FFF2-40B4-BE49-F238E27FC236}">
                <a16:creationId xmlns:a16="http://schemas.microsoft.com/office/drawing/2014/main" id="{6A211F1B-4C0A-9849-A425-B508220FB7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3675" y="31765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dirty="0">
                <a:latin typeface="Calibri" pitchFamily="34" charset="0"/>
                <a:ea typeface="ＭＳ Ｐゴシック" charset="0"/>
                <a:cs typeface="ＭＳ Ｐゴシック" charset="0"/>
              </a:rPr>
              <a:t>PP 6</a:t>
            </a:r>
          </a:p>
        </p:txBody>
      </p:sp>
      <p:sp>
        <p:nvSpPr>
          <p:cNvPr id="61448" name="Rectangle 9">
            <a:extLst>
              <a:ext uri="{FF2B5EF4-FFF2-40B4-BE49-F238E27FC236}">
                <a16:creationId xmlns:a16="http://schemas.microsoft.com/office/drawing/2014/main" id="{A2395A70-7726-5F4F-AB32-3AE843605D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2075" y="31765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Yes</a:t>
            </a:r>
          </a:p>
        </p:txBody>
      </p:sp>
      <p:sp>
        <p:nvSpPr>
          <p:cNvPr id="61449" name="Rectangle 10">
            <a:extLst>
              <a:ext uri="{FF2B5EF4-FFF2-40B4-BE49-F238E27FC236}">
                <a16:creationId xmlns:a16="http://schemas.microsoft.com/office/drawing/2014/main" id="{B7BD6A29-D7C9-FA4C-9A81-526BAE8DC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7875" y="31765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No</a:t>
            </a:r>
          </a:p>
        </p:txBody>
      </p:sp>
      <p:sp>
        <p:nvSpPr>
          <p:cNvPr id="24587" name="Rectangle 11">
            <a:extLst>
              <a:ext uri="{FF2B5EF4-FFF2-40B4-BE49-F238E27FC236}">
                <a16:creationId xmlns:a16="http://schemas.microsoft.com/office/drawing/2014/main" id="{3C245C07-CB75-2C4B-9D33-B169DA129A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3675" y="34813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dirty="0">
                <a:latin typeface="Calibri" pitchFamily="34" charset="0"/>
                <a:ea typeface="ＭＳ Ｐゴシック" charset="0"/>
                <a:cs typeface="ＭＳ Ｐゴシック" charset="0"/>
              </a:rPr>
              <a:t>PP 4</a:t>
            </a:r>
          </a:p>
        </p:txBody>
      </p:sp>
      <p:sp>
        <p:nvSpPr>
          <p:cNvPr id="61451" name="Rectangle 12">
            <a:extLst>
              <a:ext uri="{FF2B5EF4-FFF2-40B4-BE49-F238E27FC236}">
                <a16:creationId xmlns:a16="http://schemas.microsoft.com/office/drawing/2014/main" id="{B9556BF4-3267-5E48-BDBF-4CA0E8D2FD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2075" y="34813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Yes</a:t>
            </a:r>
          </a:p>
        </p:txBody>
      </p:sp>
      <p:sp>
        <p:nvSpPr>
          <p:cNvPr id="61452" name="Rectangle 13">
            <a:extLst>
              <a:ext uri="{FF2B5EF4-FFF2-40B4-BE49-F238E27FC236}">
                <a16:creationId xmlns:a16="http://schemas.microsoft.com/office/drawing/2014/main" id="{89FE9685-3E5C-B146-8D1A-FBDACEBD12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7875" y="34813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Yes</a:t>
            </a:r>
          </a:p>
        </p:txBody>
      </p:sp>
      <p:sp>
        <p:nvSpPr>
          <p:cNvPr id="24590" name="Rectangle 14">
            <a:extLst>
              <a:ext uri="{FF2B5EF4-FFF2-40B4-BE49-F238E27FC236}">
                <a16:creationId xmlns:a16="http://schemas.microsoft.com/office/drawing/2014/main" id="{2B45887A-3D5E-124B-8B43-AA52D13AA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3675" y="37861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dirty="0">
                <a:latin typeface="Calibri" pitchFamily="34" charset="0"/>
                <a:ea typeface="ＭＳ Ｐゴシック" charset="0"/>
                <a:cs typeface="ＭＳ Ｐゴシック" charset="0"/>
              </a:rPr>
              <a:t>PP 2</a:t>
            </a:r>
          </a:p>
        </p:txBody>
      </p:sp>
      <p:sp>
        <p:nvSpPr>
          <p:cNvPr id="61454" name="Rectangle 15">
            <a:extLst>
              <a:ext uri="{FF2B5EF4-FFF2-40B4-BE49-F238E27FC236}">
                <a16:creationId xmlns:a16="http://schemas.microsoft.com/office/drawing/2014/main" id="{B92659F0-BC12-6940-93FC-20600978CF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2075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Yes</a:t>
            </a:r>
          </a:p>
        </p:txBody>
      </p:sp>
      <p:sp>
        <p:nvSpPr>
          <p:cNvPr id="61455" name="Text Box 16">
            <a:extLst>
              <a:ext uri="{FF2B5EF4-FFF2-40B4-BE49-F238E27FC236}">
                <a16:creationId xmlns:a16="http://schemas.microsoft.com/office/drawing/2014/main" id="{B4B2C9FA-44DE-3A4F-9B5A-0FFDCABF03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5088" y="3171825"/>
            <a:ext cx="62071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VP 0:</a:t>
            </a:r>
          </a:p>
        </p:txBody>
      </p:sp>
      <p:sp>
        <p:nvSpPr>
          <p:cNvPr id="61456" name="Text Box 17">
            <a:extLst>
              <a:ext uri="{FF2B5EF4-FFF2-40B4-BE49-F238E27FC236}">
                <a16:creationId xmlns:a16="http://schemas.microsoft.com/office/drawing/2014/main" id="{CE22C439-75A2-644A-8B01-D4CA794592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5088" y="3476625"/>
            <a:ext cx="62071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VP 1:</a:t>
            </a:r>
          </a:p>
        </p:txBody>
      </p:sp>
      <p:sp>
        <p:nvSpPr>
          <p:cNvPr id="61457" name="Text Box 18">
            <a:extLst>
              <a:ext uri="{FF2B5EF4-FFF2-40B4-BE49-F238E27FC236}">
                <a16:creationId xmlns:a16="http://schemas.microsoft.com/office/drawing/2014/main" id="{E14E3ABD-1DE6-EE42-9535-6B394235CA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6675" y="3781425"/>
            <a:ext cx="6207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VP 2:</a:t>
            </a:r>
          </a:p>
        </p:txBody>
      </p:sp>
      <p:sp>
        <p:nvSpPr>
          <p:cNvPr id="61458" name="Rectangle 19">
            <a:extLst>
              <a:ext uri="{FF2B5EF4-FFF2-40B4-BE49-F238E27FC236}">
                <a16:creationId xmlns:a16="http://schemas.microsoft.com/office/drawing/2014/main" id="{3CF451FB-2D23-3647-A94B-C9283EC604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5213" y="4167188"/>
            <a:ext cx="2460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49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•</a:t>
            </a:r>
          </a:p>
          <a:p>
            <a:pPr algn="ctr">
              <a:lnSpc>
                <a:spcPct val="49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•</a:t>
            </a:r>
          </a:p>
          <a:p>
            <a:pPr algn="ctr">
              <a:lnSpc>
                <a:spcPct val="49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•</a:t>
            </a:r>
          </a:p>
        </p:txBody>
      </p:sp>
      <p:sp>
        <p:nvSpPr>
          <p:cNvPr id="24596" name="Text Box 20">
            <a:extLst>
              <a:ext uri="{FF2B5EF4-FFF2-40B4-BE49-F238E27FC236}">
                <a16:creationId xmlns:a16="http://schemas.microsoft.com/office/drawing/2014/main" id="{30A3753C-0234-0D43-ACE1-48C90D718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111750"/>
            <a:ext cx="1074738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Process j:</a:t>
            </a:r>
          </a:p>
        </p:txBody>
      </p:sp>
      <p:sp>
        <p:nvSpPr>
          <p:cNvPr id="61460" name="Rectangle 35">
            <a:extLst>
              <a:ext uri="{FF2B5EF4-FFF2-40B4-BE49-F238E27FC236}">
                <a16:creationId xmlns:a16="http://schemas.microsoft.com/office/drawing/2014/main" id="{F86710EB-8FAE-F440-9D86-51B1B2CDF7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7875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Yes</a:t>
            </a:r>
          </a:p>
        </p:txBody>
      </p:sp>
      <p:sp>
        <p:nvSpPr>
          <p:cNvPr id="61461" name="Text Box 42">
            <a:extLst>
              <a:ext uri="{FF2B5EF4-FFF2-40B4-BE49-F238E27FC236}">
                <a16:creationId xmlns:a16="http://schemas.microsoft.com/office/drawing/2014/main" id="{D49B2B6F-8241-3540-B722-C590713ECC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6763" y="2871788"/>
            <a:ext cx="523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SUP</a:t>
            </a:r>
          </a:p>
        </p:txBody>
      </p:sp>
      <p:sp>
        <p:nvSpPr>
          <p:cNvPr id="61462" name="Rectangle 43">
            <a:extLst>
              <a:ext uri="{FF2B5EF4-FFF2-40B4-BE49-F238E27FC236}">
                <a16:creationId xmlns:a16="http://schemas.microsoft.com/office/drawing/2014/main" id="{423A242E-7B3E-E346-BBEA-2DA3EC4409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3100" y="31765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No</a:t>
            </a:r>
          </a:p>
        </p:txBody>
      </p:sp>
      <p:sp>
        <p:nvSpPr>
          <p:cNvPr id="61463" name="Rectangle 44">
            <a:extLst>
              <a:ext uri="{FF2B5EF4-FFF2-40B4-BE49-F238E27FC236}">
                <a16:creationId xmlns:a16="http://schemas.microsoft.com/office/drawing/2014/main" id="{C7A420C9-1FAD-AC47-A895-9B911809E6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3100" y="34813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No</a:t>
            </a:r>
          </a:p>
        </p:txBody>
      </p:sp>
      <p:sp>
        <p:nvSpPr>
          <p:cNvPr id="61464" name="Rectangle 45">
            <a:extLst>
              <a:ext uri="{FF2B5EF4-FFF2-40B4-BE49-F238E27FC236}">
                <a16:creationId xmlns:a16="http://schemas.microsoft.com/office/drawing/2014/main" id="{099C0F84-6BF0-564F-A1B6-7E41C8601F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3100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Yes</a:t>
            </a:r>
          </a:p>
        </p:txBody>
      </p:sp>
      <p:sp>
        <p:nvSpPr>
          <p:cNvPr id="61465" name="Text Box 46">
            <a:extLst>
              <a:ext uri="{FF2B5EF4-FFF2-40B4-BE49-F238E27FC236}">
                <a16:creationId xmlns:a16="http://schemas.microsoft.com/office/drawing/2014/main" id="{3B137414-147B-7B44-BDE0-2759986B81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0538" y="5080000"/>
            <a:ext cx="86677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Address</a:t>
            </a:r>
          </a:p>
        </p:txBody>
      </p:sp>
      <p:sp>
        <p:nvSpPr>
          <p:cNvPr id="61466" name="Text Box 47">
            <a:extLst>
              <a:ext uri="{FF2B5EF4-FFF2-40B4-BE49-F238E27FC236}">
                <a16:creationId xmlns:a16="http://schemas.microsoft.com/office/drawing/2014/main" id="{0E24857B-478B-AE45-8A22-8D4F40552F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7475" y="5080000"/>
            <a:ext cx="649288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READ</a:t>
            </a:r>
          </a:p>
        </p:txBody>
      </p:sp>
      <p:sp>
        <p:nvSpPr>
          <p:cNvPr id="61467" name="Text Box 48">
            <a:extLst>
              <a:ext uri="{FF2B5EF4-FFF2-40B4-BE49-F238E27FC236}">
                <a16:creationId xmlns:a16="http://schemas.microsoft.com/office/drawing/2014/main" id="{71BAD856-383D-014D-AD9D-A98C86FD6A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7238" y="5080000"/>
            <a:ext cx="738187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WRITE</a:t>
            </a:r>
          </a:p>
        </p:txBody>
      </p:sp>
      <p:sp>
        <p:nvSpPr>
          <p:cNvPr id="24625" name="Rectangle 49">
            <a:extLst>
              <a:ext uri="{FF2B5EF4-FFF2-40B4-BE49-F238E27FC236}">
                <a16:creationId xmlns:a16="http://schemas.microsoft.com/office/drawing/2014/main" id="{C7DDD716-4E97-B44C-A8D1-51884581DF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6850" y="53848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dirty="0">
                <a:latin typeface="Calibri" pitchFamily="34" charset="0"/>
                <a:ea typeface="ＭＳ Ｐゴシック" charset="0"/>
                <a:cs typeface="ＭＳ Ｐゴシック" charset="0"/>
              </a:rPr>
              <a:t>PP 9</a:t>
            </a:r>
          </a:p>
        </p:txBody>
      </p:sp>
      <p:sp>
        <p:nvSpPr>
          <p:cNvPr id="61469" name="Rectangle 50">
            <a:extLst>
              <a:ext uri="{FF2B5EF4-FFF2-40B4-BE49-F238E27FC236}">
                <a16:creationId xmlns:a16="http://schemas.microsoft.com/office/drawing/2014/main" id="{081EC676-0B67-354C-8556-FC40C57AB6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5250" y="53848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Yes</a:t>
            </a:r>
          </a:p>
        </p:txBody>
      </p:sp>
      <p:sp>
        <p:nvSpPr>
          <p:cNvPr id="61470" name="Rectangle 51">
            <a:extLst>
              <a:ext uri="{FF2B5EF4-FFF2-40B4-BE49-F238E27FC236}">
                <a16:creationId xmlns:a16="http://schemas.microsoft.com/office/drawing/2014/main" id="{29302E95-CAE9-8C4B-9B81-28B5D163A3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1050" y="53848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No</a:t>
            </a:r>
          </a:p>
        </p:txBody>
      </p:sp>
      <p:sp>
        <p:nvSpPr>
          <p:cNvPr id="24628" name="Rectangle 52">
            <a:extLst>
              <a:ext uri="{FF2B5EF4-FFF2-40B4-BE49-F238E27FC236}">
                <a16:creationId xmlns:a16="http://schemas.microsoft.com/office/drawing/2014/main" id="{3099A832-9641-E84C-A184-51AC6B7E75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6850" y="56896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dirty="0">
                <a:latin typeface="Calibri" pitchFamily="34" charset="0"/>
                <a:ea typeface="ＭＳ Ｐゴシック" charset="0"/>
                <a:cs typeface="ＭＳ Ｐゴシック" charset="0"/>
              </a:rPr>
              <a:t>PP 6</a:t>
            </a:r>
          </a:p>
        </p:txBody>
      </p:sp>
      <p:sp>
        <p:nvSpPr>
          <p:cNvPr id="61472" name="Rectangle 53">
            <a:extLst>
              <a:ext uri="{FF2B5EF4-FFF2-40B4-BE49-F238E27FC236}">
                <a16:creationId xmlns:a16="http://schemas.microsoft.com/office/drawing/2014/main" id="{43887A00-11FF-B145-991C-B65B2B3C4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5250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Yes</a:t>
            </a:r>
          </a:p>
        </p:txBody>
      </p:sp>
      <p:sp>
        <p:nvSpPr>
          <p:cNvPr id="61473" name="Rectangle 54">
            <a:extLst>
              <a:ext uri="{FF2B5EF4-FFF2-40B4-BE49-F238E27FC236}">
                <a16:creationId xmlns:a16="http://schemas.microsoft.com/office/drawing/2014/main" id="{8A919AC9-E54A-F645-BF19-62D09C179C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1050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Yes</a:t>
            </a:r>
          </a:p>
        </p:txBody>
      </p:sp>
      <p:sp>
        <p:nvSpPr>
          <p:cNvPr id="24631" name="Rectangle 55">
            <a:extLst>
              <a:ext uri="{FF2B5EF4-FFF2-40B4-BE49-F238E27FC236}">
                <a16:creationId xmlns:a16="http://schemas.microsoft.com/office/drawing/2014/main" id="{FFF730B3-0C92-5449-8D76-E727DE8326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6850" y="59944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dirty="0">
                <a:latin typeface="Calibri" pitchFamily="34" charset="0"/>
                <a:ea typeface="ＭＳ Ｐゴシック" charset="0"/>
                <a:cs typeface="ＭＳ Ｐゴシック" charset="0"/>
              </a:rPr>
              <a:t>PP 11</a:t>
            </a:r>
          </a:p>
        </p:txBody>
      </p:sp>
      <p:sp>
        <p:nvSpPr>
          <p:cNvPr id="61475" name="Rectangle 56">
            <a:extLst>
              <a:ext uri="{FF2B5EF4-FFF2-40B4-BE49-F238E27FC236}">
                <a16:creationId xmlns:a16="http://schemas.microsoft.com/office/drawing/2014/main" id="{BEC277C3-78B3-1240-88D2-9432CE779C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5250" y="59944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Yes</a:t>
            </a:r>
          </a:p>
        </p:txBody>
      </p:sp>
      <p:sp>
        <p:nvSpPr>
          <p:cNvPr id="61476" name="Rectangle 57">
            <a:extLst>
              <a:ext uri="{FF2B5EF4-FFF2-40B4-BE49-F238E27FC236}">
                <a16:creationId xmlns:a16="http://schemas.microsoft.com/office/drawing/2014/main" id="{6B11DBCA-A482-5943-871E-CB46F0FAD5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1050" y="59944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Yes</a:t>
            </a:r>
          </a:p>
        </p:txBody>
      </p:sp>
      <p:sp>
        <p:nvSpPr>
          <p:cNvPr id="61477" name="Text Box 58">
            <a:extLst>
              <a:ext uri="{FF2B5EF4-FFF2-40B4-BE49-F238E27FC236}">
                <a16:creationId xmlns:a16="http://schemas.microsoft.com/office/drawing/2014/main" id="{BE4A18CF-B81E-C445-801C-8E330A020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6763" y="5080000"/>
            <a:ext cx="52387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SUP</a:t>
            </a:r>
          </a:p>
        </p:txBody>
      </p:sp>
      <p:sp>
        <p:nvSpPr>
          <p:cNvPr id="61478" name="Rectangle 59">
            <a:extLst>
              <a:ext uri="{FF2B5EF4-FFF2-40B4-BE49-F238E27FC236}">
                <a16:creationId xmlns:a16="http://schemas.microsoft.com/office/drawing/2014/main" id="{0C50EBE6-D46A-334D-B9AA-7AF512D420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6275" y="53848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No</a:t>
            </a:r>
          </a:p>
        </p:txBody>
      </p:sp>
      <p:sp>
        <p:nvSpPr>
          <p:cNvPr id="61479" name="Rectangle 60">
            <a:extLst>
              <a:ext uri="{FF2B5EF4-FFF2-40B4-BE49-F238E27FC236}">
                <a16:creationId xmlns:a16="http://schemas.microsoft.com/office/drawing/2014/main" id="{7E28D2EA-6AAD-254B-BF09-2E9744ECD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6275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Yes</a:t>
            </a:r>
          </a:p>
        </p:txBody>
      </p:sp>
      <p:sp>
        <p:nvSpPr>
          <p:cNvPr id="61480" name="Rectangle 61">
            <a:extLst>
              <a:ext uri="{FF2B5EF4-FFF2-40B4-BE49-F238E27FC236}">
                <a16:creationId xmlns:a16="http://schemas.microsoft.com/office/drawing/2014/main" id="{062D55EA-75B4-1F48-A5EC-7098DBC8A6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6275" y="59944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No</a:t>
            </a:r>
          </a:p>
        </p:txBody>
      </p:sp>
      <p:sp>
        <p:nvSpPr>
          <p:cNvPr id="61481" name="Text Box 62">
            <a:extLst>
              <a:ext uri="{FF2B5EF4-FFF2-40B4-BE49-F238E27FC236}">
                <a16:creationId xmlns:a16="http://schemas.microsoft.com/office/drawing/2014/main" id="{8F2F7E76-C0C7-4E45-BCD4-FCC37BB97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5088" y="5386388"/>
            <a:ext cx="620712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VP 0:</a:t>
            </a:r>
          </a:p>
        </p:txBody>
      </p:sp>
      <p:sp>
        <p:nvSpPr>
          <p:cNvPr id="61482" name="Text Box 63">
            <a:extLst>
              <a:ext uri="{FF2B5EF4-FFF2-40B4-BE49-F238E27FC236}">
                <a16:creationId xmlns:a16="http://schemas.microsoft.com/office/drawing/2014/main" id="{7DB68A59-BA6E-3D49-9837-EEE1075E28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5088" y="5691188"/>
            <a:ext cx="620712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VP 1:</a:t>
            </a:r>
          </a:p>
        </p:txBody>
      </p:sp>
      <p:sp>
        <p:nvSpPr>
          <p:cNvPr id="61483" name="Text Box 64">
            <a:extLst>
              <a:ext uri="{FF2B5EF4-FFF2-40B4-BE49-F238E27FC236}">
                <a16:creationId xmlns:a16="http://schemas.microsoft.com/office/drawing/2014/main" id="{94294814-4830-DE4C-BBEC-1DBD4BBA2E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6675" y="5995988"/>
            <a:ext cx="620713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VP 2:</a:t>
            </a:r>
          </a:p>
        </p:txBody>
      </p:sp>
      <p:sp>
        <p:nvSpPr>
          <p:cNvPr id="93" name="Rectangle 4">
            <a:extLst>
              <a:ext uri="{FF2B5EF4-FFF2-40B4-BE49-F238E27FC236}">
                <a16:creationId xmlns:a16="http://schemas.microsoft.com/office/drawing/2014/main" id="{4F077269-B03B-2747-9F34-0B3D9B00DB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2547938"/>
            <a:ext cx="1676400" cy="633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Address Space</a:t>
            </a:r>
          </a:p>
        </p:txBody>
      </p:sp>
      <p:sp>
        <p:nvSpPr>
          <p:cNvPr id="61485" name="Rectangle 94">
            <a:extLst>
              <a:ext uri="{FF2B5EF4-FFF2-40B4-BE49-F238E27FC236}">
                <a16:creationId xmlns:a16="http://schemas.microsoft.com/office/drawing/2014/main" id="{CCB85CA9-E655-A945-A0AC-2F3BFA4A4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1213" y="3181350"/>
            <a:ext cx="914400" cy="255588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61486" name="Rectangle 95">
            <a:extLst>
              <a:ext uri="{FF2B5EF4-FFF2-40B4-BE49-F238E27FC236}">
                <a16:creationId xmlns:a16="http://schemas.microsoft.com/office/drawing/2014/main" id="{5AA46C04-46F1-414E-B3F7-03ABEBA19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1213" y="3436938"/>
            <a:ext cx="914400" cy="255587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7509F9F3-C972-E94E-94DD-C72369D037FB}"/>
              </a:ext>
            </a:extLst>
          </p:cNvPr>
          <p:cNvSpPr/>
          <p:nvPr/>
        </p:nvSpPr>
        <p:spPr bwMode="auto">
          <a:xfrm>
            <a:off x="7161213" y="3695700"/>
            <a:ext cx="914400" cy="2555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dirty="0">
                <a:latin typeface="+mn-lt"/>
                <a:ea typeface="ＭＳ Ｐゴシック" charset="0"/>
                <a:cs typeface="ＭＳ Ｐゴシック" charset="0"/>
              </a:rPr>
              <a:t>PP 2</a:t>
            </a:r>
          </a:p>
        </p:txBody>
      </p:sp>
      <p:sp>
        <p:nvSpPr>
          <p:cNvPr id="61488" name="Rectangle 97">
            <a:extLst>
              <a:ext uri="{FF2B5EF4-FFF2-40B4-BE49-F238E27FC236}">
                <a16:creationId xmlns:a16="http://schemas.microsoft.com/office/drawing/2014/main" id="{0AFB8AD8-8F44-5047-A436-E4F586D64A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1213" y="3956050"/>
            <a:ext cx="914400" cy="255588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F4CE24DD-28C7-E444-BE08-2FDA1EE2F1A2}"/>
              </a:ext>
            </a:extLst>
          </p:cNvPr>
          <p:cNvSpPr/>
          <p:nvPr/>
        </p:nvSpPr>
        <p:spPr bwMode="auto">
          <a:xfrm>
            <a:off x="7161213" y="4211638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000000"/>
                </a:solidFill>
                <a:latin typeface="Calibri"/>
                <a:ea typeface="ＭＳ Ｐゴシック" charset="0"/>
                <a:cs typeface="ＭＳ Ｐゴシック" charset="0"/>
              </a:rPr>
              <a:t>PP 4</a:t>
            </a:r>
          </a:p>
        </p:txBody>
      </p:sp>
      <p:sp>
        <p:nvSpPr>
          <p:cNvPr id="61490" name="Rectangle 99">
            <a:extLst>
              <a:ext uri="{FF2B5EF4-FFF2-40B4-BE49-F238E27FC236}">
                <a16:creationId xmlns:a16="http://schemas.microsoft.com/office/drawing/2014/main" id="{64AF6D07-0751-7748-BDF6-AFAEEA4DCF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1213" y="4465638"/>
            <a:ext cx="914400" cy="255587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23563281-C0AD-3844-AC95-73BC7F932FCF}"/>
              </a:ext>
            </a:extLst>
          </p:cNvPr>
          <p:cNvSpPr/>
          <p:nvPr/>
        </p:nvSpPr>
        <p:spPr bwMode="auto">
          <a:xfrm>
            <a:off x="7161213" y="4725988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dirty="0">
                <a:latin typeface="+mn-lt"/>
                <a:ea typeface="ＭＳ Ｐゴシック" charset="0"/>
                <a:cs typeface="ＭＳ Ｐゴシック" charset="0"/>
              </a:rPr>
              <a:t>PP 6</a:t>
            </a:r>
          </a:p>
        </p:txBody>
      </p:sp>
      <p:sp>
        <p:nvSpPr>
          <p:cNvPr id="61492" name="Rectangle 101">
            <a:extLst>
              <a:ext uri="{FF2B5EF4-FFF2-40B4-BE49-F238E27FC236}">
                <a16:creationId xmlns:a16="http://schemas.microsoft.com/office/drawing/2014/main" id="{CE80487F-C3E3-EF4B-8136-A11E53C0EB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1213" y="4976813"/>
            <a:ext cx="914400" cy="255587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72031E72-66D9-DF44-A7E7-9D0D37AD2237}"/>
              </a:ext>
            </a:extLst>
          </p:cNvPr>
          <p:cNvSpPr/>
          <p:nvPr/>
        </p:nvSpPr>
        <p:spPr bwMode="auto">
          <a:xfrm>
            <a:off x="7161213" y="5232400"/>
            <a:ext cx="914400" cy="2555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dirty="0">
                <a:latin typeface="+mn-lt"/>
                <a:ea typeface="ＭＳ Ｐゴシック" charset="0"/>
                <a:cs typeface="ＭＳ Ｐゴシック" charset="0"/>
              </a:rPr>
              <a:t>PP 8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81408CE3-75D1-4041-8B0C-C338ED2B4C03}"/>
              </a:ext>
            </a:extLst>
          </p:cNvPr>
          <p:cNvSpPr/>
          <p:nvPr/>
        </p:nvSpPr>
        <p:spPr bwMode="auto">
          <a:xfrm>
            <a:off x="7161213" y="5486400"/>
            <a:ext cx="914400" cy="2555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000000"/>
                </a:solidFill>
                <a:latin typeface="Calibri"/>
                <a:ea typeface="ＭＳ Ｐゴシック" charset="0"/>
                <a:cs typeface="ＭＳ Ｐゴシック" charset="0"/>
              </a:rPr>
              <a:t>PP 9</a:t>
            </a:r>
          </a:p>
        </p:txBody>
      </p:sp>
      <p:sp>
        <p:nvSpPr>
          <p:cNvPr id="61495" name="Rectangle 110">
            <a:extLst>
              <a:ext uri="{FF2B5EF4-FFF2-40B4-BE49-F238E27FC236}">
                <a16:creationId xmlns:a16="http://schemas.microsoft.com/office/drawing/2014/main" id="{D27799AB-43DF-D047-9687-D067B3672B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5737225"/>
            <a:ext cx="914400" cy="255588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5B140845-BBF3-814F-8363-9A898500B538}"/>
              </a:ext>
            </a:extLst>
          </p:cNvPr>
          <p:cNvSpPr/>
          <p:nvPr/>
        </p:nvSpPr>
        <p:spPr bwMode="auto">
          <a:xfrm>
            <a:off x="7162800" y="599281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dirty="0">
                <a:latin typeface="+mn-lt"/>
                <a:ea typeface="ＭＳ Ｐゴシック" charset="0"/>
                <a:cs typeface="ＭＳ Ｐゴシック" charset="0"/>
              </a:rPr>
              <a:t>PP 11</a:t>
            </a:r>
          </a:p>
        </p:txBody>
      </p:sp>
      <p:cxnSp>
        <p:nvCxnSpPr>
          <p:cNvPr id="61497" name="Straight Arrow Connector 113">
            <a:extLst>
              <a:ext uri="{FF2B5EF4-FFF2-40B4-BE49-F238E27FC236}">
                <a16:creationId xmlns:a16="http://schemas.microsoft.com/office/drawing/2014/main" id="{A41C8035-38E1-8348-AFAD-F139500CD0A7}"/>
              </a:ext>
            </a:extLst>
          </p:cNvPr>
          <p:cNvCxnSpPr>
            <a:cxnSpLocks noChangeShapeType="1"/>
            <a:stCxn id="24584" idx="3"/>
            <a:endCxn id="101" idx="1"/>
          </p:cNvCxnSpPr>
          <p:nvPr/>
        </p:nvCxnSpPr>
        <p:spPr bwMode="auto">
          <a:xfrm>
            <a:off x="5527675" y="3328988"/>
            <a:ext cx="1633538" cy="15255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98" name="Straight Arrow Connector 115">
            <a:extLst>
              <a:ext uri="{FF2B5EF4-FFF2-40B4-BE49-F238E27FC236}">
                <a16:creationId xmlns:a16="http://schemas.microsoft.com/office/drawing/2014/main" id="{FD02438F-4859-4E4D-828B-8DB390EBD706}"/>
              </a:ext>
            </a:extLst>
          </p:cNvPr>
          <p:cNvCxnSpPr>
            <a:cxnSpLocks noChangeShapeType="1"/>
            <a:stCxn id="24587" idx="3"/>
            <a:endCxn id="99" idx="1"/>
          </p:cNvCxnSpPr>
          <p:nvPr/>
        </p:nvCxnSpPr>
        <p:spPr bwMode="auto">
          <a:xfrm>
            <a:off x="5527675" y="3633788"/>
            <a:ext cx="1633538" cy="70643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99" name="Straight Arrow Connector 117">
            <a:extLst>
              <a:ext uri="{FF2B5EF4-FFF2-40B4-BE49-F238E27FC236}">
                <a16:creationId xmlns:a16="http://schemas.microsoft.com/office/drawing/2014/main" id="{319730C3-D5F3-9E4D-8BFD-1B28E4D9E043}"/>
              </a:ext>
            </a:extLst>
          </p:cNvPr>
          <p:cNvCxnSpPr>
            <a:cxnSpLocks noChangeShapeType="1"/>
            <a:stCxn id="24590" idx="3"/>
            <a:endCxn id="97" idx="1"/>
          </p:cNvCxnSpPr>
          <p:nvPr/>
        </p:nvCxnSpPr>
        <p:spPr bwMode="auto">
          <a:xfrm flipV="1">
            <a:off x="5527675" y="3822700"/>
            <a:ext cx="1633538" cy="1158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00" name="Straight Arrow Connector 119">
            <a:extLst>
              <a:ext uri="{FF2B5EF4-FFF2-40B4-BE49-F238E27FC236}">
                <a16:creationId xmlns:a16="http://schemas.microsoft.com/office/drawing/2014/main" id="{FF33934A-2968-D34E-9E74-310439A8B7F8}"/>
              </a:ext>
            </a:extLst>
          </p:cNvPr>
          <p:cNvCxnSpPr>
            <a:cxnSpLocks noChangeShapeType="1"/>
            <a:stCxn id="24625" idx="3"/>
            <a:endCxn id="104" idx="1"/>
          </p:cNvCxnSpPr>
          <p:nvPr/>
        </p:nvCxnSpPr>
        <p:spPr bwMode="auto">
          <a:xfrm>
            <a:off x="5530850" y="5537200"/>
            <a:ext cx="1630363" cy="777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01" name="Straight Arrow Connector 121">
            <a:extLst>
              <a:ext uri="{FF2B5EF4-FFF2-40B4-BE49-F238E27FC236}">
                <a16:creationId xmlns:a16="http://schemas.microsoft.com/office/drawing/2014/main" id="{E4A276FB-42C0-B549-BD6F-3416AA2FE995}"/>
              </a:ext>
            </a:extLst>
          </p:cNvPr>
          <p:cNvCxnSpPr>
            <a:cxnSpLocks noChangeShapeType="1"/>
            <a:stCxn id="24628" idx="3"/>
            <a:endCxn id="101" idx="1"/>
          </p:cNvCxnSpPr>
          <p:nvPr/>
        </p:nvCxnSpPr>
        <p:spPr bwMode="auto">
          <a:xfrm flipV="1">
            <a:off x="5530850" y="4854575"/>
            <a:ext cx="1630363" cy="9874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02" name="Straight Arrow Connector 123">
            <a:extLst>
              <a:ext uri="{FF2B5EF4-FFF2-40B4-BE49-F238E27FC236}">
                <a16:creationId xmlns:a16="http://schemas.microsoft.com/office/drawing/2014/main" id="{29DCE629-1A69-DC4E-99DD-30830BEBF8A1}"/>
              </a:ext>
            </a:extLst>
          </p:cNvPr>
          <p:cNvCxnSpPr>
            <a:cxnSpLocks noChangeShapeType="1"/>
            <a:stCxn id="24631" idx="3"/>
            <a:endCxn id="112" idx="1"/>
          </p:cNvCxnSpPr>
          <p:nvPr/>
        </p:nvCxnSpPr>
        <p:spPr bwMode="auto">
          <a:xfrm flipV="1">
            <a:off x="5530850" y="6121400"/>
            <a:ext cx="1631950" cy="25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0A3C3-9477-9544-A317-A7DC37851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Today	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B6BE7-6F37-4A45-A9D4-03164C58D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Monotype Sorts" charset="0"/>
              <a:buChar char="l"/>
              <a:defRPr/>
            </a:pPr>
            <a:r>
              <a:rPr lang="en-US" dirty="0">
                <a:solidFill>
                  <a:srgbClr val="7F7F7F"/>
                </a:solidFill>
              </a:rPr>
              <a:t>Address spaces</a:t>
            </a:r>
          </a:p>
          <a:p>
            <a:pPr>
              <a:buFont typeface="Monotype Sorts" charset="0"/>
              <a:buChar char="l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caching</a:t>
            </a:r>
          </a:p>
          <a:p>
            <a:pPr>
              <a:buFont typeface="Monotype Sorts" charset="0"/>
              <a:buChar char="l"/>
              <a:defRPr/>
            </a:pPr>
            <a:r>
              <a:rPr lang="en-US" dirty="0">
                <a:solidFill>
                  <a:srgbClr val="7F7F7F"/>
                </a:solidFill>
              </a:rPr>
              <a:t>VM as a tool for memory management</a:t>
            </a:r>
          </a:p>
          <a:p>
            <a:pPr>
              <a:buFont typeface="Monotype Sorts" charset="0"/>
              <a:buChar char="l"/>
              <a:defRPr/>
            </a:pPr>
            <a:r>
              <a:rPr lang="en-US" dirty="0">
                <a:solidFill>
                  <a:srgbClr val="7F7F7F"/>
                </a:solidFill>
              </a:rPr>
              <a:t>VM as a tool for memory protection</a:t>
            </a:r>
          </a:p>
          <a:p>
            <a:pPr>
              <a:buFont typeface="Monotype Sorts" charset="0"/>
              <a:buChar char="l"/>
              <a:defRPr/>
            </a:pPr>
            <a:r>
              <a:rPr lang="en-US" dirty="0"/>
              <a:t>Address translation</a:t>
            </a:r>
          </a:p>
        </p:txBody>
      </p:sp>
      <p:sp>
        <p:nvSpPr>
          <p:cNvPr id="63491" name="TextBox 3">
            <a:extLst>
              <a:ext uri="{FF2B5EF4-FFF2-40B4-BE49-F238E27FC236}">
                <a16:creationId xmlns:a16="http://schemas.microsoft.com/office/drawing/2014/main" id="{993F7782-5680-1842-93BF-802DB0CDE7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275" y="45688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310" name="Rectangle 38">
            <a:extLst>
              <a:ext uri="{FF2B5EF4-FFF2-40B4-BE49-F238E27FC236}">
                <a16:creationId xmlns:a16="http://schemas.microsoft.com/office/drawing/2014/main" id="{A8E8AB2C-E7AC-6D4F-B3B4-2F50218DFF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VM Address Translation</a:t>
            </a:r>
          </a:p>
        </p:txBody>
      </p:sp>
      <p:sp>
        <p:nvSpPr>
          <p:cNvPr id="64514" name="Rectangle 39">
            <a:extLst>
              <a:ext uri="{FF2B5EF4-FFF2-40B4-BE49-F238E27FC236}">
                <a16:creationId xmlns:a16="http://schemas.microsoft.com/office/drawing/2014/main" id="{09E1C39F-1F77-6A46-AA02-A94EA84E7F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442325" cy="497205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Virtual Address Space</a:t>
            </a:r>
          </a:p>
          <a:p>
            <a:pPr lvl="1"/>
            <a:r>
              <a:rPr lang="en-US" altLang="en-US" i="1">
                <a:ea typeface="ＭＳ Ｐゴシック" panose="020B0600070205080204" pitchFamily="34" charset="-128"/>
              </a:rPr>
              <a:t>V = {0, 1, …, N–1}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Physical Address Space</a:t>
            </a:r>
          </a:p>
          <a:p>
            <a:pPr lvl="1"/>
            <a:r>
              <a:rPr lang="en-US" altLang="en-US" i="1">
                <a:ea typeface="ＭＳ Ｐゴシック" panose="020B0600070205080204" pitchFamily="34" charset="-128"/>
              </a:rPr>
              <a:t>P = {0, 1, …, M–1}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Address Translation</a:t>
            </a:r>
          </a:p>
          <a:p>
            <a:pPr lvl="1"/>
            <a:r>
              <a:rPr lang="en-US" altLang="en-US" b="1" i="1">
                <a:ea typeface="ＭＳ Ｐゴシック" panose="020B0600070205080204" pitchFamily="34" charset="-128"/>
              </a:rPr>
              <a:t>MAP:  V </a:t>
            </a:r>
            <a:r>
              <a:rPr lang="en-US" altLang="en-US" b="1" i="1">
                <a:ea typeface="ＭＳ Ｐゴシック" panose="020B0600070205080204" pitchFamily="34" charset="-128"/>
                <a:sym typeface="Symbol" pitchFamily="2" charset="2"/>
              </a:rPr>
              <a:t></a:t>
            </a:r>
            <a:r>
              <a:rPr lang="en-US" altLang="en-US" b="1" i="1">
                <a:ea typeface="ＭＳ Ｐゴシック" panose="020B0600070205080204" pitchFamily="34" charset="-128"/>
              </a:rPr>
              <a:t>  P  U  {</a:t>
            </a:r>
            <a:r>
              <a:rPr lang="en-US" altLang="en-US" b="1" i="1">
                <a:ea typeface="ＭＳ Ｐゴシック" panose="020B0600070205080204" pitchFamily="34" charset="-128"/>
                <a:sym typeface="Symbol" pitchFamily="2" charset="2"/>
              </a:rPr>
              <a:t></a:t>
            </a:r>
            <a:r>
              <a:rPr lang="en-US" altLang="en-US" b="1" i="1">
                <a:ea typeface="ＭＳ Ｐゴシック" panose="020B0600070205080204" pitchFamily="34" charset="-128"/>
              </a:rPr>
              <a:t>}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For virtual address </a:t>
            </a:r>
            <a:r>
              <a:rPr lang="en-US" altLang="en-US" b="1" i="1">
                <a:ea typeface="ＭＳ Ｐゴシック" panose="020B0600070205080204" pitchFamily="34" charset="-128"/>
              </a:rPr>
              <a:t>a</a:t>
            </a:r>
            <a:r>
              <a:rPr lang="en-US" altLang="en-US">
                <a:ea typeface="ＭＳ Ｐゴシック" panose="020B0600070205080204" pitchFamily="34" charset="-128"/>
              </a:rPr>
              <a:t>:</a:t>
            </a:r>
          </a:p>
          <a:p>
            <a:pPr lvl="2"/>
            <a:r>
              <a:rPr lang="en-US" altLang="en-US" b="1" i="1">
                <a:ea typeface="ＭＳ Ｐゴシック" panose="020B0600070205080204" pitchFamily="34" charset="-128"/>
              </a:rPr>
              <a:t>MAP(a)  =  a</a:t>
            </a:r>
            <a:r>
              <a:rPr lang="en-US" altLang="en-US" i="1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  if data at virtual address </a:t>
            </a:r>
            <a:r>
              <a:rPr lang="en-US" altLang="ja-JP" b="1" i="1">
                <a:ea typeface="ＭＳ Ｐゴシック" panose="020B0600070205080204" pitchFamily="34" charset="-128"/>
              </a:rPr>
              <a:t>a</a:t>
            </a:r>
            <a:r>
              <a:rPr lang="en-US" altLang="ja-JP">
                <a:ea typeface="ＭＳ Ｐゴシック" panose="020B0600070205080204" pitchFamily="34" charset="-128"/>
              </a:rPr>
              <a:t> is at physical address </a:t>
            </a:r>
            <a:r>
              <a:rPr lang="en-US" altLang="ja-JP" b="1" i="1">
                <a:ea typeface="ＭＳ Ｐゴシック" panose="020B0600070205080204" pitchFamily="34" charset="-128"/>
              </a:rPr>
              <a:t>a</a:t>
            </a:r>
            <a:r>
              <a:rPr lang="en-US" altLang="en-US" b="1" i="1">
                <a:ea typeface="ＭＳ Ｐゴシック" panose="020B0600070205080204" pitchFamily="34" charset="-128"/>
              </a:rPr>
              <a:t>’</a:t>
            </a:r>
            <a:r>
              <a:rPr lang="en-US" altLang="ja-JP" i="1">
                <a:ea typeface="ＭＳ Ｐゴシック" panose="020B0600070205080204" pitchFamily="34" charset="-128"/>
              </a:rPr>
              <a:t> </a:t>
            </a:r>
            <a:r>
              <a:rPr lang="en-US" altLang="ja-JP">
                <a:ea typeface="ＭＳ Ｐゴシック" panose="020B0600070205080204" pitchFamily="34" charset="-128"/>
              </a:rPr>
              <a:t>in </a:t>
            </a:r>
            <a:r>
              <a:rPr lang="en-US" altLang="ja-JP" b="1" i="1">
                <a:ea typeface="ＭＳ Ｐゴシック" panose="020B0600070205080204" pitchFamily="34" charset="-128"/>
              </a:rPr>
              <a:t>P</a:t>
            </a:r>
          </a:p>
          <a:p>
            <a:pPr lvl="2"/>
            <a:r>
              <a:rPr lang="en-US" altLang="en-US" b="1" i="1">
                <a:ea typeface="ＭＳ Ｐゴシック" panose="020B0600070205080204" pitchFamily="34" charset="-128"/>
              </a:rPr>
              <a:t>MAP(a)  = </a:t>
            </a:r>
            <a:r>
              <a:rPr lang="en-US" altLang="en-US" b="1" i="1">
                <a:ea typeface="ＭＳ Ｐゴシック" panose="020B0600070205080204" pitchFamily="34" charset="-128"/>
                <a:sym typeface="Symbol" pitchFamily="2" charset="2"/>
              </a:rPr>
              <a:t></a:t>
            </a:r>
            <a:r>
              <a:rPr lang="en-US" altLang="en-US" b="1" i="1">
                <a:ea typeface="ＭＳ Ｐゴシック" panose="020B0600070205080204" pitchFamily="34" charset="-128"/>
              </a:rPr>
              <a:t> </a:t>
            </a:r>
            <a:r>
              <a:rPr lang="en-US" altLang="en-US">
                <a:ea typeface="ＭＳ Ｐゴシック" panose="020B0600070205080204" pitchFamily="34" charset="-128"/>
              </a:rPr>
              <a:t>if data at virtual address </a:t>
            </a:r>
            <a:r>
              <a:rPr lang="en-US" altLang="en-US" b="1" i="1">
                <a:ea typeface="ＭＳ Ｐゴシック" panose="020B0600070205080204" pitchFamily="34" charset="-128"/>
              </a:rPr>
              <a:t>a</a:t>
            </a:r>
            <a:r>
              <a:rPr lang="en-US" altLang="en-US">
                <a:ea typeface="ＭＳ Ｐゴシック" panose="020B0600070205080204" pitchFamily="34" charset="-128"/>
              </a:rPr>
              <a:t> is not in physical memory</a:t>
            </a:r>
          </a:p>
          <a:p>
            <a:pPr lvl="3"/>
            <a:r>
              <a:rPr lang="en-US" altLang="en-US">
                <a:ea typeface="ＭＳ Ｐゴシック" panose="020B0600070205080204" pitchFamily="34" charset="-128"/>
              </a:rPr>
              <a:t>Either invalid or stored on disk</a:t>
            </a:r>
          </a:p>
          <a:p>
            <a:pPr lvl="2"/>
            <a:endParaRPr lang="en-US" altLang="en-US">
              <a:ea typeface="ＭＳ Ｐゴシック" panose="020B0600070205080204" pitchFamily="34" charset="-128"/>
            </a:endParaRP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D81BA7F7-B11A-BD4D-8A0C-ED682B5174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0838" y="381000"/>
            <a:ext cx="8716962" cy="782638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en-US">
                <a:ea typeface="ＭＳ Ｐゴシック" panose="020B0600070205080204" pitchFamily="34" charset="-128"/>
              </a:rPr>
              <a:t>A System Using Physical Addressing</a:t>
            </a:r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D671AED2-766A-C643-AC90-A9C04E765B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5613" y="5791200"/>
            <a:ext cx="8307387" cy="881063"/>
          </a:xfrm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Used in “simple” systems like embedded microcontrollers in devices like cars, elevators, and digital picture frames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1CD15DD6-A66C-AF4E-9028-CE098FB437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233863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436" name="Text Box 4">
            <a:extLst>
              <a:ext uri="{FF2B5EF4-FFF2-40B4-BE49-F238E27FC236}">
                <a16:creationId xmlns:a16="http://schemas.microsoft.com/office/drawing/2014/main" id="{37CF17D2-4E08-B541-935E-0B4317AF53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1813" y="1665288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003300"/>
                </a:solidFill>
                <a:latin typeface="Calibri" panose="020F0502020204030204" pitchFamily="34" charset="0"/>
              </a:rPr>
              <a:t>0:</a:t>
            </a:r>
          </a:p>
        </p:txBody>
      </p:sp>
      <p:sp>
        <p:nvSpPr>
          <p:cNvPr id="18437" name="Text Box 5">
            <a:extLst>
              <a:ext uri="{FF2B5EF4-FFF2-40B4-BE49-F238E27FC236}">
                <a16:creationId xmlns:a16="http://schemas.microsoft.com/office/drawing/2014/main" id="{869CD21E-27EC-BC41-A624-B35061C25B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1813" y="1893888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003300"/>
                </a:solidFill>
                <a:latin typeface="Calibri" panose="020F0502020204030204" pitchFamily="34" charset="0"/>
              </a:rPr>
              <a:t>1:</a:t>
            </a:r>
          </a:p>
        </p:txBody>
      </p:sp>
      <p:sp>
        <p:nvSpPr>
          <p:cNvPr id="18438" name="Text Box 6">
            <a:extLst>
              <a:ext uri="{FF2B5EF4-FFF2-40B4-BE49-F238E27FC236}">
                <a16:creationId xmlns:a16="http://schemas.microsoft.com/office/drawing/2014/main" id="{9C36EAE3-9867-3F43-97B3-4E69A3478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3688" y="4186238"/>
            <a:ext cx="5842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003300"/>
                </a:solidFill>
                <a:latin typeface="Calibri" panose="020F0502020204030204" pitchFamily="34" charset="0"/>
              </a:rPr>
              <a:t>M-1:</a:t>
            </a:r>
          </a:p>
        </p:txBody>
      </p:sp>
      <p:sp>
        <p:nvSpPr>
          <p:cNvPr id="18439" name="Text Box 7">
            <a:extLst>
              <a:ext uri="{FF2B5EF4-FFF2-40B4-BE49-F238E27FC236}">
                <a16:creationId xmlns:a16="http://schemas.microsoft.com/office/drawing/2014/main" id="{582B9A7C-58E6-484E-8AE4-5AC1F1507D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9913" y="1371600"/>
            <a:ext cx="138906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003300"/>
                </a:solidFill>
                <a:latin typeface="Calibri" panose="020F0502020204030204" pitchFamily="34" charset="0"/>
              </a:rPr>
              <a:t>Main memory</a:t>
            </a:r>
          </a:p>
        </p:txBody>
      </p:sp>
      <p:sp>
        <p:nvSpPr>
          <p:cNvPr id="18440" name="Rectangle 10">
            <a:extLst>
              <a:ext uri="{FF2B5EF4-FFF2-40B4-BE49-F238E27FC236}">
                <a16:creationId xmlns:a16="http://schemas.microsoft.com/office/drawing/2014/main" id="{45D7ABC8-9116-184F-A5E5-6CFE96A5E9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2466975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CPU</a:t>
            </a:r>
          </a:p>
        </p:txBody>
      </p:sp>
      <p:sp>
        <p:nvSpPr>
          <p:cNvPr id="18441" name="Text Box 15">
            <a:extLst>
              <a:ext uri="{FF2B5EF4-FFF2-40B4-BE49-F238E27FC236}">
                <a16:creationId xmlns:a16="http://schemas.microsoft.com/office/drawing/2014/main" id="{58B10224-21FF-B049-93A8-DF51BD9021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122488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003300"/>
                </a:solidFill>
                <a:latin typeface="Calibri" panose="020F0502020204030204" pitchFamily="34" charset="0"/>
              </a:rPr>
              <a:t>2:</a:t>
            </a:r>
          </a:p>
        </p:txBody>
      </p:sp>
      <p:sp>
        <p:nvSpPr>
          <p:cNvPr id="18442" name="Text Box 16">
            <a:extLst>
              <a:ext uri="{FF2B5EF4-FFF2-40B4-BE49-F238E27FC236}">
                <a16:creationId xmlns:a16="http://schemas.microsoft.com/office/drawing/2014/main" id="{C7A20F5D-3D57-924C-AD5F-4BF3C282F3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1813" y="2351088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003300"/>
                </a:solidFill>
                <a:latin typeface="Calibri" panose="020F0502020204030204" pitchFamily="34" charset="0"/>
              </a:rPr>
              <a:t>3:</a:t>
            </a:r>
          </a:p>
        </p:txBody>
      </p:sp>
      <p:sp>
        <p:nvSpPr>
          <p:cNvPr id="9233" name="Rectangle 17">
            <a:extLst>
              <a:ext uri="{FF2B5EF4-FFF2-40B4-BE49-F238E27FC236}">
                <a16:creationId xmlns:a16="http://schemas.microsoft.com/office/drawing/2014/main" id="{6ABD4D31-DFF7-024A-9217-E2E3D8FB40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16700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234" name="Rectangle 18">
            <a:extLst>
              <a:ext uri="{FF2B5EF4-FFF2-40B4-BE49-F238E27FC236}">
                <a16:creationId xmlns:a16="http://schemas.microsoft.com/office/drawing/2014/main" id="{095851D9-5BE5-104D-B4E1-91F2D79DFF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18986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235" name="Rectangle 19">
            <a:extLst>
              <a:ext uri="{FF2B5EF4-FFF2-40B4-BE49-F238E27FC236}">
                <a16:creationId xmlns:a16="http://schemas.microsoft.com/office/drawing/2014/main" id="{183F165B-373C-4B42-83E5-30374E6D10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21272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236" name="Rectangle 20">
            <a:extLst>
              <a:ext uri="{FF2B5EF4-FFF2-40B4-BE49-F238E27FC236}">
                <a16:creationId xmlns:a16="http://schemas.microsoft.com/office/drawing/2014/main" id="{84627417-6CDA-8449-ACE1-D15272FDB9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23558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447" name="Rectangle 21">
            <a:extLst>
              <a:ext uri="{FF2B5EF4-FFF2-40B4-BE49-F238E27FC236}">
                <a16:creationId xmlns:a16="http://schemas.microsoft.com/office/drawing/2014/main" id="{D0451BBB-990E-774A-B25E-5DEBE64579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25844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8448" name="Rectangle 22">
            <a:extLst>
              <a:ext uri="{FF2B5EF4-FFF2-40B4-BE49-F238E27FC236}">
                <a16:creationId xmlns:a16="http://schemas.microsoft.com/office/drawing/2014/main" id="{8DABA798-40BB-FE44-8900-D3F6E5AD3C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28130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8449" name="Text Box 23">
            <a:extLst>
              <a:ext uri="{FF2B5EF4-FFF2-40B4-BE49-F238E27FC236}">
                <a16:creationId xmlns:a16="http://schemas.microsoft.com/office/drawing/2014/main" id="{73366F27-3C04-7A44-B855-DAADA0B5B9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1813" y="2579688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003300"/>
                </a:solidFill>
                <a:latin typeface="Calibri" panose="020F0502020204030204" pitchFamily="34" charset="0"/>
              </a:rPr>
              <a:t>4:</a:t>
            </a:r>
          </a:p>
        </p:txBody>
      </p:sp>
      <p:sp>
        <p:nvSpPr>
          <p:cNvPr id="18450" name="Text Box 24">
            <a:extLst>
              <a:ext uri="{FF2B5EF4-FFF2-40B4-BE49-F238E27FC236}">
                <a16:creationId xmlns:a16="http://schemas.microsoft.com/office/drawing/2014/main" id="{171A0344-0347-FD4F-A946-F1B631037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1813" y="2808288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003300"/>
                </a:solidFill>
                <a:latin typeface="Calibri" panose="020F0502020204030204" pitchFamily="34" charset="0"/>
              </a:rPr>
              <a:t>5:</a:t>
            </a:r>
          </a:p>
        </p:txBody>
      </p:sp>
      <p:sp>
        <p:nvSpPr>
          <p:cNvPr id="18451" name="Rectangle 25">
            <a:extLst>
              <a:ext uri="{FF2B5EF4-FFF2-40B4-BE49-F238E27FC236}">
                <a16:creationId xmlns:a16="http://schemas.microsoft.com/office/drawing/2014/main" id="{4E2B1E9F-3C53-E04B-ACCB-45E1AB5950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0416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8452" name="Rectangle 26">
            <a:extLst>
              <a:ext uri="{FF2B5EF4-FFF2-40B4-BE49-F238E27FC236}">
                <a16:creationId xmlns:a16="http://schemas.microsoft.com/office/drawing/2014/main" id="{F11BD4AA-4644-6449-835A-ECBA539C6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2702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8453" name="Text Box 27">
            <a:extLst>
              <a:ext uri="{FF2B5EF4-FFF2-40B4-BE49-F238E27FC236}">
                <a16:creationId xmlns:a16="http://schemas.microsoft.com/office/drawing/2014/main" id="{1ED82FD0-B710-EB40-ACE6-9242747721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1813" y="3036888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003300"/>
                </a:solidFill>
                <a:latin typeface="Calibri" panose="020F0502020204030204" pitchFamily="34" charset="0"/>
              </a:rPr>
              <a:t>6:</a:t>
            </a:r>
          </a:p>
        </p:txBody>
      </p:sp>
      <p:sp>
        <p:nvSpPr>
          <p:cNvPr id="18454" name="Text Box 28">
            <a:extLst>
              <a:ext uri="{FF2B5EF4-FFF2-40B4-BE49-F238E27FC236}">
                <a16:creationId xmlns:a16="http://schemas.microsoft.com/office/drawing/2014/main" id="{01132263-E8CF-E749-88B1-5436D0EC51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3265488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003300"/>
                </a:solidFill>
                <a:latin typeface="Calibri" panose="020F0502020204030204" pitchFamily="34" charset="0"/>
              </a:rPr>
              <a:t>7:</a:t>
            </a:r>
          </a:p>
        </p:txBody>
      </p:sp>
      <p:sp>
        <p:nvSpPr>
          <p:cNvPr id="9245" name="Rectangle 29">
            <a:extLst>
              <a:ext uri="{FF2B5EF4-FFF2-40B4-BE49-F238E27FC236}">
                <a16:creationId xmlns:a16="http://schemas.microsoft.com/office/drawing/2014/main" id="{CF1D926C-27DA-B648-85EA-D2058DBACD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01002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456" name="Text Box 9">
            <a:extLst>
              <a:ext uri="{FF2B5EF4-FFF2-40B4-BE49-F238E27FC236}">
                <a16:creationId xmlns:a16="http://schemas.microsoft.com/office/drawing/2014/main" id="{B16B1ADB-10DC-4541-BDA7-D11546BDA3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3675" y="2133600"/>
            <a:ext cx="1566863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Physical address</a:t>
            </a:r>
          </a:p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(PA)</a:t>
            </a:r>
          </a:p>
        </p:txBody>
      </p:sp>
      <p:sp>
        <p:nvSpPr>
          <p:cNvPr id="18457" name="AutoShape 31">
            <a:extLst>
              <a:ext uri="{FF2B5EF4-FFF2-40B4-BE49-F238E27FC236}">
                <a16:creationId xmlns:a16="http://schemas.microsoft.com/office/drawing/2014/main" id="{9FFE9250-EBCF-074D-B9E0-8B65070D0BA7}"/>
              </a:ext>
            </a:extLst>
          </p:cNvPr>
          <p:cNvSpPr>
            <a:spLocks/>
          </p:cNvSpPr>
          <p:nvPr/>
        </p:nvSpPr>
        <p:spPr bwMode="auto">
          <a:xfrm>
            <a:off x="5638800" y="2584450"/>
            <a:ext cx="76200" cy="9144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8458" name="Text Box 32">
            <a:extLst>
              <a:ext uri="{FF2B5EF4-FFF2-40B4-BE49-F238E27FC236}">
                <a16:creationId xmlns:a16="http://schemas.microsoft.com/office/drawing/2014/main" id="{F5F15B06-D693-AA40-9555-F4552C4DC4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6338" y="4832350"/>
            <a:ext cx="10683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Data word</a:t>
            </a:r>
          </a:p>
        </p:txBody>
      </p:sp>
      <p:sp>
        <p:nvSpPr>
          <p:cNvPr id="9249" name="Rectangle 33">
            <a:extLst>
              <a:ext uri="{FF2B5EF4-FFF2-40B4-BE49-F238E27FC236}">
                <a16:creationId xmlns:a16="http://schemas.microsoft.com/office/drawing/2014/main" id="{A1210BA5-39D8-1D42-85A1-5B8F3125CC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4988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460" name="Text Box 34">
            <a:extLst>
              <a:ext uri="{FF2B5EF4-FFF2-40B4-BE49-F238E27FC236}">
                <a16:creationId xmlns:a16="http://schemas.microsoft.com/office/drawing/2014/main" id="{13B3B078-29F4-A841-A649-DC40DDCF93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1813" y="3500438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003300"/>
                </a:solidFill>
                <a:latin typeface="Calibri" panose="020F0502020204030204" pitchFamily="34" charset="0"/>
              </a:rPr>
              <a:t>8:</a:t>
            </a:r>
          </a:p>
        </p:txBody>
      </p:sp>
      <p:sp>
        <p:nvSpPr>
          <p:cNvPr id="18461" name="Rectangle 35">
            <a:extLst>
              <a:ext uri="{FF2B5EF4-FFF2-40B4-BE49-F238E27FC236}">
                <a16:creationId xmlns:a16="http://schemas.microsoft.com/office/drawing/2014/main" id="{A0EDB23F-2643-A04D-B7A8-1FF91A08FB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3733800"/>
            <a:ext cx="914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rtl="1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chemeClr val="tx1"/>
                </a:solidFill>
                <a:latin typeface="Calibri" panose="020F0502020204030204" pitchFamily="34" charset="0"/>
              </a:rPr>
              <a:t>...</a:t>
            </a:r>
          </a:p>
        </p:txBody>
      </p:sp>
      <p:cxnSp>
        <p:nvCxnSpPr>
          <p:cNvPr id="18462" name="Straight Arrow Connector 39">
            <a:extLst>
              <a:ext uri="{FF2B5EF4-FFF2-40B4-BE49-F238E27FC236}">
                <a16:creationId xmlns:a16="http://schemas.microsoft.com/office/drawing/2014/main" id="{E7E5BD33-1C85-5642-9F36-90674590D6A2}"/>
              </a:ext>
            </a:extLst>
          </p:cNvPr>
          <p:cNvCxnSpPr>
            <a:cxnSpLocks noChangeShapeType="1"/>
            <a:stCxn id="18440" idx="3"/>
            <a:endCxn id="18449" idx="1"/>
          </p:cNvCxnSpPr>
          <p:nvPr/>
        </p:nvCxnSpPr>
        <p:spPr bwMode="auto">
          <a:xfrm flipV="1">
            <a:off x="2667000" y="2732088"/>
            <a:ext cx="1674813" cy="15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63" name="Straight Connector 54">
            <a:extLst>
              <a:ext uri="{FF2B5EF4-FFF2-40B4-BE49-F238E27FC236}">
                <a16:creationId xmlns:a16="http://schemas.microsoft.com/office/drawing/2014/main" id="{900E2D37-45FF-9548-92D7-30FC39496FFF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>
            <a:off x="5791200" y="3041650"/>
            <a:ext cx="533400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64" name="Straight Connector 58">
            <a:extLst>
              <a:ext uri="{FF2B5EF4-FFF2-40B4-BE49-F238E27FC236}">
                <a16:creationId xmlns:a16="http://schemas.microsoft.com/office/drawing/2014/main" id="{6DF46E20-AA85-E54A-9778-C68F97157BA7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5403850" y="3957638"/>
            <a:ext cx="1839913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65" name="Shape 60">
            <a:extLst>
              <a:ext uri="{FF2B5EF4-FFF2-40B4-BE49-F238E27FC236}">
                <a16:creationId xmlns:a16="http://schemas.microsoft.com/office/drawing/2014/main" id="{546E2E25-6EE3-5F44-AAE7-B0DC881EB6B5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2133600" y="3000375"/>
            <a:ext cx="4189413" cy="1878013"/>
          </a:xfrm>
          <a:prstGeom prst="bentConnector3">
            <a:avLst>
              <a:gd name="adj1" fmla="val 99991"/>
            </a:avLst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66" name="TextBox 34">
            <a:extLst>
              <a:ext uri="{FF2B5EF4-FFF2-40B4-BE49-F238E27FC236}">
                <a16:creationId xmlns:a16="http://schemas.microsoft.com/office/drawing/2014/main" id="{6D9335B0-B247-2E46-8FCB-2CC5A01DD0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2667000"/>
            <a:ext cx="3079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0">
                <a:solidFill>
                  <a:schemeClr val="tx1"/>
                </a:solidFill>
                <a:latin typeface="Courier New" panose="02070309020205020404" pitchFamily="49" charset="0"/>
              </a:rPr>
              <a:t>4</a:t>
            </a: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>
            <a:extLst>
              <a:ext uri="{FF2B5EF4-FFF2-40B4-BE49-F238E27FC236}">
                <a16:creationId xmlns:a16="http://schemas.microsoft.com/office/drawing/2014/main" id="{9A870C97-5F57-2F4A-94A0-C356589ED1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7188" y="434975"/>
            <a:ext cx="8329612" cy="762000"/>
          </a:xfrm>
        </p:spPr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Summary of Address Translation Symbols</a:t>
            </a:r>
          </a:p>
        </p:txBody>
      </p:sp>
      <p:sp>
        <p:nvSpPr>
          <p:cNvPr id="66562" name="Rectangle 3">
            <a:extLst>
              <a:ext uri="{FF2B5EF4-FFF2-40B4-BE49-F238E27FC236}">
                <a16:creationId xmlns:a16="http://schemas.microsoft.com/office/drawing/2014/main" id="{71197AB2-C2DC-0642-9F58-F0EF1AC2EF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7896225" cy="52673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200">
                <a:ea typeface="ＭＳ Ｐゴシック" panose="020B0600070205080204" pitchFamily="34" charset="-128"/>
              </a:rPr>
              <a:t>Basic Parameters</a:t>
            </a:r>
          </a:p>
          <a:p>
            <a:pPr lvl="1">
              <a:lnSpc>
                <a:spcPct val="90000"/>
              </a:lnSpc>
            </a:pPr>
            <a:r>
              <a:rPr lang="en-US" altLang="en-US" sz="1900" b="1">
                <a:ea typeface="ＭＳ Ｐゴシック" panose="020B0600070205080204" pitchFamily="34" charset="-128"/>
              </a:rPr>
              <a:t>N = 2</a:t>
            </a:r>
            <a:r>
              <a:rPr lang="en-US" altLang="en-US" sz="1900" b="1" baseline="30000">
                <a:ea typeface="ＭＳ Ｐゴシック" panose="020B0600070205080204" pitchFamily="34" charset="-128"/>
              </a:rPr>
              <a:t>n </a:t>
            </a:r>
            <a:r>
              <a:rPr lang="en-US" altLang="en-US" sz="1900">
                <a:ea typeface="ＭＳ Ｐゴシック" panose="020B0600070205080204" pitchFamily="34" charset="-128"/>
              </a:rPr>
              <a:t>: Number of addresses in virtual address space</a:t>
            </a:r>
            <a:endParaRPr lang="en-US" altLang="en-US" sz="1900" baseline="30000">
              <a:ea typeface="ＭＳ Ｐゴシック" panose="020B0600070205080204" pitchFamily="34" charset="-128"/>
            </a:endParaRPr>
          </a:p>
          <a:p>
            <a:pPr lvl="1">
              <a:lnSpc>
                <a:spcPct val="90000"/>
              </a:lnSpc>
            </a:pPr>
            <a:r>
              <a:rPr lang="en-US" altLang="en-US" sz="1900" b="1">
                <a:ea typeface="ＭＳ Ｐゴシック" panose="020B0600070205080204" pitchFamily="34" charset="-128"/>
              </a:rPr>
              <a:t>M = 2</a:t>
            </a:r>
            <a:r>
              <a:rPr lang="en-US" altLang="en-US" sz="1900" b="1" baseline="30000">
                <a:ea typeface="ＭＳ Ｐゴシック" panose="020B0600070205080204" pitchFamily="34" charset="-128"/>
              </a:rPr>
              <a:t>m </a:t>
            </a:r>
            <a:r>
              <a:rPr lang="en-US" altLang="en-US" sz="1900">
                <a:ea typeface="ＭＳ Ｐゴシック" panose="020B0600070205080204" pitchFamily="34" charset="-128"/>
              </a:rPr>
              <a:t>: Number of addresses in physical address space</a:t>
            </a:r>
            <a:endParaRPr lang="en-US" altLang="en-US" sz="1900" baseline="30000">
              <a:ea typeface="ＭＳ Ｐゴシック" panose="020B0600070205080204" pitchFamily="34" charset="-128"/>
            </a:endParaRPr>
          </a:p>
          <a:p>
            <a:pPr lvl="1">
              <a:lnSpc>
                <a:spcPct val="90000"/>
              </a:lnSpc>
            </a:pPr>
            <a:r>
              <a:rPr lang="en-US" altLang="en-US" sz="1900" b="1">
                <a:ea typeface="ＭＳ Ｐゴシック" panose="020B0600070205080204" pitchFamily="34" charset="-128"/>
              </a:rPr>
              <a:t>P = 2</a:t>
            </a:r>
            <a:r>
              <a:rPr lang="en-US" altLang="en-US" sz="1900" b="1" baseline="30000">
                <a:ea typeface="ＭＳ Ｐゴシック" panose="020B0600070205080204" pitchFamily="34" charset="-128"/>
              </a:rPr>
              <a:t>p </a:t>
            </a:r>
            <a:r>
              <a:rPr lang="en-US" altLang="en-US" sz="1900" b="1">
                <a:ea typeface="ＭＳ Ｐゴシック" panose="020B0600070205080204" pitchFamily="34" charset="-128"/>
              </a:rPr>
              <a:t> </a:t>
            </a:r>
            <a:r>
              <a:rPr lang="en-US" altLang="en-US" sz="1900">
                <a:ea typeface="ＭＳ Ｐゴシック" panose="020B0600070205080204" pitchFamily="34" charset="-128"/>
              </a:rPr>
              <a:t>: Page size (bytes)</a:t>
            </a:r>
            <a:endParaRPr lang="en-US" altLang="en-US" sz="1900" baseline="30000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</a:pPr>
            <a:r>
              <a:rPr lang="en-US" altLang="en-US" sz="2200">
                <a:ea typeface="ＭＳ Ｐゴシック" panose="020B0600070205080204" pitchFamily="34" charset="-128"/>
              </a:rPr>
              <a:t>Components of the virtual address (VA)</a:t>
            </a:r>
          </a:p>
          <a:p>
            <a:pPr lvl="1">
              <a:lnSpc>
                <a:spcPct val="90000"/>
              </a:lnSpc>
            </a:pPr>
            <a:r>
              <a:rPr lang="en-US" altLang="en-US" sz="1900" b="1">
                <a:ea typeface="ＭＳ Ｐゴシック" panose="020B0600070205080204" pitchFamily="34" charset="-128"/>
              </a:rPr>
              <a:t>TLBI</a:t>
            </a:r>
            <a:r>
              <a:rPr lang="en-US" altLang="en-US" sz="1900">
                <a:ea typeface="ＭＳ Ｐゴシック" panose="020B0600070205080204" pitchFamily="34" charset="-128"/>
              </a:rPr>
              <a:t>: TLB index</a:t>
            </a:r>
          </a:p>
          <a:p>
            <a:pPr lvl="1">
              <a:lnSpc>
                <a:spcPct val="90000"/>
              </a:lnSpc>
            </a:pPr>
            <a:r>
              <a:rPr lang="en-US" altLang="en-US" sz="1900" b="1">
                <a:ea typeface="ＭＳ Ｐゴシック" panose="020B0600070205080204" pitchFamily="34" charset="-128"/>
              </a:rPr>
              <a:t>TLBT</a:t>
            </a:r>
            <a:r>
              <a:rPr lang="en-US" altLang="en-US" sz="1900">
                <a:ea typeface="ＭＳ Ｐゴシック" panose="020B0600070205080204" pitchFamily="34" charset="-128"/>
              </a:rPr>
              <a:t>: TLB tag</a:t>
            </a:r>
          </a:p>
          <a:p>
            <a:pPr lvl="1">
              <a:lnSpc>
                <a:spcPct val="90000"/>
              </a:lnSpc>
            </a:pPr>
            <a:r>
              <a:rPr lang="en-US" altLang="en-US" sz="1900" b="1">
                <a:ea typeface="ＭＳ Ｐゴシック" panose="020B0600070205080204" pitchFamily="34" charset="-128"/>
              </a:rPr>
              <a:t>VPO</a:t>
            </a:r>
            <a:r>
              <a:rPr lang="en-US" altLang="en-US" sz="1900">
                <a:ea typeface="ＭＳ Ｐゴシック" panose="020B0600070205080204" pitchFamily="34" charset="-128"/>
              </a:rPr>
              <a:t>: Virtual page offset </a:t>
            </a:r>
          </a:p>
          <a:p>
            <a:pPr lvl="1">
              <a:lnSpc>
                <a:spcPct val="90000"/>
              </a:lnSpc>
            </a:pPr>
            <a:r>
              <a:rPr lang="en-US" altLang="en-US" sz="1900" b="1">
                <a:ea typeface="ＭＳ Ｐゴシック" panose="020B0600070205080204" pitchFamily="34" charset="-128"/>
              </a:rPr>
              <a:t>VPN</a:t>
            </a:r>
            <a:r>
              <a:rPr lang="en-US" altLang="en-US" sz="1900">
                <a:ea typeface="ＭＳ Ｐゴシック" panose="020B0600070205080204" pitchFamily="34" charset="-128"/>
              </a:rPr>
              <a:t>: Virtual page number </a:t>
            </a:r>
          </a:p>
          <a:p>
            <a:pPr>
              <a:lnSpc>
                <a:spcPct val="90000"/>
              </a:lnSpc>
            </a:pPr>
            <a:r>
              <a:rPr lang="en-US" altLang="en-US" sz="2200">
                <a:ea typeface="ＭＳ Ｐゴシック" panose="020B0600070205080204" pitchFamily="34" charset="-128"/>
              </a:rPr>
              <a:t>Components of the physical address (PA)</a:t>
            </a:r>
          </a:p>
          <a:p>
            <a:pPr lvl="1">
              <a:lnSpc>
                <a:spcPct val="90000"/>
              </a:lnSpc>
            </a:pPr>
            <a:r>
              <a:rPr lang="en-US" altLang="en-US" sz="1900" b="1">
                <a:ea typeface="ＭＳ Ｐゴシック" panose="020B0600070205080204" pitchFamily="34" charset="-128"/>
              </a:rPr>
              <a:t>PPO</a:t>
            </a:r>
            <a:r>
              <a:rPr lang="en-US" altLang="en-US" sz="1900">
                <a:ea typeface="ＭＳ Ｐゴシック" panose="020B0600070205080204" pitchFamily="34" charset="-128"/>
              </a:rPr>
              <a:t>: Physical page offset (same as VPO)</a:t>
            </a:r>
          </a:p>
          <a:p>
            <a:pPr lvl="1">
              <a:lnSpc>
                <a:spcPct val="90000"/>
              </a:lnSpc>
            </a:pPr>
            <a:r>
              <a:rPr lang="en-US" altLang="en-US" sz="1900" b="1">
                <a:ea typeface="ＭＳ Ｐゴシック" panose="020B0600070205080204" pitchFamily="34" charset="-128"/>
              </a:rPr>
              <a:t>PPN:</a:t>
            </a:r>
            <a:r>
              <a:rPr lang="en-US" altLang="en-US" sz="1900">
                <a:ea typeface="ＭＳ Ｐゴシック" panose="020B0600070205080204" pitchFamily="34" charset="-128"/>
              </a:rPr>
              <a:t> Physical page number</a:t>
            </a:r>
          </a:p>
          <a:p>
            <a:pPr lvl="1">
              <a:lnSpc>
                <a:spcPct val="90000"/>
              </a:lnSpc>
            </a:pPr>
            <a:r>
              <a:rPr lang="en-US" altLang="en-US" sz="1900" b="1">
                <a:ea typeface="ＭＳ Ｐゴシック" panose="020B0600070205080204" pitchFamily="34" charset="-128"/>
              </a:rPr>
              <a:t>CO</a:t>
            </a:r>
            <a:r>
              <a:rPr lang="en-US" altLang="en-US" sz="1900">
                <a:ea typeface="ＭＳ Ｐゴシック" panose="020B0600070205080204" pitchFamily="34" charset="-128"/>
              </a:rPr>
              <a:t>: Byte offset within cache line</a:t>
            </a:r>
          </a:p>
          <a:p>
            <a:pPr lvl="1">
              <a:lnSpc>
                <a:spcPct val="90000"/>
              </a:lnSpc>
            </a:pPr>
            <a:r>
              <a:rPr lang="en-US" altLang="en-US" sz="1900" b="1">
                <a:ea typeface="ＭＳ Ｐゴシック" panose="020B0600070205080204" pitchFamily="34" charset="-128"/>
              </a:rPr>
              <a:t>CI:</a:t>
            </a:r>
            <a:r>
              <a:rPr lang="en-US" altLang="en-US" sz="1900">
                <a:ea typeface="ＭＳ Ｐゴシック" panose="020B0600070205080204" pitchFamily="34" charset="-128"/>
              </a:rPr>
              <a:t> Cache index</a:t>
            </a:r>
          </a:p>
          <a:p>
            <a:pPr lvl="1">
              <a:lnSpc>
                <a:spcPct val="90000"/>
              </a:lnSpc>
            </a:pPr>
            <a:r>
              <a:rPr lang="en-US" altLang="en-US" sz="1900" b="1">
                <a:ea typeface="ＭＳ Ｐゴシック" panose="020B0600070205080204" pitchFamily="34" charset="-128"/>
              </a:rPr>
              <a:t>CT</a:t>
            </a:r>
            <a:r>
              <a:rPr lang="en-US" altLang="en-US" sz="1900">
                <a:ea typeface="ＭＳ Ｐゴシック" panose="020B0600070205080204" pitchFamily="34" charset="-128"/>
              </a:rPr>
              <a:t>: Cache tag</a:t>
            </a:r>
          </a:p>
          <a:p>
            <a:pPr>
              <a:lnSpc>
                <a:spcPct val="90000"/>
              </a:lnSpc>
            </a:pPr>
            <a:endParaRPr lang="en-US" altLang="en-US" sz="22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4815F-1A76-094F-9C1A-E9D4BD678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Address Translation With a Page Table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0C22A61-75A0-6140-B099-0C65D6E223B4}"/>
              </a:ext>
            </a:extLst>
          </p:cNvPr>
          <p:cNvSpPr/>
          <p:nvPr/>
        </p:nvSpPr>
        <p:spPr bwMode="auto">
          <a:xfrm>
            <a:off x="3752850" y="2144713"/>
            <a:ext cx="25146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200" dirty="0">
                <a:latin typeface="+mn-lt"/>
                <a:ea typeface="ＭＳ Ｐゴシック" charset="0"/>
                <a:cs typeface="ＭＳ Ｐゴシック" charset="0"/>
              </a:rPr>
              <a:t>Virtual page number (VPN)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FB302FC-9410-7549-9421-23E7720B1376}"/>
              </a:ext>
            </a:extLst>
          </p:cNvPr>
          <p:cNvSpPr/>
          <p:nvPr/>
        </p:nvSpPr>
        <p:spPr bwMode="auto">
          <a:xfrm>
            <a:off x="6267450" y="2144713"/>
            <a:ext cx="2133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200" dirty="0">
                <a:latin typeface="+mn-lt"/>
                <a:ea typeface="ＭＳ Ｐゴシック" charset="0"/>
                <a:cs typeface="ＭＳ Ｐゴシック" charset="0"/>
              </a:rPr>
              <a:t>Virtual page offset (VPO)</a:t>
            </a:r>
          </a:p>
        </p:txBody>
      </p:sp>
      <p:sp>
        <p:nvSpPr>
          <p:cNvPr id="68612" name="Rectangle 4">
            <a:extLst>
              <a:ext uri="{FF2B5EF4-FFF2-40B4-BE49-F238E27FC236}">
                <a16:creationId xmlns:a16="http://schemas.microsoft.com/office/drawing/2014/main" id="{F1F800E7-D5C7-4041-8BBA-3C2473F74E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2850" y="3516313"/>
            <a:ext cx="2514600" cy="304800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68613" name="Rectangle 5">
            <a:extLst>
              <a:ext uri="{FF2B5EF4-FFF2-40B4-BE49-F238E27FC236}">
                <a16:creationId xmlns:a16="http://schemas.microsoft.com/office/drawing/2014/main" id="{02BB9D0F-7AE9-994C-B6A7-F34BCBC40D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1850" y="3516313"/>
            <a:ext cx="381000" cy="304800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68614" name="Rectangle 6">
            <a:extLst>
              <a:ext uri="{FF2B5EF4-FFF2-40B4-BE49-F238E27FC236}">
                <a16:creationId xmlns:a16="http://schemas.microsoft.com/office/drawing/2014/main" id="{DDD44498-1A84-F842-B85D-59A7AF46C0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2850" y="3821113"/>
            <a:ext cx="25146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 type="arrow" w="med" len="med"/>
          </a:ln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68615" name="Rectangle 7">
            <a:extLst>
              <a:ext uri="{FF2B5EF4-FFF2-40B4-BE49-F238E27FC236}">
                <a16:creationId xmlns:a16="http://schemas.microsoft.com/office/drawing/2014/main" id="{2E695D20-E18A-AD41-BC35-B48EA205D9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1850" y="3821113"/>
            <a:ext cx="381000" cy="304800"/>
          </a:xfrm>
          <a:prstGeom prst="rect">
            <a:avLst/>
          </a:prstGeom>
          <a:solidFill>
            <a:srgbClr val="8DBA84"/>
          </a:solidFill>
          <a:ln w="12700">
            <a:solidFill>
              <a:schemeClr val="tx1"/>
            </a:solidFill>
            <a:round/>
            <a:headEnd/>
            <a:tailEnd type="arrow" w="med" len="med"/>
          </a:ln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68616" name="Rectangle 8">
            <a:extLst>
              <a:ext uri="{FF2B5EF4-FFF2-40B4-BE49-F238E27FC236}">
                <a16:creationId xmlns:a16="http://schemas.microsoft.com/office/drawing/2014/main" id="{40A8A075-4E2A-684C-BBC4-8FE2D91902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2850" y="4125913"/>
            <a:ext cx="2514600" cy="304800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68617" name="Rectangle 9">
            <a:extLst>
              <a:ext uri="{FF2B5EF4-FFF2-40B4-BE49-F238E27FC236}">
                <a16:creationId xmlns:a16="http://schemas.microsoft.com/office/drawing/2014/main" id="{09F1030F-003D-A54C-BDCA-C14A708F12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1850" y="4125913"/>
            <a:ext cx="381000" cy="304800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68618" name="Rectangle 10">
            <a:extLst>
              <a:ext uri="{FF2B5EF4-FFF2-40B4-BE49-F238E27FC236}">
                <a16:creationId xmlns:a16="http://schemas.microsoft.com/office/drawing/2014/main" id="{4C0A4E10-C535-C947-AB14-DED5B998B8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2850" y="4430713"/>
            <a:ext cx="2514600" cy="304800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68619" name="Rectangle 11">
            <a:extLst>
              <a:ext uri="{FF2B5EF4-FFF2-40B4-BE49-F238E27FC236}">
                <a16:creationId xmlns:a16="http://schemas.microsoft.com/office/drawing/2014/main" id="{5E234079-43B7-4D4A-A598-481E821966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1850" y="4430713"/>
            <a:ext cx="381000" cy="304800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68620" name="Rectangle 12">
            <a:extLst>
              <a:ext uri="{FF2B5EF4-FFF2-40B4-BE49-F238E27FC236}">
                <a16:creationId xmlns:a16="http://schemas.microsoft.com/office/drawing/2014/main" id="{A462A459-BFB0-ED4B-BE01-4C28716A79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2850" y="6030913"/>
            <a:ext cx="25146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 type="arrow" w="med" len="med"/>
          </a:ln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</a:rPr>
              <a:t>Physical page number (PPN)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2E46C44-FA6B-6F4B-9C06-48163188991B}"/>
              </a:ext>
            </a:extLst>
          </p:cNvPr>
          <p:cNvSpPr/>
          <p:nvPr/>
        </p:nvSpPr>
        <p:spPr bwMode="auto">
          <a:xfrm>
            <a:off x="6267450" y="6030913"/>
            <a:ext cx="2133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200" dirty="0">
                <a:latin typeface="+mn-lt"/>
                <a:ea typeface="ＭＳ Ｐゴシック" charset="0"/>
                <a:cs typeface="ＭＳ Ｐゴシック" charset="0"/>
              </a:rPr>
              <a:t>Physical page offset (PPO)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FEC8E36-F3F9-B147-82E9-69DF56057B36}"/>
              </a:ext>
            </a:extLst>
          </p:cNvPr>
          <p:cNvSpPr txBox="1"/>
          <p:nvPr/>
        </p:nvSpPr>
        <p:spPr>
          <a:xfrm>
            <a:off x="3752850" y="1511300"/>
            <a:ext cx="1520825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Virtual address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877292F-EB9D-2E45-8ABF-5ACED011D6DF}"/>
              </a:ext>
            </a:extLst>
          </p:cNvPr>
          <p:cNvSpPr txBox="1"/>
          <p:nvPr/>
        </p:nvSpPr>
        <p:spPr>
          <a:xfrm>
            <a:off x="3752850" y="6335713"/>
            <a:ext cx="1751013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Physical address</a:t>
            </a:r>
          </a:p>
        </p:txBody>
      </p:sp>
      <p:sp>
        <p:nvSpPr>
          <p:cNvPr id="68624" name="TextBox 20">
            <a:extLst>
              <a:ext uri="{FF2B5EF4-FFF2-40B4-BE49-F238E27FC236}">
                <a16:creationId xmlns:a16="http://schemas.microsoft.com/office/drawing/2014/main" id="{C7B986F7-5222-704D-B9A2-093AE8D9EC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6125" y="3244850"/>
            <a:ext cx="5095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Valid</a:t>
            </a:r>
          </a:p>
        </p:txBody>
      </p:sp>
      <p:sp>
        <p:nvSpPr>
          <p:cNvPr id="68625" name="TextBox 21">
            <a:extLst>
              <a:ext uri="{FF2B5EF4-FFF2-40B4-BE49-F238E27FC236}">
                <a16:creationId xmlns:a16="http://schemas.microsoft.com/office/drawing/2014/main" id="{7CFCE816-AED9-F34B-B5BC-020AC91952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1125" y="3244850"/>
            <a:ext cx="19796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Physical page number (PPN)</a:t>
            </a:r>
          </a:p>
        </p:txBody>
      </p:sp>
      <p:cxnSp>
        <p:nvCxnSpPr>
          <p:cNvPr id="68626" name="Elbow Connector 23">
            <a:extLst>
              <a:ext uri="{FF2B5EF4-FFF2-40B4-BE49-F238E27FC236}">
                <a16:creationId xmlns:a16="http://schemas.microsoft.com/office/drawing/2014/main" id="{0F261FFF-0828-9841-B7E9-4895194C2321}"/>
              </a:ext>
            </a:extLst>
          </p:cNvPr>
          <p:cNvCxnSpPr>
            <a:cxnSpLocks noChangeShapeType="1"/>
            <a:stCxn id="3" idx="1"/>
            <a:endCxn id="68615" idx="1"/>
          </p:cNvCxnSpPr>
          <p:nvPr/>
        </p:nvCxnSpPr>
        <p:spPr bwMode="auto">
          <a:xfrm rot="10800000" flipV="1">
            <a:off x="3371850" y="2297113"/>
            <a:ext cx="381000" cy="1676400"/>
          </a:xfrm>
          <a:prstGeom prst="bentConnector3">
            <a:avLst>
              <a:gd name="adj1" fmla="val 258028"/>
            </a:avLst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8627" name="Straight Arrow Connector 26">
            <a:extLst>
              <a:ext uri="{FF2B5EF4-FFF2-40B4-BE49-F238E27FC236}">
                <a16:creationId xmlns:a16="http://schemas.microsoft.com/office/drawing/2014/main" id="{C2DFFCD8-9285-A241-BF9A-4A077A054437}"/>
              </a:ext>
            </a:extLst>
          </p:cNvPr>
          <p:cNvCxnSpPr>
            <a:cxnSpLocks noChangeShapeType="1"/>
            <a:stCxn id="4" idx="2"/>
            <a:endCxn id="14" idx="0"/>
          </p:cNvCxnSpPr>
          <p:nvPr/>
        </p:nvCxnSpPr>
        <p:spPr bwMode="auto">
          <a:xfrm rot="5400000">
            <a:off x="5544344" y="4241006"/>
            <a:ext cx="3581400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8628" name="Straight Arrow Connector 28">
            <a:extLst>
              <a:ext uri="{FF2B5EF4-FFF2-40B4-BE49-F238E27FC236}">
                <a16:creationId xmlns:a16="http://schemas.microsoft.com/office/drawing/2014/main" id="{3855B8BB-A247-C44E-8237-82D0BEDE0C68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3976688" y="4997450"/>
            <a:ext cx="2068512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8629" name="Rectangle 35">
            <a:extLst>
              <a:ext uri="{FF2B5EF4-FFF2-40B4-BE49-F238E27FC236}">
                <a16:creationId xmlns:a16="http://schemas.microsoft.com/office/drawing/2014/main" id="{28A2275C-DE0C-2344-9F96-3EC8B2BB30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025" y="1938338"/>
            <a:ext cx="1524000" cy="719137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 type="arrow" w="med" len="med"/>
          </a:ln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</a:rPr>
              <a:t>Page table </a:t>
            </a:r>
            <a:br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</a:rPr>
              <a:t>base register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</a:rPr>
              <a:t>(PTBR)</a:t>
            </a:r>
          </a:p>
        </p:txBody>
      </p:sp>
      <p:cxnSp>
        <p:nvCxnSpPr>
          <p:cNvPr id="68630" name="Shape 37">
            <a:extLst>
              <a:ext uri="{FF2B5EF4-FFF2-40B4-BE49-F238E27FC236}">
                <a16:creationId xmlns:a16="http://schemas.microsoft.com/office/drawing/2014/main" id="{8670950E-E84B-6946-A86E-2FBD82799174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286000" y="3763963"/>
            <a:ext cx="1066800" cy="1485900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8631" name="Shape 39">
            <a:extLst>
              <a:ext uri="{FF2B5EF4-FFF2-40B4-BE49-F238E27FC236}">
                <a16:creationId xmlns:a16="http://schemas.microsoft.com/office/drawing/2014/main" id="{965B15A2-6DBB-1F4D-BE2D-5A56D44F000B}"/>
              </a:ext>
            </a:extLst>
          </p:cNvPr>
          <p:cNvCxnSpPr>
            <a:cxnSpLocks noChangeShapeType="1"/>
            <a:stCxn id="68629" idx="2"/>
          </p:cNvCxnSpPr>
          <p:nvPr/>
        </p:nvCxnSpPr>
        <p:spPr bwMode="auto">
          <a:xfrm rot="16200000" flipH="1">
            <a:off x="1864519" y="2008981"/>
            <a:ext cx="858838" cy="2155825"/>
          </a:xfrm>
          <a:prstGeom prst="bentConnector2">
            <a:avLst/>
          </a:prstGeom>
          <a:noFill/>
          <a:ln w="25400">
            <a:solidFill>
              <a:srgbClr val="99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4778D252-3309-C948-8890-6F8CEEB33DD6}"/>
              </a:ext>
            </a:extLst>
          </p:cNvPr>
          <p:cNvSpPr/>
          <p:nvPr/>
        </p:nvSpPr>
        <p:spPr>
          <a:xfrm>
            <a:off x="3271838" y="2944813"/>
            <a:ext cx="1295400" cy="3381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Page table </a:t>
            </a:r>
          </a:p>
        </p:txBody>
      </p:sp>
      <p:sp>
        <p:nvSpPr>
          <p:cNvPr id="68633" name="TextBox 41">
            <a:extLst>
              <a:ext uri="{FF2B5EF4-FFF2-40B4-BE49-F238E27FC236}">
                <a16:creationId xmlns:a16="http://schemas.microsoft.com/office/drawing/2014/main" id="{F18695C1-D461-2B48-B7CA-79E4BA6988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5388" y="2971800"/>
            <a:ext cx="13858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990000"/>
                </a:solidFill>
                <a:latin typeface="Calibri" panose="020F0502020204030204" pitchFamily="34" charset="0"/>
              </a:rPr>
              <a:t>Page table address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990000"/>
                </a:solidFill>
                <a:latin typeface="Calibri" panose="020F0502020204030204" pitchFamily="34" charset="0"/>
              </a:rPr>
              <a:t>for process</a:t>
            </a:r>
          </a:p>
        </p:txBody>
      </p:sp>
      <p:sp>
        <p:nvSpPr>
          <p:cNvPr id="68634" name="TextBox 42">
            <a:extLst>
              <a:ext uri="{FF2B5EF4-FFF2-40B4-BE49-F238E27FC236}">
                <a16:creationId xmlns:a16="http://schemas.microsoft.com/office/drawing/2014/main" id="{933ADC3A-6796-FB4B-A4F7-F5D2DA0AE4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775" y="4676775"/>
            <a:ext cx="1485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Valid bit = 0: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page not in memory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(page fault)</a:t>
            </a:r>
          </a:p>
        </p:txBody>
      </p:sp>
      <p:sp>
        <p:nvSpPr>
          <p:cNvPr id="68635" name="TextBox 27">
            <a:extLst>
              <a:ext uri="{FF2B5EF4-FFF2-40B4-BE49-F238E27FC236}">
                <a16:creationId xmlns:a16="http://schemas.microsoft.com/office/drawing/2014/main" id="{82D7D1E8-AD3D-D545-8F34-BF1606560E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1857375"/>
            <a:ext cx="28892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68636" name="TextBox 29">
            <a:extLst>
              <a:ext uri="{FF2B5EF4-FFF2-40B4-BE49-F238E27FC236}">
                <a16:creationId xmlns:a16="http://schemas.microsoft.com/office/drawing/2014/main" id="{A40D14EE-C5E7-204D-A4AD-0DB634EDD9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7288" y="1857375"/>
            <a:ext cx="4064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  <a:latin typeface="Calibri" panose="020F0502020204030204" pitchFamily="34" charset="0"/>
              </a:rPr>
              <a:t>p-1</a:t>
            </a:r>
          </a:p>
        </p:txBody>
      </p:sp>
      <p:sp>
        <p:nvSpPr>
          <p:cNvPr id="68637" name="TextBox 30">
            <a:extLst>
              <a:ext uri="{FF2B5EF4-FFF2-40B4-BE49-F238E27FC236}">
                <a16:creationId xmlns:a16="http://schemas.microsoft.com/office/drawing/2014/main" id="{3C294CA3-D789-3A4F-99F0-ADD86E66A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7900" y="1857375"/>
            <a:ext cx="2921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  <a:latin typeface="Calibri" panose="020F0502020204030204" pitchFamily="34" charset="0"/>
              </a:rPr>
              <a:t>p</a:t>
            </a:r>
          </a:p>
        </p:txBody>
      </p:sp>
      <p:sp>
        <p:nvSpPr>
          <p:cNvPr id="68638" name="TextBox 31">
            <a:extLst>
              <a:ext uri="{FF2B5EF4-FFF2-40B4-BE49-F238E27FC236}">
                <a16:creationId xmlns:a16="http://schemas.microsoft.com/office/drawing/2014/main" id="{59571A08-92FF-954D-94AD-EC9FB2831A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2850" y="1857375"/>
            <a:ext cx="4064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  <a:latin typeface="Calibri" panose="020F0502020204030204" pitchFamily="34" charset="0"/>
              </a:rPr>
              <a:t>n-1</a:t>
            </a:r>
          </a:p>
        </p:txBody>
      </p:sp>
      <p:sp>
        <p:nvSpPr>
          <p:cNvPr id="68639" name="TextBox 32">
            <a:extLst>
              <a:ext uri="{FF2B5EF4-FFF2-40B4-BE49-F238E27FC236}">
                <a16:creationId xmlns:a16="http://schemas.microsoft.com/office/drawing/2014/main" id="{F08EB9EC-3303-A844-85EC-C62998A030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35950" y="5754688"/>
            <a:ext cx="288925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68640" name="TextBox 33">
            <a:extLst>
              <a:ext uri="{FF2B5EF4-FFF2-40B4-BE49-F238E27FC236}">
                <a16:creationId xmlns:a16="http://schemas.microsoft.com/office/drawing/2014/main" id="{6E089B03-C667-0A4E-9BBD-0CEFC8866C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3638" y="5754688"/>
            <a:ext cx="4064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  <a:latin typeface="Calibri" panose="020F0502020204030204" pitchFamily="34" charset="0"/>
              </a:rPr>
              <a:t>p-1</a:t>
            </a:r>
          </a:p>
        </p:txBody>
      </p:sp>
      <p:sp>
        <p:nvSpPr>
          <p:cNvPr id="68641" name="TextBox 34">
            <a:extLst>
              <a:ext uri="{FF2B5EF4-FFF2-40B4-BE49-F238E27FC236}">
                <a16:creationId xmlns:a16="http://schemas.microsoft.com/office/drawing/2014/main" id="{8E40F8DA-217E-BF4C-9246-D30186E86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2975" y="5754688"/>
            <a:ext cx="2921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  <a:latin typeface="Calibri" panose="020F0502020204030204" pitchFamily="34" charset="0"/>
              </a:rPr>
              <a:t>p</a:t>
            </a:r>
          </a:p>
        </p:txBody>
      </p:sp>
      <p:sp>
        <p:nvSpPr>
          <p:cNvPr id="68642" name="TextBox 36">
            <a:extLst>
              <a:ext uri="{FF2B5EF4-FFF2-40B4-BE49-F238E27FC236}">
                <a16:creationId xmlns:a16="http://schemas.microsoft.com/office/drawing/2014/main" id="{D4F47396-1256-F745-B20C-2576E6338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7925" y="5754688"/>
            <a:ext cx="446088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  <a:latin typeface="Calibri" panose="020F0502020204030204" pitchFamily="34" charset="0"/>
              </a:rPr>
              <a:t>m-1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>
            <a:extLst>
              <a:ext uri="{FF2B5EF4-FFF2-40B4-BE49-F238E27FC236}">
                <a16:creationId xmlns:a16="http://schemas.microsoft.com/office/drawing/2014/main" id="{D0B4D45D-B191-1F4E-843D-CE4B8A356B19}"/>
              </a:ext>
            </a:extLst>
          </p:cNvPr>
          <p:cNvSpPr/>
          <p:nvPr/>
        </p:nvSpPr>
        <p:spPr bwMode="auto">
          <a:xfrm>
            <a:off x="1384300" y="1725613"/>
            <a:ext cx="3749675" cy="1676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217" name="Rectangle 1">
            <a:extLst>
              <a:ext uri="{FF2B5EF4-FFF2-40B4-BE49-F238E27FC236}">
                <a16:creationId xmlns:a16="http://schemas.microsoft.com/office/drawing/2014/main" id="{E5513504-EDA4-AF41-8429-9D907DEC3D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36563"/>
            <a:ext cx="8716963" cy="782637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en-US">
                <a:ea typeface="ＭＳ Ｐゴシック" panose="020B0600070205080204" pitchFamily="34" charset="-128"/>
              </a:rPr>
              <a:t>Address Translation: Page Hit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F687CCB5-0ECA-424F-BEEC-123DBBDF47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572000"/>
            <a:ext cx="6781800" cy="2057400"/>
          </a:xfrm>
        </p:spPr>
        <p:txBody>
          <a:bodyPr/>
          <a:lstStyle/>
          <a:p>
            <a:pPr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2000">
                <a:ea typeface="ＭＳ Ｐゴシック" panose="020B0600070205080204" pitchFamily="34" charset="-128"/>
              </a:rPr>
              <a:t>1) Processor sends virtual address to MMU </a:t>
            </a:r>
          </a:p>
          <a:p>
            <a:pPr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2000">
                <a:ea typeface="ＭＳ Ｐゴシック" panose="020B0600070205080204" pitchFamily="34" charset="-128"/>
              </a:rPr>
              <a:t>2-3) MMU fetches PTE from page table in memory</a:t>
            </a:r>
          </a:p>
          <a:p>
            <a:pPr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2000">
                <a:ea typeface="ＭＳ Ｐゴシック" panose="020B0600070205080204" pitchFamily="34" charset="-128"/>
              </a:rPr>
              <a:t>4) MMU sends physical address to cache/memory</a:t>
            </a:r>
          </a:p>
          <a:p>
            <a:pPr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2000">
                <a:ea typeface="ＭＳ Ｐゴシック" panose="020B0600070205080204" pitchFamily="34" charset="-128"/>
              </a:rPr>
              <a:t>5) Cache/memory sends data word to processor</a:t>
            </a:r>
          </a:p>
        </p:txBody>
      </p:sp>
      <p:sp>
        <p:nvSpPr>
          <p:cNvPr id="70660" name="Rectangle 10">
            <a:extLst>
              <a:ext uri="{FF2B5EF4-FFF2-40B4-BE49-F238E27FC236}">
                <a16:creationId xmlns:a16="http://schemas.microsoft.com/office/drawing/2014/main" id="{A0201603-825A-E849-B9E2-71C1F9B05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3988" y="1962150"/>
            <a:ext cx="1066800" cy="1236663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MMU</a:t>
            </a:r>
          </a:p>
        </p:txBody>
      </p:sp>
      <p:sp>
        <p:nvSpPr>
          <p:cNvPr id="9233" name="Rectangle 17">
            <a:extLst>
              <a:ext uri="{FF2B5EF4-FFF2-40B4-BE49-F238E27FC236}">
                <a16:creationId xmlns:a16="http://schemas.microsoft.com/office/drawing/2014/main" id="{C17B2E3C-B8E7-944D-A7B8-DCE70E6CED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1676400"/>
            <a:ext cx="914400" cy="2284413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dirty="0">
                <a:latin typeface="Calibri" pitchFamily="34" charset="0"/>
                <a:ea typeface="ＭＳ Ｐゴシック" charset="0"/>
                <a:cs typeface="ＭＳ Ｐゴシック" charset="0"/>
              </a:rPr>
              <a:t>Cache/</a:t>
            </a:r>
          </a:p>
          <a:p>
            <a:pPr>
              <a:defRPr/>
            </a:pPr>
            <a:r>
              <a:rPr lang="en-US" dirty="0">
                <a:latin typeface="Calibri" pitchFamily="34" charset="0"/>
                <a:ea typeface="ＭＳ Ｐゴシック" charset="0"/>
                <a:cs typeface="ＭＳ Ｐゴシック" charset="0"/>
              </a:rPr>
              <a:t>Memory</a:t>
            </a:r>
          </a:p>
        </p:txBody>
      </p:sp>
      <p:sp>
        <p:nvSpPr>
          <p:cNvPr id="9225" name="Text Box 9">
            <a:extLst>
              <a:ext uri="{FF2B5EF4-FFF2-40B4-BE49-F238E27FC236}">
                <a16:creationId xmlns:a16="http://schemas.microsoft.com/office/drawing/2014/main" id="{7A1E5728-E2B5-FD45-B7A6-0498888F44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7050" y="2784475"/>
            <a:ext cx="3746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PA</a:t>
            </a:r>
          </a:p>
        </p:txBody>
      </p:sp>
      <p:sp>
        <p:nvSpPr>
          <p:cNvPr id="9248" name="Text Box 32">
            <a:extLst>
              <a:ext uri="{FF2B5EF4-FFF2-40B4-BE49-F238E27FC236}">
                <a16:creationId xmlns:a16="http://schemas.microsoft.com/office/drawing/2014/main" id="{60293FA9-704F-AD4B-8FCC-4855BB32AA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7788" y="3732213"/>
            <a:ext cx="531812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Data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6C9296BC-4C57-D343-8C1D-FA92FF9E9742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5030788" y="3036888"/>
            <a:ext cx="1522412" cy="15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0665" name="Rectangle 10">
            <a:extLst>
              <a:ext uri="{FF2B5EF4-FFF2-40B4-BE49-F238E27FC236}">
                <a16:creationId xmlns:a16="http://schemas.microsoft.com/office/drawing/2014/main" id="{0EE10A2F-CD35-E044-9977-3F74F494DD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5588" y="2314575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CPU</a:t>
            </a:r>
          </a:p>
        </p:txBody>
      </p:sp>
      <p:cxnSp>
        <p:nvCxnSpPr>
          <p:cNvPr id="70666" name="Straight Arrow Connector 37">
            <a:extLst>
              <a:ext uri="{FF2B5EF4-FFF2-40B4-BE49-F238E27FC236}">
                <a16:creationId xmlns:a16="http://schemas.microsoft.com/office/drawing/2014/main" id="{8F3B947A-81B6-B640-A3DB-FC626823E173}"/>
              </a:ext>
            </a:extLst>
          </p:cNvPr>
          <p:cNvCxnSpPr>
            <a:cxnSpLocks noChangeShapeType="1"/>
            <a:stCxn id="70665" idx="3"/>
          </p:cNvCxnSpPr>
          <p:nvPr/>
        </p:nvCxnSpPr>
        <p:spPr bwMode="auto">
          <a:xfrm flipV="1">
            <a:off x="2592388" y="2576513"/>
            <a:ext cx="1370012" cy="47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0667" name="Text Box 9">
            <a:extLst>
              <a:ext uri="{FF2B5EF4-FFF2-40B4-BE49-F238E27FC236}">
                <a16:creationId xmlns:a16="http://schemas.microsoft.com/office/drawing/2014/main" id="{32CF46FC-4126-9642-92A5-5355A0376E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9588" y="2309813"/>
            <a:ext cx="3873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VA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C3A16CA-D4A7-5545-83C3-584673565997}"/>
              </a:ext>
            </a:extLst>
          </p:cNvPr>
          <p:cNvSpPr txBox="1"/>
          <p:nvPr/>
        </p:nvSpPr>
        <p:spPr>
          <a:xfrm>
            <a:off x="1390650" y="1728788"/>
            <a:ext cx="105727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CPU Chip</a:t>
            </a:r>
          </a:p>
        </p:txBody>
      </p:sp>
      <p:sp>
        <p:nvSpPr>
          <p:cNvPr id="43" name="Text Box 9">
            <a:extLst>
              <a:ext uri="{FF2B5EF4-FFF2-40B4-BE49-F238E27FC236}">
                <a16:creationId xmlns:a16="http://schemas.microsoft.com/office/drawing/2014/main" id="{CA7119C1-BDFC-8346-83FB-F365F3CFF8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3388" y="1870075"/>
            <a:ext cx="5603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PTEA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2E82BFC8-E627-0145-B4F1-BC4FE08F0000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5030788" y="2122488"/>
            <a:ext cx="1522412" cy="15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" name="Text Box 9">
            <a:extLst>
              <a:ext uri="{FF2B5EF4-FFF2-40B4-BE49-F238E27FC236}">
                <a16:creationId xmlns:a16="http://schemas.microsoft.com/office/drawing/2014/main" id="{1ABCDBB9-7374-EE42-B16C-15994FF57B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7363" y="2174875"/>
            <a:ext cx="4524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PTE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77BC7819-6BAF-8B40-AAD8-12A9F84307EE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5030788" y="2427288"/>
            <a:ext cx="1522412" cy="15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Shape 49">
            <a:extLst>
              <a:ext uri="{FF2B5EF4-FFF2-40B4-BE49-F238E27FC236}">
                <a16:creationId xmlns:a16="http://schemas.microsoft.com/office/drawing/2014/main" id="{215BA43B-19FB-134B-8D0E-CC0B996825B5}"/>
              </a:ext>
            </a:extLst>
          </p:cNvPr>
          <p:cNvCxnSpPr>
            <a:cxnSpLocks noChangeShapeType="1"/>
            <a:endCxn id="70665" idx="2"/>
          </p:cNvCxnSpPr>
          <p:nvPr/>
        </p:nvCxnSpPr>
        <p:spPr bwMode="auto">
          <a:xfrm rot="10800000">
            <a:off x="2058988" y="2847975"/>
            <a:ext cx="4494212" cy="884238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" name="Oval 4">
            <a:extLst>
              <a:ext uri="{FF2B5EF4-FFF2-40B4-BE49-F238E27FC236}">
                <a16:creationId xmlns:a16="http://schemas.microsoft.com/office/drawing/2014/main" id="{A958BB22-C082-A349-B65D-A1A5B7E863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6738" y="2074863"/>
            <a:ext cx="274637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52" name="Oval 18">
            <a:extLst>
              <a:ext uri="{FF2B5EF4-FFF2-40B4-BE49-F238E27FC236}">
                <a16:creationId xmlns:a16="http://schemas.microsoft.com/office/drawing/2014/main" id="{BC6FF3D2-A2FE-A347-84F8-4D1759915D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6263" y="1622425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53" name="Oval 19">
            <a:extLst>
              <a:ext uri="{FF2B5EF4-FFF2-40B4-BE49-F238E27FC236}">
                <a16:creationId xmlns:a16="http://schemas.microsoft.com/office/drawing/2014/main" id="{413357C1-430F-C543-B3FE-AC762F151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6263" y="2476500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54" name="Oval 20">
            <a:extLst>
              <a:ext uri="{FF2B5EF4-FFF2-40B4-BE49-F238E27FC236}">
                <a16:creationId xmlns:a16="http://schemas.microsoft.com/office/drawing/2014/main" id="{55935799-F059-9B40-963D-7447A9B6E8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6263" y="3103563"/>
            <a:ext cx="274637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56" name="Oval 21">
            <a:extLst>
              <a:ext uri="{FF2B5EF4-FFF2-40B4-BE49-F238E27FC236}">
                <a16:creationId xmlns:a16="http://schemas.microsoft.com/office/drawing/2014/main" id="{C31EDFAA-509B-4D4F-9ACF-F7D5CA1B8C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1138" y="4017963"/>
            <a:ext cx="274637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3" grpId="0"/>
      <p:bldP spid="47" grpId="0"/>
      <p:bldP spid="52" grpId="0" animBg="1"/>
      <p:bldP spid="53" grpId="0" animBg="1"/>
      <p:bldP spid="54" grpId="0" animBg="1"/>
      <p:bldP spid="5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>
            <a:extLst>
              <a:ext uri="{FF2B5EF4-FFF2-40B4-BE49-F238E27FC236}">
                <a16:creationId xmlns:a16="http://schemas.microsoft.com/office/drawing/2014/main" id="{6F150002-A95B-CF41-8A44-6590B1AAE476}"/>
              </a:ext>
            </a:extLst>
          </p:cNvPr>
          <p:cNvSpPr/>
          <p:nvPr/>
        </p:nvSpPr>
        <p:spPr bwMode="auto">
          <a:xfrm>
            <a:off x="609600" y="2538413"/>
            <a:ext cx="3749675" cy="1676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217" name="Rectangle 1">
            <a:extLst>
              <a:ext uri="{FF2B5EF4-FFF2-40B4-BE49-F238E27FC236}">
                <a16:creationId xmlns:a16="http://schemas.microsoft.com/office/drawing/2014/main" id="{9FDD55A2-F707-A940-80E3-DD62392F0F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36563"/>
            <a:ext cx="8716963" cy="782637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en-US">
                <a:ea typeface="ＭＳ Ｐゴシック" panose="020B0600070205080204" pitchFamily="34" charset="-128"/>
              </a:rPr>
              <a:t>Address Translation: Page Fault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72A08A32-DB7D-FC48-8A56-574DA6FF8A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495800"/>
            <a:ext cx="8001000" cy="2057400"/>
          </a:xfrm>
        </p:spPr>
        <p:txBody>
          <a:bodyPr/>
          <a:lstStyle/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1800">
                <a:ea typeface="ＭＳ Ｐゴシック" panose="020B0600070205080204" pitchFamily="34" charset="-128"/>
              </a:rPr>
              <a:t>1) Processor sends virtual address to MMU 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1800">
                <a:ea typeface="ＭＳ Ｐゴシック" panose="020B0600070205080204" pitchFamily="34" charset="-128"/>
              </a:rPr>
              <a:t>2-3) MMU fetches PTE from page table in memory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1800">
                <a:ea typeface="ＭＳ Ｐゴシック" panose="020B0600070205080204" pitchFamily="34" charset="-128"/>
              </a:rPr>
              <a:t>4) Valid bit is zero, so MMU triggers page fault exception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1800">
                <a:ea typeface="ＭＳ Ｐゴシック" panose="020B0600070205080204" pitchFamily="34" charset="-128"/>
              </a:rPr>
              <a:t>5) Handler identifies victim (and, if dirty, pages it out to disk)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1800">
                <a:ea typeface="ＭＳ Ｐゴシック" panose="020B0600070205080204" pitchFamily="34" charset="-128"/>
              </a:rPr>
              <a:t>6) Handler pages in new page and updates PTE in memory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1800">
                <a:ea typeface="ＭＳ Ｐゴシック" panose="020B0600070205080204" pitchFamily="34" charset="-128"/>
              </a:rPr>
              <a:t>7) Handler returns to original process, restarting faulting instruction</a:t>
            </a:r>
          </a:p>
        </p:txBody>
      </p:sp>
      <p:sp>
        <p:nvSpPr>
          <p:cNvPr id="72708" name="Rectangle 10">
            <a:extLst>
              <a:ext uri="{FF2B5EF4-FFF2-40B4-BE49-F238E27FC236}">
                <a16:creationId xmlns:a16="http://schemas.microsoft.com/office/drawing/2014/main" id="{0D43743C-4758-F24C-AB86-B294556C33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9288" y="2774950"/>
            <a:ext cx="1066800" cy="1236663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MMU</a:t>
            </a:r>
          </a:p>
        </p:txBody>
      </p:sp>
      <p:sp>
        <p:nvSpPr>
          <p:cNvPr id="72709" name="Rectangle 17">
            <a:extLst>
              <a:ext uri="{FF2B5EF4-FFF2-40B4-BE49-F238E27FC236}">
                <a16:creationId xmlns:a16="http://schemas.microsoft.com/office/drawing/2014/main" id="{8D318FE5-93B3-834B-A81C-D916431624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8500" y="2489200"/>
            <a:ext cx="914400" cy="1925638"/>
          </a:xfrm>
          <a:prstGeom prst="rect">
            <a:avLst/>
          </a:prstGeom>
          <a:solidFill>
            <a:srgbClr val="F5F5F5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Cache/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Memory</a:t>
            </a:r>
          </a:p>
        </p:txBody>
      </p:sp>
      <p:sp>
        <p:nvSpPr>
          <p:cNvPr id="72710" name="Rectangle 10">
            <a:extLst>
              <a:ext uri="{FF2B5EF4-FFF2-40B4-BE49-F238E27FC236}">
                <a16:creationId xmlns:a16="http://schemas.microsoft.com/office/drawing/2014/main" id="{28518D39-7757-DD42-A12E-63130A32C2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888" y="3127375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CPU</a:t>
            </a:r>
          </a:p>
        </p:txBody>
      </p:sp>
      <p:cxnSp>
        <p:nvCxnSpPr>
          <p:cNvPr id="72711" name="Straight Arrow Connector 37">
            <a:extLst>
              <a:ext uri="{FF2B5EF4-FFF2-40B4-BE49-F238E27FC236}">
                <a16:creationId xmlns:a16="http://schemas.microsoft.com/office/drawing/2014/main" id="{228F8FC5-A5C4-A54F-BB59-975BAA5B49F8}"/>
              </a:ext>
            </a:extLst>
          </p:cNvPr>
          <p:cNvCxnSpPr>
            <a:cxnSpLocks noChangeShapeType="1"/>
            <a:stCxn id="72710" idx="3"/>
          </p:cNvCxnSpPr>
          <p:nvPr/>
        </p:nvCxnSpPr>
        <p:spPr bwMode="auto">
          <a:xfrm flipV="1">
            <a:off x="1817688" y="3389313"/>
            <a:ext cx="1370012" cy="47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2712" name="Text Box 9">
            <a:extLst>
              <a:ext uri="{FF2B5EF4-FFF2-40B4-BE49-F238E27FC236}">
                <a16:creationId xmlns:a16="http://schemas.microsoft.com/office/drawing/2014/main" id="{F1D1F754-1E2C-6B40-A135-3B7558D626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4413" y="3144838"/>
            <a:ext cx="3667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VA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761F298-0A09-9942-92C0-A194D2354159}"/>
              </a:ext>
            </a:extLst>
          </p:cNvPr>
          <p:cNvSpPr txBox="1"/>
          <p:nvPr/>
        </p:nvSpPr>
        <p:spPr>
          <a:xfrm>
            <a:off x="614363" y="2541588"/>
            <a:ext cx="1003300" cy="3397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CPU Chip</a:t>
            </a:r>
          </a:p>
        </p:txBody>
      </p:sp>
      <p:sp>
        <p:nvSpPr>
          <p:cNvPr id="72714" name="Text Box 9">
            <a:extLst>
              <a:ext uri="{FF2B5EF4-FFF2-40B4-BE49-F238E27FC236}">
                <a16:creationId xmlns:a16="http://schemas.microsoft.com/office/drawing/2014/main" id="{183167FF-BE70-BD4C-BC6A-D5F7805973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4088" y="2709863"/>
            <a:ext cx="50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PTEA</a:t>
            </a:r>
          </a:p>
        </p:txBody>
      </p:sp>
      <p:cxnSp>
        <p:nvCxnSpPr>
          <p:cNvPr id="72715" name="Straight Arrow Connector 45">
            <a:extLst>
              <a:ext uri="{FF2B5EF4-FFF2-40B4-BE49-F238E27FC236}">
                <a16:creationId xmlns:a16="http://schemas.microsoft.com/office/drawing/2014/main" id="{668208B5-C156-BA4F-AE7B-6BE784B8D78A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256088" y="2947988"/>
            <a:ext cx="1522412" cy="15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2716" name="Text Box 9">
            <a:extLst>
              <a:ext uri="{FF2B5EF4-FFF2-40B4-BE49-F238E27FC236}">
                <a16:creationId xmlns:a16="http://schemas.microsoft.com/office/drawing/2014/main" id="{D3AA792B-6518-4241-A862-F2098E6F4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0125" y="3151188"/>
            <a:ext cx="4159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PTE</a:t>
            </a:r>
          </a:p>
        </p:txBody>
      </p:sp>
      <p:cxnSp>
        <p:nvCxnSpPr>
          <p:cNvPr id="72717" name="Straight Arrow Connector 47">
            <a:extLst>
              <a:ext uri="{FF2B5EF4-FFF2-40B4-BE49-F238E27FC236}">
                <a16:creationId xmlns:a16="http://schemas.microsoft.com/office/drawing/2014/main" id="{2A8C45E2-0D6B-0C47-8B5A-82D3865F3D53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4256088" y="3405188"/>
            <a:ext cx="1522412" cy="15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" name="Oval 4">
            <a:extLst>
              <a:ext uri="{FF2B5EF4-FFF2-40B4-BE49-F238E27FC236}">
                <a16:creationId xmlns:a16="http://schemas.microsoft.com/office/drawing/2014/main" id="{B0476FAC-5879-7740-9486-1A7CC437FE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0450" y="28956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chemeClr val="bg1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52" name="Oval 18">
            <a:extLst>
              <a:ext uri="{FF2B5EF4-FFF2-40B4-BE49-F238E27FC236}">
                <a16:creationId xmlns:a16="http://schemas.microsoft.com/office/drawing/2014/main" id="{AB25BBAD-E3AF-0F40-903D-CA532D28E4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1563" y="2447925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chemeClr val="bg1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53" name="Oval 19">
            <a:extLst>
              <a:ext uri="{FF2B5EF4-FFF2-40B4-BE49-F238E27FC236}">
                <a16:creationId xmlns:a16="http://schemas.microsoft.com/office/drawing/2014/main" id="{6721C68F-EEA4-B042-9546-8D94B3EBF2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1563" y="3454400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chemeClr val="bg1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54" name="Oval 20">
            <a:extLst>
              <a:ext uri="{FF2B5EF4-FFF2-40B4-BE49-F238E27FC236}">
                <a16:creationId xmlns:a16="http://schemas.microsoft.com/office/drawing/2014/main" id="{2DDE55AA-2154-AE42-8147-20D28B23AB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4063" y="1854200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chemeClr val="bg1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56" name="Oval 21">
            <a:extLst>
              <a:ext uri="{FF2B5EF4-FFF2-40B4-BE49-F238E27FC236}">
                <a16:creationId xmlns:a16="http://schemas.microsoft.com/office/drawing/2014/main" id="{E2C15CAD-7D93-4D48-93D1-510F5E3D81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2963" y="3001963"/>
            <a:ext cx="274637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chemeClr val="bg1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  <p:sp>
        <p:nvSpPr>
          <p:cNvPr id="72723" name="Rectangle 17">
            <a:extLst>
              <a:ext uri="{FF2B5EF4-FFF2-40B4-BE49-F238E27FC236}">
                <a16:creationId xmlns:a16="http://schemas.microsoft.com/office/drawing/2014/main" id="{EBBE07B4-C91D-F649-99BE-F8BAE3F675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493963"/>
            <a:ext cx="914400" cy="1925637"/>
          </a:xfrm>
          <a:prstGeom prst="rect">
            <a:avLst/>
          </a:prstGeom>
          <a:solidFill>
            <a:srgbClr val="F5F5F5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Disk</a:t>
            </a:r>
          </a:p>
        </p:txBody>
      </p:sp>
      <p:sp>
        <p:nvSpPr>
          <p:cNvPr id="25" name="Rectangle 10">
            <a:extLst>
              <a:ext uri="{FF2B5EF4-FFF2-40B4-BE49-F238E27FC236}">
                <a16:creationId xmlns:a16="http://schemas.microsoft.com/office/drawing/2014/main" id="{5E17B282-C08D-8D4D-B4B0-A4447CFD4C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1038" y="1519238"/>
            <a:ext cx="2527300" cy="533400"/>
          </a:xfrm>
          <a:prstGeom prst="rect">
            <a:avLst/>
          </a:prstGeom>
          <a:solidFill>
            <a:srgbClr val="F6F5BD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Page fault handler</a:t>
            </a:r>
          </a:p>
        </p:txBody>
      </p:sp>
      <p:cxnSp>
        <p:nvCxnSpPr>
          <p:cNvPr id="27" name="Shape 26">
            <a:extLst>
              <a:ext uri="{FF2B5EF4-FFF2-40B4-BE49-F238E27FC236}">
                <a16:creationId xmlns:a16="http://schemas.microsoft.com/office/drawing/2014/main" id="{25A9E482-D359-0648-BBA2-EAD7EFEA3B6E}"/>
              </a:ext>
            </a:extLst>
          </p:cNvPr>
          <p:cNvCxnSpPr>
            <a:cxnSpLocks noChangeShapeType="1"/>
            <a:stCxn id="72708" idx="0"/>
            <a:endCxn id="25" idx="1"/>
          </p:cNvCxnSpPr>
          <p:nvPr/>
        </p:nvCxnSpPr>
        <p:spPr bwMode="auto">
          <a:xfrm rot="5400000" flipH="1" flipV="1">
            <a:off x="4247357" y="1261269"/>
            <a:ext cx="989012" cy="2038350"/>
          </a:xfrm>
          <a:prstGeom prst="bentConnector2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59AAE73D-2E4E-7A44-BB49-DE46648CCD9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707188" y="2933700"/>
            <a:ext cx="1217612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48C38BFD-B09B-D548-A4CA-7B87ABF546D6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6707188" y="3881438"/>
            <a:ext cx="1217612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Down Arrow 33">
            <a:extLst>
              <a:ext uri="{FF2B5EF4-FFF2-40B4-BE49-F238E27FC236}">
                <a16:creationId xmlns:a16="http://schemas.microsoft.com/office/drawing/2014/main" id="{A4F74B26-A335-E44B-90E1-D6F23F383F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2052638"/>
            <a:ext cx="457200" cy="628650"/>
          </a:xfrm>
          <a:prstGeom prst="downArrow">
            <a:avLst>
              <a:gd name="adj1" fmla="val 50000"/>
              <a:gd name="adj2" fmla="val 50003"/>
            </a:avLst>
          </a:prstGeom>
          <a:noFill/>
          <a:ln w="63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5" name="Text Box 9">
            <a:extLst>
              <a:ext uri="{FF2B5EF4-FFF2-40B4-BE49-F238E27FC236}">
                <a16:creationId xmlns:a16="http://schemas.microsoft.com/office/drawing/2014/main" id="{9CFECFF9-2170-1940-80C1-1BB217F25E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775" y="2668588"/>
            <a:ext cx="9334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Victim page</a:t>
            </a:r>
          </a:p>
        </p:txBody>
      </p:sp>
      <p:sp>
        <p:nvSpPr>
          <p:cNvPr id="36" name="Text Box 9">
            <a:extLst>
              <a:ext uri="{FF2B5EF4-FFF2-40B4-BE49-F238E27FC236}">
                <a16:creationId xmlns:a16="http://schemas.microsoft.com/office/drawing/2014/main" id="{13511612-BF6A-B144-BA85-47F0B069F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8800" y="3617913"/>
            <a:ext cx="8191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New page</a:t>
            </a:r>
          </a:p>
        </p:txBody>
      </p:sp>
      <p:sp>
        <p:nvSpPr>
          <p:cNvPr id="39" name="Text Box 9">
            <a:extLst>
              <a:ext uri="{FF2B5EF4-FFF2-40B4-BE49-F238E27FC236}">
                <a16:creationId xmlns:a16="http://schemas.microsoft.com/office/drawing/2014/main" id="{E52747A9-87FB-C74C-98C1-268B2B6E12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00" y="1495425"/>
            <a:ext cx="8064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Exception</a:t>
            </a:r>
          </a:p>
        </p:txBody>
      </p:sp>
      <p:sp>
        <p:nvSpPr>
          <p:cNvPr id="42" name="Oval 21">
            <a:extLst>
              <a:ext uri="{FF2B5EF4-FFF2-40B4-BE49-F238E27FC236}">
                <a16:creationId xmlns:a16="http://schemas.microsoft.com/office/drawing/2014/main" id="{9F2E8054-4EAA-9748-9F3F-3F40358E51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5663" y="3962400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chemeClr val="bg1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6</a:t>
            </a:r>
          </a:p>
        </p:txBody>
      </p:sp>
      <p:sp>
        <p:nvSpPr>
          <p:cNvPr id="49" name="Oval 21">
            <a:extLst>
              <a:ext uri="{FF2B5EF4-FFF2-40B4-BE49-F238E27FC236}">
                <a16:creationId xmlns:a16="http://schemas.microsoft.com/office/drawing/2014/main" id="{9E57C829-A094-064E-A7AD-C5D50F44FA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0450" y="347345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chemeClr val="bg1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7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6" grpId="0" animBg="1"/>
      <p:bldP spid="25" grpId="0" animBg="1"/>
      <p:bldP spid="34" grpId="0" animBg="1"/>
      <p:bldP spid="35" grpId="0"/>
      <p:bldP spid="36" grpId="0"/>
      <p:bldP spid="39" grpId="0"/>
      <p:bldP spid="42" grpId="0" animBg="1"/>
      <p:bldP spid="4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9">
            <a:extLst>
              <a:ext uri="{FF2B5EF4-FFF2-40B4-BE49-F238E27FC236}">
                <a16:creationId xmlns:a16="http://schemas.microsoft.com/office/drawing/2014/main" id="{9C0CD227-8AB9-274E-AEC5-BF245B553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2222500"/>
            <a:ext cx="3646487" cy="2438400"/>
          </a:xfrm>
          <a:prstGeom prst="rect">
            <a:avLst/>
          </a:pr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571420" name="Rectangle 28">
            <a:extLst>
              <a:ext uri="{FF2B5EF4-FFF2-40B4-BE49-F238E27FC236}">
                <a16:creationId xmlns:a16="http://schemas.microsoft.com/office/drawing/2014/main" id="{A30D4B97-BCC6-2A4D-9F83-47BD517F71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Integrating VM and Cache</a:t>
            </a:r>
          </a:p>
        </p:txBody>
      </p:sp>
      <p:sp>
        <p:nvSpPr>
          <p:cNvPr id="571458" name="Rectangle 66">
            <a:extLst>
              <a:ext uri="{FF2B5EF4-FFF2-40B4-BE49-F238E27FC236}">
                <a16:creationId xmlns:a16="http://schemas.microsoft.com/office/drawing/2014/main" id="{34747CBE-A2AB-B243-A44E-A4BCB154D0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2700" y="3411538"/>
            <a:ext cx="384175" cy="26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en-US" dirty="0">
                <a:latin typeface="+mn-lt"/>
                <a:ea typeface="ＭＳ Ｐゴシック" charset="0"/>
                <a:cs typeface="ＭＳ Ｐゴシック" charset="0"/>
              </a:rPr>
              <a:t>VA</a:t>
            </a:r>
          </a:p>
        </p:txBody>
      </p:sp>
      <p:sp>
        <p:nvSpPr>
          <p:cNvPr id="571459" name="Rectangle 67">
            <a:extLst>
              <a:ext uri="{FF2B5EF4-FFF2-40B4-BE49-F238E27FC236}">
                <a16:creationId xmlns:a16="http://schemas.microsoft.com/office/drawing/2014/main" id="{27B8FBC9-6F92-204D-B3E7-207E2CAE11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3182938"/>
            <a:ext cx="1230313" cy="457200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latin typeface="+mn-lt"/>
                <a:ea typeface="ＭＳ Ｐゴシック" charset="0"/>
                <a:cs typeface="ＭＳ Ｐゴシック" charset="0"/>
              </a:rPr>
              <a:t>CPU</a:t>
            </a:r>
          </a:p>
        </p:txBody>
      </p:sp>
      <p:sp>
        <p:nvSpPr>
          <p:cNvPr id="571460" name="Rectangle 68">
            <a:extLst>
              <a:ext uri="{FF2B5EF4-FFF2-40B4-BE49-F238E27FC236}">
                <a16:creationId xmlns:a16="http://schemas.microsoft.com/office/drawing/2014/main" id="{8760D5E0-E387-8B45-B0FE-DEA3174527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7075" y="2420938"/>
            <a:ext cx="1022350" cy="2119312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latin typeface="+mn-lt"/>
                <a:ea typeface="ＭＳ Ｐゴシック" charset="0"/>
                <a:cs typeface="ＭＳ Ｐゴシック" charset="0"/>
              </a:rPr>
              <a:t>MMU</a:t>
            </a:r>
          </a:p>
        </p:txBody>
      </p:sp>
      <p:sp>
        <p:nvSpPr>
          <p:cNvPr id="74758" name="Rectangle 69">
            <a:extLst>
              <a:ext uri="{FF2B5EF4-FFF2-40B4-BE49-F238E27FC236}">
                <a16:creationId xmlns:a16="http://schemas.microsoft.com/office/drawing/2014/main" id="{47E912EC-3962-234E-9D73-3375DD0C41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300" y="2420938"/>
            <a:ext cx="925513" cy="2119312"/>
          </a:xfrm>
          <a:prstGeom prst="rect">
            <a:avLst/>
          </a:prstGeom>
          <a:solidFill>
            <a:srgbClr val="F5F5F5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 b="0">
              <a:solidFill>
                <a:schemeClr val="tx1"/>
              </a:solidFill>
            </a:endParaRPr>
          </a:p>
        </p:txBody>
      </p:sp>
      <p:sp>
        <p:nvSpPr>
          <p:cNvPr id="571462" name="Line 70">
            <a:extLst>
              <a:ext uri="{FF2B5EF4-FFF2-40B4-BE49-F238E27FC236}">
                <a16:creationId xmlns:a16="http://schemas.microsoft.com/office/drawing/2014/main" id="{44F0C857-C396-7C4B-A7A0-2E8CA1B2ECB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59013" y="3411538"/>
            <a:ext cx="1001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571463" name="Line 71">
            <a:extLst>
              <a:ext uri="{FF2B5EF4-FFF2-40B4-BE49-F238E27FC236}">
                <a16:creationId xmlns:a16="http://schemas.microsoft.com/office/drawing/2014/main" id="{301B2EDA-B507-1A4F-8C05-E05E1AFB371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38300" y="3640138"/>
            <a:ext cx="0" cy="124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571464" name="Rectangle 72">
            <a:extLst>
              <a:ext uri="{FF2B5EF4-FFF2-40B4-BE49-F238E27FC236}">
                <a16:creationId xmlns:a16="http://schemas.microsoft.com/office/drawing/2014/main" id="{461CBBFE-299C-5E44-B9D6-35CDFDDEFD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4063" y="2922588"/>
            <a:ext cx="563562" cy="26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en-US" dirty="0">
                <a:latin typeface="+mn-lt"/>
                <a:ea typeface="ＭＳ Ｐゴシック" charset="0"/>
                <a:cs typeface="ＭＳ Ｐゴシック" charset="0"/>
              </a:rPr>
              <a:t>PTEA</a:t>
            </a:r>
          </a:p>
        </p:txBody>
      </p:sp>
      <p:sp>
        <p:nvSpPr>
          <p:cNvPr id="571465" name="Text Box 73">
            <a:extLst>
              <a:ext uri="{FF2B5EF4-FFF2-40B4-BE49-F238E27FC236}">
                <a16:creationId xmlns:a16="http://schemas.microsoft.com/office/drawing/2014/main" id="{95086725-3565-6644-B9B3-9854C433C5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0" y="1763713"/>
            <a:ext cx="495300" cy="338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>
                <a:latin typeface="+mn-lt"/>
                <a:ea typeface="ＭＳ Ｐゴシック" charset="0"/>
                <a:cs typeface="ＭＳ Ｐゴシック" charset="0"/>
              </a:rPr>
              <a:t>PTE</a:t>
            </a:r>
          </a:p>
        </p:txBody>
      </p:sp>
      <p:sp>
        <p:nvSpPr>
          <p:cNvPr id="571466" name="Line 74">
            <a:extLst>
              <a:ext uri="{FF2B5EF4-FFF2-40B4-BE49-F238E27FC236}">
                <a16:creationId xmlns:a16="http://schemas.microsoft.com/office/drawing/2014/main" id="{D807B177-E78A-9142-80A5-093D92D95AF4}"/>
              </a:ext>
            </a:extLst>
          </p:cNvPr>
          <p:cNvSpPr>
            <a:spLocks noChangeShapeType="1"/>
          </p:cNvSpPr>
          <p:nvPr/>
        </p:nvSpPr>
        <p:spPr bwMode="auto">
          <a:xfrm>
            <a:off x="4286250" y="3181350"/>
            <a:ext cx="116205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571467" name="Rectangle 75">
            <a:extLst>
              <a:ext uri="{FF2B5EF4-FFF2-40B4-BE49-F238E27FC236}">
                <a16:creationId xmlns:a16="http://schemas.microsoft.com/office/drawing/2014/main" id="{B04DE37A-5158-A648-9501-E276FCAB81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2650" y="3563938"/>
            <a:ext cx="347663" cy="26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en-US">
                <a:latin typeface="+mn-lt"/>
                <a:ea typeface="ＭＳ Ｐゴシック" charset="0"/>
                <a:cs typeface="ＭＳ Ｐゴシック" charset="0"/>
              </a:rPr>
              <a:t>PA</a:t>
            </a:r>
          </a:p>
        </p:txBody>
      </p:sp>
      <p:sp>
        <p:nvSpPr>
          <p:cNvPr id="571468" name="Line 76">
            <a:extLst>
              <a:ext uri="{FF2B5EF4-FFF2-40B4-BE49-F238E27FC236}">
                <a16:creationId xmlns:a16="http://schemas.microsoft.com/office/drawing/2014/main" id="{25C630B6-E420-184D-8965-9AA1787ED8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38300" y="4889500"/>
            <a:ext cx="3568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571469" name="Text Box 77">
            <a:extLst>
              <a:ext uri="{FF2B5EF4-FFF2-40B4-BE49-F238E27FC236}">
                <a16:creationId xmlns:a16="http://schemas.microsoft.com/office/drawing/2014/main" id="{49ECE0AE-DE35-714B-B4F7-A7B6BC035E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4813300"/>
            <a:ext cx="584200" cy="338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  <a:ea typeface="ＭＳ Ｐゴシック" charset="0"/>
                <a:cs typeface="ＭＳ Ｐゴシック" charset="0"/>
              </a:rPr>
              <a:t>Data</a:t>
            </a:r>
          </a:p>
        </p:txBody>
      </p:sp>
      <p:sp>
        <p:nvSpPr>
          <p:cNvPr id="571470" name="Line 78">
            <a:extLst>
              <a:ext uri="{FF2B5EF4-FFF2-40B4-BE49-F238E27FC236}">
                <a16:creationId xmlns:a16="http://schemas.microsoft.com/office/drawing/2014/main" id="{65C3CC9B-0E40-8149-A794-0921A7CC826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05300" y="3822700"/>
            <a:ext cx="1162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571473" name="Rectangle 81">
            <a:extLst>
              <a:ext uri="{FF2B5EF4-FFF2-40B4-BE49-F238E27FC236}">
                <a16:creationId xmlns:a16="http://schemas.microsoft.com/office/drawing/2014/main" id="{C3F3E6B5-65C8-A944-B46F-4C202786E0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2688" y="2420938"/>
            <a:ext cx="925512" cy="2119312"/>
          </a:xfrm>
          <a:prstGeom prst="rect">
            <a:avLst/>
          </a:prstGeom>
          <a:solidFill>
            <a:srgbClr val="F5F5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>
                <a:latin typeface="+mn-lt"/>
                <a:ea typeface="ＭＳ Ｐゴシック" charset="0"/>
                <a:cs typeface="ＭＳ Ｐゴシック" charset="0"/>
              </a:rPr>
              <a:t>Memory</a:t>
            </a:r>
          </a:p>
        </p:txBody>
      </p:sp>
      <p:sp>
        <p:nvSpPr>
          <p:cNvPr id="571474" name="Line 82">
            <a:extLst>
              <a:ext uri="{FF2B5EF4-FFF2-40B4-BE49-F238E27FC236}">
                <a16:creationId xmlns:a16="http://schemas.microsoft.com/office/drawing/2014/main" id="{553676F1-ED75-1C4C-BB38-349262900B11}"/>
              </a:ext>
            </a:extLst>
          </p:cNvPr>
          <p:cNvSpPr>
            <a:spLocks noChangeShapeType="1"/>
          </p:cNvSpPr>
          <p:nvPr/>
        </p:nvSpPr>
        <p:spPr bwMode="auto">
          <a:xfrm>
            <a:off x="6373813" y="3822700"/>
            <a:ext cx="11779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571475" name="Text Box 83">
            <a:extLst>
              <a:ext uri="{FF2B5EF4-FFF2-40B4-BE49-F238E27FC236}">
                <a16:creationId xmlns:a16="http://schemas.microsoft.com/office/drawing/2014/main" id="{7B2F1644-12A5-CF44-AA32-DBFEF02BC4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0050" y="3516313"/>
            <a:ext cx="404813" cy="338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>
                <a:latin typeface="+mn-lt"/>
                <a:ea typeface="ＭＳ Ｐゴシック" charset="0"/>
                <a:cs typeface="ＭＳ Ｐゴシック" charset="0"/>
              </a:rPr>
              <a:t>PA</a:t>
            </a:r>
          </a:p>
        </p:txBody>
      </p:sp>
      <p:sp>
        <p:nvSpPr>
          <p:cNvPr id="571476" name="Text Box 84">
            <a:extLst>
              <a:ext uri="{FF2B5EF4-FFF2-40B4-BE49-F238E27FC236}">
                <a16:creationId xmlns:a16="http://schemas.microsoft.com/office/drawing/2014/main" id="{6AC82108-5687-7043-8F68-A193635BD9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1700" y="3575050"/>
            <a:ext cx="479425" cy="461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defRPr/>
            </a:pPr>
            <a:r>
              <a:rPr lang="en-US" sz="1200">
                <a:latin typeface="+mn-lt"/>
                <a:ea typeface="ＭＳ Ｐゴシック" charset="0"/>
                <a:cs typeface="ＭＳ Ｐゴシック" charset="0"/>
              </a:rPr>
              <a:t>PA</a:t>
            </a:r>
          </a:p>
          <a:p>
            <a:pPr algn="r">
              <a:defRPr/>
            </a:pPr>
            <a:r>
              <a:rPr lang="en-US" sz="1200">
                <a:latin typeface="+mn-lt"/>
                <a:ea typeface="ＭＳ Ｐゴシック" charset="0"/>
                <a:cs typeface="ＭＳ Ｐゴシック" charset="0"/>
              </a:rPr>
              <a:t>miss</a:t>
            </a:r>
          </a:p>
        </p:txBody>
      </p:sp>
      <p:sp>
        <p:nvSpPr>
          <p:cNvPr id="571477" name="Rectangle 85">
            <a:extLst>
              <a:ext uri="{FF2B5EF4-FFF2-40B4-BE49-F238E27FC236}">
                <a16:creationId xmlns:a16="http://schemas.microsoft.com/office/drawing/2014/main" id="{26AA101B-2753-2141-9F0F-FBAD5BA5E6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8450" y="2862263"/>
            <a:ext cx="563563" cy="26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en-US">
                <a:latin typeface="+mn-lt"/>
                <a:ea typeface="ＭＳ Ｐゴシック" charset="0"/>
                <a:cs typeface="ＭＳ Ｐゴシック" charset="0"/>
              </a:rPr>
              <a:t>PTEA</a:t>
            </a:r>
          </a:p>
        </p:txBody>
      </p:sp>
      <p:sp>
        <p:nvSpPr>
          <p:cNvPr id="571478" name="Text Box 86">
            <a:extLst>
              <a:ext uri="{FF2B5EF4-FFF2-40B4-BE49-F238E27FC236}">
                <a16:creationId xmlns:a16="http://schemas.microsoft.com/office/drawing/2014/main" id="{1BBD50D8-4144-CF44-BE78-A328B275D2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4075" y="2905125"/>
            <a:ext cx="504825" cy="461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defRPr/>
            </a:pPr>
            <a:r>
              <a:rPr lang="en-US" sz="1200">
                <a:latin typeface="+mn-lt"/>
                <a:ea typeface="ＭＳ Ｐゴシック" charset="0"/>
                <a:cs typeface="ＭＳ Ｐゴシック" charset="0"/>
              </a:rPr>
              <a:t>PTEA</a:t>
            </a:r>
          </a:p>
          <a:p>
            <a:pPr algn="r">
              <a:defRPr/>
            </a:pPr>
            <a:r>
              <a:rPr lang="en-US" sz="1200">
                <a:latin typeface="+mn-lt"/>
                <a:ea typeface="ＭＳ Ｐゴシック" charset="0"/>
                <a:cs typeface="ＭＳ Ｐゴシック" charset="0"/>
              </a:rPr>
              <a:t>miss</a:t>
            </a:r>
          </a:p>
        </p:txBody>
      </p:sp>
      <p:sp>
        <p:nvSpPr>
          <p:cNvPr id="571479" name="Line 87">
            <a:extLst>
              <a:ext uri="{FF2B5EF4-FFF2-40B4-BE49-F238E27FC236}">
                <a16:creationId xmlns:a16="http://schemas.microsoft.com/office/drawing/2014/main" id="{639E2A43-1135-F249-8408-7C962D37F5A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63963" y="2071688"/>
            <a:ext cx="14430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571480" name="Line 88">
            <a:extLst>
              <a:ext uri="{FF2B5EF4-FFF2-40B4-BE49-F238E27FC236}">
                <a16:creationId xmlns:a16="http://schemas.microsoft.com/office/drawing/2014/main" id="{C964A8CD-243A-D842-A558-C5FAE747806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63963" y="2071688"/>
            <a:ext cx="0" cy="349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571481" name="Line 89">
            <a:extLst>
              <a:ext uri="{FF2B5EF4-FFF2-40B4-BE49-F238E27FC236}">
                <a16:creationId xmlns:a16="http://schemas.microsoft.com/office/drawing/2014/main" id="{B01A3EA9-9EFF-D546-9ACE-AB857BDF443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07000" y="2603500"/>
            <a:ext cx="24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571482" name="Line 90">
            <a:extLst>
              <a:ext uri="{FF2B5EF4-FFF2-40B4-BE49-F238E27FC236}">
                <a16:creationId xmlns:a16="http://schemas.microsoft.com/office/drawing/2014/main" id="{96646591-8784-0E40-B305-928B6197F43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07000" y="2071688"/>
            <a:ext cx="0" cy="531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571483" name="Text Box 91">
            <a:extLst>
              <a:ext uri="{FF2B5EF4-FFF2-40B4-BE49-F238E27FC236}">
                <a16:creationId xmlns:a16="http://schemas.microsoft.com/office/drawing/2014/main" id="{FC2E0D9E-DEFE-0141-BCF6-F27018ED25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9088" y="2401888"/>
            <a:ext cx="504825" cy="461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sz="1200">
                <a:latin typeface="+mn-lt"/>
                <a:ea typeface="ＭＳ Ｐゴシック" charset="0"/>
                <a:cs typeface="ＭＳ Ｐゴシック" charset="0"/>
              </a:rPr>
              <a:t>PTEA </a:t>
            </a:r>
          </a:p>
          <a:p>
            <a:pPr>
              <a:defRPr/>
            </a:pPr>
            <a:r>
              <a:rPr lang="en-US" sz="1200">
                <a:latin typeface="+mn-lt"/>
                <a:ea typeface="ＭＳ Ｐゴシック" charset="0"/>
                <a:cs typeface="ＭＳ Ｐゴシック" charset="0"/>
              </a:rPr>
              <a:t>hit</a:t>
            </a:r>
          </a:p>
        </p:txBody>
      </p:sp>
      <p:sp>
        <p:nvSpPr>
          <p:cNvPr id="571484" name="Line 92">
            <a:extLst>
              <a:ext uri="{FF2B5EF4-FFF2-40B4-BE49-F238E27FC236}">
                <a16:creationId xmlns:a16="http://schemas.microsoft.com/office/drawing/2014/main" id="{3D8D2F78-29A0-7C44-9148-5F80F2584C5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07000" y="4356100"/>
            <a:ext cx="24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571485" name="Line 93">
            <a:extLst>
              <a:ext uri="{FF2B5EF4-FFF2-40B4-BE49-F238E27FC236}">
                <a16:creationId xmlns:a16="http://schemas.microsoft.com/office/drawing/2014/main" id="{257919A7-DCC1-E346-A87C-9327E70BEF2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207000" y="43561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571486" name="Text Box 94">
            <a:extLst>
              <a:ext uri="{FF2B5EF4-FFF2-40B4-BE49-F238E27FC236}">
                <a16:creationId xmlns:a16="http://schemas.microsoft.com/office/drawing/2014/main" id="{B2352EEC-3173-7E4E-BACF-F2845EA1D4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9088" y="4154488"/>
            <a:ext cx="358775" cy="461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sz="1200">
                <a:latin typeface="+mn-lt"/>
                <a:ea typeface="ＭＳ Ｐゴシック" charset="0"/>
                <a:cs typeface="ＭＳ Ｐゴシック" charset="0"/>
              </a:rPr>
              <a:t>PA </a:t>
            </a:r>
          </a:p>
          <a:p>
            <a:pPr>
              <a:defRPr/>
            </a:pPr>
            <a:r>
              <a:rPr lang="en-US" sz="1200">
                <a:latin typeface="+mn-lt"/>
                <a:ea typeface="ＭＳ Ｐゴシック" charset="0"/>
                <a:cs typeface="ＭＳ Ｐゴシック" charset="0"/>
              </a:rPr>
              <a:t>hit</a:t>
            </a:r>
          </a:p>
        </p:txBody>
      </p:sp>
      <p:sp>
        <p:nvSpPr>
          <p:cNvPr id="571487" name="Line 95">
            <a:extLst>
              <a:ext uri="{FF2B5EF4-FFF2-40B4-BE49-F238E27FC236}">
                <a16:creationId xmlns:a16="http://schemas.microsoft.com/office/drawing/2014/main" id="{B9314130-1EC1-574C-9299-E0657EF199A0}"/>
              </a:ext>
            </a:extLst>
          </p:cNvPr>
          <p:cNvSpPr>
            <a:spLocks noChangeShapeType="1"/>
          </p:cNvSpPr>
          <p:nvPr/>
        </p:nvSpPr>
        <p:spPr bwMode="auto">
          <a:xfrm>
            <a:off x="6389688" y="3182938"/>
            <a:ext cx="116205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571488" name="Line 96">
            <a:extLst>
              <a:ext uri="{FF2B5EF4-FFF2-40B4-BE49-F238E27FC236}">
                <a16:creationId xmlns:a16="http://schemas.microsoft.com/office/drawing/2014/main" id="{332099C1-FF72-CD42-8A11-92EE782DD69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73813" y="4356100"/>
            <a:ext cx="1171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571489" name="Text Box 97">
            <a:extLst>
              <a:ext uri="{FF2B5EF4-FFF2-40B4-BE49-F238E27FC236}">
                <a16:creationId xmlns:a16="http://schemas.microsoft.com/office/drawing/2014/main" id="{42C044D0-3AB9-4447-ABE3-F7D23B416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2263" y="4049713"/>
            <a:ext cx="584200" cy="338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>
                <a:latin typeface="+mn-lt"/>
                <a:ea typeface="ＭＳ Ｐゴシック" charset="0"/>
                <a:cs typeface="ＭＳ Ｐゴシック" charset="0"/>
              </a:rPr>
              <a:t>Data</a:t>
            </a:r>
          </a:p>
        </p:txBody>
      </p:sp>
      <p:sp>
        <p:nvSpPr>
          <p:cNvPr id="571490" name="Line 98">
            <a:extLst>
              <a:ext uri="{FF2B5EF4-FFF2-40B4-BE49-F238E27FC236}">
                <a16:creationId xmlns:a16="http://schemas.microsoft.com/office/drawing/2014/main" id="{E5BBBBAB-D039-6741-8BD3-7CA643508E7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61113" y="2603500"/>
            <a:ext cx="1171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571491" name="Text Box 99">
            <a:extLst>
              <a:ext uri="{FF2B5EF4-FFF2-40B4-BE49-F238E27FC236}">
                <a16:creationId xmlns:a16="http://schemas.microsoft.com/office/drawing/2014/main" id="{31EB47EA-7FC2-FF4B-A5A4-3D68BD48B8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9725" y="2265363"/>
            <a:ext cx="495300" cy="338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>
                <a:latin typeface="+mn-lt"/>
                <a:ea typeface="ＭＳ Ｐゴシック" charset="0"/>
                <a:cs typeface="ＭＳ Ｐゴシック" charset="0"/>
              </a:rPr>
              <a:t>PTE</a:t>
            </a:r>
          </a:p>
        </p:txBody>
      </p:sp>
      <p:sp>
        <p:nvSpPr>
          <p:cNvPr id="571492" name="Text Box 100">
            <a:extLst>
              <a:ext uri="{FF2B5EF4-FFF2-40B4-BE49-F238E27FC236}">
                <a16:creationId xmlns:a16="http://schemas.microsoft.com/office/drawing/2014/main" id="{6F6B45FB-2707-7A4D-9DCE-0233A8F94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713" y="4597400"/>
            <a:ext cx="671512" cy="584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dirty="0">
                <a:latin typeface="+mn-lt"/>
                <a:ea typeface="ＭＳ Ｐゴシック" charset="0"/>
                <a:cs typeface="ＭＳ Ｐゴシック" charset="0"/>
              </a:rPr>
              <a:t>L1</a:t>
            </a:r>
          </a:p>
          <a:p>
            <a:pPr algn="ctr">
              <a:defRPr/>
            </a:pPr>
            <a:r>
              <a:rPr lang="en-US" dirty="0">
                <a:latin typeface="+mn-lt"/>
                <a:ea typeface="ＭＳ Ｐゴシック" charset="0"/>
                <a:cs typeface="ＭＳ Ｐゴシック" charset="0"/>
              </a:rPr>
              <a:t>cache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0F1027D-77F6-3742-951A-CCE84BE58822}"/>
              </a:ext>
            </a:extLst>
          </p:cNvPr>
          <p:cNvSpPr txBox="1"/>
          <p:nvPr/>
        </p:nvSpPr>
        <p:spPr>
          <a:xfrm>
            <a:off x="838200" y="2222500"/>
            <a:ext cx="1106488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ＭＳ Ｐゴシック" charset="0"/>
                <a:cs typeface="ＭＳ Ｐゴシック" charset="0"/>
              </a:rPr>
              <a:t>CPU Chip</a:t>
            </a:r>
          </a:p>
        </p:txBody>
      </p:sp>
      <p:sp>
        <p:nvSpPr>
          <p:cNvPr id="44" name="Rectangle 72">
            <a:extLst>
              <a:ext uri="{FF2B5EF4-FFF2-40B4-BE49-F238E27FC236}">
                <a16:creationId xmlns:a16="http://schemas.microsoft.com/office/drawing/2014/main" id="{2C0033B5-79B0-2843-A90A-FDE95614B7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5638800"/>
            <a:ext cx="7491413" cy="239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en-US" sz="1400" i="1" dirty="0">
                <a:latin typeface="+mn-lt"/>
                <a:ea typeface="ＭＳ Ｐゴシック" charset="0"/>
                <a:cs typeface="ＭＳ Ｐゴシック" charset="0"/>
              </a:rPr>
              <a:t>VA: virtual address, PA: physical address, PTE: page table entry, PTEA = PTE address</a:t>
            </a: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222B9-E4D2-7948-93AE-F73141D61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914400"/>
          </a:xfrm>
        </p:spPr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Elephant(s) in the room</a:t>
            </a:r>
          </a:p>
        </p:txBody>
      </p:sp>
      <p:pic>
        <p:nvPicPr>
          <p:cNvPr id="8" name="Content Placeholder 7" descr="elephant1.jpg">
            <a:extLst>
              <a:ext uri="{FF2B5EF4-FFF2-40B4-BE49-F238E27FC236}">
                <a16:creationId xmlns:a16="http://schemas.microsoft.com/office/drawing/2014/main" id="{F93F2AC3-DBD0-D346-959B-8271BDA217D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9655" r="-39655"/>
          <a:stretch>
            <a:fillRect/>
          </a:stretch>
        </p:blipFill>
        <p:spPr>
          <a:xfrm>
            <a:off x="2286000" y="1981200"/>
            <a:ext cx="7515225" cy="4191000"/>
          </a:xfrm>
        </p:spPr>
      </p:pic>
      <p:pic>
        <p:nvPicPr>
          <p:cNvPr id="9" name="Picture 8" descr="elephant2.jpg">
            <a:extLst>
              <a:ext uri="{FF2B5EF4-FFF2-40B4-BE49-F238E27FC236}">
                <a16:creationId xmlns:a16="http://schemas.microsoft.com/office/drawing/2014/main" id="{E3FE8FF0-1563-464A-A6A8-80E3014335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100" y="2133600"/>
            <a:ext cx="6972300" cy="397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36D345C-7884-944E-A189-62A9B9BCE2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600200"/>
            <a:ext cx="57245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1600">
                <a:solidFill>
                  <a:schemeClr val="tx1"/>
                </a:solidFill>
              </a:rPr>
              <a:t>Problem 1: Translation is slow!</a:t>
            </a:r>
          </a:p>
          <a:p>
            <a:pPr lvl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1600">
                <a:solidFill>
                  <a:schemeClr val="tx1"/>
                </a:solidFill>
              </a:rPr>
              <a:t>Many memory accesses for each memory access</a:t>
            </a:r>
          </a:p>
          <a:p>
            <a:pPr lvl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1600">
                <a:solidFill>
                  <a:schemeClr val="tx1"/>
                </a:solidFill>
              </a:rPr>
              <a:t>Caches are useless!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136132A-A70A-8C4B-AF3E-83F3A26FFA95}"/>
              </a:ext>
            </a:extLst>
          </p:cNvPr>
          <p:cNvSpPr txBox="1"/>
          <p:nvPr/>
        </p:nvSpPr>
        <p:spPr>
          <a:xfrm>
            <a:off x="33338" y="2819400"/>
            <a:ext cx="2362200" cy="2800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Arial"/>
              <a:buChar char="•"/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Problem 2: Page table can be gigantic!</a:t>
            </a:r>
          </a:p>
          <a:p>
            <a:pPr marL="285750" indent="-285750">
              <a:buFont typeface="Arial"/>
              <a:buChar char="•"/>
              <a:defRPr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285750" indent="-285750">
              <a:buFont typeface="Arial"/>
              <a:buChar char="•"/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We need one for each process</a:t>
            </a:r>
          </a:p>
          <a:p>
            <a:pPr marL="285750" indent="-285750">
              <a:buFont typeface="Arial"/>
              <a:buChar char="•"/>
              <a:defRPr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285750" indent="-285750">
              <a:buFont typeface="Arial"/>
              <a:buChar char="•"/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All your memory are belong to us!</a:t>
            </a:r>
          </a:p>
          <a:p>
            <a:pPr>
              <a:defRPr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>
            <a:extLst>
              <a:ext uri="{FF2B5EF4-FFF2-40B4-BE49-F238E27FC236}">
                <a16:creationId xmlns:a16="http://schemas.microsoft.com/office/drawing/2014/main" id="{0A5D0A58-A823-F44F-AE26-A519964E5EBA}"/>
              </a:ext>
            </a:extLst>
          </p:cNvPr>
          <p:cNvSpPr/>
          <p:nvPr/>
        </p:nvSpPr>
        <p:spPr bwMode="auto">
          <a:xfrm>
            <a:off x="849313" y="2281238"/>
            <a:ext cx="3749675" cy="11493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217" name="Rectangle 1">
            <a:extLst>
              <a:ext uri="{FF2B5EF4-FFF2-40B4-BE49-F238E27FC236}">
                <a16:creationId xmlns:a16="http://schemas.microsoft.com/office/drawing/2014/main" id="{CDC48D5D-F8C8-D342-B419-95A806BBF3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0838" y="381000"/>
            <a:ext cx="8716962" cy="782638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en-US">
                <a:ea typeface="ＭＳ Ｐゴシック" panose="020B0600070205080204" pitchFamily="34" charset="-128"/>
              </a:rPr>
              <a:t>A System Using Virtual Addressing</a:t>
            </a: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63699994-ACE3-7040-BE73-35BB2A51BC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5613" y="5443538"/>
            <a:ext cx="8307387" cy="1262062"/>
          </a:xfrm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Used in all modern servers, desktops, and laptops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One of the great ideas in computer science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9AA69481-8CC3-1E48-A740-1377BBC3CB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4386263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1F658A03-EE97-FB4B-913C-646D8B9D0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8213" y="1817688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003300"/>
                </a:solidFill>
                <a:latin typeface="Calibri" panose="020F0502020204030204" pitchFamily="34" charset="0"/>
              </a:rPr>
              <a:t>0:</a:t>
            </a:r>
          </a:p>
        </p:txBody>
      </p:sp>
      <p:sp>
        <p:nvSpPr>
          <p:cNvPr id="20486" name="Text Box 5">
            <a:extLst>
              <a:ext uri="{FF2B5EF4-FFF2-40B4-BE49-F238E27FC236}">
                <a16:creationId xmlns:a16="http://schemas.microsoft.com/office/drawing/2014/main" id="{18B17B0F-1FBF-D74A-B49A-1521E3FAFF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8213" y="2046288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003300"/>
                </a:solidFill>
                <a:latin typeface="Calibri" panose="020F0502020204030204" pitchFamily="34" charset="0"/>
              </a:rPr>
              <a:t>1:</a:t>
            </a:r>
          </a:p>
        </p:txBody>
      </p:sp>
      <p:sp>
        <p:nvSpPr>
          <p:cNvPr id="20487" name="Text Box 6">
            <a:extLst>
              <a:ext uri="{FF2B5EF4-FFF2-40B4-BE49-F238E27FC236}">
                <a16:creationId xmlns:a16="http://schemas.microsoft.com/office/drawing/2014/main" id="{957C17BD-232E-614B-B0FC-320BE7BFF0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0088" y="4338638"/>
            <a:ext cx="5842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003300"/>
                </a:solidFill>
                <a:latin typeface="Calibri" panose="020F0502020204030204" pitchFamily="34" charset="0"/>
              </a:rPr>
              <a:t>M-1:</a:t>
            </a:r>
          </a:p>
        </p:txBody>
      </p:sp>
      <p:sp>
        <p:nvSpPr>
          <p:cNvPr id="20488" name="Text Box 7">
            <a:extLst>
              <a:ext uri="{FF2B5EF4-FFF2-40B4-BE49-F238E27FC236}">
                <a16:creationId xmlns:a16="http://schemas.microsoft.com/office/drawing/2014/main" id="{AAD21E1D-F8BB-4747-B8CB-B00B02D43D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6313" y="1524000"/>
            <a:ext cx="138906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003300"/>
                </a:solidFill>
                <a:latin typeface="Calibri" panose="020F0502020204030204" pitchFamily="34" charset="0"/>
              </a:rPr>
              <a:t>Main memory</a:t>
            </a:r>
          </a:p>
        </p:txBody>
      </p:sp>
      <p:sp>
        <p:nvSpPr>
          <p:cNvPr id="20489" name="Rectangle 10">
            <a:extLst>
              <a:ext uri="{FF2B5EF4-FFF2-40B4-BE49-F238E27FC236}">
                <a16:creationId xmlns:a16="http://schemas.microsoft.com/office/drawing/2014/main" id="{2831C3E1-FC41-EA4D-B2A4-4CA3F3AF3D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2619375"/>
            <a:ext cx="1066800" cy="533400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MMU</a:t>
            </a:r>
          </a:p>
        </p:txBody>
      </p:sp>
      <p:sp>
        <p:nvSpPr>
          <p:cNvPr id="20490" name="Text Box 15">
            <a:extLst>
              <a:ext uri="{FF2B5EF4-FFF2-40B4-BE49-F238E27FC236}">
                <a16:creationId xmlns:a16="http://schemas.microsoft.com/office/drawing/2014/main" id="{29F7F7CE-5D28-B74C-A7C9-4721038CC4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2274888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003300"/>
                </a:solidFill>
                <a:latin typeface="Calibri" panose="020F0502020204030204" pitchFamily="34" charset="0"/>
              </a:rPr>
              <a:t>2:</a:t>
            </a:r>
          </a:p>
        </p:txBody>
      </p:sp>
      <p:sp>
        <p:nvSpPr>
          <p:cNvPr id="20491" name="Text Box 16">
            <a:extLst>
              <a:ext uri="{FF2B5EF4-FFF2-40B4-BE49-F238E27FC236}">
                <a16:creationId xmlns:a16="http://schemas.microsoft.com/office/drawing/2014/main" id="{80760DB6-8370-DB48-9903-755948737F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8213" y="2503488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003300"/>
                </a:solidFill>
                <a:latin typeface="Calibri" panose="020F0502020204030204" pitchFamily="34" charset="0"/>
              </a:rPr>
              <a:t>3:</a:t>
            </a:r>
          </a:p>
        </p:txBody>
      </p:sp>
      <p:sp>
        <p:nvSpPr>
          <p:cNvPr id="9233" name="Rectangle 17">
            <a:extLst>
              <a:ext uri="{FF2B5EF4-FFF2-40B4-BE49-F238E27FC236}">
                <a16:creationId xmlns:a16="http://schemas.microsoft.com/office/drawing/2014/main" id="{AC265105-3ACD-354D-9B0C-EE5FD27576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18224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234" name="Rectangle 18">
            <a:extLst>
              <a:ext uri="{FF2B5EF4-FFF2-40B4-BE49-F238E27FC236}">
                <a16:creationId xmlns:a16="http://schemas.microsoft.com/office/drawing/2014/main" id="{F0B6FB1D-0EF4-9C4E-8BDC-2B0CF5CD46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20510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235" name="Rectangle 19">
            <a:extLst>
              <a:ext uri="{FF2B5EF4-FFF2-40B4-BE49-F238E27FC236}">
                <a16:creationId xmlns:a16="http://schemas.microsoft.com/office/drawing/2014/main" id="{C7663CBB-5BA5-9A47-8E16-606E2EF2A7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22796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236" name="Rectangle 20">
            <a:extLst>
              <a:ext uri="{FF2B5EF4-FFF2-40B4-BE49-F238E27FC236}">
                <a16:creationId xmlns:a16="http://schemas.microsoft.com/office/drawing/2014/main" id="{666D02A7-E92D-924E-B406-B3486409B6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25082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496" name="Rectangle 21">
            <a:extLst>
              <a:ext uri="{FF2B5EF4-FFF2-40B4-BE49-F238E27FC236}">
                <a16:creationId xmlns:a16="http://schemas.microsoft.com/office/drawing/2014/main" id="{B9141C9A-9771-B442-A574-7F06673A0D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27368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20497" name="Rectangle 22">
            <a:extLst>
              <a:ext uri="{FF2B5EF4-FFF2-40B4-BE49-F238E27FC236}">
                <a16:creationId xmlns:a16="http://schemas.microsoft.com/office/drawing/2014/main" id="{DEFCD47F-CED5-374D-B96A-CA439594C4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29654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20498" name="Text Box 23">
            <a:extLst>
              <a:ext uri="{FF2B5EF4-FFF2-40B4-BE49-F238E27FC236}">
                <a16:creationId xmlns:a16="http://schemas.microsoft.com/office/drawing/2014/main" id="{2BE67C3B-8A00-7A48-9F4E-1FB513DB88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8213" y="2732088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003300"/>
                </a:solidFill>
                <a:latin typeface="Calibri" panose="020F0502020204030204" pitchFamily="34" charset="0"/>
              </a:rPr>
              <a:t>4:</a:t>
            </a:r>
          </a:p>
        </p:txBody>
      </p:sp>
      <p:sp>
        <p:nvSpPr>
          <p:cNvPr id="20499" name="Text Box 24">
            <a:extLst>
              <a:ext uri="{FF2B5EF4-FFF2-40B4-BE49-F238E27FC236}">
                <a16:creationId xmlns:a16="http://schemas.microsoft.com/office/drawing/2014/main" id="{4DD0E0F4-62A8-5B49-B146-384040D32F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8213" y="2960688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003300"/>
                </a:solidFill>
                <a:latin typeface="Calibri" panose="020F0502020204030204" pitchFamily="34" charset="0"/>
              </a:rPr>
              <a:t>5:</a:t>
            </a:r>
          </a:p>
        </p:txBody>
      </p:sp>
      <p:sp>
        <p:nvSpPr>
          <p:cNvPr id="20500" name="Rectangle 25">
            <a:extLst>
              <a:ext uri="{FF2B5EF4-FFF2-40B4-BE49-F238E27FC236}">
                <a16:creationId xmlns:a16="http://schemas.microsoft.com/office/drawing/2014/main" id="{C848C44F-0DF4-CD47-87B1-6CB7C161A1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31940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20501" name="Rectangle 26">
            <a:extLst>
              <a:ext uri="{FF2B5EF4-FFF2-40B4-BE49-F238E27FC236}">
                <a16:creationId xmlns:a16="http://schemas.microsoft.com/office/drawing/2014/main" id="{244B1CFA-EBC8-7441-B0C9-6A703FB256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34226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20502" name="Text Box 27">
            <a:extLst>
              <a:ext uri="{FF2B5EF4-FFF2-40B4-BE49-F238E27FC236}">
                <a16:creationId xmlns:a16="http://schemas.microsoft.com/office/drawing/2014/main" id="{0AACA65D-8FE1-7947-BD7B-A7B4C07F69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8213" y="3189288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003300"/>
                </a:solidFill>
                <a:latin typeface="Calibri" panose="020F0502020204030204" pitchFamily="34" charset="0"/>
              </a:rPr>
              <a:t>6:</a:t>
            </a:r>
          </a:p>
        </p:txBody>
      </p:sp>
      <p:sp>
        <p:nvSpPr>
          <p:cNvPr id="20503" name="Text Box 28">
            <a:extLst>
              <a:ext uri="{FF2B5EF4-FFF2-40B4-BE49-F238E27FC236}">
                <a16:creationId xmlns:a16="http://schemas.microsoft.com/office/drawing/2014/main" id="{2482C7D8-1ADE-CB49-BBEE-D03E777A79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3417888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003300"/>
                </a:solidFill>
                <a:latin typeface="Calibri" panose="020F0502020204030204" pitchFamily="34" charset="0"/>
              </a:rPr>
              <a:t>7:</a:t>
            </a:r>
          </a:p>
        </p:txBody>
      </p:sp>
      <p:sp>
        <p:nvSpPr>
          <p:cNvPr id="9245" name="Rectangle 29">
            <a:extLst>
              <a:ext uri="{FF2B5EF4-FFF2-40B4-BE49-F238E27FC236}">
                <a16:creationId xmlns:a16="http://schemas.microsoft.com/office/drawing/2014/main" id="{8DE76D90-A660-C745-AB52-03B107A9EC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416242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505" name="Text Box 9">
            <a:extLst>
              <a:ext uri="{FF2B5EF4-FFF2-40B4-BE49-F238E27FC236}">
                <a16:creationId xmlns:a16="http://schemas.microsoft.com/office/drawing/2014/main" id="{6737F185-F5D1-8748-88FC-F777CBBC4A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7713" y="2378075"/>
            <a:ext cx="139541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Physical address</a:t>
            </a:r>
          </a:p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(PA)</a:t>
            </a:r>
          </a:p>
        </p:txBody>
      </p:sp>
      <p:sp>
        <p:nvSpPr>
          <p:cNvPr id="20506" name="AutoShape 31">
            <a:extLst>
              <a:ext uri="{FF2B5EF4-FFF2-40B4-BE49-F238E27FC236}">
                <a16:creationId xmlns:a16="http://schemas.microsoft.com/office/drawing/2014/main" id="{89B2F023-536F-E346-9F22-7555A3750EBC}"/>
              </a:ext>
            </a:extLst>
          </p:cNvPr>
          <p:cNvSpPr>
            <a:spLocks/>
          </p:cNvSpPr>
          <p:nvPr/>
        </p:nvSpPr>
        <p:spPr bwMode="auto">
          <a:xfrm>
            <a:off x="7315200" y="2736850"/>
            <a:ext cx="76200" cy="9144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20507" name="Text Box 32">
            <a:extLst>
              <a:ext uri="{FF2B5EF4-FFF2-40B4-BE49-F238E27FC236}">
                <a16:creationId xmlns:a16="http://schemas.microsoft.com/office/drawing/2014/main" id="{117449DF-D78E-E64F-BCF5-227ED229E7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0500" y="5000625"/>
            <a:ext cx="9572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Data word</a:t>
            </a:r>
          </a:p>
        </p:txBody>
      </p:sp>
      <p:sp>
        <p:nvSpPr>
          <p:cNvPr id="9249" name="Rectangle 33">
            <a:extLst>
              <a:ext uri="{FF2B5EF4-FFF2-40B4-BE49-F238E27FC236}">
                <a16:creationId xmlns:a16="http://schemas.microsoft.com/office/drawing/2014/main" id="{AB31D439-3D7E-C846-BF55-FD3DAB0DD3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36512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509" name="Text Box 34">
            <a:extLst>
              <a:ext uri="{FF2B5EF4-FFF2-40B4-BE49-F238E27FC236}">
                <a16:creationId xmlns:a16="http://schemas.microsoft.com/office/drawing/2014/main" id="{4450E4B5-7DA1-7A47-90D1-6BA68D802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8213" y="3652838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003300"/>
                </a:solidFill>
                <a:latin typeface="Calibri" panose="020F0502020204030204" pitchFamily="34" charset="0"/>
              </a:rPr>
              <a:t>8:</a:t>
            </a:r>
          </a:p>
        </p:txBody>
      </p:sp>
      <p:sp>
        <p:nvSpPr>
          <p:cNvPr id="20510" name="Rectangle 35">
            <a:extLst>
              <a:ext uri="{FF2B5EF4-FFF2-40B4-BE49-F238E27FC236}">
                <a16:creationId xmlns:a16="http://schemas.microsoft.com/office/drawing/2014/main" id="{EEEA9A3D-D233-034A-9B2D-7F2602CC7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3886200"/>
            <a:ext cx="914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rtl="1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chemeClr val="tx1"/>
                </a:solidFill>
                <a:latin typeface="Calibri" panose="020F0502020204030204" pitchFamily="34" charset="0"/>
              </a:rPr>
              <a:t>...</a:t>
            </a:r>
          </a:p>
        </p:txBody>
      </p:sp>
      <p:cxnSp>
        <p:nvCxnSpPr>
          <p:cNvPr id="20511" name="Straight Arrow Connector 39">
            <a:extLst>
              <a:ext uri="{FF2B5EF4-FFF2-40B4-BE49-F238E27FC236}">
                <a16:creationId xmlns:a16="http://schemas.microsoft.com/office/drawing/2014/main" id="{C612406A-4747-6647-B5F2-780016C24ED1}"/>
              </a:ext>
            </a:extLst>
          </p:cNvPr>
          <p:cNvCxnSpPr>
            <a:cxnSpLocks noChangeShapeType="1"/>
            <a:stCxn id="20489" idx="3"/>
            <a:endCxn id="20498" idx="1"/>
          </p:cNvCxnSpPr>
          <p:nvPr/>
        </p:nvCxnSpPr>
        <p:spPr bwMode="auto">
          <a:xfrm flipV="1">
            <a:off x="4495800" y="2884488"/>
            <a:ext cx="1522413" cy="15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12" name="Straight Connector 54">
            <a:extLst>
              <a:ext uri="{FF2B5EF4-FFF2-40B4-BE49-F238E27FC236}">
                <a16:creationId xmlns:a16="http://schemas.microsoft.com/office/drawing/2014/main" id="{B0EC1E6B-EB75-7C4E-A7C3-FA9FB9AB891F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>
            <a:off x="7467600" y="3194050"/>
            <a:ext cx="533400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13" name="Straight Connector 58">
            <a:extLst>
              <a:ext uri="{FF2B5EF4-FFF2-40B4-BE49-F238E27FC236}">
                <a16:creationId xmlns:a16="http://schemas.microsoft.com/office/drawing/2014/main" id="{93E08981-28CB-D549-A2AE-CE06DAB2676E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7080250" y="4110038"/>
            <a:ext cx="1839913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14" name="Shape 60">
            <a:extLst>
              <a:ext uri="{FF2B5EF4-FFF2-40B4-BE49-F238E27FC236}">
                <a16:creationId xmlns:a16="http://schemas.microsoft.com/office/drawing/2014/main" id="{0F8D1ACB-BC4E-E549-B4EF-70774A606F6C}"/>
              </a:ext>
            </a:extLst>
          </p:cNvPr>
          <p:cNvCxnSpPr>
            <a:cxnSpLocks noChangeShapeType="1"/>
            <a:endCxn id="20515" idx="2"/>
          </p:cNvCxnSpPr>
          <p:nvPr/>
        </p:nvCxnSpPr>
        <p:spPr bwMode="auto">
          <a:xfrm rot="10800000">
            <a:off x="1524000" y="3154363"/>
            <a:ext cx="6475413" cy="1876425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15" name="Rectangle 10">
            <a:extLst>
              <a:ext uri="{FF2B5EF4-FFF2-40B4-BE49-F238E27FC236}">
                <a16:creationId xmlns:a16="http://schemas.microsoft.com/office/drawing/2014/main" id="{E6C47354-98C2-E147-A2B4-48AC212B50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2620963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CPU</a:t>
            </a:r>
          </a:p>
        </p:txBody>
      </p:sp>
      <p:cxnSp>
        <p:nvCxnSpPr>
          <p:cNvPr id="20516" name="Straight Arrow Connector 37">
            <a:extLst>
              <a:ext uri="{FF2B5EF4-FFF2-40B4-BE49-F238E27FC236}">
                <a16:creationId xmlns:a16="http://schemas.microsoft.com/office/drawing/2014/main" id="{84904147-157C-2548-9235-829CD8385974}"/>
              </a:ext>
            </a:extLst>
          </p:cNvPr>
          <p:cNvCxnSpPr>
            <a:cxnSpLocks noChangeShapeType="1"/>
            <a:stCxn id="20515" idx="3"/>
          </p:cNvCxnSpPr>
          <p:nvPr/>
        </p:nvCxnSpPr>
        <p:spPr bwMode="auto">
          <a:xfrm flipV="1">
            <a:off x="2057400" y="2882900"/>
            <a:ext cx="1370013" cy="47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17" name="Text Box 9">
            <a:extLst>
              <a:ext uri="{FF2B5EF4-FFF2-40B4-BE49-F238E27FC236}">
                <a16:creationId xmlns:a16="http://schemas.microsoft.com/office/drawing/2014/main" id="{DCFB5FFA-8B96-654D-97BA-ED61FA749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2378075"/>
            <a:ext cx="13049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Virtual address</a:t>
            </a:r>
          </a:p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(VA)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24C0269-EF72-644A-B129-079BF02B7C22}"/>
              </a:ext>
            </a:extLst>
          </p:cNvPr>
          <p:cNvSpPr txBox="1"/>
          <p:nvPr/>
        </p:nvSpPr>
        <p:spPr>
          <a:xfrm>
            <a:off x="762000" y="1976438"/>
            <a:ext cx="1058863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CPU Chip</a:t>
            </a:r>
          </a:p>
        </p:txBody>
      </p:sp>
      <p:sp>
        <p:nvSpPr>
          <p:cNvPr id="20519" name="TextBox 41">
            <a:extLst>
              <a:ext uri="{FF2B5EF4-FFF2-40B4-BE49-F238E27FC236}">
                <a16:creationId xmlns:a16="http://schemas.microsoft.com/office/drawing/2014/main" id="{091BD357-FD25-7848-B4A8-9FF0D650E1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2814638"/>
            <a:ext cx="3079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0">
                <a:solidFill>
                  <a:schemeClr val="tx1"/>
                </a:solidFill>
                <a:latin typeface="Courier New" panose="02070309020205020404" pitchFamily="49" charset="0"/>
              </a:rPr>
              <a:t>4</a:t>
            </a:r>
          </a:p>
        </p:txBody>
      </p:sp>
      <p:sp>
        <p:nvSpPr>
          <p:cNvPr id="20520" name="TextBox 42">
            <a:extLst>
              <a:ext uri="{FF2B5EF4-FFF2-40B4-BE49-F238E27FC236}">
                <a16:creationId xmlns:a16="http://schemas.microsoft.com/office/drawing/2014/main" id="{0A7F5507-39CB-4840-ABE8-639D88E642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882900"/>
            <a:ext cx="6778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0">
                <a:solidFill>
                  <a:schemeClr val="tx1"/>
                </a:solidFill>
                <a:latin typeface="Courier New" panose="02070309020205020404" pitchFamily="49" charset="0"/>
              </a:rPr>
              <a:t>4100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D0334-872D-7544-82B4-5E26C8687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Address Spaces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6B2D0-E539-CB44-A1C5-9524AC3CAC2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6875" y="1676400"/>
            <a:ext cx="8289925" cy="4657725"/>
          </a:xfrm>
        </p:spPr>
        <p:txBody>
          <a:bodyPr/>
          <a:lstStyle/>
          <a:p>
            <a:r>
              <a:rPr lang="en-US" altLang="en-US" sz="1800">
                <a:solidFill>
                  <a:srgbClr val="990000"/>
                </a:solidFill>
                <a:ea typeface="ＭＳ Ｐゴシック" panose="020B0600070205080204" pitchFamily="34" charset="-128"/>
              </a:rPr>
              <a:t>Linear address space: </a:t>
            </a:r>
            <a:r>
              <a:rPr lang="en-US" altLang="en-US" sz="1800">
                <a:ea typeface="ＭＳ Ｐゴシック" panose="020B0600070205080204" pitchFamily="34" charset="-128"/>
              </a:rPr>
              <a:t>Ordered set of contiguous non-negative integer addresses:</a:t>
            </a:r>
            <a:br>
              <a:rPr lang="en-US" altLang="en-US" sz="1800">
                <a:ea typeface="ＭＳ Ｐゴシック" panose="020B0600070205080204" pitchFamily="34" charset="-128"/>
              </a:rPr>
            </a:br>
            <a:r>
              <a:rPr lang="en-US" altLang="en-US" sz="1800">
                <a:ea typeface="ＭＳ Ｐゴシック" panose="020B0600070205080204" pitchFamily="34" charset="-128"/>
              </a:rPr>
              <a:t>		{0, 1, 2, 3 … }</a:t>
            </a:r>
          </a:p>
          <a:p>
            <a:endParaRPr lang="en-US" altLang="en-US" sz="1800">
              <a:solidFill>
                <a:srgbClr val="990000"/>
              </a:solidFill>
              <a:ea typeface="ＭＳ Ｐゴシック" panose="020B0600070205080204" pitchFamily="34" charset="-128"/>
            </a:endParaRPr>
          </a:p>
          <a:p>
            <a:r>
              <a:rPr lang="en-US" altLang="en-US" sz="1800">
                <a:solidFill>
                  <a:srgbClr val="990000"/>
                </a:solidFill>
                <a:ea typeface="ＭＳ Ｐゴシック" panose="020B0600070205080204" pitchFamily="34" charset="-128"/>
              </a:rPr>
              <a:t>Virtual address space: </a:t>
            </a:r>
            <a:r>
              <a:rPr lang="en-US" altLang="en-US" sz="1800">
                <a:ea typeface="ＭＳ Ｐゴシック" panose="020B0600070205080204" pitchFamily="34" charset="-128"/>
              </a:rPr>
              <a:t>Set of N = 2</a:t>
            </a:r>
            <a:r>
              <a:rPr lang="en-US" altLang="en-US" sz="1800" baseline="30000">
                <a:ea typeface="ＭＳ Ｐゴシック" panose="020B0600070205080204" pitchFamily="34" charset="-128"/>
              </a:rPr>
              <a:t>n</a:t>
            </a:r>
            <a:r>
              <a:rPr lang="en-US" altLang="en-US" sz="1800">
                <a:ea typeface="ＭＳ Ｐゴシック" panose="020B0600070205080204" pitchFamily="34" charset="-128"/>
              </a:rPr>
              <a:t> virtual addresses</a:t>
            </a:r>
            <a:br>
              <a:rPr lang="en-US" altLang="en-US" sz="1800">
                <a:ea typeface="ＭＳ Ｐゴシック" panose="020B0600070205080204" pitchFamily="34" charset="-128"/>
              </a:rPr>
            </a:br>
            <a:r>
              <a:rPr lang="en-US" altLang="en-US" sz="1800">
                <a:ea typeface="ＭＳ Ｐゴシック" panose="020B0600070205080204" pitchFamily="34" charset="-128"/>
              </a:rPr>
              <a:t>		{0, 1, 2, 3, …, N-1}</a:t>
            </a:r>
          </a:p>
          <a:p>
            <a:endParaRPr lang="en-US" altLang="en-US" sz="1800">
              <a:solidFill>
                <a:srgbClr val="990000"/>
              </a:solidFill>
              <a:ea typeface="ＭＳ Ｐゴシック" panose="020B0600070205080204" pitchFamily="34" charset="-128"/>
            </a:endParaRPr>
          </a:p>
          <a:p>
            <a:r>
              <a:rPr lang="en-US" altLang="en-US" sz="1800">
                <a:solidFill>
                  <a:srgbClr val="990000"/>
                </a:solidFill>
                <a:ea typeface="ＭＳ Ｐゴシック" panose="020B0600070205080204" pitchFamily="34" charset="-128"/>
              </a:rPr>
              <a:t>Physical address space: </a:t>
            </a:r>
            <a:r>
              <a:rPr lang="en-US" altLang="en-US" sz="1800">
                <a:ea typeface="ＭＳ Ｐゴシック" panose="020B0600070205080204" pitchFamily="34" charset="-128"/>
              </a:rPr>
              <a:t>Set of M = 2</a:t>
            </a:r>
            <a:r>
              <a:rPr lang="en-US" altLang="en-US" sz="1800" baseline="30000">
                <a:ea typeface="ＭＳ Ｐゴシック" panose="020B0600070205080204" pitchFamily="34" charset="-128"/>
              </a:rPr>
              <a:t>m</a:t>
            </a:r>
            <a:r>
              <a:rPr lang="en-US" altLang="en-US" sz="1800">
                <a:ea typeface="ＭＳ Ｐゴシック" panose="020B0600070205080204" pitchFamily="34" charset="-128"/>
              </a:rPr>
              <a:t> physical addresses</a:t>
            </a:r>
            <a:br>
              <a:rPr lang="en-US" altLang="en-US" sz="1800">
                <a:ea typeface="ＭＳ Ｐゴシック" panose="020B0600070205080204" pitchFamily="34" charset="-128"/>
              </a:rPr>
            </a:br>
            <a:r>
              <a:rPr lang="en-US" altLang="en-US" sz="1800">
                <a:ea typeface="ＭＳ Ｐゴシック" panose="020B0600070205080204" pitchFamily="34" charset="-128"/>
              </a:rPr>
              <a:t>		{0, 1, 2, 3, …, M-1}</a:t>
            </a:r>
          </a:p>
          <a:p>
            <a:endParaRPr lang="en-US" altLang="en-US" sz="1800">
              <a:ea typeface="ＭＳ Ｐゴシック" panose="020B0600070205080204" pitchFamily="34" charset="-128"/>
            </a:endParaRPr>
          </a:p>
          <a:p>
            <a:r>
              <a:rPr lang="en-US" altLang="en-US" sz="1800">
                <a:ea typeface="ＭＳ Ｐゴシック" panose="020B0600070205080204" pitchFamily="34" charset="-128"/>
              </a:rPr>
              <a:t>Clean distinction between data (bytes) and their attributes (addresses)</a:t>
            </a:r>
          </a:p>
          <a:p>
            <a:r>
              <a:rPr lang="en-US" altLang="en-US" sz="1800">
                <a:ea typeface="ＭＳ Ｐゴシック" panose="020B0600070205080204" pitchFamily="34" charset="-128"/>
              </a:rPr>
              <a:t>Each object can now have multiple addresses</a:t>
            </a:r>
          </a:p>
          <a:p>
            <a:r>
              <a:rPr lang="en-US" altLang="en-US" sz="1800">
                <a:ea typeface="ＭＳ Ｐゴシック" panose="020B0600070205080204" pitchFamily="34" charset="-128"/>
              </a:rPr>
              <a:t>Every byte in main memory: </a:t>
            </a:r>
            <a:br>
              <a:rPr lang="en-US" altLang="en-US" sz="1800">
                <a:ea typeface="ＭＳ Ｐゴシック" panose="020B0600070205080204" pitchFamily="34" charset="-128"/>
              </a:rPr>
            </a:br>
            <a:r>
              <a:rPr lang="en-US" altLang="en-US" sz="1800">
                <a:ea typeface="ＭＳ Ｐゴシック" panose="020B0600070205080204" pitchFamily="34" charset="-128"/>
              </a:rPr>
              <a:t>one physical address, one (or more) virtual addresses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7591A927-33F5-B046-828A-AADDA0A2D0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001000" cy="573088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en-US">
                <a:ea typeface="ＭＳ Ｐゴシック" panose="020B0600070205080204" pitchFamily="34" charset="-128"/>
              </a:rPr>
              <a:t>Why Virtual Memory (VM)?</a:t>
            </a:r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FA3F64A8-22AE-9841-95CB-33C6C76C9D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9263" y="1828800"/>
            <a:ext cx="8686800" cy="4495800"/>
          </a:xfrm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Virtual memory is page with a new ingredient</a:t>
            </a:r>
          </a:p>
          <a:p>
            <a:pPr lvl="1"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altLang="en-US">
                <a:ea typeface="ＭＳ Ｐゴシック" panose="020B0600070205080204" pitchFamily="34" charset="-128"/>
              </a:rPr>
              <a:t>Allow </a:t>
            </a:r>
            <a:r>
              <a:rPr lang="en-GB" altLang="en-US">
                <a:ea typeface="ＭＳ Ｐゴシック" panose="020B0600070205080204" pitchFamily="34" charset="-128"/>
              </a:rPr>
              <a:t>pages to be on disk </a:t>
            </a:r>
          </a:p>
          <a:p>
            <a:pPr lvl="2"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In a special partition (or file) called swap</a:t>
            </a:r>
          </a:p>
          <a:p>
            <a:pPr lvl="2"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altLang="en-US">
              <a:ea typeface="ＭＳ Ｐゴシック" panose="020B0600070205080204" pitchFamily="34" charset="-128"/>
            </a:endParaRP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Motivation?</a:t>
            </a:r>
          </a:p>
          <a:p>
            <a:pPr lvl="1"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Uses main memory efficiently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Use DRAM as a cache for the parts of a virtual address space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altLang="en-US">
              <a:ea typeface="ＭＳ Ｐゴシック" panose="020B0600070205080204" pitchFamily="34" charset="-128"/>
            </a:endParaRP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Simplifies memory management </a:t>
            </a:r>
          </a:p>
          <a:p>
            <a:pPr lvl="1"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Each process gets the same uniform linear address space</a:t>
            </a:r>
          </a:p>
          <a:p>
            <a:pPr lvl="1"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With VM, this can be big!</a:t>
            </a:r>
          </a:p>
          <a:p>
            <a:pPr lvl="1"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EC24B-4E2D-8E42-8BEC-2042423C9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Today		</a:t>
            </a:r>
          </a:p>
        </p:txBody>
      </p:sp>
      <p:sp>
        <p:nvSpPr>
          <p:cNvPr id="26626" name="Content Placeholder 2">
            <a:extLst>
              <a:ext uri="{FF2B5EF4-FFF2-40B4-BE49-F238E27FC236}">
                <a16:creationId xmlns:a16="http://schemas.microsoft.com/office/drawing/2014/main" id="{7536310D-99C6-AF45-87AD-92B271CE723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solidFill>
                  <a:srgbClr val="7F7F7F"/>
                </a:solidFill>
                <a:ea typeface="ＭＳ Ｐゴシック" panose="020B0600070205080204" pitchFamily="34" charset="-128"/>
              </a:rPr>
              <a:t>Address spaces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VM as a tool for caching</a:t>
            </a:r>
          </a:p>
          <a:p>
            <a:r>
              <a:rPr lang="en-US" altLang="en-US">
                <a:solidFill>
                  <a:srgbClr val="7F7F7F"/>
                </a:solidFill>
                <a:ea typeface="ＭＳ Ｐゴシック" panose="020B0600070205080204" pitchFamily="34" charset="-128"/>
              </a:rPr>
              <a:t>VM as a tool for memory management</a:t>
            </a:r>
          </a:p>
          <a:p>
            <a:r>
              <a:rPr lang="en-US" altLang="en-US">
                <a:solidFill>
                  <a:srgbClr val="7F7F7F"/>
                </a:solidFill>
                <a:ea typeface="ＭＳ Ｐゴシック" panose="020B0600070205080204" pitchFamily="34" charset="-128"/>
              </a:rPr>
              <a:t>VM as a tool for memory protection</a:t>
            </a:r>
          </a:p>
          <a:p>
            <a:r>
              <a:rPr lang="en-US" altLang="en-US">
                <a:solidFill>
                  <a:srgbClr val="7F7F7F"/>
                </a:solidFill>
                <a:ea typeface="ＭＳ Ｐゴシック" panose="020B0600070205080204" pitchFamily="34" charset="-128"/>
              </a:rPr>
              <a:t>Address translation</a:t>
            </a:r>
          </a:p>
          <a:p>
            <a:pPr>
              <a:buFont typeface="Monotype Sorts" pitchFamily="2" charset="2"/>
              <a:buNone/>
            </a:pPr>
            <a:endParaRPr lang="en-US" altLang="en-US">
              <a:solidFill>
                <a:srgbClr val="7F7F7F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>
            <a:extLst>
              <a:ext uri="{FF2B5EF4-FFF2-40B4-BE49-F238E27FC236}">
                <a16:creationId xmlns:a16="http://schemas.microsoft.com/office/drawing/2014/main" id="{766FC3CA-FFF4-F648-BB33-AE10DD58D8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altLang="en-US">
                <a:ea typeface="ＭＳ Ｐゴシック" panose="020B0600070205080204" pitchFamily="34" charset="-128"/>
              </a:rPr>
              <a:t>VM as a Tool for Caching</a:t>
            </a:r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328B94C5-9DF0-564D-B071-077FEACF94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7896225" cy="2066925"/>
          </a:xfrm>
        </p:spPr>
        <p:txBody>
          <a:bodyPr/>
          <a:lstStyle/>
          <a:p>
            <a:r>
              <a:rPr lang="en-US" altLang="en-US" i="1">
                <a:solidFill>
                  <a:srgbClr val="990000"/>
                </a:solidFill>
                <a:ea typeface="ＭＳ Ｐゴシック" panose="020B0600070205080204" pitchFamily="34" charset="-128"/>
              </a:rPr>
              <a:t>Virtual memory</a:t>
            </a:r>
            <a:r>
              <a:rPr lang="en-US" altLang="en-US">
                <a:solidFill>
                  <a:srgbClr val="9900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>
                <a:ea typeface="ＭＳ Ｐゴシック" panose="020B0600070205080204" pitchFamily="34" charset="-128"/>
              </a:rPr>
              <a:t>is an array of N contiguous bytes stored on disk. 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The contents of the array on disk are cached in </a:t>
            </a:r>
            <a:r>
              <a:rPr lang="en-US" altLang="en-US" i="1">
                <a:solidFill>
                  <a:srgbClr val="990000"/>
                </a:solidFill>
                <a:ea typeface="ＭＳ Ｐゴシック" panose="020B0600070205080204" pitchFamily="34" charset="-128"/>
              </a:rPr>
              <a:t>physical memory</a:t>
            </a:r>
            <a:r>
              <a:rPr lang="en-US" altLang="en-US">
                <a:ea typeface="ＭＳ Ｐゴシック" panose="020B0600070205080204" pitchFamily="34" charset="-128"/>
              </a:rPr>
              <a:t> (</a:t>
            </a:r>
            <a:r>
              <a:rPr lang="en-US" altLang="en-US" i="1">
                <a:solidFill>
                  <a:srgbClr val="990000"/>
                </a:solidFill>
                <a:ea typeface="ＭＳ Ｐゴシック" panose="020B0600070205080204" pitchFamily="34" charset="-128"/>
              </a:rPr>
              <a:t>DRAM cache</a:t>
            </a:r>
            <a:r>
              <a:rPr lang="en-US" altLang="en-US">
                <a:ea typeface="ＭＳ Ｐゴシック" panose="020B0600070205080204" pitchFamily="34" charset="-128"/>
              </a:rPr>
              <a:t>)</a:t>
            </a:r>
          </a:p>
          <a:p>
            <a:pPr lvl="1"/>
            <a:r>
              <a:rPr lang="en-GB" altLang="en-US">
                <a:ea typeface="ＭＳ Ｐゴシック" panose="020B0600070205080204" pitchFamily="34" charset="-128"/>
              </a:rPr>
              <a:t>These cache blocks are called </a:t>
            </a:r>
            <a:r>
              <a:rPr lang="en-GB" altLang="en-US" i="1">
                <a:ea typeface="ＭＳ Ｐゴシック" panose="020B0600070205080204" pitchFamily="34" charset="-128"/>
              </a:rPr>
              <a:t>pages </a:t>
            </a:r>
            <a:r>
              <a:rPr lang="en-GB" altLang="en-US">
                <a:ea typeface="ＭＳ Ｐゴシック" panose="020B0600070205080204" pitchFamily="34" charset="-128"/>
              </a:rPr>
              <a:t>(size is P = 2</a:t>
            </a:r>
            <a:r>
              <a:rPr lang="en-GB" altLang="en-US" baseline="30000">
                <a:ea typeface="ＭＳ Ｐゴシック" panose="020B0600070205080204" pitchFamily="34" charset="-128"/>
              </a:rPr>
              <a:t>p</a:t>
            </a:r>
            <a:r>
              <a:rPr lang="en-GB" altLang="en-US">
                <a:ea typeface="ＭＳ Ｐゴシック" panose="020B0600070205080204" pitchFamily="34" charset="-128"/>
              </a:rPr>
              <a:t> bytes)</a:t>
            </a:r>
            <a:endParaRPr lang="en-GB" altLang="en-US" baseline="30000">
              <a:ea typeface="ＭＳ Ｐゴシック" panose="020B0600070205080204" pitchFamily="34" charset="-128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9298AD2D-BEE7-4944-A4B6-8E1E45F7B6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5088" y="5302250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7652" name="Text Box 4">
            <a:extLst>
              <a:ext uri="{FF2B5EF4-FFF2-40B4-BE49-F238E27FC236}">
                <a16:creationId xmlns:a16="http://schemas.microsoft.com/office/drawing/2014/main" id="{EFFF8FCB-E2F7-954D-A59D-D0D8BC4C21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1388" y="5281613"/>
            <a:ext cx="8509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PP 2</a:t>
            </a:r>
            <a:r>
              <a:rPr lang="en-GB" altLang="en-US" sz="1400" baseline="30000">
                <a:solidFill>
                  <a:schemeClr val="tx1"/>
                </a:solidFill>
                <a:latin typeface="Calibri" panose="020F0502020204030204" pitchFamily="34" charset="0"/>
              </a:rPr>
              <a:t>m-p</a:t>
            </a: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-1</a:t>
            </a:r>
          </a:p>
        </p:txBody>
      </p:sp>
      <p:sp>
        <p:nvSpPr>
          <p:cNvPr id="27653" name="Text Box 5">
            <a:extLst>
              <a:ext uri="{FF2B5EF4-FFF2-40B4-BE49-F238E27FC236}">
                <a16:creationId xmlns:a16="http://schemas.microsoft.com/office/drawing/2014/main" id="{903B831D-F68B-3244-B7F1-6668F4753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500" y="3503613"/>
            <a:ext cx="16287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Physical memory</a:t>
            </a:r>
          </a:p>
        </p:txBody>
      </p:sp>
      <p:sp>
        <p:nvSpPr>
          <p:cNvPr id="27654" name="Rectangle 6">
            <a:extLst>
              <a:ext uri="{FF2B5EF4-FFF2-40B4-BE49-F238E27FC236}">
                <a16:creationId xmlns:a16="http://schemas.microsoft.com/office/drawing/2014/main" id="{D5EDA953-5787-CF42-ADE1-2E578EACB8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5088" y="417195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Empty</a:t>
            </a:r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A426534C-EE8E-F24B-9D0C-2A15C93FA8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5088" y="4400550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7656" name="Rectangle 8">
            <a:extLst>
              <a:ext uri="{FF2B5EF4-FFF2-40B4-BE49-F238E27FC236}">
                <a16:creationId xmlns:a16="http://schemas.microsoft.com/office/drawing/2014/main" id="{779A0509-4762-F440-8DC2-E539807F7E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5088" y="462915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Empty</a:t>
            </a:r>
          </a:p>
        </p:txBody>
      </p:sp>
      <p:sp>
        <p:nvSpPr>
          <p:cNvPr id="12297" name="Rectangle 9">
            <a:extLst>
              <a:ext uri="{FF2B5EF4-FFF2-40B4-BE49-F238E27FC236}">
                <a16:creationId xmlns:a16="http://schemas.microsoft.com/office/drawing/2014/main" id="{0B33F5B0-7D51-CB48-8292-A615FC85C8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8863" y="5508625"/>
            <a:ext cx="9144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 err="1">
                <a:latin typeface="Calibri" pitchFamily="34" charset="0"/>
                <a:ea typeface="ＭＳ Ｐゴシック" charset="0"/>
                <a:cs typeface="ＭＳ Ｐゴシック" charset="0"/>
              </a:rPr>
              <a:t>Uncached</a:t>
            </a:r>
            <a:endParaRPr lang="en-GB" sz="1200" dirty="0">
              <a:latin typeface="Calibri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7658" name="Text Box 10">
            <a:extLst>
              <a:ext uri="{FF2B5EF4-FFF2-40B4-BE49-F238E27FC236}">
                <a16:creationId xmlns:a16="http://schemas.microsoft.com/office/drawing/2014/main" id="{2C06C706-924B-574E-AEA5-2F579C7FA4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50" y="3916363"/>
            <a:ext cx="515938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lnSpc>
                <a:spcPct val="88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VP 0</a:t>
            </a:r>
          </a:p>
        </p:txBody>
      </p:sp>
      <p:sp>
        <p:nvSpPr>
          <p:cNvPr id="27659" name="Text Box 11">
            <a:extLst>
              <a:ext uri="{FF2B5EF4-FFF2-40B4-BE49-F238E27FC236}">
                <a16:creationId xmlns:a16="http://schemas.microsoft.com/office/drawing/2014/main" id="{1F30E998-AAD1-8D43-95E0-38DB5CB605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50" y="4144963"/>
            <a:ext cx="515938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lnSpc>
                <a:spcPct val="88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VP 1</a:t>
            </a:r>
          </a:p>
        </p:txBody>
      </p:sp>
      <p:sp>
        <p:nvSpPr>
          <p:cNvPr id="27660" name="Text Box 12">
            <a:extLst>
              <a:ext uri="{FF2B5EF4-FFF2-40B4-BE49-F238E27FC236}">
                <a16:creationId xmlns:a16="http://schemas.microsoft.com/office/drawing/2014/main" id="{4A352E63-12DC-F547-B19A-E7ADD1F84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505450"/>
            <a:ext cx="827088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lnSpc>
                <a:spcPct val="88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VP 2</a:t>
            </a:r>
            <a:r>
              <a:rPr lang="en-GB" altLang="en-US" sz="1400" baseline="30000">
                <a:solidFill>
                  <a:schemeClr val="tx1"/>
                </a:solidFill>
                <a:latin typeface="Calibri" panose="020F0502020204030204" pitchFamily="34" charset="0"/>
              </a:rPr>
              <a:t>n-p</a:t>
            </a: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-1</a:t>
            </a:r>
          </a:p>
        </p:txBody>
      </p:sp>
      <p:sp>
        <p:nvSpPr>
          <p:cNvPr id="27661" name="Text Box 13">
            <a:extLst>
              <a:ext uri="{FF2B5EF4-FFF2-40B4-BE49-F238E27FC236}">
                <a16:creationId xmlns:a16="http://schemas.microsoft.com/office/drawing/2014/main" id="{CA927ADB-CEB0-AF4D-AF5E-EE1CE1C6D8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9300" y="3503613"/>
            <a:ext cx="1525588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Virtual memory</a:t>
            </a:r>
          </a:p>
        </p:txBody>
      </p:sp>
      <p:sp>
        <p:nvSpPr>
          <p:cNvPr id="27662" name="Rectangle 14">
            <a:extLst>
              <a:ext uri="{FF2B5EF4-FFF2-40B4-BE49-F238E27FC236}">
                <a16:creationId xmlns:a16="http://schemas.microsoft.com/office/drawing/2014/main" id="{E55B0E61-4704-114E-BEF5-780531E55F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8863" y="3927475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Unallocated</a:t>
            </a:r>
          </a:p>
        </p:txBody>
      </p:sp>
      <p:sp>
        <p:nvSpPr>
          <p:cNvPr id="12303" name="Rectangle 15">
            <a:extLst>
              <a:ext uri="{FF2B5EF4-FFF2-40B4-BE49-F238E27FC236}">
                <a16:creationId xmlns:a16="http://schemas.microsoft.com/office/drawing/2014/main" id="{F2A49DFE-5516-5C48-913C-0A45B28621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8863" y="4156075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latin typeface="Calibri" pitchFamily="34" charset="0"/>
                <a:ea typeface="ＭＳ Ｐゴシック" charset="0"/>
                <a:cs typeface="ＭＳ Ｐゴシック" charset="0"/>
              </a:rPr>
              <a:t>Cached</a:t>
            </a:r>
          </a:p>
        </p:txBody>
      </p:sp>
      <p:sp>
        <p:nvSpPr>
          <p:cNvPr id="12304" name="Rectangle 16">
            <a:extLst>
              <a:ext uri="{FF2B5EF4-FFF2-40B4-BE49-F238E27FC236}">
                <a16:creationId xmlns:a16="http://schemas.microsoft.com/office/drawing/2014/main" id="{6AA1EBDA-FFD6-0144-B743-90B6B29A35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8863" y="4384675"/>
            <a:ext cx="9144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 err="1">
                <a:latin typeface="Calibri" pitchFamily="34" charset="0"/>
                <a:ea typeface="ＭＳ Ｐゴシック" charset="0"/>
                <a:cs typeface="ＭＳ Ｐゴシック" charset="0"/>
              </a:rPr>
              <a:t>Uncached</a:t>
            </a:r>
            <a:endParaRPr lang="en-GB" sz="1200" dirty="0">
              <a:latin typeface="Calibri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7665" name="Rectangle 17">
            <a:extLst>
              <a:ext uri="{FF2B5EF4-FFF2-40B4-BE49-F238E27FC236}">
                <a16:creationId xmlns:a16="http://schemas.microsoft.com/office/drawing/2014/main" id="{71B4A195-9638-2A45-8704-62102CE4E5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8863" y="461010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Unallocated</a:t>
            </a:r>
          </a:p>
        </p:txBody>
      </p:sp>
      <p:sp>
        <p:nvSpPr>
          <p:cNvPr id="12306" name="Rectangle 18">
            <a:extLst>
              <a:ext uri="{FF2B5EF4-FFF2-40B4-BE49-F238E27FC236}">
                <a16:creationId xmlns:a16="http://schemas.microsoft.com/office/drawing/2014/main" id="{504F44F3-3D94-6545-96CB-632859546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8863" y="4835525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latin typeface="Calibri" pitchFamily="34" charset="0"/>
                <a:ea typeface="ＭＳ Ｐゴシック" charset="0"/>
                <a:cs typeface="ＭＳ Ｐゴシック" charset="0"/>
              </a:rPr>
              <a:t>Cached</a:t>
            </a:r>
          </a:p>
        </p:txBody>
      </p:sp>
      <p:sp>
        <p:nvSpPr>
          <p:cNvPr id="12307" name="Rectangle 19">
            <a:extLst>
              <a:ext uri="{FF2B5EF4-FFF2-40B4-BE49-F238E27FC236}">
                <a16:creationId xmlns:a16="http://schemas.microsoft.com/office/drawing/2014/main" id="{E3CEF9D0-D664-9F4F-AFEA-DFD8256CC3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8863" y="5064125"/>
            <a:ext cx="9144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 err="1">
                <a:latin typeface="Calibri" pitchFamily="34" charset="0"/>
                <a:ea typeface="ＭＳ Ｐゴシック" charset="0"/>
                <a:cs typeface="ＭＳ Ｐゴシック" charset="0"/>
              </a:rPr>
              <a:t>Uncached</a:t>
            </a:r>
            <a:endParaRPr lang="en-GB" sz="1200" dirty="0">
              <a:latin typeface="Calibri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7668" name="Text Box 20">
            <a:extLst>
              <a:ext uri="{FF2B5EF4-FFF2-40B4-BE49-F238E27FC236}">
                <a16:creationId xmlns:a16="http://schemas.microsoft.com/office/drawing/2014/main" id="{553F4962-E5CA-E54A-B14C-C9EA953087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1388" y="4141788"/>
            <a:ext cx="506412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PP 0</a:t>
            </a:r>
          </a:p>
        </p:txBody>
      </p:sp>
      <p:sp>
        <p:nvSpPr>
          <p:cNvPr id="27669" name="Text Box 21">
            <a:extLst>
              <a:ext uri="{FF2B5EF4-FFF2-40B4-BE49-F238E27FC236}">
                <a16:creationId xmlns:a16="http://schemas.microsoft.com/office/drawing/2014/main" id="{CB7ADEA8-F852-5048-96DC-8169F35E27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1388" y="4370388"/>
            <a:ext cx="506412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PP 1</a:t>
            </a:r>
          </a:p>
        </p:txBody>
      </p:sp>
      <p:sp>
        <p:nvSpPr>
          <p:cNvPr id="27670" name="Line 22">
            <a:extLst>
              <a:ext uri="{FF2B5EF4-FFF2-40B4-BE49-F238E27FC236}">
                <a16:creationId xmlns:a16="http://schemas.microsoft.com/office/drawing/2014/main" id="{EF5BAF05-A232-A741-B2CC-A125DF31D44E}"/>
              </a:ext>
            </a:extLst>
          </p:cNvPr>
          <p:cNvSpPr>
            <a:spLocks noChangeShapeType="1"/>
          </p:cNvSpPr>
          <p:nvPr/>
        </p:nvSpPr>
        <p:spPr bwMode="auto">
          <a:xfrm>
            <a:off x="3243263" y="4264025"/>
            <a:ext cx="1905000" cy="260350"/>
          </a:xfrm>
          <a:prstGeom prst="line">
            <a:avLst/>
          </a:prstGeom>
          <a:noFill/>
          <a:ln w="126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1" name="Rectangle 23">
            <a:extLst>
              <a:ext uri="{FF2B5EF4-FFF2-40B4-BE49-F238E27FC236}">
                <a16:creationId xmlns:a16="http://schemas.microsoft.com/office/drawing/2014/main" id="{BED2B84A-78A2-B64A-8060-1BD7D56033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5088" y="507365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Empty</a:t>
            </a:r>
          </a:p>
        </p:txBody>
      </p:sp>
      <p:sp>
        <p:nvSpPr>
          <p:cNvPr id="27672" name="Line 24">
            <a:extLst>
              <a:ext uri="{FF2B5EF4-FFF2-40B4-BE49-F238E27FC236}">
                <a16:creationId xmlns:a16="http://schemas.microsoft.com/office/drawing/2014/main" id="{57C139ED-A3CC-0A4E-A111-AFC047D12262}"/>
              </a:ext>
            </a:extLst>
          </p:cNvPr>
          <p:cNvSpPr>
            <a:spLocks noChangeShapeType="1"/>
          </p:cNvSpPr>
          <p:nvPr/>
        </p:nvSpPr>
        <p:spPr bwMode="auto">
          <a:xfrm>
            <a:off x="3243263" y="4981575"/>
            <a:ext cx="1905000" cy="457200"/>
          </a:xfrm>
          <a:prstGeom prst="line">
            <a:avLst/>
          </a:prstGeom>
          <a:noFill/>
          <a:ln w="126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3" name="Rectangle 25">
            <a:extLst>
              <a:ext uri="{FF2B5EF4-FFF2-40B4-BE49-F238E27FC236}">
                <a16:creationId xmlns:a16="http://schemas.microsoft.com/office/drawing/2014/main" id="{4BD2CCBD-F726-2D49-9B0C-9DAAC444AB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8863" y="5286375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latin typeface="Calibri" pitchFamily="34" charset="0"/>
                <a:ea typeface="ＭＳ Ｐゴシック" charset="0"/>
                <a:cs typeface="ＭＳ Ｐゴシック" charset="0"/>
              </a:rPr>
              <a:t>Cached</a:t>
            </a:r>
          </a:p>
        </p:txBody>
      </p:sp>
      <p:sp>
        <p:nvSpPr>
          <p:cNvPr id="12314" name="Rectangle 26">
            <a:extLst>
              <a:ext uri="{FF2B5EF4-FFF2-40B4-BE49-F238E27FC236}">
                <a16:creationId xmlns:a16="http://schemas.microsoft.com/office/drawing/2014/main" id="{B85C7DFF-BDD3-3D41-BAAB-7871802E60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5088" y="4857750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7675" name="Line 27">
            <a:extLst>
              <a:ext uri="{FF2B5EF4-FFF2-40B4-BE49-F238E27FC236}">
                <a16:creationId xmlns:a16="http://schemas.microsoft.com/office/drawing/2014/main" id="{9E80D046-7B81-FA49-BAA3-BFF2B8C0A84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43263" y="4979988"/>
            <a:ext cx="1905000" cy="384175"/>
          </a:xfrm>
          <a:prstGeom prst="line">
            <a:avLst/>
          </a:prstGeom>
          <a:noFill/>
          <a:ln w="126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6" name="Text Box 28">
            <a:extLst>
              <a:ext uri="{FF2B5EF4-FFF2-40B4-BE49-F238E27FC236}">
                <a16:creationId xmlns:a16="http://schemas.microsoft.com/office/drawing/2014/main" id="{12220F41-A726-2B40-81AA-FBFCF43E06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9288" y="3810000"/>
            <a:ext cx="254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000">
                <a:solidFill>
                  <a:schemeClr val="tx1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27677" name="Text Box 29">
            <a:extLst>
              <a:ext uri="{FF2B5EF4-FFF2-40B4-BE49-F238E27FC236}">
                <a16:creationId xmlns:a16="http://schemas.microsoft.com/office/drawing/2014/main" id="{B92C054E-5BCB-844D-9BE2-D552061F01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5" y="5607050"/>
            <a:ext cx="36988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000">
                <a:solidFill>
                  <a:schemeClr val="tx1"/>
                </a:solidFill>
                <a:latin typeface="Calibri" panose="020F0502020204030204" pitchFamily="34" charset="0"/>
              </a:rPr>
              <a:t>N-1</a:t>
            </a:r>
          </a:p>
        </p:txBody>
      </p:sp>
      <p:sp>
        <p:nvSpPr>
          <p:cNvPr id="27678" name="Text Box 30">
            <a:extLst>
              <a:ext uri="{FF2B5EF4-FFF2-40B4-BE49-F238E27FC236}">
                <a16:creationId xmlns:a16="http://schemas.microsoft.com/office/drawing/2014/main" id="{33D8577E-FDDB-DF4B-9C6A-F942DD8FA1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9013" y="5414963"/>
            <a:ext cx="3984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000">
                <a:solidFill>
                  <a:schemeClr val="tx1"/>
                </a:solidFill>
                <a:latin typeface="Calibri" panose="020F0502020204030204" pitchFamily="34" charset="0"/>
              </a:rPr>
              <a:t>M-1</a:t>
            </a:r>
          </a:p>
        </p:txBody>
      </p:sp>
      <p:sp>
        <p:nvSpPr>
          <p:cNvPr id="27679" name="Text Box 31">
            <a:extLst>
              <a:ext uri="{FF2B5EF4-FFF2-40B4-BE49-F238E27FC236}">
                <a16:creationId xmlns:a16="http://schemas.microsoft.com/office/drawing/2014/main" id="{D3D67082-B3F0-7A46-9569-621F0F84C0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8238" y="4056063"/>
            <a:ext cx="254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000">
                <a:solidFill>
                  <a:schemeClr val="tx1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27680" name="Text Box 32">
            <a:extLst>
              <a:ext uri="{FF2B5EF4-FFF2-40B4-BE49-F238E27FC236}">
                <a16:creationId xmlns:a16="http://schemas.microsoft.com/office/drawing/2014/main" id="{1E0A5107-FC34-584D-A414-907EBA633E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2938" y="5899150"/>
            <a:ext cx="1795462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Virtual pages (VPs) </a:t>
            </a:r>
          </a:p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stored on disk</a:t>
            </a:r>
          </a:p>
        </p:txBody>
      </p:sp>
      <p:sp>
        <p:nvSpPr>
          <p:cNvPr id="27681" name="Text Box 33">
            <a:extLst>
              <a:ext uri="{FF2B5EF4-FFF2-40B4-BE49-F238E27FC236}">
                <a16:creationId xmlns:a16="http://schemas.microsoft.com/office/drawing/2014/main" id="{A002DA3C-72E4-094D-967E-4BCC07E105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8525" y="5899150"/>
            <a:ext cx="187325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Physical pages (PPs) </a:t>
            </a:r>
          </a:p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cached in DRAM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>
            <a:extLst>
              <a:ext uri="{FF2B5EF4-FFF2-40B4-BE49-F238E27FC236}">
                <a16:creationId xmlns:a16="http://schemas.microsoft.com/office/drawing/2014/main" id="{DAB7E816-9F19-7349-9E3A-DAE6A08F58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7813" y="468313"/>
            <a:ext cx="8281987" cy="782637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en-US">
                <a:ea typeface="ＭＳ Ｐゴシック" panose="020B0600070205080204" pitchFamily="34" charset="-128"/>
              </a:rPr>
              <a:t>DRAM Cache Organization</a:t>
            </a:r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4D99B750-5B8D-504A-B48A-DF2B236087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8548688" cy="5357813"/>
          </a:xfrm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2000">
                <a:ea typeface="ＭＳ Ｐゴシック" panose="020B0600070205080204" pitchFamily="34" charset="-128"/>
              </a:rPr>
              <a:t>DRAM cache organization driven by the enormous miss penalty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1800">
                <a:ea typeface="ＭＳ Ｐゴシック" panose="020B0600070205080204" pitchFamily="34" charset="-128"/>
              </a:rPr>
              <a:t>DRAM is about </a:t>
            </a:r>
            <a:r>
              <a:rPr lang="en-GB" altLang="en-US" sz="1800" b="1" i="1">
                <a:solidFill>
                  <a:srgbClr val="C00000"/>
                </a:solidFill>
                <a:ea typeface="ＭＳ Ｐゴシック" panose="020B0600070205080204" pitchFamily="34" charset="-128"/>
              </a:rPr>
              <a:t>10x</a:t>
            </a:r>
            <a:r>
              <a:rPr lang="en-GB" altLang="en-US" sz="1800">
                <a:ea typeface="ＭＳ Ｐゴシック" panose="020B0600070205080204" pitchFamily="34" charset="-128"/>
              </a:rPr>
              <a:t> slower than SRAM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1800">
                <a:ea typeface="ＭＳ Ｐゴシック" panose="020B0600070205080204" pitchFamily="34" charset="-128"/>
              </a:rPr>
              <a:t>Disk is about </a:t>
            </a:r>
            <a:r>
              <a:rPr lang="en-GB" altLang="en-US" sz="1800" b="1" i="1">
                <a:solidFill>
                  <a:srgbClr val="C00000"/>
                </a:solidFill>
                <a:ea typeface="ＭＳ Ｐゴシック" panose="020B0600070205080204" pitchFamily="34" charset="-128"/>
              </a:rPr>
              <a:t>10,000x</a:t>
            </a:r>
            <a:r>
              <a:rPr lang="en-GB" altLang="en-US" sz="1800">
                <a:ea typeface="ＭＳ Ｐゴシック" panose="020B0600070205080204" pitchFamily="34" charset="-128"/>
              </a:rPr>
              <a:t> slower than DRAM</a:t>
            </a:r>
          </a:p>
          <a:p>
            <a:pPr>
              <a:buFont typeface="Monotype Sort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altLang="en-US" sz="2000">
              <a:ea typeface="ＭＳ Ｐゴシック" panose="020B0600070205080204" pitchFamily="34" charset="-128"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2000">
                <a:ea typeface="ＭＳ Ｐゴシック" panose="020B0600070205080204" pitchFamily="34" charset="-128"/>
              </a:rPr>
              <a:t>Consequences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1800">
                <a:ea typeface="ＭＳ Ｐゴシック" panose="020B0600070205080204" pitchFamily="34" charset="-128"/>
              </a:rPr>
              <a:t>Large page (block) size: typically 4-8 KB, sometimes 4 MB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altLang="en-US" sz="1800">
              <a:ea typeface="ＭＳ Ｐゴシック" panose="020B0600070205080204" pitchFamily="34" charset="-128"/>
            </a:endParaRP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1800">
                <a:ea typeface="ＭＳ Ｐゴシック" panose="020B0600070205080204" pitchFamily="34" charset="-128"/>
              </a:rPr>
              <a:t>Fully associative 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1600">
                <a:ea typeface="ＭＳ Ｐゴシック" panose="020B0600070205080204" pitchFamily="34" charset="-128"/>
              </a:rPr>
              <a:t>Any VP can be placed in any PP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1600">
                <a:ea typeface="ＭＳ Ｐゴシック" panose="020B0600070205080204" pitchFamily="34" charset="-128"/>
              </a:rPr>
              <a:t>Requires a “large” mapping function – different from CPU caches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1800">
                <a:ea typeface="ＭＳ Ｐゴシック" panose="020B0600070205080204" pitchFamily="34" charset="-128"/>
              </a:rPr>
              <a:t>Highly sophisticated, expensive replacement algorithms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1600">
                <a:ea typeface="ＭＳ Ｐゴシック" panose="020B0600070205080204" pitchFamily="34" charset="-128"/>
              </a:rPr>
              <a:t>Too complicated and open-ended to be implemented in hardware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1800">
                <a:ea typeface="ＭＳ Ｐゴシック" panose="020B0600070205080204" pitchFamily="34" charset="-128"/>
              </a:rPr>
              <a:t>Write-back rather than write-through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bllineb">
  <a:themeElements>
    <a:clrScheme name="">
      <a:dk1>
        <a:srgbClr val="333399"/>
      </a:dk1>
      <a:lt1>
        <a:srgbClr val="FFFFFF"/>
      </a:lt1>
      <a:dk2>
        <a:srgbClr val="CC0000"/>
      </a:dk2>
      <a:lt2>
        <a:srgbClr val="CECECE"/>
      </a:lt2>
      <a:accent1>
        <a:srgbClr val="EBEBEB"/>
      </a:accent1>
      <a:accent2>
        <a:srgbClr val="232323"/>
      </a:accent2>
      <a:accent3>
        <a:srgbClr val="FFFFFF"/>
      </a:accent3>
      <a:accent4>
        <a:srgbClr val="2A2A82"/>
      </a:accent4>
      <a:accent5>
        <a:srgbClr val="F3F3F3"/>
      </a:accent5>
      <a:accent6>
        <a:srgbClr val="1F1F1F"/>
      </a:accent6>
      <a:hlink>
        <a:srgbClr val="9C9C9C"/>
      </a:hlink>
      <a:folHlink>
        <a:srgbClr val="676767"/>
      </a:folHlink>
    </a:clrScheme>
    <a:fontScheme name="dbllineb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stealth" w="med" len="lg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stealth" w="med" len="lg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bllineb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bllineb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c:\msoffice\powerpnt\template\bwovrhd\dbllineb.ppt</Template>
  <TotalTime>1632</TotalTime>
  <Pages>7</Pages>
  <Words>2487</Words>
  <Application>Microsoft Macintosh PowerPoint</Application>
  <PresentationFormat>Letter Paper (8.5x11 in)</PresentationFormat>
  <Paragraphs>753</Paragraphs>
  <Slides>35</Slides>
  <Notes>26</Notes>
  <HiddenSlides>2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7" baseType="lpstr">
      <vt:lpstr>ＭＳ Ｐゴシック</vt:lpstr>
      <vt:lpstr>Arial</vt:lpstr>
      <vt:lpstr>Arial Black</vt:lpstr>
      <vt:lpstr>Calibri</vt:lpstr>
      <vt:lpstr>Courier New</vt:lpstr>
      <vt:lpstr>Monotype Sorts</vt:lpstr>
      <vt:lpstr>msgothic</vt:lpstr>
      <vt:lpstr>Symbol</vt:lpstr>
      <vt:lpstr>Times New Roman</vt:lpstr>
      <vt:lpstr>Wingdings</vt:lpstr>
      <vt:lpstr>ZapfDingbats</vt:lpstr>
      <vt:lpstr>dbllineb</vt:lpstr>
      <vt:lpstr>CSE 153 Design of Operating Systems  Winter 2023</vt:lpstr>
      <vt:lpstr>Today  </vt:lpstr>
      <vt:lpstr>A System Using Physical Addressing</vt:lpstr>
      <vt:lpstr>A System Using Virtual Addressing</vt:lpstr>
      <vt:lpstr>Address Spaces</vt:lpstr>
      <vt:lpstr>Why Virtual Memory (VM)?</vt:lpstr>
      <vt:lpstr>Today  </vt:lpstr>
      <vt:lpstr>VM as a Tool for Caching</vt:lpstr>
      <vt:lpstr>DRAM Cache Organization</vt:lpstr>
      <vt:lpstr>Page Tables</vt:lpstr>
      <vt:lpstr>Page Hit</vt:lpstr>
      <vt:lpstr>Page Fault</vt:lpstr>
      <vt:lpstr>Handling Page Fault</vt:lpstr>
      <vt:lpstr>Handling Page Fault</vt:lpstr>
      <vt:lpstr>Handling Page Fault</vt:lpstr>
      <vt:lpstr>Handling Page Fault</vt:lpstr>
      <vt:lpstr>Locality to the Rescue!</vt:lpstr>
      <vt:lpstr>Today  </vt:lpstr>
      <vt:lpstr>VM as a Tool for Memory Management</vt:lpstr>
      <vt:lpstr>VM as a Tool for Memory Management</vt:lpstr>
      <vt:lpstr>Sharing</vt:lpstr>
      <vt:lpstr>Copy on Write</vt:lpstr>
      <vt:lpstr>Execution of fork()</vt:lpstr>
      <vt:lpstr>fork() with Copy on Write</vt:lpstr>
      <vt:lpstr>Simplifying Linking and Loading</vt:lpstr>
      <vt:lpstr>Today  </vt:lpstr>
      <vt:lpstr>VM as a Tool for Memory Protection</vt:lpstr>
      <vt:lpstr>Today  </vt:lpstr>
      <vt:lpstr>VM Address Translation</vt:lpstr>
      <vt:lpstr>Summary of Address Translation Symbols</vt:lpstr>
      <vt:lpstr>Address Translation With a Page Table</vt:lpstr>
      <vt:lpstr>Address Translation: Page Hit</vt:lpstr>
      <vt:lpstr>Address Translation: Page Fault</vt:lpstr>
      <vt:lpstr>Integrating VM and Cache</vt:lpstr>
      <vt:lpstr>Elephant(s) in the room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153 Design of Operating Systems  Spring 2016</dc:title>
  <dc:subject/>
  <dc:creator>Tala Abughazaleh</dc:creator>
  <cp:keywords/>
  <dc:description/>
  <cp:lastModifiedBy>Microsoft Office User</cp:lastModifiedBy>
  <cp:revision>16</cp:revision>
  <cp:lastPrinted>2019-02-22T05:18:26Z</cp:lastPrinted>
  <dcterms:created xsi:type="dcterms:W3CDTF">2016-05-10T14:28:47Z</dcterms:created>
  <dcterms:modified xsi:type="dcterms:W3CDTF">2023-02-24T16:50:52Z</dcterms:modified>
</cp:coreProperties>
</file>