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compatMode="1" strictFirstAndLastChars="0" saveSubsetFonts="1">
  <p:sldMasterIdLst>
    <p:sldMasterId id="2147483648" r:id="rId1"/>
  </p:sldMasterIdLst>
  <p:notesMasterIdLst>
    <p:notesMasterId r:id="rId58"/>
  </p:notesMasterIdLst>
  <p:handoutMasterIdLst>
    <p:handoutMasterId r:id="rId59"/>
  </p:handoutMasterIdLst>
  <p:sldIdLst>
    <p:sldId id="258" r:id="rId2"/>
    <p:sldId id="314" r:id="rId3"/>
    <p:sldId id="321" r:id="rId4"/>
    <p:sldId id="322" r:id="rId5"/>
    <p:sldId id="323" r:id="rId6"/>
    <p:sldId id="324" r:id="rId7"/>
    <p:sldId id="325" r:id="rId8"/>
    <p:sldId id="326" r:id="rId9"/>
    <p:sldId id="327" r:id="rId10"/>
    <p:sldId id="328" r:id="rId11"/>
    <p:sldId id="329" r:id="rId12"/>
    <p:sldId id="404" r:id="rId13"/>
    <p:sldId id="330" r:id="rId14"/>
    <p:sldId id="331" r:id="rId15"/>
    <p:sldId id="332" r:id="rId16"/>
    <p:sldId id="333" r:id="rId17"/>
    <p:sldId id="334" r:id="rId18"/>
    <p:sldId id="335" r:id="rId19"/>
    <p:sldId id="336" r:id="rId20"/>
    <p:sldId id="367" r:id="rId21"/>
    <p:sldId id="368" r:id="rId22"/>
    <p:sldId id="369" r:id="rId23"/>
    <p:sldId id="370" r:id="rId24"/>
    <p:sldId id="371" r:id="rId25"/>
    <p:sldId id="372" r:id="rId26"/>
    <p:sldId id="373" r:id="rId27"/>
    <p:sldId id="374" r:id="rId28"/>
    <p:sldId id="375" r:id="rId29"/>
    <p:sldId id="376" r:id="rId30"/>
    <p:sldId id="377" r:id="rId31"/>
    <p:sldId id="378" r:id="rId32"/>
    <p:sldId id="379" r:id="rId33"/>
    <p:sldId id="380" r:id="rId34"/>
    <p:sldId id="381" r:id="rId35"/>
    <p:sldId id="382" r:id="rId36"/>
    <p:sldId id="383" r:id="rId37"/>
    <p:sldId id="384" r:id="rId38"/>
    <p:sldId id="385" r:id="rId39"/>
    <p:sldId id="386" r:id="rId40"/>
    <p:sldId id="387" r:id="rId41"/>
    <p:sldId id="388" r:id="rId42"/>
    <p:sldId id="389" r:id="rId43"/>
    <p:sldId id="390" r:id="rId44"/>
    <p:sldId id="391" r:id="rId45"/>
    <p:sldId id="392" r:id="rId46"/>
    <p:sldId id="393" r:id="rId47"/>
    <p:sldId id="394" r:id="rId48"/>
    <p:sldId id="395" r:id="rId49"/>
    <p:sldId id="396" r:id="rId50"/>
    <p:sldId id="397" r:id="rId51"/>
    <p:sldId id="398" r:id="rId52"/>
    <p:sldId id="399" r:id="rId53"/>
    <p:sldId id="400" r:id="rId54"/>
    <p:sldId id="401" r:id="rId55"/>
    <p:sldId id="402" r:id="rId56"/>
    <p:sldId id="403" r:id="rId57"/>
  </p:sldIdLst>
  <p:sldSz cx="9144000" cy="6858000" type="letter"/>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20"/>
    </p:cViewPr>
  </p:sorterViewPr>
  <p:notesViewPr>
    <p:cSldViewPr>
      <p:cViewPr varScale="1">
        <p:scale>
          <a:sx n="82" d="100"/>
          <a:sy n="82" d="100"/>
        </p:scale>
        <p:origin x="-1914" y="-90"/>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2" Type="http://schemas.openxmlformats.org/officeDocument/2006/relationships/oleObject" Target="Macintosh%20HD:Users:droh:Downloads:cpumemgap.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333333333333301"/>
          <c:y val="3.9215686274509803E-2"/>
          <c:w val="0.56148148148148103"/>
          <c:h val="0.83660130718954195"/>
        </c:manualLayout>
      </c:layout>
      <c:lineChart>
        <c:grouping val="standard"/>
        <c:varyColors val="0"/>
        <c:ser>
          <c:idx val="0"/>
          <c:order val="0"/>
          <c:tx>
            <c:strRef>
              <c:f>data!$B$1</c:f>
              <c:strCache>
                <c:ptCount val="1"/>
                <c:pt idx="0">
                  <c:v>Disk seek time</c:v>
                </c:pt>
              </c:strCache>
            </c:strRef>
          </c:tx>
          <c:spPr>
            <a:ln w="12700">
              <a:solidFill>
                <a:srgbClr val="000000"/>
              </a:solidFill>
              <a:prstDash val="solid"/>
            </a:ln>
          </c:spPr>
          <c:marker>
            <c:symbol val="diamond"/>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data!$B$2:$B$9</c:f>
              <c:numCache>
                <c:formatCode>#,##0</c:formatCode>
                <c:ptCount val="8"/>
                <c:pt idx="0">
                  <c:v>87000000</c:v>
                </c:pt>
                <c:pt idx="1">
                  <c:v>75000000</c:v>
                </c:pt>
                <c:pt idx="2">
                  <c:v>28000000</c:v>
                </c:pt>
                <c:pt idx="3">
                  <c:v>10000000</c:v>
                </c:pt>
                <c:pt idx="4">
                  <c:v>8000000</c:v>
                </c:pt>
                <c:pt idx="5">
                  <c:v>8000000</c:v>
                </c:pt>
                <c:pt idx="6">
                  <c:v>8000000</c:v>
                </c:pt>
                <c:pt idx="7">
                  <c:v>8000000</c:v>
                </c:pt>
              </c:numCache>
            </c:numRef>
          </c:val>
          <c:smooth val="0"/>
          <c:extLst>
            <c:ext xmlns:c16="http://schemas.microsoft.com/office/drawing/2014/chart" uri="{C3380CC4-5D6E-409C-BE32-E72D297353CC}">
              <c16:uniqueId val="{00000000-5E6D-F74B-9CE7-F3DB321EA884}"/>
            </c:ext>
          </c:extLst>
        </c:ser>
        <c:ser>
          <c:idx val="1"/>
          <c:order val="1"/>
          <c:tx>
            <c:strRef>
              <c:f>data!$C$1</c:f>
              <c:strCache>
                <c:ptCount val="1"/>
                <c:pt idx="0">
                  <c:v>Flash SSD access time</c:v>
                </c:pt>
              </c:strCache>
            </c:strRef>
          </c:tx>
          <c:spPr>
            <a:ln w="12700">
              <a:solidFill>
                <a:srgbClr val="000000"/>
              </a:solidFill>
              <a:prstDash val="solid"/>
            </a:ln>
          </c:spPr>
          <c:marker>
            <c:symbol val="triang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data!$C$2:$C$9</c:f>
              <c:numCache>
                <c:formatCode>General</c:formatCode>
                <c:ptCount val="8"/>
                <c:pt idx="7" formatCode="#,##0">
                  <c:v>75000</c:v>
                </c:pt>
              </c:numCache>
            </c:numRef>
          </c:val>
          <c:smooth val="0"/>
          <c:extLst>
            <c:ext xmlns:c16="http://schemas.microsoft.com/office/drawing/2014/chart" uri="{C3380CC4-5D6E-409C-BE32-E72D297353CC}">
              <c16:uniqueId val="{00000001-5E6D-F74B-9CE7-F3DB321EA884}"/>
            </c:ext>
          </c:extLst>
        </c:ser>
        <c:ser>
          <c:idx val="2"/>
          <c:order val="2"/>
          <c:tx>
            <c:strRef>
              <c:f>data!$D$1</c:f>
              <c:strCache>
                <c:ptCount val="1"/>
                <c:pt idx="0">
                  <c:v>DRAM access time</c:v>
                </c:pt>
              </c:strCache>
            </c:strRef>
          </c:tx>
          <c:spPr>
            <a:ln w="12700">
              <a:solidFill>
                <a:srgbClr val="000000"/>
              </a:solidFill>
              <a:prstDash val="solid"/>
            </a:ln>
          </c:spPr>
          <c:marker>
            <c:symbol val="squar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data!$D$2:$D$9</c:f>
              <c:numCache>
                <c:formatCode>General</c:formatCode>
                <c:ptCount val="8"/>
                <c:pt idx="0">
                  <c:v>375</c:v>
                </c:pt>
                <c:pt idx="1">
                  <c:v>200</c:v>
                </c:pt>
                <c:pt idx="2" formatCode="#,##0">
                  <c:v>100</c:v>
                </c:pt>
                <c:pt idx="3">
                  <c:v>70</c:v>
                </c:pt>
                <c:pt idx="4">
                  <c:v>60</c:v>
                </c:pt>
                <c:pt idx="5">
                  <c:v>55</c:v>
                </c:pt>
                <c:pt idx="6">
                  <c:v>50</c:v>
                </c:pt>
                <c:pt idx="7">
                  <c:v>40</c:v>
                </c:pt>
              </c:numCache>
            </c:numRef>
          </c:val>
          <c:smooth val="0"/>
          <c:extLst>
            <c:ext xmlns:c16="http://schemas.microsoft.com/office/drawing/2014/chart" uri="{C3380CC4-5D6E-409C-BE32-E72D297353CC}">
              <c16:uniqueId val="{00000002-5E6D-F74B-9CE7-F3DB321EA884}"/>
            </c:ext>
          </c:extLst>
        </c:ser>
        <c:ser>
          <c:idx val="3"/>
          <c:order val="3"/>
          <c:tx>
            <c:strRef>
              <c:f>data!$E$1</c:f>
              <c:strCache>
                <c:ptCount val="1"/>
                <c:pt idx="0">
                  <c:v>SRAM access time</c:v>
                </c:pt>
              </c:strCache>
            </c:strRef>
          </c:tx>
          <c:spPr>
            <a:ln w="12700">
              <a:solidFill>
                <a:srgbClr val="000000"/>
              </a:solidFill>
              <a:prstDash val="solid"/>
            </a:ln>
          </c:spPr>
          <c:marker>
            <c:symbol val="circ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data!$E$2:$E$9</c:f>
              <c:numCache>
                <c:formatCode>General</c:formatCode>
                <c:ptCount val="8"/>
                <c:pt idx="0">
                  <c:v>300</c:v>
                </c:pt>
                <c:pt idx="1">
                  <c:v>150</c:v>
                </c:pt>
                <c:pt idx="2">
                  <c:v>35</c:v>
                </c:pt>
                <c:pt idx="3">
                  <c:v>15</c:v>
                </c:pt>
                <c:pt idx="4">
                  <c:v>3</c:v>
                </c:pt>
                <c:pt idx="5">
                  <c:v>2.5</c:v>
                </c:pt>
                <c:pt idx="6">
                  <c:v>2</c:v>
                </c:pt>
                <c:pt idx="7">
                  <c:v>1.5</c:v>
                </c:pt>
              </c:numCache>
            </c:numRef>
          </c:val>
          <c:smooth val="0"/>
          <c:extLst>
            <c:ext xmlns:c16="http://schemas.microsoft.com/office/drawing/2014/chart" uri="{C3380CC4-5D6E-409C-BE32-E72D297353CC}">
              <c16:uniqueId val="{00000003-5E6D-F74B-9CE7-F3DB321EA884}"/>
            </c:ext>
          </c:extLst>
        </c:ser>
        <c:ser>
          <c:idx val="4"/>
          <c:order val="4"/>
          <c:tx>
            <c:strRef>
              <c:f>data!$F$1</c:f>
              <c:strCache>
                <c:ptCount val="1"/>
                <c:pt idx="0">
                  <c:v>CPU cycle time</c:v>
                </c:pt>
              </c:strCache>
            </c:strRef>
          </c:tx>
          <c:spPr>
            <a:ln w="12700">
              <a:solidFill>
                <a:srgbClr val="000000"/>
              </a:solidFill>
              <a:prstDash val="solid"/>
            </a:ln>
          </c:spPr>
          <c:marker>
            <c:symbol val="squar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data!$F$2:$F$9</c:f>
              <c:numCache>
                <c:formatCode>General</c:formatCode>
                <c:ptCount val="8"/>
                <c:pt idx="0">
                  <c:v>1000</c:v>
                </c:pt>
                <c:pt idx="1">
                  <c:v>166</c:v>
                </c:pt>
                <c:pt idx="2">
                  <c:v>50</c:v>
                </c:pt>
                <c:pt idx="3">
                  <c:v>6</c:v>
                </c:pt>
                <c:pt idx="4">
                  <c:v>1.6</c:v>
                </c:pt>
                <c:pt idx="5">
                  <c:v>0.3</c:v>
                </c:pt>
                <c:pt idx="6">
                  <c:v>0.5</c:v>
                </c:pt>
                <c:pt idx="7">
                  <c:v>0.4</c:v>
                </c:pt>
              </c:numCache>
            </c:numRef>
          </c:val>
          <c:smooth val="0"/>
          <c:extLst>
            <c:ext xmlns:c16="http://schemas.microsoft.com/office/drawing/2014/chart" uri="{C3380CC4-5D6E-409C-BE32-E72D297353CC}">
              <c16:uniqueId val="{00000004-5E6D-F74B-9CE7-F3DB321EA884}"/>
            </c:ext>
          </c:extLst>
        </c:ser>
        <c:ser>
          <c:idx val="5"/>
          <c:order val="5"/>
          <c:tx>
            <c:strRef>
              <c:f>data!$G$1</c:f>
              <c:strCache>
                <c:ptCount val="1"/>
                <c:pt idx="0">
                  <c:v>Effective CPU cycle time</c:v>
                </c:pt>
              </c:strCache>
            </c:strRef>
          </c:tx>
          <c:spPr>
            <a:ln w="12700">
              <a:solidFill>
                <a:srgbClr val="000000"/>
              </a:solidFill>
              <a:prstDash val="solid"/>
            </a:ln>
          </c:spPr>
          <c:marker>
            <c:symbol val="circl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data!$G$2:$G$9</c:f>
              <c:numCache>
                <c:formatCode>General</c:formatCode>
                <c:ptCount val="8"/>
                <c:pt idx="5">
                  <c:v>0.3</c:v>
                </c:pt>
                <c:pt idx="6">
                  <c:v>0.25</c:v>
                </c:pt>
                <c:pt idx="7">
                  <c:v>0.1</c:v>
                </c:pt>
              </c:numCache>
            </c:numRef>
          </c:val>
          <c:smooth val="0"/>
          <c:extLst>
            <c:ext xmlns:c16="http://schemas.microsoft.com/office/drawing/2014/chart" uri="{C3380CC4-5D6E-409C-BE32-E72D297353CC}">
              <c16:uniqueId val="{00000005-5E6D-F74B-9CE7-F3DB321EA884}"/>
            </c:ext>
          </c:extLst>
        </c:ser>
        <c:dLbls>
          <c:showLegendKey val="0"/>
          <c:showVal val="0"/>
          <c:showCatName val="0"/>
          <c:showSerName val="0"/>
          <c:showPercent val="0"/>
          <c:showBubbleSize val="0"/>
        </c:dLbls>
        <c:marker val="1"/>
        <c:smooth val="0"/>
        <c:axId val="-2092814632"/>
        <c:axId val="-2092846056"/>
      </c:lineChart>
      <c:catAx>
        <c:axId val="-2092814632"/>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Year</a:t>
                </a:r>
              </a:p>
            </c:rich>
          </c:tx>
          <c:layout>
            <c:manualLayout>
              <c:xMode val="edge"/>
              <c:yMode val="edge"/>
              <c:x val="0.431111111111111"/>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2092846056"/>
        <c:crossesAt val="0.01"/>
        <c:auto val="1"/>
        <c:lblAlgn val="ctr"/>
        <c:lblOffset val="100"/>
        <c:tickLblSkip val="1"/>
        <c:tickMarkSkip val="1"/>
        <c:noMultiLvlLbl val="0"/>
      </c:catAx>
      <c:valAx>
        <c:axId val="-2092846056"/>
        <c:scaling>
          <c:logBase val="10"/>
          <c:orientation val="minMax"/>
          <c:min val="0.01"/>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a:t>ns</a:t>
                </a:r>
              </a:p>
            </c:rich>
          </c:tx>
          <c:layout>
            <c:manualLayout>
              <c:xMode val="edge"/>
              <c:yMode val="edge"/>
              <c:x val="1.3333333333333299E-2"/>
              <c:y val="0.43790849673202598"/>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2092814632"/>
        <c:crosses val="autoZero"/>
        <c:crossBetween val="between"/>
      </c:valAx>
      <c:spPr>
        <a:solidFill>
          <a:srgbClr val="FFFFFF"/>
        </a:solidFill>
        <a:ln w="12700">
          <a:solidFill>
            <a:srgbClr val="808080"/>
          </a:solidFill>
          <a:prstDash val="solid"/>
        </a:ln>
      </c:spPr>
    </c:plotArea>
    <c:legend>
      <c:legendPos val="r"/>
      <c:layout>
        <c:manualLayout>
          <c:xMode val="edge"/>
          <c:yMode val="edge"/>
          <c:x val="0.74666666666666703"/>
          <c:y val="0.33986928104575198"/>
          <c:w val="0.24740740740740699"/>
          <c:h val="0.237472766884532"/>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F2B6AB2-DE37-024A-82DB-AAD7E213433D}"/>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5" name="Rectangle 3">
            <a:extLst>
              <a:ext uri="{FF2B5EF4-FFF2-40B4-BE49-F238E27FC236}">
                <a16:creationId xmlns:a16="http://schemas.microsoft.com/office/drawing/2014/main" id="{7B333C05-A11D-0943-B88A-68B276598433}"/>
              </a:ext>
            </a:extLst>
          </p:cNvPr>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77B68CDB-5ED0-8044-B7A6-AFF99634B04D}"/>
              </a:ext>
            </a:extLst>
          </p:cNvPr>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7" name="Rectangle 5">
            <a:extLst>
              <a:ext uri="{FF2B5EF4-FFF2-40B4-BE49-F238E27FC236}">
                <a16:creationId xmlns:a16="http://schemas.microsoft.com/office/drawing/2014/main" id="{770F499D-BDB7-534E-83C8-5A51A2A56553}"/>
              </a:ext>
            </a:extLst>
          </p:cNvPr>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a:lvl1pPr>
          </a:lstStyle>
          <a:p>
            <a:fld id="{D94CED79-131B-9449-AAAC-BD9F363B4C77}"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3E384B2-1926-964C-9ECF-CF344B1F2F7E}"/>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1" name="Rectangle 3">
            <a:extLst>
              <a:ext uri="{FF2B5EF4-FFF2-40B4-BE49-F238E27FC236}">
                <a16:creationId xmlns:a16="http://schemas.microsoft.com/office/drawing/2014/main" id="{2AE5FA7D-E1B6-E245-A3C9-9B41B033F16A}"/>
              </a:ext>
            </a:extLst>
          </p:cNvPr>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Times New Roman" charset="0"/>
                <a:ea typeface="ＭＳ Ｐゴシック" charset="0"/>
                <a:cs typeface="ＭＳ Ｐゴシック" charset="0"/>
              </a:defRPr>
            </a:lvl1pPr>
          </a:lstStyle>
          <a:p>
            <a:pPr>
              <a:defRPr/>
            </a:pPr>
            <a:endParaRPr lang="en-US"/>
          </a:p>
        </p:txBody>
      </p:sp>
      <p:sp>
        <p:nvSpPr>
          <p:cNvPr id="2052" name="Rectangle 4">
            <a:extLst>
              <a:ext uri="{FF2B5EF4-FFF2-40B4-BE49-F238E27FC236}">
                <a16:creationId xmlns:a16="http://schemas.microsoft.com/office/drawing/2014/main" id="{20A5AA46-F508-AD48-88F7-D74180831BBA}"/>
              </a:ext>
            </a:extLst>
          </p:cNvPr>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3" name="Rectangle 5">
            <a:extLst>
              <a:ext uri="{FF2B5EF4-FFF2-40B4-BE49-F238E27FC236}">
                <a16:creationId xmlns:a16="http://schemas.microsoft.com/office/drawing/2014/main" id="{47F58E63-E433-164F-88AA-F1C361E832BC}"/>
              </a:ext>
            </a:extLst>
          </p:cNvPr>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a:latin typeface="Times New Roman" panose="02020603050405020304" pitchFamily="18" charset="0"/>
              </a:defRPr>
            </a:lvl1pPr>
          </a:lstStyle>
          <a:p>
            <a:fld id="{A89D2D96-7809-4F48-B257-DAA337ACF6D9}" type="slidenum">
              <a:rPr lang="en-US" altLang="en-US"/>
              <a:pPr/>
              <a:t>‹#›</a:t>
            </a:fld>
            <a:endParaRPr lang="en-US" altLang="en-US"/>
          </a:p>
        </p:txBody>
      </p:sp>
      <p:sp>
        <p:nvSpPr>
          <p:cNvPr id="2054" name="Rectangle 6">
            <a:extLst>
              <a:ext uri="{FF2B5EF4-FFF2-40B4-BE49-F238E27FC236}">
                <a16:creationId xmlns:a16="http://schemas.microsoft.com/office/drawing/2014/main" id="{EFEC87CC-B8D5-9548-858E-68AA85437942}"/>
              </a:ext>
            </a:extLst>
          </p:cNvPr>
          <p:cNvSpPr>
            <a:spLocks noGrp="1" noChangeArrowheads="1"/>
          </p:cNvSpPr>
          <p:nvPr>
            <p:ph type="body" sz="quarter" idx="3"/>
          </p:nvPr>
        </p:nvSpPr>
        <p:spPr bwMode="auto">
          <a:xfrm>
            <a:off x="974725" y="4559300"/>
            <a:ext cx="5365750" cy="4322763"/>
          </a:xfrm>
          <a:prstGeom prst="rect">
            <a:avLst/>
          </a:prstGeom>
          <a:noFill/>
          <a:ln w="9525">
            <a:noFill/>
            <a:miter lim="800000"/>
            <a:headEnd/>
            <a:tailEnd/>
          </a:ln>
          <a:effectLst/>
        </p:spPr>
        <p:txBody>
          <a:bodyPr vert="horz" wrap="square" lIns="97139" tIns="48574" rIns="97139" bIns="4857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9" name="Rectangle 7">
            <a:extLst>
              <a:ext uri="{FF2B5EF4-FFF2-40B4-BE49-F238E27FC236}">
                <a16:creationId xmlns:a16="http://schemas.microsoft.com/office/drawing/2014/main" id="{582EBA88-00B3-6148-AFCA-A35D2BFCFC10}"/>
              </a:ext>
            </a:extLst>
          </p:cNvPr>
          <p:cNvSpPr>
            <a:spLocks noChangeArrowheads="1" noTextEdit="1"/>
          </p:cNvSpPr>
          <p:nvPr>
            <p:ph type="sldImg" idx="2"/>
          </p:nvPr>
        </p:nvSpPr>
        <p:spPr bwMode="auto">
          <a:xfrm>
            <a:off x="1266825" y="725488"/>
            <a:ext cx="4783138" cy="3587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a:extLst>
              <a:ext uri="{FF2B5EF4-FFF2-40B4-BE49-F238E27FC236}">
                <a16:creationId xmlns:a16="http://schemas.microsoft.com/office/drawing/2014/main" id="{8B140327-0B95-8447-9F28-F18741A311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A7E34B4E-A1F8-B849-9A13-B6A72C02FDD4}" type="slidenum">
              <a:rPr lang="en-US" altLang="en-US" sz="1000" b="0">
                <a:latin typeface="Times New Roman" panose="02020603050405020304" pitchFamily="18" charset="0"/>
              </a:rPr>
              <a:pPr/>
              <a:t>1</a:t>
            </a:fld>
            <a:endParaRPr lang="en-US" altLang="en-US" sz="1000" b="0">
              <a:latin typeface="Times New Roman" panose="02020603050405020304" pitchFamily="18" charset="0"/>
            </a:endParaRPr>
          </a:p>
        </p:txBody>
      </p:sp>
      <p:sp>
        <p:nvSpPr>
          <p:cNvPr id="16386" name="Rectangle 2">
            <a:extLst>
              <a:ext uri="{FF2B5EF4-FFF2-40B4-BE49-F238E27FC236}">
                <a16:creationId xmlns:a16="http://schemas.microsoft.com/office/drawing/2014/main" id="{A3C5F687-6EC1-2C43-896A-0285551723FA}"/>
              </a:ext>
            </a:extLst>
          </p:cNvPr>
          <p:cNvSpPr>
            <a:spLocks noChangeArrowheads="1" noTextEdit="1"/>
          </p:cNvSpPr>
          <p:nvPr>
            <p:ph type="sldImg"/>
          </p:nvPr>
        </p:nvSpPr>
        <p:spPr>
          <a:ln/>
        </p:spPr>
      </p:sp>
      <p:sp>
        <p:nvSpPr>
          <p:cNvPr id="16387" name="Rectangle 3">
            <a:extLst>
              <a:ext uri="{FF2B5EF4-FFF2-40B4-BE49-F238E27FC236}">
                <a16:creationId xmlns:a16="http://schemas.microsoft.com/office/drawing/2014/main" id="{D899A774-BFD6-B946-B5F0-8D5C5C0946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DF551852-FE02-6446-B53C-BA39A0843AF0}"/>
              </a:ext>
            </a:extLst>
          </p:cNvPr>
          <p:cNvSpPr>
            <a:spLocks noGrp="1" noRot="1" noChangeAspect="1" noChangeArrowheads="1" noTextEdit="1"/>
          </p:cNvSpPr>
          <p:nvPr>
            <p:ph type="sldImg"/>
          </p:nvPr>
        </p:nvSpPr>
        <p:spPr>
          <a:ln/>
        </p:spPr>
      </p:sp>
      <p:sp>
        <p:nvSpPr>
          <p:cNvPr id="35842" name="Rectangle 3">
            <a:extLst>
              <a:ext uri="{FF2B5EF4-FFF2-40B4-BE49-F238E27FC236}">
                <a16:creationId xmlns:a16="http://schemas.microsoft.com/office/drawing/2014/main" id="{24C432C4-929F-FD45-9E49-222781D6BA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a:extLst>
              <a:ext uri="{FF2B5EF4-FFF2-40B4-BE49-F238E27FC236}">
                <a16:creationId xmlns:a16="http://schemas.microsoft.com/office/drawing/2014/main" id="{EC65D99D-F25A-6646-BE03-021223DC88A6}"/>
              </a:ext>
            </a:extLst>
          </p:cNvPr>
          <p:cNvSpPr>
            <a:spLocks noGrp="1" noRot="1" noChangeAspect="1" noChangeArrowheads="1" noTextEdit="1"/>
          </p:cNvSpPr>
          <p:nvPr>
            <p:ph type="sldImg"/>
          </p:nvPr>
        </p:nvSpPr>
        <p:spPr>
          <a:ln/>
        </p:spPr>
      </p:sp>
      <p:sp>
        <p:nvSpPr>
          <p:cNvPr id="38914" name="Rectangle 3">
            <a:extLst>
              <a:ext uri="{FF2B5EF4-FFF2-40B4-BE49-F238E27FC236}">
                <a16:creationId xmlns:a16="http://schemas.microsoft.com/office/drawing/2014/main" id="{8537A44A-32E7-5547-8890-04DC34F70A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D9DF8A5B-8626-3745-855E-632EACDB6E8F}"/>
              </a:ext>
            </a:extLst>
          </p:cNvPr>
          <p:cNvSpPr>
            <a:spLocks noGrp="1" noRot="1" noChangeAspect="1" noChangeArrowheads="1" noTextEdit="1"/>
          </p:cNvSpPr>
          <p:nvPr>
            <p:ph type="sldImg"/>
          </p:nvPr>
        </p:nvSpPr>
        <p:spPr>
          <a:ln/>
        </p:spPr>
      </p:sp>
      <p:sp>
        <p:nvSpPr>
          <p:cNvPr id="40962" name="Rectangle 3">
            <a:extLst>
              <a:ext uri="{FF2B5EF4-FFF2-40B4-BE49-F238E27FC236}">
                <a16:creationId xmlns:a16="http://schemas.microsoft.com/office/drawing/2014/main" id="{78A9EA70-49D5-4D45-8E71-F179EAA2CE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a:extLst>
              <a:ext uri="{FF2B5EF4-FFF2-40B4-BE49-F238E27FC236}">
                <a16:creationId xmlns:a16="http://schemas.microsoft.com/office/drawing/2014/main" id="{AB99CFBD-67A7-D144-BEF8-E65A925B7698}"/>
              </a:ext>
            </a:extLst>
          </p:cNvPr>
          <p:cNvSpPr>
            <a:spLocks noGrp="1" noRot="1" noChangeAspect="1" noChangeArrowheads="1" noTextEdit="1"/>
          </p:cNvSpPr>
          <p:nvPr>
            <p:ph type="sldImg"/>
          </p:nvPr>
        </p:nvSpPr>
        <p:spPr>
          <a:ln/>
        </p:spPr>
      </p:sp>
      <p:sp>
        <p:nvSpPr>
          <p:cNvPr id="43010" name="Rectangle 3">
            <a:extLst>
              <a:ext uri="{FF2B5EF4-FFF2-40B4-BE49-F238E27FC236}">
                <a16:creationId xmlns:a16="http://schemas.microsoft.com/office/drawing/2014/main" id="{B3181883-ED79-7D46-B3AF-B67C62DA5D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0B5FA996-CA10-3749-84C8-4E21E4FCCDAD}"/>
              </a:ext>
            </a:extLst>
          </p:cNvPr>
          <p:cNvSpPr>
            <a:spLocks noGrp="1" noRot="1" noChangeAspect="1" noChangeArrowheads="1" noTextEdit="1"/>
          </p:cNvSpPr>
          <p:nvPr>
            <p:ph type="sldImg"/>
          </p:nvPr>
        </p:nvSpPr>
        <p:spPr>
          <a:ln/>
        </p:spPr>
      </p:sp>
      <p:sp>
        <p:nvSpPr>
          <p:cNvPr id="45058" name="Rectangle 3">
            <a:extLst>
              <a:ext uri="{FF2B5EF4-FFF2-40B4-BE49-F238E27FC236}">
                <a16:creationId xmlns:a16="http://schemas.microsoft.com/office/drawing/2014/main" id="{627C25DD-BDC3-AC46-A6DA-4880E75CB4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2CFD330F-595A-7148-BDAE-6C890E46CF31}"/>
              </a:ext>
            </a:extLst>
          </p:cNvPr>
          <p:cNvSpPr>
            <a:spLocks noGrp="1" noRot="1" noChangeAspect="1" noChangeArrowheads="1" noTextEdit="1"/>
          </p:cNvSpPr>
          <p:nvPr>
            <p:ph type="sldImg"/>
          </p:nvPr>
        </p:nvSpPr>
        <p:spPr>
          <a:ln/>
        </p:spPr>
      </p:sp>
      <p:sp>
        <p:nvSpPr>
          <p:cNvPr id="47106" name="Rectangle 3">
            <a:extLst>
              <a:ext uri="{FF2B5EF4-FFF2-40B4-BE49-F238E27FC236}">
                <a16:creationId xmlns:a16="http://schemas.microsoft.com/office/drawing/2014/main" id="{5BEB2FB1-52E2-4047-BF6C-EC20EBC494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5A477082-B1D2-F742-AC65-52730B80ACE4}"/>
              </a:ext>
            </a:extLst>
          </p:cNvPr>
          <p:cNvSpPr>
            <a:spLocks noGrp="1" noRot="1" noChangeAspect="1" noChangeArrowheads="1" noTextEdit="1"/>
          </p:cNvSpPr>
          <p:nvPr>
            <p:ph type="sldImg"/>
          </p:nvPr>
        </p:nvSpPr>
        <p:spPr>
          <a:ln/>
        </p:spPr>
      </p:sp>
      <p:sp>
        <p:nvSpPr>
          <p:cNvPr id="49154" name="Rectangle 3">
            <a:extLst>
              <a:ext uri="{FF2B5EF4-FFF2-40B4-BE49-F238E27FC236}">
                <a16:creationId xmlns:a16="http://schemas.microsoft.com/office/drawing/2014/main" id="{948FDD6A-07EB-6B40-84AA-B43A3E53A7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795F5B95-8BE9-0142-8EC1-B13631E02DCA}"/>
              </a:ext>
            </a:extLst>
          </p:cNvPr>
          <p:cNvSpPr>
            <a:spLocks noGrp="1" noRot="1" noChangeAspect="1" noChangeArrowheads="1" noTextEdit="1"/>
          </p:cNvSpPr>
          <p:nvPr>
            <p:ph type="sldImg"/>
          </p:nvPr>
        </p:nvSpPr>
        <p:spPr>
          <a:ln/>
        </p:spPr>
      </p:sp>
      <p:sp>
        <p:nvSpPr>
          <p:cNvPr id="51202" name="Rectangle 3">
            <a:extLst>
              <a:ext uri="{FF2B5EF4-FFF2-40B4-BE49-F238E27FC236}">
                <a16:creationId xmlns:a16="http://schemas.microsoft.com/office/drawing/2014/main" id="{B9A55916-9359-634F-B5B2-200E9ACE74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E666DCE1-B136-D840-89C4-9ACB6444E7F1}"/>
              </a:ext>
            </a:extLst>
          </p:cNvPr>
          <p:cNvSpPr>
            <a:spLocks noGrp="1" noRot="1" noChangeAspect="1" noChangeArrowheads="1" noTextEdit="1"/>
          </p:cNvSpPr>
          <p:nvPr>
            <p:ph type="sldImg"/>
          </p:nvPr>
        </p:nvSpPr>
        <p:spPr>
          <a:ln/>
        </p:spPr>
      </p:sp>
      <p:sp>
        <p:nvSpPr>
          <p:cNvPr id="53250" name="Rectangle 3">
            <a:extLst>
              <a:ext uri="{FF2B5EF4-FFF2-40B4-BE49-F238E27FC236}">
                <a16:creationId xmlns:a16="http://schemas.microsoft.com/office/drawing/2014/main" id="{5D03C978-27FC-9743-9135-3F46F8237F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a:extLst>
              <a:ext uri="{FF2B5EF4-FFF2-40B4-BE49-F238E27FC236}">
                <a16:creationId xmlns:a16="http://schemas.microsoft.com/office/drawing/2014/main" id="{3CE20ACA-5FD4-134A-B937-6D0D566E01BE}"/>
              </a:ext>
            </a:extLst>
          </p:cNvPr>
          <p:cNvSpPr>
            <a:spLocks noGrp="1" noRot="1" noChangeAspect="1" noChangeArrowheads="1" noTextEdit="1"/>
          </p:cNvSpPr>
          <p:nvPr>
            <p:ph type="sldImg"/>
          </p:nvPr>
        </p:nvSpPr>
        <p:spPr>
          <a:ln/>
        </p:spPr>
      </p:sp>
      <p:sp>
        <p:nvSpPr>
          <p:cNvPr id="56322" name="Notes Placeholder 2">
            <a:extLst>
              <a:ext uri="{FF2B5EF4-FFF2-40B4-BE49-F238E27FC236}">
                <a16:creationId xmlns:a16="http://schemas.microsoft.com/office/drawing/2014/main" id="{552DE683-0E15-8043-BB62-6E10CCE3F0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56323" name="Slide Number Placeholder 3">
            <a:extLst>
              <a:ext uri="{FF2B5EF4-FFF2-40B4-BE49-F238E27FC236}">
                <a16:creationId xmlns:a16="http://schemas.microsoft.com/office/drawing/2014/main" id="{C2D1B8BF-4BD5-3347-AAAB-D5FF43AA8DC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B7D5155A-E9CB-4849-BC5E-42A102ED6305}" type="slidenum">
              <a:rPr lang="en-US" altLang="en-US" sz="1000" b="0">
                <a:latin typeface="Times New Roman" panose="02020603050405020304" pitchFamily="18" charset="0"/>
              </a:rPr>
              <a:pPr/>
              <a:t>22</a:t>
            </a:fld>
            <a:endParaRPr lang="en-US" altLang="en-US" sz="1000" b="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C3E8D1D6-133A-0645-A9F4-A16D48A1B7BA}"/>
              </a:ext>
            </a:extLst>
          </p:cNvPr>
          <p:cNvSpPr>
            <a:spLocks noGrp="1" noRot="1" noChangeAspect="1" noChangeArrowheads="1" noTextEdit="1"/>
          </p:cNvSpPr>
          <p:nvPr>
            <p:ph type="sldImg"/>
          </p:nvPr>
        </p:nvSpPr>
        <p:spPr>
          <a:ln/>
        </p:spPr>
      </p:sp>
      <p:sp>
        <p:nvSpPr>
          <p:cNvPr id="19458" name="Notes Placeholder 2">
            <a:extLst>
              <a:ext uri="{FF2B5EF4-FFF2-40B4-BE49-F238E27FC236}">
                <a16:creationId xmlns:a16="http://schemas.microsoft.com/office/drawing/2014/main" id="{647FEFAC-21E3-DD4A-A2C4-E05598CF3B8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19459" name="Slide Number Placeholder 3">
            <a:extLst>
              <a:ext uri="{FF2B5EF4-FFF2-40B4-BE49-F238E27FC236}">
                <a16:creationId xmlns:a16="http://schemas.microsoft.com/office/drawing/2014/main" id="{3523938E-653A-3742-A3F7-B831AC464BA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FB6076D2-50B6-CB4D-90E0-EE17F6CA802D}" type="slidenum">
              <a:rPr lang="en-US" altLang="en-US" sz="1000" b="0">
                <a:latin typeface="Times New Roman" panose="02020603050405020304" pitchFamily="18" charset="0"/>
              </a:rPr>
              <a:pPr/>
              <a:t>3</a:t>
            </a:fld>
            <a:endParaRPr lang="en-US" altLang="en-US" sz="1000" b="0">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a:extLst>
              <a:ext uri="{FF2B5EF4-FFF2-40B4-BE49-F238E27FC236}">
                <a16:creationId xmlns:a16="http://schemas.microsoft.com/office/drawing/2014/main" id="{64F8D470-FC33-DE49-AB13-388090A0522C}"/>
              </a:ext>
            </a:extLst>
          </p:cNvPr>
          <p:cNvSpPr>
            <a:spLocks noGrp="1" noRot="1" noChangeAspect="1" noChangeArrowheads="1" noTextEdit="1"/>
          </p:cNvSpPr>
          <p:nvPr>
            <p:ph type="sldImg"/>
          </p:nvPr>
        </p:nvSpPr>
        <p:spPr>
          <a:ln/>
        </p:spPr>
      </p:sp>
      <p:sp>
        <p:nvSpPr>
          <p:cNvPr id="58370" name="Notes Placeholder 2">
            <a:extLst>
              <a:ext uri="{FF2B5EF4-FFF2-40B4-BE49-F238E27FC236}">
                <a16:creationId xmlns:a16="http://schemas.microsoft.com/office/drawing/2014/main" id="{6BAED64B-18E4-754F-97D2-A0DBF709790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58371" name="Slide Number Placeholder 3">
            <a:extLst>
              <a:ext uri="{FF2B5EF4-FFF2-40B4-BE49-F238E27FC236}">
                <a16:creationId xmlns:a16="http://schemas.microsoft.com/office/drawing/2014/main" id="{75AA8BF6-B529-AD4D-9897-A02D74C56B9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1F721192-E986-5940-811D-22B6632DBFA9}" type="slidenum">
              <a:rPr lang="en-US" altLang="en-US" sz="1000" b="0">
                <a:latin typeface="Times New Roman" panose="02020603050405020304" pitchFamily="18" charset="0"/>
              </a:rPr>
              <a:pPr/>
              <a:t>23</a:t>
            </a:fld>
            <a:endParaRPr lang="en-US" altLang="en-US" sz="1000" b="0">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a:extLst>
              <a:ext uri="{FF2B5EF4-FFF2-40B4-BE49-F238E27FC236}">
                <a16:creationId xmlns:a16="http://schemas.microsoft.com/office/drawing/2014/main" id="{F5B075FB-1744-7B49-85F5-0FCC4CD31C36}"/>
              </a:ext>
            </a:extLst>
          </p:cNvPr>
          <p:cNvSpPr>
            <a:spLocks noGrp="1" noRot="1" noChangeAspect="1" noChangeArrowheads="1" noTextEdit="1"/>
          </p:cNvSpPr>
          <p:nvPr>
            <p:ph type="sldImg"/>
          </p:nvPr>
        </p:nvSpPr>
        <p:spPr>
          <a:ln/>
        </p:spPr>
      </p:sp>
      <p:sp>
        <p:nvSpPr>
          <p:cNvPr id="61442" name="Rectangle 3">
            <a:extLst>
              <a:ext uri="{FF2B5EF4-FFF2-40B4-BE49-F238E27FC236}">
                <a16:creationId xmlns:a16="http://schemas.microsoft.com/office/drawing/2014/main" id="{AF813EFA-437E-274F-B7DB-684C3D09D1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a:extLst>
              <a:ext uri="{FF2B5EF4-FFF2-40B4-BE49-F238E27FC236}">
                <a16:creationId xmlns:a16="http://schemas.microsoft.com/office/drawing/2014/main" id="{14CCD3AD-BCE3-624E-8009-605BBA934DAD}"/>
              </a:ext>
            </a:extLst>
          </p:cNvPr>
          <p:cNvSpPr>
            <a:spLocks noGrp="1" noRot="1" noChangeAspect="1" noChangeArrowheads="1" noTextEdit="1"/>
          </p:cNvSpPr>
          <p:nvPr>
            <p:ph type="sldImg"/>
          </p:nvPr>
        </p:nvSpPr>
        <p:spPr>
          <a:ln/>
        </p:spPr>
      </p:sp>
      <p:sp>
        <p:nvSpPr>
          <p:cNvPr id="63490" name="Rectangle 3">
            <a:extLst>
              <a:ext uri="{FF2B5EF4-FFF2-40B4-BE49-F238E27FC236}">
                <a16:creationId xmlns:a16="http://schemas.microsoft.com/office/drawing/2014/main" id="{DE208237-3F34-BD4E-A89B-9008921A22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a:extLst>
              <a:ext uri="{FF2B5EF4-FFF2-40B4-BE49-F238E27FC236}">
                <a16:creationId xmlns:a16="http://schemas.microsoft.com/office/drawing/2014/main" id="{57406816-0A71-6948-A343-81AD1993B6DE}"/>
              </a:ext>
            </a:extLst>
          </p:cNvPr>
          <p:cNvSpPr>
            <a:spLocks noGrp="1" noRot="1" noChangeAspect="1" noChangeArrowheads="1" noTextEdit="1"/>
          </p:cNvSpPr>
          <p:nvPr>
            <p:ph type="sldImg"/>
          </p:nvPr>
        </p:nvSpPr>
        <p:spPr>
          <a:ln/>
        </p:spPr>
      </p:sp>
      <p:sp>
        <p:nvSpPr>
          <p:cNvPr id="65538" name="Rectangle 3">
            <a:extLst>
              <a:ext uri="{FF2B5EF4-FFF2-40B4-BE49-F238E27FC236}">
                <a16:creationId xmlns:a16="http://schemas.microsoft.com/office/drawing/2014/main" id="{1C663CA0-F6B4-0841-A30B-2F3FF8A93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a:extLst>
              <a:ext uri="{FF2B5EF4-FFF2-40B4-BE49-F238E27FC236}">
                <a16:creationId xmlns:a16="http://schemas.microsoft.com/office/drawing/2014/main" id="{63E4973B-46FA-D344-A49A-6352CDEC1624}"/>
              </a:ext>
            </a:extLst>
          </p:cNvPr>
          <p:cNvSpPr>
            <a:spLocks noGrp="1" noRot="1" noChangeAspect="1" noChangeArrowheads="1" noTextEdit="1"/>
          </p:cNvSpPr>
          <p:nvPr>
            <p:ph type="sldImg"/>
          </p:nvPr>
        </p:nvSpPr>
        <p:spPr>
          <a:ln/>
        </p:spPr>
      </p:sp>
      <p:sp>
        <p:nvSpPr>
          <p:cNvPr id="67586" name="Rectangle 3">
            <a:extLst>
              <a:ext uri="{FF2B5EF4-FFF2-40B4-BE49-F238E27FC236}">
                <a16:creationId xmlns:a16="http://schemas.microsoft.com/office/drawing/2014/main" id="{7CD1198C-9E03-7546-BE8F-8E9DB4C14E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86F9E2AF-6CD2-B34E-8081-A7EA7A11798A}"/>
              </a:ext>
            </a:extLst>
          </p:cNvPr>
          <p:cNvSpPr>
            <a:spLocks noGrp="1" noRot="1" noChangeAspect="1" noChangeArrowheads="1" noTextEdit="1"/>
          </p:cNvSpPr>
          <p:nvPr>
            <p:ph type="sldImg"/>
          </p:nvPr>
        </p:nvSpPr>
        <p:spPr>
          <a:ln/>
        </p:spPr>
      </p:sp>
      <p:sp>
        <p:nvSpPr>
          <p:cNvPr id="69634" name="Notes Placeholder 2">
            <a:extLst>
              <a:ext uri="{FF2B5EF4-FFF2-40B4-BE49-F238E27FC236}">
                <a16:creationId xmlns:a16="http://schemas.microsoft.com/office/drawing/2014/main" id="{6778EDB8-BC9D-AF45-8B06-3D9EAD54D87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69635" name="Slide Number Placeholder 3">
            <a:extLst>
              <a:ext uri="{FF2B5EF4-FFF2-40B4-BE49-F238E27FC236}">
                <a16:creationId xmlns:a16="http://schemas.microsoft.com/office/drawing/2014/main" id="{E79B4FED-3F11-2A4B-B694-3AA049D648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D44A1B5C-6652-3845-B074-4BFD78E82295}" type="slidenum">
              <a:rPr lang="en-US" altLang="en-US" sz="1000" b="0">
                <a:latin typeface="Times New Roman" panose="02020603050405020304" pitchFamily="18" charset="0"/>
              </a:rPr>
              <a:pPr/>
              <a:t>29</a:t>
            </a:fld>
            <a:endParaRPr lang="en-US" altLang="en-US" sz="1000" b="0">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Text Box 1">
            <a:extLst>
              <a:ext uri="{FF2B5EF4-FFF2-40B4-BE49-F238E27FC236}">
                <a16:creationId xmlns:a16="http://schemas.microsoft.com/office/drawing/2014/main" id="{94A6EE02-9F92-D048-A39A-1539BE9B640E}"/>
              </a:ext>
            </a:extLst>
          </p:cNvPr>
          <p:cNvSpPr txBox="1">
            <a:spLocks noChangeArrowheads="1"/>
          </p:cNvSpPr>
          <p:nvPr/>
        </p:nvSpPr>
        <p:spPr bwMode="auto">
          <a:xfrm>
            <a:off x="1236663" y="727075"/>
            <a:ext cx="4843462" cy="3586163"/>
          </a:xfrm>
          <a:prstGeom prst="rect">
            <a:avLst/>
          </a:prstGeom>
          <a:solidFill>
            <a:srgbClr val="FFFFFF"/>
          </a:solidFill>
          <a:ln w="9525">
            <a:solidFill>
              <a:srgbClr val="000000"/>
            </a:solidFill>
            <a:miter lim="800000"/>
            <a:headEnd/>
            <a:tailEnd/>
          </a:ln>
        </p:spPr>
        <p:txBody>
          <a:bodyPr wrap="none" lIns="91577" tIns="45789" rIns="91577" bIns="45789" anchor="ctr"/>
          <a:lstStyle>
            <a:lvl1pPr>
              <a:defRPr sz="1600" b="1">
                <a:solidFill>
                  <a:schemeClr val="tx1"/>
                </a:solidFill>
                <a:latin typeface="Arial" panose="020B0604020202020204" pitchFamily="34" charset="0"/>
                <a:ea typeface="ＭＳ Ｐゴシック" panose="020B0600070205080204" pitchFamily="34" charset="-128"/>
              </a:defRPr>
            </a:lvl1pPr>
            <a:lvl2pPr marL="742950" indent="-285750">
              <a:defRPr sz="1600" b="1">
                <a:solidFill>
                  <a:schemeClr val="tx1"/>
                </a:solidFill>
                <a:latin typeface="Arial" panose="020B0604020202020204" pitchFamily="34" charset="0"/>
                <a:ea typeface="ＭＳ Ｐゴシック" panose="020B0600070205080204" pitchFamily="34" charset="-128"/>
              </a:defRPr>
            </a:lvl2pPr>
            <a:lvl3pPr marL="1143000" indent="-228600">
              <a:defRPr sz="1600" b="1">
                <a:solidFill>
                  <a:schemeClr val="tx1"/>
                </a:solidFill>
                <a:latin typeface="Arial" panose="020B0604020202020204" pitchFamily="34" charset="0"/>
                <a:ea typeface="ＭＳ Ｐゴシック" panose="020B0600070205080204" pitchFamily="34" charset="-128"/>
              </a:defRPr>
            </a:lvl3pPr>
            <a:lvl4pPr marL="1600200" indent="-228600">
              <a:defRPr sz="1600" b="1">
                <a:solidFill>
                  <a:schemeClr val="tx1"/>
                </a:solidFill>
                <a:latin typeface="Arial" panose="020B0604020202020204" pitchFamily="34" charset="0"/>
                <a:ea typeface="ＭＳ Ｐゴシック" panose="020B0600070205080204" pitchFamily="34" charset="-128"/>
              </a:defRPr>
            </a:lvl4pPr>
            <a:lvl5pPr marL="2057400" indent="-228600">
              <a:defRPr sz="16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endParaRPr lang="en-US" altLang="en-US"/>
          </a:p>
        </p:txBody>
      </p:sp>
      <p:sp>
        <p:nvSpPr>
          <p:cNvPr id="71683" name="Rectangle 2">
            <a:extLst>
              <a:ext uri="{FF2B5EF4-FFF2-40B4-BE49-F238E27FC236}">
                <a16:creationId xmlns:a16="http://schemas.microsoft.com/office/drawing/2014/main" id="{C54B5150-4A02-6F4A-877E-BB4B8E828C63}"/>
              </a:ext>
            </a:extLst>
          </p:cNvPr>
          <p:cNvSpPr>
            <a:spLocks noGrp="1" noChangeArrowheads="1"/>
          </p:cNvSpPr>
          <p:nvPr>
            <p:ph type="body"/>
          </p:nvPr>
        </p:nvSpPr>
        <p:spPr>
          <a:xfrm>
            <a:off x="976313" y="4560888"/>
            <a:ext cx="5364162"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231" tIns="47615" rIns="95231" bIns="47615" anchor="ct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a:extLst>
              <a:ext uri="{FF2B5EF4-FFF2-40B4-BE49-F238E27FC236}">
                <a16:creationId xmlns:a16="http://schemas.microsoft.com/office/drawing/2014/main" id="{FE800FC6-91AB-2241-897E-7B4EA3C81E8B}"/>
              </a:ext>
            </a:extLst>
          </p:cNvPr>
          <p:cNvSpPr>
            <a:spLocks noGrp="1" noRot="1" noChangeAspect="1" noChangeArrowheads="1" noTextEdit="1"/>
          </p:cNvSpPr>
          <p:nvPr>
            <p:ph type="sldImg"/>
          </p:nvPr>
        </p:nvSpPr>
        <p:spPr>
          <a:ln/>
        </p:spPr>
      </p:sp>
      <p:sp>
        <p:nvSpPr>
          <p:cNvPr id="73730" name="Rectangle 3">
            <a:extLst>
              <a:ext uri="{FF2B5EF4-FFF2-40B4-BE49-F238E27FC236}">
                <a16:creationId xmlns:a16="http://schemas.microsoft.com/office/drawing/2014/main" id="{E9A552B3-744D-BE40-A4A4-813B01BC07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a:extLst>
              <a:ext uri="{FF2B5EF4-FFF2-40B4-BE49-F238E27FC236}">
                <a16:creationId xmlns:a16="http://schemas.microsoft.com/office/drawing/2014/main" id="{F3F9DC7D-4E66-0E4A-9125-AE9280A9CAE6}"/>
              </a:ext>
            </a:extLst>
          </p:cNvPr>
          <p:cNvSpPr>
            <a:spLocks noGrp="1" noRot="1" noChangeAspect="1" noChangeArrowheads="1" noTextEdit="1"/>
          </p:cNvSpPr>
          <p:nvPr>
            <p:ph type="sldImg"/>
          </p:nvPr>
        </p:nvSpPr>
        <p:spPr>
          <a:ln/>
        </p:spPr>
      </p:sp>
      <p:sp>
        <p:nvSpPr>
          <p:cNvPr id="75778" name="Notes Placeholder 2">
            <a:extLst>
              <a:ext uri="{FF2B5EF4-FFF2-40B4-BE49-F238E27FC236}">
                <a16:creationId xmlns:a16="http://schemas.microsoft.com/office/drawing/2014/main" id="{BA5E2DCA-EE07-4B44-B5F0-233570ADDA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5779" name="Slide Number Placeholder 3">
            <a:extLst>
              <a:ext uri="{FF2B5EF4-FFF2-40B4-BE49-F238E27FC236}">
                <a16:creationId xmlns:a16="http://schemas.microsoft.com/office/drawing/2014/main" id="{B6F2D85A-E233-2549-A87E-FE4413BF111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79FCD33D-CBBE-AB4B-B977-9DFEE25AB004}" type="slidenum">
              <a:rPr lang="en-US" altLang="en-US" sz="1000" b="0">
                <a:latin typeface="Times New Roman" panose="02020603050405020304" pitchFamily="18" charset="0"/>
              </a:rPr>
              <a:pPr/>
              <a:t>32</a:t>
            </a:fld>
            <a:endParaRPr lang="en-US" altLang="en-US" sz="1000" b="0">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a:extLst>
              <a:ext uri="{FF2B5EF4-FFF2-40B4-BE49-F238E27FC236}">
                <a16:creationId xmlns:a16="http://schemas.microsoft.com/office/drawing/2014/main" id="{EDB98ECB-76F0-7C49-A76D-F008CFD407E2}"/>
              </a:ext>
            </a:extLst>
          </p:cNvPr>
          <p:cNvSpPr>
            <a:spLocks noGrp="1" noRot="1" noChangeAspect="1" noChangeArrowheads="1" noTextEdit="1"/>
          </p:cNvSpPr>
          <p:nvPr>
            <p:ph type="sldImg"/>
          </p:nvPr>
        </p:nvSpPr>
        <p:spPr>
          <a:ln/>
        </p:spPr>
      </p:sp>
      <p:sp>
        <p:nvSpPr>
          <p:cNvPr id="77826" name="Notes Placeholder 2">
            <a:extLst>
              <a:ext uri="{FF2B5EF4-FFF2-40B4-BE49-F238E27FC236}">
                <a16:creationId xmlns:a16="http://schemas.microsoft.com/office/drawing/2014/main" id="{E3CABB4E-CAF9-C040-9F76-F2CC8D897E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7827" name="Slide Number Placeholder 3">
            <a:extLst>
              <a:ext uri="{FF2B5EF4-FFF2-40B4-BE49-F238E27FC236}">
                <a16:creationId xmlns:a16="http://schemas.microsoft.com/office/drawing/2014/main" id="{0097B539-B6E3-3E4D-AABE-D110062F474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F73F0BA8-23C5-E542-9DD2-838D06EB971D}" type="slidenum">
              <a:rPr lang="en-US" altLang="en-US" sz="1000" b="0">
                <a:latin typeface="Times New Roman" panose="02020603050405020304" pitchFamily="18" charset="0"/>
              </a:rPr>
              <a:pPr/>
              <a:t>33</a:t>
            </a:fld>
            <a:endParaRPr lang="en-US" altLang="en-US" sz="1000" b="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93307CCD-3310-F94E-8A63-4F134FAC6A5D}"/>
              </a:ext>
            </a:extLst>
          </p:cNvPr>
          <p:cNvSpPr>
            <a:spLocks noGrp="1" noRot="1" noChangeAspect="1" noChangeArrowheads="1" noTextEdit="1"/>
          </p:cNvSpPr>
          <p:nvPr>
            <p:ph type="sldImg"/>
          </p:nvPr>
        </p:nvSpPr>
        <p:spPr>
          <a:ln/>
        </p:spPr>
      </p:sp>
      <p:sp>
        <p:nvSpPr>
          <p:cNvPr id="21506" name="Rectangle 3">
            <a:extLst>
              <a:ext uri="{FF2B5EF4-FFF2-40B4-BE49-F238E27FC236}">
                <a16:creationId xmlns:a16="http://schemas.microsoft.com/office/drawing/2014/main" id="{1A37C272-2815-9445-A708-2E47BF055C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a:extLst>
              <a:ext uri="{FF2B5EF4-FFF2-40B4-BE49-F238E27FC236}">
                <a16:creationId xmlns:a16="http://schemas.microsoft.com/office/drawing/2014/main" id="{E9E1CCE7-D281-FA4D-9484-C30467319922}"/>
              </a:ext>
            </a:extLst>
          </p:cNvPr>
          <p:cNvSpPr>
            <a:spLocks noGrp="1" noRot="1" noChangeAspect="1" noChangeArrowheads="1" noTextEdit="1"/>
          </p:cNvSpPr>
          <p:nvPr>
            <p:ph type="sldImg"/>
          </p:nvPr>
        </p:nvSpPr>
        <p:spPr>
          <a:ln/>
        </p:spPr>
      </p:sp>
      <p:sp>
        <p:nvSpPr>
          <p:cNvPr id="79874" name="Notes Placeholder 2">
            <a:extLst>
              <a:ext uri="{FF2B5EF4-FFF2-40B4-BE49-F238E27FC236}">
                <a16:creationId xmlns:a16="http://schemas.microsoft.com/office/drawing/2014/main" id="{E0E69175-CCA4-0841-BE02-67B1F3E6CC0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9875" name="Slide Number Placeholder 3">
            <a:extLst>
              <a:ext uri="{FF2B5EF4-FFF2-40B4-BE49-F238E27FC236}">
                <a16:creationId xmlns:a16="http://schemas.microsoft.com/office/drawing/2014/main" id="{04385DBF-03D6-8D46-BC84-EA424DE0AA0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5C752C3E-57AD-044A-9C1B-B97A94C8BE73}" type="slidenum">
              <a:rPr lang="en-US" altLang="en-US" sz="1000" b="0">
                <a:latin typeface="Times New Roman" panose="02020603050405020304" pitchFamily="18" charset="0"/>
              </a:rPr>
              <a:pPr/>
              <a:t>34</a:t>
            </a:fld>
            <a:endParaRPr lang="en-US" altLang="en-US" sz="1000" b="0">
              <a:latin typeface="Times New Roman" panose="02020603050405020304"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a:extLst>
              <a:ext uri="{FF2B5EF4-FFF2-40B4-BE49-F238E27FC236}">
                <a16:creationId xmlns:a16="http://schemas.microsoft.com/office/drawing/2014/main" id="{5B703CBE-678D-5E42-AF70-5A1DC2D4EE99}"/>
              </a:ext>
            </a:extLst>
          </p:cNvPr>
          <p:cNvSpPr>
            <a:spLocks noGrp="1" noRot="1" noChangeAspect="1" noChangeArrowheads="1" noTextEdit="1"/>
          </p:cNvSpPr>
          <p:nvPr>
            <p:ph type="sldImg"/>
          </p:nvPr>
        </p:nvSpPr>
        <p:spPr>
          <a:ln/>
        </p:spPr>
      </p:sp>
      <p:sp>
        <p:nvSpPr>
          <p:cNvPr id="81922" name="Rectangle 3">
            <a:extLst>
              <a:ext uri="{FF2B5EF4-FFF2-40B4-BE49-F238E27FC236}">
                <a16:creationId xmlns:a16="http://schemas.microsoft.com/office/drawing/2014/main" id="{24F39C9E-3127-204A-9BD7-EBAE41BB72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Text Box 1">
            <a:extLst>
              <a:ext uri="{FF2B5EF4-FFF2-40B4-BE49-F238E27FC236}">
                <a16:creationId xmlns:a16="http://schemas.microsoft.com/office/drawing/2014/main" id="{4A8670E0-6E72-1248-9B19-E9689E0547B1}"/>
              </a:ext>
            </a:extLst>
          </p:cNvPr>
          <p:cNvSpPr txBox="1">
            <a:spLocks noChangeArrowheads="1"/>
          </p:cNvSpPr>
          <p:nvPr/>
        </p:nvSpPr>
        <p:spPr bwMode="auto">
          <a:xfrm>
            <a:off x="1236663" y="727075"/>
            <a:ext cx="4843462" cy="3586163"/>
          </a:xfrm>
          <a:prstGeom prst="rect">
            <a:avLst/>
          </a:prstGeom>
          <a:solidFill>
            <a:srgbClr val="FFFFFF"/>
          </a:solidFill>
          <a:ln w="9525">
            <a:solidFill>
              <a:srgbClr val="000000"/>
            </a:solidFill>
            <a:miter lim="800000"/>
            <a:headEnd/>
            <a:tailEnd/>
          </a:ln>
        </p:spPr>
        <p:txBody>
          <a:bodyPr wrap="none" lIns="91577" tIns="45789" rIns="91577" bIns="45789" anchor="ctr"/>
          <a:lstStyle>
            <a:lvl1pPr>
              <a:defRPr sz="1600" b="1">
                <a:solidFill>
                  <a:schemeClr val="tx1"/>
                </a:solidFill>
                <a:latin typeface="Arial" panose="020B0604020202020204" pitchFamily="34" charset="0"/>
                <a:ea typeface="ＭＳ Ｐゴシック" panose="020B0600070205080204" pitchFamily="34" charset="-128"/>
              </a:defRPr>
            </a:lvl1pPr>
            <a:lvl2pPr marL="742950" indent="-285750">
              <a:defRPr sz="1600" b="1">
                <a:solidFill>
                  <a:schemeClr val="tx1"/>
                </a:solidFill>
                <a:latin typeface="Arial" panose="020B0604020202020204" pitchFamily="34" charset="0"/>
                <a:ea typeface="ＭＳ Ｐゴシック" panose="020B0600070205080204" pitchFamily="34" charset="-128"/>
              </a:defRPr>
            </a:lvl2pPr>
            <a:lvl3pPr marL="1143000" indent="-228600">
              <a:defRPr sz="1600" b="1">
                <a:solidFill>
                  <a:schemeClr val="tx1"/>
                </a:solidFill>
                <a:latin typeface="Arial" panose="020B0604020202020204" pitchFamily="34" charset="0"/>
                <a:ea typeface="ＭＳ Ｐゴシック" panose="020B0600070205080204" pitchFamily="34" charset="-128"/>
              </a:defRPr>
            </a:lvl3pPr>
            <a:lvl4pPr marL="1600200" indent="-228600">
              <a:defRPr sz="1600" b="1">
                <a:solidFill>
                  <a:schemeClr val="tx1"/>
                </a:solidFill>
                <a:latin typeface="Arial" panose="020B0604020202020204" pitchFamily="34" charset="0"/>
                <a:ea typeface="ＭＳ Ｐゴシック" panose="020B0600070205080204" pitchFamily="34" charset="-128"/>
              </a:defRPr>
            </a:lvl4pPr>
            <a:lvl5pPr marL="2057400" indent="-228600">
              <a:defRPr sz="16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endParaRPr lang="en-US" altLang="en-US"/>
          </a:p>
        </p:txBody>
      </p:sp>
      <p:sp>
        <p:nvSpPr>
          <p:cNvPr id="83971" name="Rectangle 2">
            <a:extLst>
              <a:ext uri="{FF2B5EF4-FFF2-40B4-BE49-F238E27FC236}">
                <a16:creationId xmlns:a16="http://schemas.microsoft.com/office/drawing/2014/main" id="{3ED7DA16-EA77-1D4C-96C4-D20D974B0526}"/>
              </a:ext>
            </a:extLst>
          </p:cNvPr>
          <p:cNvSpPr>
            <a:spLocks noGrp="1" noChangeArrowheads="1"/>
          </p:cNvSpPr>
          <p:nvPr>
            <p:ph type="body"/>
          </p:nvPr>
        </p:nvSpPr>
        <p:spPr>
          <a:xfrm>
            <a:off x="976313" y="4560888"/>
            <a:ext cx="5364162"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231" tIns="47615" rIns="95231" bIns="47615" anchor="ct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a:extLst>
              <a:ext uri="{FF2B5EF4-FFF2-40B4-BE49-F238E27FC236}">
                <a16:creationId xmlns:a16="http://schemas.microsoft.com/office/drawing/2014/main" id="{61AF6E99-F90D-6341-8C61-E306D581CA13}"/>
              </a:ext>
            </a:extLst>
          </p:cNvPr>
          <p:cNvSpPr>
            <a:spLocks noGrp="1" noRot="1" noChangeAspect="1" noChangeArrowheads="1" noTextEdit="1"/>
          </p:cNvSpPr>
          <p:nvPr>
            <p:ph type="sldImg"/>
          </p:nvPr>
        </p:nvSpPr>
        <p:spPr>
          <a:ln/>
        </p:spPr>
      </p:sp>
      <p:sp>
        <p:nvSpPr>
          <p:cNvPr id="86018" name="Rectangle 3">
            <a:extLst>
              <a:ext uri="{FF2B5EF4-FFF2-40B4-BE49-F238E27FC236}">
                <a16:creationId xmlns:a16="http://schemas.microsoft.com/office/drawing/2014/main" id="{466EB107-005C-ED49-825A-B5CD7AFB6B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3755C8B4-67BB-3345-ADA4-6251398F4A6C}"/>
              </a:ext>
            </a:extLst>
          </p:cNvPr>
          <p:cNvSpPr>
            <a:spLocks noGrp="1" noRot="1" noChangeAspect="1" noChangeArrowheads="1" noTextEdit="1"/>
          </p:cNvSpPr>
          <p:nvPr>
            <p:ph type="sldImg"/>
          </p:nvPr>
        </p:nvSpPr>
        <p:spPr>
          <a:ln/>
        </p:spPr>
      </p:sp>
      <p:sp>
        <p:nvSpPr>
          <p:cNvPr id="23554" name="Rectangle 3">
            <a:extLst>
              <a:ext uri="{FF2B5EF4-FFF2-40B4-BE49-F238E27FC236}">
                <a16:creationId xmlns:a16="http://schemas.microsoft.com/office/drawing/2014/main" id="{FDCE601B-D38D-324E-9B38-5F4132B5B6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7D7D14E0-F6F6-EC47-A408-BFB65F9957AE}"/>
              </a:ext>
            </a:extLst>
          </p:cNvPr>
          <p:cNvSpPr>
            <a:spLocks noGrp="1" noRot="1" noChangeAspect="1" noChangeArrowheads="1" noTextEdit="1"/>
          </p:cNvSpPr>
          <p:nvPr>
            <p:ph type="sldImg"/>
          </p:nvPr>
        </p:nvSpPr>
        <p:spPr>
          <a:ln/>
        </p:spPr>
      </p:sp>
      <p:sp>
        <p:nvSpPr>
          <p:cNvPr id="25602" name="Rectangle 3">
            <a:extLst>
              <a:ext uri="{FF2B5EF4-FFF2-40B4-BE49-F238E27FC236}">
                <a16:creationId xmlns:a16="http://schemas.microsoft.com/office/drawing/2014/main" id="{4FAFD015-476A-1B4A-9D18-2DDE77219E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96474CE1-95FC-5D45-BE19-2EEF8B225E0D}"/>
              </a:ext>
            </a:extLst>
          </p:cNvPr>
          <p:cNvSpPr>
            <a:spLocks noGrp="1" noRot="1" noChangeAspect="1" noChangeArrowheads="1" noTextEdit="1"/>
          </p:cNvSpPr>
          <p:nvPr>
            <p:ph type="sldImg"/>
          </p:nvPr>
        </p:nvSpPr>
        <p:spPr>
          <a:ln/>
        </p:spPr>
      </p:sp>
      <p:sp>
        <p:nvSpPr>
          <p:cNvPr id="27650" name="Rectangle 3">
            <a:extLst>
              <a:ext uri="{FF2B5EF4-FFF2-40B4-BE49-F238E27FC236}">
                <a16:creationId xmlns:a16="http://schemas.microsoft.com/office/drawing/2014/main" id="{6225F190-95A0-C147-A796-C4DA1EDFA8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119A2A10-A8AB-E942-81F6-EEB2D11D56BF}"/>
              </a:ext>
            </a:extLst>
          </p:cNvPr>
          <p:cNvSpPr>
            <a:spLocks noGrp="1" noRot="1" noChangeAspect="1" noChangeArrowheads="1" noTextEdit="1"/>
          </p:cNvSpPr>
          <p:nvPr>
            <p:ph type="sldImg"/>
          </p:nvPr>
        </p:nvSpPr>
        <p:spPr>
          <a:ln/>
        </p:spPr>
      </p:sp>
      <p:sp>
        <p:nvSpPr>
          <p:cNvPr id="29698" name="Rectangle 3">
            <a:extLst>
              <a:ext uri="{FF2B5EF4-FFF2-40B4-BE49-F238E27FC236}">
                <a16:creationId xmlns:a16="http://schemas.microsoft.com/office/drawing/2014/main" id="{17FAD8A0-C56C-3C4B-8FE3-5D2DEC52BC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C6732026-C302-494F-9755-BC5EA9DFD6B0}"/>
              </a:ext>
            </a:extLst>
          </p:cNvPr>
          <p:cNvSpPr>
            <a:spLocks noGrp="1" noRot="1" noChangeAspect="1" noChangeArrowheads="1" noTextEdit="1"/>
          </p:cNvSpPr>
          <p:nvPr>
            <p:ph type="sldImg"/>
          </p:nvPr>
        </p:nvSpPr>
        <p:spPr>
          <a:ln/>
        </p:spPr>
      </p:sp>
      <p:sp>
        <p:nvSpPr>
          <p:cNvPr id="31746" name="Rectangle 3">
            <a:extLst>
              <a:ext uri="{FF2B5EF4-FFF2-40B4-BE49-F238E27FC236}">
                <a16:creationId xmlns:a16="http://schemas.microsoft.com/office/drawing/2014/main" id="{55332D59-E45C-0041-AFCB-CC66BA54DF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00467630-04F6-3448-AC76-FC25CDD2E616}"/>
              </a:ext>
            </a:extLst>
          </p:cNvPr>
          <p:cNvSpPr>
            <a:spLocks noGrp="1" noRot="1" noChangeAspect="1" noChangeArrowheads="1" noTextEdit="1"/>
          </p:cNvSpPr>
          <p:nvPr>
            <p:ph type="sldImg"/>
          </p:nvPr>
        </p:nvSpPr>
        <p:spPr>
          <a:ln/>
        </p:spPr>
      </p:sp>
      <p:sp>
        <p:nvSpPr>
          <p:cNvPr id="33794" name="Rectangle 3">
            <a:extLst>
              <a:ext uri="{FF2B5EF4-FFF2-40B4-BE49-F238E27FC236}">
                <a16:creationId xmlns:a16="http://schemas.microsoft.com/office/drawing/2014/main" id="{6126D564-C97D-F241-A320-05BB40CB60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440" name="Rectangle 8"/>
          <p:cNvSpPr>
            <a:spLocks noGrp="1" noChangeArrowheads="1"/>
          </p:cNvSpPr>
          <p:nvPr>
            <p:ph type="subTitle" idx="1"/>
          </p:nvPr>
        </p:nvSpPr>
        <p:spPr>
          <a:xfrm>
            <a:off x="1371600" y="3886200"/>
            <a:ext cx="6400800" cy="1752600"/>
          </a:xfrm>
        </p:spPr>
        <p:txBody>
          <a:bodyPr/>
          <a:lstStyle>
            <a:lvl1pPr marL="0" indent="0" algn="ctr">
              <a:buFont typeface="Monotype Sorts" pitchFamily="96" charset="2"/>
              <a:buNone/>
              <a:defRPr/>
            </a:lvl1pPr>
          </a:lstStyle>
          <a:p>
            <a:r>
              <a:rPr lang="en-US"/>
              <a:t>Click to edit Master subtitle style</a:t>
            </a:r>
          </a:p>
        </p:txBody>
      </p:sp>
      <p:sp>
        <p:nvSpPr>
          <p:cNvPr id="18441" name="Rectangle 9"/>
          <p:cNvSpPr>
            <a:spLocks noGrp="1" noChangeArrowheads="1"/>
          </p:cNvSpPr>
          <p:nvPr>
            <p:ph type="ctrTitle"/>
          </p:nvPr>
        </p:nvSpPr>
        <p:spPr>
          <a:xfrm>
            <a:off x="685800" y="1143000"/>
            <a:ext cx="7772400" cy="2057400"/>
          </a:xfrm>
        </p:spPr>
        <p:txBody>
          <a:bodyPr/>
          <a:lstStyle>
            <a:lvl1pPr>
              <a:defRPr/>
            </a:lvl1pPr>
          </a:lstStyle>
          <a:p>
            <a:r>
              <a:rPr lang="en-US"/>
              <a:t>Click to edit Master title style</a:t>
            </a:r>
          </a:p>
        </p:txBody>
      </p:sp>
      <p:sp>
        <p:nvSpPr>
          <p:cNvPr id="4" name="Rectangle 2">
            <a:extLst>
              <a:ext uri="{FF2B5EF4-FFF2-40B4-BE49-F238E27FC236}">
                <a16:creationId xmlns:a16="http://schemas.microsoft.com/office/drawing/2014/main" id="{20B4F8EE-CE7C-754B-96DB-8695C01AD444}"/>
              </a:ext>
            </a:extLst>
          </p:cNvPr>
          <p:cNvSpPr>
            <a:spLocks noGrp="1" noChangeArrowheads="1"/>
          </p:cNvSpPr>
          <p:nvPr>
            <p:ph type="dt" sz="half" idx="10"/>
          </p:nvPr>
        </p:nvSpPr>
        <p:spPr/>
        <p:txBody>
          <a:bodyPr/>
          <a:lstStyle>
            <a:lvl1pPr>
              <a:defRPr sz="1400">
                <a:latin typeface="Times New Roman" panose="02020603050405020304" pitchFamily="18" charset="0"/>
              </a:defRPr>
            </a:lvl1pPr>
          </a:lstStyle>
          <a:p>
            <a:pPr>
              <a:defRPr/>
            </a:pPr>
            <a:fld id="{075C6231-5739-F648-AFEC-482CDFE3032E}" type="datetime1">
              <a:rPr lang="en-US" altLang="en-US"/>
              <a:pPr>
                <a:defRPr/>
              </a:pPr>
              <a:t>2/17/23</a:t>
            </a:fld>
            <a:endParaRPr lang="en-US" altLang="en-US"/>
          </a:p>
        </p:txBody>
      </p:sp>
      <p:sp>
        <p:nvSpPr>
          <p:cNvPr id="5" name="Rectangle 3">
            <a:extLst>
              <a:ext uri="{FF2B5EF4-FFF2-40B4-BE49-F238E27FC236}">
                <a16:creationId xmlns:a16="http://schemas.microsoft.com/office/drawing/2014/main" id="{67298DA1-2434-B047-9681-B6428BBCB305}"/>
              </a:ext>
            </a:extLst>
          </p:cNvPr>
          <p:cNvSpPr>
            <a:spLocks noGrp="1" noChangeArrowheads="1"/>
          </p:cNvSpPr>
          <p:nvPr>
            <p:ph type="ftr" sz="quarter" idx="11"/>
          </p:nvPr>
        </p:nvSpPr>
        <p:spPr/>
        <p:txBody>
          <a:bodyPr/>
          <a:lstStyle>
            <a:lvl1pPr>
              <a:defRPr sz="1400" b="0">
                <a:latin typeface="Times New Roman" panose="02020603050405020304" pitchFamily="18" charset="0"/>
              </a:defRPr>
            </a:lvl1pPr>
          </a:lstStyle>
          <a:p>
            <a:pPr>
              <a:defRPr/>
            </a:pPr>
            <a:r>
              <a:rPr lang="en-US" altLang="en-US"/>
              <a:t>CSE 153 – Lecture 14 – Memory Management</a:t>
            </a:r>
          </a:p>
        </p:txBody>
      </p:sp>
    </p:spTree>
    <p:extLst>
      <p:ext uri="{BB962C8B-B14F-4D97-AF65-F5344CB8AC3E}">
        <p14:creationId xmlns:p14="http://schemas.microsoft.com/office/powerpoint/2010/main" val="4284696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75F2E72B-453F-3645-BDDB-5847E1B2CD92}"/>
              </a:ext>
            </a:extLst>
          </p:cNvPr>
          <p:cNvSpPr>
            <a:spLocks noGrp="1" noChangeArrowheads="1"/>
          </p:cNvSpPr>
          <p:nvPr>
            <p:ph type="dt" sz="half" idx="10"/>
          </p:nvPr>
        </p:nvSpPr>
        <p:spPr>
          <a:ln/>
        </p:spPr>
        <p:txBody>
          <a:bodyPr/>
          <a:lstStyle>
            <a:lvl1pPr>
              <a:defRPr/>
            </a:lvl1pPr>
          </a:lstStyle>
          <a:p>
            <a:pPr>
              <a:defRPr/>
            </a:pPr>
            <a:fld id="{7D19EDB9-C97E-4342-AD28-F161EDB5B2BD}" type="datetime1">
              <a:rPr lang="en-US" altLang="en-US"/>
              <a:pPr>
                <a:defRPr/>
              </a:pPr>
              <a:t>2/17/23</a:t>
            </a:fld>
            <a:endParaRPr lang="en-US" altLang="en-US"/>
          </a:p>
        </p:txBody>
      </p:sp>
      <p:sp>
        <p:nvSpPr>
          <p:cNvPr id="5" name="Rectangle 3">
            <a:extLst>
              <a:ext uri="{FF2B5EF4-FFF2-40B4-BE49-F238E27FC236}">
                <a16:creationId xmlns:a16="http://schemas.microsoft.com/office/drawing/2014/main" id="{E536938B-02CC-694A-9662-3A74B7D2D1E9}"/>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5E09699F-F636-EB42-AE26-B82FCD0F4B31}"/>
              </a:ext>
            </a:extLst>
          </p:cNvPr>
          <p:cNvSpPr>
            <a:spLocks noGrp="1" noChangeArrowheads="1"/>
          </p:cNvSpPr>
          <p:nvPr>
            <p:ph type="sldNum" sz="quarter" idx="12"/>
          </p:nvPr>
        </p:nvSpPr>
        <p:spPr>
          <a:ln/>
        </p:spPr>
        <p:txBody>
          <a:bodyPr/>
          <a:lstStyle>
            <a:lvl1pPr>
              <a:defRPr/>
            </a:lvl1pPr>
          </a:lstStyle>
          <a:p>
            <a:fld id="{DF670A35-2E5D-D244-9F12-58677423A038}" type="slidenum">
              <a:rPr lang="en-US" altLang="en-US"/>
              <a:pPr/>
              <a:t>‹#›</a:t>
            </a:fld>
            <a:endParaRPr lang="en-US" altLang="en-US"/>
          </a:p>
        </p:txBody>
      </p:sp>
    </p:spTree>
    <p:extLst>
      <p:ext uri="{BB962C8B-B14F-4D97-AF65-F5344CB8AC3E}">
        <p14:creationId xmlns:p14="http://schemas.microsoft.com/office/powerpoint/2010/main" val="99509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248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74418E4B-8959-CA4E-8953-4970C1C3EF88}"/>
              </a:ext>
            </a:extLst>
          </p:cNvPr>
          <p:cNvSpPr>
            <a:spLocks noGrp="1" noChangeArrowheads="1"/>
          </p:cNvSpPr>
          <p:nvPr>
            <p:ph type="dt" sz="half" idx="10"/>
          </p:nvPr>
        </p:nvSpPr>
        <p:spPr>
          <a:ln/>
        </p:spPr>
        <p:txBody>
          <a:bodyPr/>
          <a:lstStyle>
            <a:lvl1pPr>
              <a:defRPr/>
            </a:lvl1pPr>
          </a:lstStyle>
          <a:p>
            <a:pPr>
              <a:defRPr/>
            </a:pPr>
            <a:fld id="{AFA4C23E-4D1C-504D-BFE8-848FEE04296F}" type="datetime1">
              <a:rPr lang="en-US" altLang="en-US"/>
              <a:pPr>
                <a:defRPr/>
              </a:pPr>
              <a:t>2/17/23</a:t>
            </a:fld>
            <a:endParaRPr lang="en-US" altLang="en-US"/>
          </a:p>
        </p:txBody>
      </p:sp>
      <p:sp>
        <p:nvSpPr>
          <p:cNvPr id="5" name="Rectangle 3">
            <a:extLst>
              <a:ext uri="{FF2B5EF4-FFF2-40B4-BE49-F238E27FC236}">
                <a16:creationId xmlns:a16="http://schemas.microsoft.com/office/drawing/2014/main" id="{6D440DB1-1CC5-DD41-8247-EE3916BA9B40}"/>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5EB52A3C-5F76-3B4C-9017-8A6DA8F1255A}"/>
              </a:ext>
            </a:extLst>
          </p:cNvPr>
          <p:cNvSpPr>
            <a:spLocks noGrp="1" noChangeArrowheads="1"/>
          </p:cNvSpPr>
          <p:nvPr>
            <p:ph type="sldNum" sz="quarter" idx="12"/>
          </p:nvPr>
        </p:nvSpPr>
        <p:spPr>
          <a:ln/>
        </p:spPr>
        <p:txBody>
          <a:bodyPr/>
          <a:lstStyle>
            <a:lvl1pPr>
              <a:defRPr/>
            </a:lvl1pPr>
          </a:lstStyle>
          <a:p>
            <a:fld id="{5A399F35-F126-6849-9DB1-F90BCE8DD7CD}" type="slidenum">
              <a:rPr lang="en-US" altLang="en-US"/>
              <a:pPr/>
              <a:t>‹#›</a:t>
            </a:fld>
            <a:endParaRPr lang="en-US" altLang="en-US"/>
          </a:p>
        </p:txBody>
      </p:sp>
    </p:spTree>
    <p:extLst>
      <p:ext uri="{BB962C8B-B14F-4D97-AF65-F5344CB8AC3E}">
        <p14:creationId xmlns:p14="http://schemas.microsoft.com/office/powerpoint/2010/main" val="996725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661ACDF-E3E4-B34A-8062-AD38217C40C6}"/>
              </a:ext>
            </a:extLst>
          </p:cNvPr>
          <p:cNvSpPr>
            <a:spLocks noGrp="1" noChangeArrowheads="1"/>
          </p:cNvSpPr>
          <p:nvPr>
            <p:ph type="dt" sz="half" idx="10"/>
          </p:nvPr>
        </p:nvSpPr>
        <p:spPr>
          <a:ln/>
        </p:spPr>
        <p:txBody>
          <a:bodyPr/>
          <a:lstStyle>
            <a:lvl1pPr>
              <a:defRPr/>
            </a:lvl1pPr>
          </a:lstStyle>
          <a:p>
            <a:pPr>
              <a:defRPr/>
            </a:pPr>
            <a:fld id="{D53ECD38-33C1-5F47-A80B-4021E6C87A99}" type="datetime1">
              <a:rPr lang="en-US" altLang="en-US"/>
              <a:pPr>
                <a:defRPr/>
              </a:pPr>
              <a:t>2/17/23</a:t>
            </a:fld>
            <a:endParaRPr lang="en-US" altLang="en-US"/>
          </a:p>
        </p:txBody>
      </p:sp>
      <p:sp>
        <p:nvSpPr>
          <p:cNvPr id="5" name="Rectangle 3">
            <a:extLst>
              <a:ext uri="{FF2B5EF4-FFF2-40B4-BE49-F238E27FC236}">
                <a16:creationId xmlns:a16="http://schemas.microsoft.com/office/drawing/2014/main" id="{F0878206-31B8-BF46-9426-1031A96F27FB}"/>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7940A10D-C8F0-0E45-9AE1-977710D2A102}"/>
              </a:ext>
            </a:extLst>
          </p:cNvPr>
          <p:cNvSpPr>
            <a:spLocks noGrp="1" noChangeArrowheads="1"/>
          </p:cNvSpPr>
          <p:nvPr>
            <p:ph type="sldNum" sz="quarter" idx="12"/>
          </p:nvPr>
        </p:nvSpPr>
        <p:spPr>
          <a:ln/>
        </p:spPr>
        <p:txBody>
          <a:bodyPr/>
          <a:lstStyle>
            <a:lvl1pPr>
              <a:defRPr/>
            </a:lvl1pPr>
          </a:lstStyle>
          <a:p>
            <a:fld id="{5EC75C56-430A-FA43-920D-B41ADEAEAAA8}" type="slidenum">
              <a:rPr lang="en-US" altLang="en-US"/>
              <a:pPr/>
              <a:t>‹#›</a:t>
            </a:fld>
            <a:endParaRPr lang="en-US" altLang="en-US"/>
          </a:p>
        </p:txBody>
      </p:sp>
    </p:spTree>
    <p:extLst>
      <p:ext uri="{BB962C8B-B14F-4D97-AF65-F5344CB8AC3E}">
        <p14:creationId xmlns:p14="http://schemas.microsoft.com/office/powerpoint/2010/main" val="45975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40E0F455-689F-9D44-BD17-9E043DAA1448}"/>
              </a:ext>
            </a:extLst>
          </p:cNvPr>
          <p:cNvSpPr>
            <a:spLocks noGrp="1" noChangeArrowheads="1"/>
          </p:cNvSpPr>
          <p:nvPr>
            <p:ph type="dt" sz="half" idx="10"/>
          </p:nvPr>
        </p:nvSpPr>
        <p:spPr>
          <a:ln/>
        </p:spPr>
        <p:txBody>
          <a:bodyPr/>
          <a:lstStyle>
            <a:lvl1pPr>
              <a:defRPr/>
            </a:lvl1pPr>
          </a:lstStyle>
          <a:p>
            <a:pPr>
              <a:defRPr/>
            </a:pPr>
            <a:fld id="{FB02BD26-606C-F442-856E-03C118AED01F}" type="datetime1">
              <a:rPr lang="en-US" altLang="en-US"/>
              <a:pPr>
                <a:defRPr/>
              </a:pPr>
              <a:t>2/17/23</a:t>
            </a:fld>
            <a:endParaRPr lang="en-US" altLang="en-US"/>
          </a:p>
        </p:txBody>
      </p:sp>
      <p:sp>
        <p:nvSpPr>
          <p:cNvPr id="5" name="Rectangle 3">
            <a:extLst>
              <a:ext uri="{FF2B5EF4-FFF2-40B4-BE49-F238E27FC236}">
                <a16:creationId xmlns:a16="http://schemas.microsoft.com/office/drawing/2014/main" id="{AAAD2388-324E-3441-A044-185B09B1C345}"/>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618DB9D4-AFDA-C548-8CDB-0E88511A17E8}"/>
              </a:ext>
            </a:extLst>
          </p:cNvPr>
          <p:cNvSpPr>
            <a:spLocks noGrp="1" noChangeArrowheads="1"/>
          </p:cNvSpPr>
          <p:nvPr>
            <p:ph type="sldNum" sz="quarter" idx="12"/>
          </p:nvPr>
        </p:nvSpPr>
        <p:spPr>
          <a:ln/>
        </p:spPr>
        <p:txBody>
          <a:bodyPr/>
          <a:lstStyle>
            <a:lvl1pPr>
              <a:defRPr/>
            </a:lvl1pPr>
          </a:lstStyle>
          <a:p>
            <a:fld id="{2C94BA8A-FB8A-AE48-AC6E-9224566DC5DD}" type="slidenum">
              <a:rPr lang="en-US" altLang="en-US"/>
              <a:pPr/>
              <a:t>‹#›</a:t>
            </a:fld>
            <a:endParaRPr lang="en-US" altLang="en-US"/>
          </a:p>
        </p:txBody>
      </p:sp>
    </p:spTree>
    <p:extLst>
      <p:ext uri="{BB962C8B-B14F-4D97-AF65-F5344CB8AC3E}">
        <p14:creationId xmlns:p14="http://schemas.microsoft.com/office/powerpoint/2010/main" val="112783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BD984204-CBAA-084D-814C-7861DC76F404}"/>
              </a:ext>
            </a:extLst>
          </p:cNvPr>
          <p:cNvSpPr>
            <a:spLocks noGrp="1" noChangeArrowheads="1"/>
          </p:cNvSpPr>
          <p:nvPr>
            <p:ph type="dt" sz="half" idx="10"/>
          </p:nvPr>
        </p:nvSpPr>
        <p:spPr>
          <a:ln/>
        </p:spPr>
        <p:txBody>
          <a:bodyPr/>
          <a:lstStyle>
            <a:lvl1pPr>
              <a:defRPr/>
            </a:lvl1pPr>
          </a:lstStyle>
          <a:p>
            <a:pPr>
              <a:defRPr/>
            </a:pPr>
            <a:fld id="{807193C0-87AD-9F44-8771-2E26C9E2A0B7}" type="datetime1">
              <a:rPr lang="en-US" altLang="en-US"/>
              <a:pPr>
                <a:defRPr/>
              </a:pPr>
              <a:t>2/17/23</a:t>
            </a:fld>
            <a:endParaRPr lang="en-US" altLang="en-US"/>
          </a:p>
        </p:txBody>
      </p:sp>
      <p:sp>
        <p:nvSpPr>
          <p:cNvPr id="6" name="Rectangle 3">
            <a:extLst>
              <a:ext uri="{FF2B5EF4-FFF2-40B4-BE49-F238E27FC236}">
                <a16:creationId xmlns:a16="http://schemas.microsoft.com/office/drawing/2014/main" id="{AD6FB85A-DBF2-BA49-A305-D7634F3ED2CC}"/>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7F82BCF0-C220-F148-B7F4-A9FA1F06B7B6}"/>
              </a:ext>
            </a:extLst>
          </p:cNvPr>
          <p:cNvSpPr>
            <a:spLocks noGrp="1" noChangeArrowheads="1"/>
          </p:cNvSpPr>
          <p:nvPr>
            <p:ph type="sldNum" sz="quarter" idx="12"/>
          </p:nvPr>
        </p:nvSpPr>
        <p:spPr>
          <a:ln/>
        </p:spPr>
        <p:txBody>
          <a:bodyPr/>
          <a:lstStyle>
            <a:lvl1pPr>
              <a:defRPr/>
            </a:lvl1pPr>
          </a:lstStyle>
          <a:p>
            <a:fld id="{A704ED24-8AFE-C04A-99E3-D874597A0236}" type="slidenum">
              <a:rPr lang="en-US" altLang="en-US"/>
              <a:pPr/>
              <a:t>‹#›</a:t>
            </a:fld>
            <a:endParaRPr lang="en-US" altLang="en-US"/>
          </a:p>
        </p:txBody>
      </p:sp>
    </p:spTree>
    <p:extLst>
      <p:ext uri="{BB962C8B-B14F-4D97-AF65-F5344CB8AC3E}">
        <p14:creationId xmlns:p14="http://schemas.microsoft.com/office/powerpoint/2010/main" val="423830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97CA6292-AC18-0E43-98D1-A4D037D0EE73}"/>
              </a:ext>
            </a:extLst>
          </p:cNvPr>
          <p:cNvSpPr>
            <a:spLocks noGrp="1" noChangeArrowheads="1"/>
          </p:cNvSpPr>
          <p:nvPr>
            <p:ph type="dt" sz="half" idx="10"/>
          </p:nvPr>
        </p:nvSpPr>
        <p:spPr>
          <a:ln/>
        </p:spPr>
        <p:txBody>
          <a:bodyPr/>
          <a:lstStyle>
            <a:lvl1pPr>
              <a:defRPr/>
            </a:lvl1pPr>
          </a:lstStyle>
          <a:p>
            <a:pPr>
              <a:defRPr/>
            </a:pPr>
            <a:fld id="{2C81BC40-AFA8-D14E-8F2A-99FCA1D1F3CD}" type="datetime1">
              <a:rPr lang="en-US" altLang="en-US"/>
              <a:pPr>
                <a:defRPr/>
              </a:pPr>
              <a:t>2/17/23</a:t>
            </a:fld>
            <a:endParaRPr lang="en-US" altLang="en-US"/>
          </a:p>
        </p:txBody>
      </p:sp>
      <p:sp>
        <p:nvSpPr>
          <p:cNvPr id="8" name="Rectangle 3">
            <a:extLst>
              <a:ext uri="{FF2B5EF4-FFF2-40B4-BE49-F238E27FC236}">
                <a16:creationId xmlns:a16="http://schemas.microsoft.com/office/drawing/2014/main" id="{EC70C1B1-CB8B-124D-8BC3-C57AADC6A4F1}"/>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9" name="Rectangle 12">
            <a:extLst>
              <a:ext uri="{FF2B5EF4-FFF2-40B4-BE49-F238E27FC236}">
                <a16:creationId xmlns:a16="http://schemas.microsoft.com/office/drawing/2014/main" id="{D73424C1-C1C2-1347-90A6-FE049D52B49A}"/>
              </a:ext>
            </a:extLst>
          </p:cNvPr>
          <p:cNvSpPr>
            <a:spLocks noGrp="1" noChangeArrowheads="1"/>
          </p:cNvSpPr>
          <p:nvPr>
            <p:ph type="sldNum" sz="quarter" idx="12"/>
          </p:nvPr>
        </p:nvSpPr>
        <p:spPr>
          <a:ln/>
        </p:spPr>
        <p:txBody>
          <a:bodyPr/>
          <a:lstStyle>
            <a:lvl1pPr>
              <a:defRPr/>
            </a:lvl1pPr>
          </a:lstStyle>
          <a:p>
            <a:fld id="{B2C7BF9B-E1E3-4B4B-AF6E-8B83DC2A2971}" type="slidenum">
              <a:rPr lang="en-US" altLang="en-US"/>
              <a:pPr/>
              <a:t>‹#›</a:t>
            </a:fld>
            <a:endParaRPr lang="en-US" altLang="en-US"/>
          </a:p>
        </p:txBody>
      </p:sp>
    </p:spTree>
    <p:extLst>
      <p:ext uri="{BB962C8B-B14F-4D97-AF65-F5344CB8AC3E}">
        <p14:creationId xmlns:p14="http://schemas.microsoft.com/office/powerpoint/2010/main" val="381209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E4EA5A02-3A77-0748-BBA2-65EA8ED1693A}"/>
              </a:ext>
            </a:extLst>
          </p:cNvPr>
          <p:cNvSpPr>
            <a:spLocks noGrp="1" noChangeArrowheads="1"/>
          </p:cNvSpPr>
          <p:nvPr>
            <p:ph type="dt" sz="half" idx="10"/>
          </p:nvPr>
        </p:nvSpPr>
        <p:spPr>
          <a:ln/>
        </p:spPr>
        <p:txBody>
          <a:bodyPr/>
          <a:lstStyle>
            <a:lvl1pPr>
              <a:defRPr/>
            </a:lvl1pPr>
          </a:lstStyle>
          <a:p>
            <a:pPr>
              <a:defRPr/>
            </a:pPr>
            <a:fld id="{69757B90-FBC7-314D-9614-EDDDFCAFE7AC}" type="datetime1">
              <a:rPr lang="en-US" altLang="en-US"/>
              <a:pPr>
                <a:defRPr/>
              </a:pPr>
              <a:t>2/17/23</a:t>
            </a:fld>
            <a:endParaRPr lang="en-US" altLang="en-US"/>
          </a:p>
        </p:txBody>
      </p:sp>
      <p:sp>
        <p:nvSpPr>
          <p:cNvPr id="4" name="Rectangle 3">
            <a:extLst>
              <a:ext uri="{FF2B5EF4-FFF2-40B4-BE49-F238E27FC236}">
                <a16:creationId xmlns:a16="http://schemas.microsoft.com/office/drawing/2014/main" id="{2CB96E92-64A6-B740-A662-9DFAD92BF7FA}"/>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5" name="Rectangle 12">
            <a:extLst>
              <a:ext uri="{FF2B5EF4-FFF2-40B4-BE49-F238E27FC236}">
                <a16:creationId xmlns:a16="http://schemas.microsoft.com/office/drawing/2014/main" id="{F2CBB9EC-D51B-8E4D-9B99-84A5C3BDA140}"/>
              </a:ext>
            </a:extLst>
          </p:cNvPr>
          <p:cNvSpPr>
            <a:spLocks noGrp="1" noChangeArrowheads="1"/>
          </p:cNvSpPr>
          <p:nvPr>
            <p:ph type="sldNum" sz="quarter" idx="12"/>
          </p:nvPr>
        </p:nvSpPr>
        <p:spPr>
          <a:ln/>
        </p:spPr>
        <p:txBody>
          <a:bodyPr/>
          <a:lstStyle>
            <a:lvl1pPr>
              <a:defRPr/>
            </a:lvl1pPr>
          </a:lstStyle>
          <a:p>
            <a:fld id="{97D85C6D-1044-094E-94C2-1D00316E0E71}" type="slidenum">
              <a:rPr lang="en-US" altLang="en-US"/>
              <a:pPr/>
              <a:t>‹#›</a:t>
            </a:fld>
            <a:endParaRPr lang="en-US" altLang="en-US"/>
          </a:p>
        </p:txBody>
      </p:sp>
    </p:spTree>
    <p:extLst>
      <p:ext uri="{BB962C8B-B14F-4D97-AF65-F5344CB8AC3E}">
        <p14:creationId xmlns:p14="http://schemas.microsoft.com/office/powerpoint/2010/main" val="3063457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311C6A9-0539-D74B-B1D2-719CA86A99B0}"/>
              </a:ext>
            </a:extLst>
          </p:cNvPr>
          <p:cNvSpPr>
            <a:spLocks noGrp="1" noChangeArrowheads="1"/>
          </p:cNvSpPr>
          <p:nvPr>
            <p:ph type="dt" sz="half" idx="10"/>
          </p:nvPr>
        </p:nvSpPr>
        <p:spPr>
          <a:ln/>
        </p:spPr>
        <p:txBody>
          <a:bodyPr/>
          <a:lstStyle>
            <a:lvl1pPr>
              <a:defRPr/>
            </a:lvl1pPr>
          </a:lstStyle>
          <a:p>
            <a:pPr>
              <a:defRPr/>
            </a:pPr>
            <a:fld id="{3C4EDFE8-8DE3-6949-8A70-16EC533E990F}" type="datetime1">
              <a:rPr lang="en-US" altLang="en-US"/>
              <a:pPr>
                <a:defRPr/>
              </a:pPr>
              <a:t>2/17/23</a:t>
            </a:fld>
            <a:endParaRPr lang="en-US" altLang="en-US"/>
          </a:p>
        </p:txBody>
      </p:sp>
      <p:sp>
        <p:nvSpPr>
          <p:cNvPr id="3" name="Rectangle 3">
            <a:extLst>
              <a:ext uri="{FF2B5EF4-FFF2-40B4-BE49-F238E27FC236}">
                <a16:creationId xmlns:a16="http://schemas.microsoft.com/office/drawing/2014/main" id="{4D204773-15D9-5C40-A391-4114D8B612B6}"/>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4" name="Rectangle 12">
            <a:extLst>
              <a:ext uri="{FF2B5EF4-FFF2-40B4-BE49-F238E27FC236}">
                <a16:creationId xmlns:a16="http://schemas.microsoft.com/office/drawing/2014/main" id="{26414E7E-1E52-3946-8E77-BD47742B6C79}"/>
              </a:ext>
            </a:extLst>
          </p:cNvPr>
          <p:cNvSpPr>
            <a:spLocks noGrp="1" noChangeArrowheads="1"/>
          </p:cNvSpPr>
          <p:nvPr>
            <p:ph type="sldNum" sz="quarter" idx="12"/>
          </p:nvPr>
        </p:nvSpPr>
        <p:spPr>
          <a:ln/>
        </p:spPr>
        <p:txBody>
          <a:bodyPr/>
          <a:lstStyle>
            <a:lvl1pPr>
              <a:defRPr/>
            </a:lvl1pPr>
          </a:lstStyle>
          <a:p>
            <a:fld id="{91512B25-454E-AB4C-A7D2-E476977CB547}" type="slidenum">
              <a:rPr lang="en-US" altLang="en-US"/>
              <a:pPr/>
              <a:t>‹#›</a:t>
            </a:fld>
            <a:endParaRPr lang="en-US" altLang="en-US"/>
          </a:p>
        </p:txBody>
      </p:sp>
    </p:spTree>
    <p:extLst>
      <p:ext uri="{BB962C8B-B14F-4D97-AF65-F5344CB8AC3E}">
        <p14:creationId xmlns:p14="http://schemas.microsoft.com/office/powerpoint/2010/main" val="406356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F8D7AD33-2553-D64C-8D7E-F3DAF6CF905D}"/>
              </a:ext>
            </a:extLst>
          </p:cNvPr>
          <p:cNvSpPr>
            <a:spLocks noGrp="1" noChangeArrowheads="1"/>
          </p:cNvSpPr>
          <p:nvPr>
            <p:ph type="dt" sz="half" idx="10"/>
          </p:nvPr>
        </p:nvSpPr>
        <p:spPr>
          <a:ln/>
        </p:spPr>
        <p:txBody>
          <a:bodyPr/>
          <a:lstStyle>
            <a:lvl1pPr>
              <a:defRPr/>
            </a:lvl1pPr>
          </a:lstStyle>
          <a:p>
            <a:pPr>
              <a:defRPr/>
            </a:pPr>
            <a:fld id="{D7A09FAA-E9D5-944E-966D-990CE67FBFE6}" type="datetime1">
              <a:rPr lang="en-US" altLang="en-US"/>
              <a:pPr>
                <a:defRPr/>
              </a:pPr>
              <a:t>2/17/23</a:t>
            </a:fld>
            <a:endParaRPr lang="en-US" altLang="en-US"/>
          </a:p>
        </p:txBody>
      </p:sp>
      <p:sp>
        <p:nvSpPr>
          <p:cNvPr id="6" name="Rectangle 3">
            <a:extLst>
              <a:ext uri="{FF2B5EF4-FFF2-40B4-BE49-F238E27FC236}">
                <a16:creationId xmlns:a16="http://schemas.microsoft.com/office/drawing/2014/main" id="{4C8BA961-6BB5-CB4D-AAA9-D515B5585FD5}"/>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B8947841-1D0E-A84E-BCCB-22B5B3E4816D}"/>
              </a:ext>
            </a:extLst>
          </p:cNvPr>
          <p:cNvSpPr>
            <a:spLocks noGrp="1" noChangeArrowheads="1"/>
          </p:cNvSpPr>
          <p:nvPr>
            <p:ph type="sldNum" sz="quarter" idx="12"/>
          </p:nvPr>
        </p:nvSpPr>
        <p:spPr>
          <a:ln/>
        </p:spPr>
        <p:txBody>
          <a:bodyPr/>
          <a:lstStyle>
            <a:lvl1pPr>
              <a:defRPr/>
            </a:lvl1pPr>
          </a:lstStyle>
          <a:p>
            <a:fld id="{AB2D64DC-83AE-074E-A4FC-68F70B438223}" type="slidenum">
              <a:rPr lang="en-US" altLang="en-US"/>
              <a:pPr/>
              <a:t>‹#›</a:t>
            </a:fld>
            <a:endParaRPr lang="en-US" altLang="en-US"/>
          </a:p>
        </p:txBody>
      </p:sp>
    </p:spTree>
    <p:extLst>
      <p:ext uri="{BB962C8B-B14F-4D97-AF65-F5344CB8AC3E}">
        <p14:creationId xmlns:p14="http://schemas.microsoft.com/office/powerpoint/2010/main" val="133305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07A9CA5B-42B4-1D40-B8BE-FCC6B60D4397}"/>
              </a:ext>
            </a:extLst>
          </p:cNvPr>
          <p:cNvSpPr>
            <a:spLocks noGrp="1" noChangeArrowheads="1"/>
          </p:cNvSpPr>
          <p:nvPr>
            <p:ph type="dt" sz="half" idx="10"/>
          </p:nvPr>
        </p:nvSpPr>
        <p:spPr>
          <a:ln/>
        </p:spPr>
        <p:txBody>
          <a:bodyPr/>
          <a:lstStyle>
            <a:lvl1pPr>
              <a:defRPr/>
            </a:lvl1pPr>
          </a:lstStyle>
          <a:p>
            <a:pPr>
              <a:defRPr/>
            </a:pPr>
            <a:fld id="{A08924EA-628C-4844-B9AA-76E44E4328BB}" type="datetime1">
              <a:rPr lang="en-US" altLang="en-US"/>
              <a:pPr>
                <a:defRPr/>
              </a:pPr>
              <a:t>2/17/23</a:t>
            </a:fld>
            <a:endParaRPr lang="en-US" altLang="en-US"/>
          </a:p>
        </p:txBody>
      </p:sp>
      <p:sp>
        <p:nvSpPr>
          <p:cNvPr id="6" name="Rectangle 3">
            <a:extLst>
              <a:ext uri="{FF2B5EF4-FFF2-40B4-BE49-F238E27FC236}">
                <a16:creationId xmlns:a16="http://schemas.microsoft.com/office/drawing/2014/main" id="{4717D655-D5AB-7E43-80C5-352BBC537CB0}"/>
              </a:ext>
            </a:extLst>
          </p:cNvPr>
          <p:cNvSpPr>
            <a:spLocks noGrp="1" noChangeArrowheads="1"/>
          </p:cNvSpPr>
          <p:nvPr>
            <p:ph type="ftr" sz="quarter" idx="11"/>
          </p:nvPr>
        </p:nvSpPr>
        <p:spPr>
          <a:ln/>
        </p:spPr>
        <p:txBody>
          <a:bodyPr/>
          <a:lstStyle>
            <a:lvl1pPr>
              <a:defRPr/>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A725A9A4-BC6D-6740-9968-CCFB97194E8E}"/>
              </a:ext>
            </a:extLst>
          </p:cNvPr>
          <p:cNvSpPr>
            <a:spLocks noGrp="1" noChangeArrowheads="1"/>
          </p:cNvSpPr>
          <p:nvPr>
            <p:ph type="sldNum" sz="quarter" idx="12"/>
          </p:nvPr>
        </p:nvSpPr>
        <p:spPr>
          <a:ln/>
        </p:spPr>
        <p:txBody>
          <a:bodyPr/>
          <a:lstStyle>
            <a:lvl1pPr>
              <a:defRPr/>
            </a:lvl1pPr>
          </a:lstStyle>
          <a:p>
            <a:fld id="{3555862B-1C21-EE40-BDC5-216A884A326E}" type="slidenum">
              <a:rPr lang="en-US" altLang="en-US"/>
              <a:pPr/>
              <a:t>‹#›</a:t>
            </a:fld>
            <a:endParaRPr lang="en-US" altLang="en-US"/>
          </a:p>
        </p:txBody>
      </p:sp>
    </p:spTree>
    <p:extLst>
      <p:ext uri="{BB962C8B-B14F-4D97-AF65-F5344CB8AC3E}">
        <p14:creationId xmlns:p14="http://schemas.microsoft.com/office/powerpoint/2010/main" val="1390247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6C1F84E-A11F-494F-8628-D023BDF7B1C1}"/>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000"/>
            </a:lvl1pPr>
          </a:lstStyle>
          <a:p>
            <a:pPr>
              <a:defRPr/>
            </a:pPr>
            <a:fld id="{1EAABAE4-665D-A04F-80FA-7B3C9BC493A2}" type="datetime1">
              <a:rPr lang="en-US" altLang="en-US"/>
              <a:pPr>
                <a:defRPr/>
              </a:pPr>
              <a:t>2/17/23</a:t>
            </a:fld>
            <a:endParaRPr lang="en-US" altLang="en-US"/>
          </a:p>
        </p:txBody>
      </p:sp>
      <p:sp>
        <p:nvSpPr>
          <p:cNvPr id="1027" name="Rectangle 3">
            <a:extLst>
              <a:ext uri="{FF2B5EF4-FFF2-40B4-BE49-F238E27FC236}">
                <a16:creationId xmlns:a16="http://schemas.microsoft.com/office/drawing/2014/main" id="{A83BBA60-340C-9B4D-827B-205D55842E7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000"/>
            </a:lvl1pPr>
          </a:lstStyle>
          <a:p>
            <a:pPr>
              <a:defRPr/>
            </a:pPr>
            <a:r>
              <a:rPr lang="en-US" altLang="en-US"/>
              <a:t>CSE 153 – Lecture 14 – Memory Management</a:t>
            </a:r>
            <a:endParaRPr lang="en-US" altLang="en-US" sz="1400" b="0">
              <a:latin typeface="Times New Roman" panose="02020603050405020304" pitchFamily="18" charset="0"/>
            </a:endParaRPr>
          </a:p>
        </p:txBody>
      </p:sp>
      <p:sp>
        <p:nvSpPr>
          <p:cNvPr id="1028" name="Rectangle 8">
            <a:extLst>
              <a:ext uri="{FF2B5EF4-FFF2-40B4-BE49-F238E27FC236}">
                <a16:creationId xmlns:a16="http://schemas.microsoft.com/office/drawing/2014/main" id="{41E7F1DC-7CB5-8849-B6E1-09098410440B}"/>
              </a:ext>
            </a:extLst>
          </p:cNvPr>
          <p:cNvSpPr>
            <a:spLocks noGrp="1" noChangeArrowheads="1"/>
          </p:cNvSpPr>
          <p:nvPr>
            <p:ph type="body" idx="1"/>
          </p:nvPr>
        </p:nvSpPr>
        <p:spPr bwMode="auto">
          <a:xfrm>
            <a:off x="685800" y="1600200"/>
            <a:ext cx="792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a:extLst>
              <a:ext uri="{FF2B5EF4-FFF2-40B4-BE49-F238E27FC236}">
                <a16:creationId xmlns:a16="http://schemas.microsoft.com/office/drawing/2014/main" id="{CC23851D-5A5A-914E-8092-B02A20A8869F}"/>
              </a:ext>
            </a:extLst>
          </p:cNvPr>
          <p:cNvSpPr>
            <a:spLocks noGrp="1" noChangeArrowheads="1"/>
          </p:cNvSpPr>
          <p:nvPr>
            <p:ph type="title"/>
          </p:nvPr>
        </p:nvSpPr>
        <p:spPr bwMode="auto">
          <a:xfrm>
            <a:off x="304800" y="152400"/>
            <a:ext cx="8534400"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a:t>Click to edit Master title style</a:t>
            </a:r>
          </a:p>
        </p:txBody>
      </p:sp>
      <p:sp>
        <p:nvSpPr>
          <p:cNvPr id="1036" name="Rectangle 12">
            <a:extLst>
              <a:ext uri="{FF2B5EF4-FFF2-40B4-BE49-F238E27FC236}">
                <a16:creationId xmlns:a16="http://schemas.microsoft.com/office/drawing/2014/main" id="{EE602A20-1C85-6F41-9D5F-E37BA9F61927}"/>
              </a:ext>
            </a:extLst>
          </p:cNvPr>
          <p:cNvSpPr>
            <a:spLocks noGrp="1" noChangeArrowheads="1"/>
          </p:cNvSpPr>
          <p:nvPr>
            <p:ph type="sldNum" sz="quarter" idx="4"/>
          </p:nvPr>
        </p:nvSpPr>
        <p:spPr bwMode="auto">
          <a:xfrm>
            <a:off x="8001000" y="6248400"/>
            <a:ext cx="609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000"/>
            </a:lvl1pPr>
          </a:lstStyle>
          <a:p>
            <a:fld id="{40244CD7-4BDE-6C48-AD69-BF372F98A28D}" type="slidenum">
              <a:rPr lang="en-US" altLang="en-US"/>
              <a:pPr/>
              <a:t>‹#›</a:t>
            </a:fld>
            <a:endParaRPr lang="en-US" altLang="en-US"/>
          </a:p>
        </p:txBody>
      </p:sp>
      <p:sp>
        <p:nvSpPr>
          <p:cNvPr id="1031" name="Line 13">
            <a:extLst>
              <a:ext uri="{FF2B5EF4-FFF2-40B4-BE49-F238E27FC236}">
                <a16:creationId xmlns:a16="http://schemas.microsoft.com/office/drawing/2014/main" id="{C6D65BAC-6CCA-3940-8BA7-C2890FA6E8F0}"/>
              </a:ext>
            </a:extLst>
          </p:cNvPr>
          <p:cNvSpPr>
            <a:spLocks noChangeShapeType="1"/>
          </p:cNvSpPr>
          <p:nvPr/>
        </p:nvSpPr>
        <p:spPr bwMode="auto">
          <a:xfrm>
            <a:off x="0" y="1371600"/>
            <a:ext cx="8305800" cy="0"/>
          </a:xfrm>
          <a:prstGeom prst="line">
            <a:avLst/>
          </a:prstGeom>
          <a:noFill/>
          <a:ln w="44450">
            <a:solidFill>
              <a:srgbClr val="0000FF"/>
            </a:solidFill>
            <a:round/>
            <a:headEnd/>
            <a:tailEnd/>
          </a:ln>
          <a:effectLst>
            <a:outerShdw dist="53882" dir="2700000" algn="ctr" rotWithShape="0">
              <a:srgbClr val="333399"/>
            </a:outerShdw>
          </a:effectLst>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72"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hf hdr="0" dt="0"/>
  <p:txStyles>
    <p:titleStyle>
      <a:lvl1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ea typeface="ＭＳ Ｐゴシック" charset="-128"/>
          <a:cs typeface="ＭＳ Ｐゴシック" charset="-128"/>
        </a:defRPr>
      </a:lvl2pPr>
      <a:lvl3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ea typeface="ＭＳ Ｐゴシック" charset="-128"/>
          <a:cs typeface="ＭＳ Ｐゴシック" charset="-128"/>
        </a:defRPr>
      </a:lvl3pPr>
      <a:lvl4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ea typeface="ＭＳ Ｐゴシック" charset="-128"/>
          <a:cs typeface="ＭＳ Ｐゴシック" charset="-128"/>
        </a:defRPr>
      </a:lvl4pPr>
      <a:lvl5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ea typeface="ＭＳ Ｐゴシック" charset="-128"/>
          <a:cs typeface="ＭＳ Ｐゴシック" charset="-128"/>
        </a:defRPr>
      </a:lvl5pPr>
      <a:lvl6pPr marL="4572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defRPr>
      </a:lvl6pPr>
      <a:lvl7pPr marL="9144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defRPr>
      </a:lvl7pPr>
      <a:lvl8pPr marL="13716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defRPr>
      </a:lvl8pPr>
      <a:lvl9pPr marL="18288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96" charset="0"/>
        </a:defRPr>
      </a:lvl9pPr>
    </p:titleStyle>
    <p:bodyStyle>
      <a:lvl1pPr marL="342900" indent="-342900" algn="l" rtl="0" eaLnBrk="0" fontAlgn="base" hangingPunct="0">
        <a:spcBef>
          <a:spcPct val="20000"/>
        </a:spcBef>
        <a:spcAft>
          <a:spcPct val="0"/>
        </a:spcAft>
        <a:buClr>
          <a:schemeClr val="tx1"/>
        </a:buClr>
        <a:buSzPct val="50000"/>
        <a:buFont typeface="Monotype Sorts" pitchFamily="2" charset="2"/>
        <a:buChar char="l"/>
        <a:defRPr sz="24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50000"/>
        <a:buFont typeface="ZapfDingbats" pitchFamily="82" charset="2"/>
        <a:buChar char="u"/>
        <a:defRPr sz="2000">
          <a:solidFill>
            <a:schemeClr val="accent2"/>
          </a:solidFill>
          <a:latin typeface="+mn-lt"/>
          <a:ea typeface="ＭＳ Ｐゴシック" charset="-128"/>
        </a:defRPr>
      </a:lvl2pPr>
      <a:lvl3pPr marL="1143000" indent="-228600" algn="l" rtl="0" eaLnBrk="0" fontAlgn="base" hangingPunct="0">
        <a:spcBef>
          <a:spcPct val="20000"/>
        </a:spcBef>
        <a:spcAft>
          <a:spcPct val="0"/>
        </a:spcAft>
        <a:buClr>
          <a:schemeClr val="tx1"/>
        </a:buClr>
        <a:buChar char="»"/>
        <a:defRPr>
          <a:solidFill>
            <a:schemeClr val="accent2"/>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50000"/>
        <a:buFont typeface="Monotype Sorts" pitchFamily="2" charset="2"/>
        <a:buChar char="n"/>
        <a:defRPr sz="1600">
          <a:solidFill>
            <a:schemeClr val="accent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mn-lt"/>
          <a:ea typeface="ＭＳ Ｐゴシック" charset="-128"/>
        </a:defRPr>
      </a:lvl5pPr>
      <a:lvl6pPr marL="25146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6pPr>
      <a:lvl7pPr marL="29718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7pPr>
      <a:lvl8pPr marL="34290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8pPr>
      <a:lvl9pPr marL="38862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D1163DD-589C-BA41-A56E-1385AC8A682F}"/>
              </a:ext>
            </a:extLst>
          </p:cNvPr>
          <p:cNvSpPr>
            <a:spLocks noGrp="1" noChangeArrowheads="1"/>
          </p:cNvSpPr>
          <p:nvPr>
            <p:ph type="ctrTitle"/>
          </p:nvPr>
        </p:nvSpPr>
        <p:spPr>
          <a:xfrm>
            <a:off x="685800" y="533400"/>
            <a:ext cx="7772400" cy="3048000"/>
          </a:xfrm>
        </p:spPr>
        <p:txBody>
          <a:bodyPr/>
          <a:lstStyle/>
          <a:p>
            <a:pPr algn="ctr">
              <a:defRPr/>
            </a:pPr>
            <a:r>
              <a:rPr lang="en-US" altLang="en-US" dirty="0">
                <a:solidFill>
                  <a:srgbClr val="009900"/>
                </a:solidFill>
                <a:ea typeface="ＭＳ Ｐゴシック" panose="020B0600070205080204" pitchFamily="34" charset="-128"/>
              </a:rPr>
              <a:t>CSE 153</a:t>
            </a:r>
            <a:br>
              <a:rPr lang="en-US" altLang="en-US" dirty="0">
                <a:solidFill>
                  <a:srgbClr val="009900"/>
                </a:solidFill>
                <a:ea typeface="ＭＳ Ｐゴシック" panose="020B0600070205080204" pitchFamily="34" charset="-128"/>
              </a:rPr>
            </a:br>
            <a:r>
              <a:rPr lang="en-US" altLang="en-US" dirty="0">
                <a:solidFill>
                  <a:srgbClr val="009900"/>
                </a:solidFill>
                <a:ea typeface="ＭＳ Ｐゴシック" panose="020B0600070205080204" pitchFamily="34" charset="-128"/>
              </a:rPr>
              <a:t>Design of Operating Systems</a:t>
            </a:r>
            <a:br>
              <a:rPr lang="en-US" altLang="en-US" dirty="0">
                <a:ea typeface="ＭＳ Ｐゴシック" panose="020B0600070205080204" pitchFamily="34" charset="-128"/>
              </a:rPr>
            </a:br>
            <a:br>
              <a:rPr lang="en-US" altLang="en-US" sz="3200" dirty="0">
                <a:ea typeface="ＭＳ Ｐゴシック" panose="020B0600070205080204" pitchFamily="34" charset="-128"/>
              </a:rPr>
            </a:br>
            <a:r>
              <a:rPr lang="en-US" altLang="en-US" sz="3200">
                <a:ea typeface="ＭＳ Ｐゴシック" panose="020B0600070205080204" pitchFamily="34" charset="-128"/>
              </a:rPr>
              <a:t>Winter 2023</a:t>
            </a:r>
            <a:endParaRPr lang="en-US" altLang="en-US" dirty="0">
              <a:ea typeface="ＭＳ Ｐゴシック" panose="020B0600070205080204" pitchFamily="34" charset="-128"/>
            </a:endParaRPr>
          </a:p>
        </p:txBody>
      </p:sp>
      <p:sp>
        <p:nvSpPr>
          <p:cNvPr id="17411" name="Rectangle 3">
            <a:extLst>
              <a:ext uri="{FF2B5EF4-FFF2-40B4-BE49-F238E27FC236}">
                <a16:creationId xmlns:a16="http://schemas.microsoft.com/office/drawing/2014/main" id="{1391456F-3DCD-6C40-BCC5-FB1FA505CAFB}"/>
              </a:ext>
            </a:extLst>
          </p:cNvPr>
          <p:cNvSpPr>
            <a:spLocks noGrp="1" noChangeArrowheads="1"/>
          </p:cNvSpPr>
          <p:nvPr>
            <p:ph type="subTitle" idx="1"/>
          </p:nvPr>
        </p:nvSpPr>
        <p:spPr>
          <a:xfrm>
            <a:off x="914400" y="3886200"/>
            <a:ext cx="7315200" cy="1752600"/>
          </a:xfrm>
        </p:spPr>
        <p:txBody>
          <a:bodyPr/>
          <a:lstStyle/>
          <a:p>
            <a:pPr>
              <a:buFont typeface="Monotype Sorts" charset="0"/>
              <a:buNone/>
              <a:defRPr/>
            </a:pPr>
            <a:r>
              <a:rPr lang="en-US" sz="2800">
                <a:solidFill>
                  <a:srgbClr val="FF3300"/>
                </a:solidFill>
                <a:effectLst>
                  <a:outerShdw blurRad="38100" dist="38100" dir="2700000" algn="tl">
                    <a:srgbClr val="DDDDDD"/>
                  </a:outerShdw>
                </a:effectLst>
                <a:ea typeface="ＭＳ Ｐゴシック" charset="0"/>
                <a:cs typeface="ＭＳ Ｐゴシック" charset="0"/>
              </a:rPr>
              <a:t>Lecture 14/15: </a:t>
            </a:r>
            <a:r>
              <a:rPr lang="en-US" sz="2800" dirty="0">
                <a:solidFill>
                  <a:srgbClr val="FF3300"/>
                </a:solidFill>
                <a:effectLst>
                  <a:outerShdw blurRad="38100" dist="38100" dir="2700000" algn="tl">
                    <a:srgbClr val="DDDDDD"/>
                  </a:outerShdw>
                </a:effectLst>
                <a:ea typeface="ＭＳ Ｐゴシック" charset="0"/>
                <a:cs typeface="ＭＳ Ｐゴシック" charset="0"/>
              </a:rPr>
              <a:t>Memory Management (1) </a:t>
            </a:r>
          </a:p>
          <a:p>
            <a:pPr>
              <a:buFont typeface="Monotype Sorts" charset="0"/>
              <a:buNone/>
              <a:defRPr/>
            </a:pPr>
            <a:endParaRPr lang="en-US" sz="2800" dirty="0">
              <a:solidFill>
                <a:srgbClr val="FF3300"/>
              </a:solidFill>
              <a:effectLst>
                <a:outerShdw blurRad="38100" dist="38100" dir="2700000" algn="tl">
                  <a:srgbClr val="DDDDDD"/>
                </a:outerShdw>
              </a:effectLst>
              <a:ea typeface="ＭＳ Ｐゴシック" charset="0"/>
              <a:cs typeface="ＭＳ Ｐゴシック" charset="0"/>
            </a:endParaRPr>
          </a:p>
          <a:p>
            <a:pPr>
              <a:buFont typeface="Monotype Sorts" charset="0"/>
              <a:buNone/>
              <a:defRPr/>
            </a:pPr>
            <a:endParaRPr lang="en-US" dirty="0">
              <a:effectLst>
                <a:outerShdw blurRad="38100" dist="38100" dir="2700000" algn="tl">
                  <a:srgbClr val="DDDDDD"/>
                </a:outerShdw>
              </a:effectLst>
              <a:ea typeface="ＭＳ Ｐゴシック" charset="0"/>
              <a:cs typeface="ＭＳ Ｐゴシック" charset="0"/>
            </a:endParaRPr>
          </a:p>
        </p:txBody>
      </p:sp>
      <p:sp>
        <p:nvSpPr>
          <p:cNvPr id="2" name="Rectangle 1">
            <a:extLst>
              <a:ext uri="{FF2B5EF4-FFF2-40B4-BE49-F238E27FC236}">
                <a16:creationId xmlns:a16="http://schemas.microsoft.com/office/drawing/2014/main" id="{7EF8E970-A694-9749-BBEE-7DB7A06810A8}"/>
              </a:ext>
            </a:extLst>
          </p:cNvPr>
          <p:cNvSpPr/>
          <p:nvPr/>
        </p:nvSpPr>
        <p:spPr>
          <a:xfrm>
            <a:off x="685800" y="6248400"/>
            <a:ext cx="3536950" cy="338138"/>
          </a:xfrm>
          <a:prstGeom prst="rect">
            <a:avLst/>
          </a:prstGeom>
        </p:spPr>
        <p:txBody>
          <a:bodyPr wrap="none">
            <a:spAutoFit/>
          </a:bodyPr>
          <a:lstStyle>
            <a:lvl1pPr>
              <a:defRPr sz="1600" b="1">
                <a:solidFill>
                  <a:schemeClr val="tx1"/>
                </a:solidFill>
                <a:latin typeface="Arial" panose="020B0604020202020204" pitchFamily="34" charset="0"/>
                <a:ea typeface="ＭＳ Ｐゴシック" panose="020B0600070205080204" pitchFamily="34" charset="-128"/>
              </a:defRPr>
            </a:lvl1pPr>
            <a:lvl2pPr marL="742950" indent="-285750">
              <a:defRPr sz="1600" b="1">
                <a:solidFill>
                  <a:schemeClr val="tx1"/>
                </a:solidFill>
                <a:latin typeface="Arial" panose="020B0604020202020204" pitchFamily="34" charset="0"/>
                <a:ea typeface="ＭＳ Ｐゴシック" panose="020B0600070205080204" pitchFamily="34" charset="-128"/>
              </a:defRPr>
            </a:lvl2pPr>
            <a:lvl3pPr marL="1143000" indent="-228600">
              <a:defRPr sz="1600" b="1">
                <a:solidFill>
                  <a:schemeClr val="tx1"/>
                </a:solidFill>
                <a:latin typeface="Arial" panose="020B0604020202020204" pitchFamily="34" charset="0"/>
                <a:ea typeface="ＭＳ Ｐゴシック" panose="020B0600070205080204" pitchFamily="34" charset="-128"/>
              </a:defRPr>
            </a:lvl3pPr>
            <a:lvl4pPr marL="1600200" indent="-228600">
              <a:defRPr sz="1600" b="1">
                <a:solidFill>
                  <a:schemeClr val="tx1"/>
                </a:solidFill>
                <a:latin typeface="Arial" panose="020B0604020202020204" pitchFamily="34" charset="0"/>
                <a:ea typeface="ＭＳ Ｐゴシック" panose="020B0600070205080204" pitchFamily="34" charset="-128"/>
              </a:defRPr>
            </a:lvl4pPr>
            <a:lvl5pPr marL="2057400" indent="-228600">
              <a:defRPr sz="16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pPr>
              <a:buFont typeface="Monotype Sorts" pitchFamily="2" charset="2"/>
              <a:buNone/>
              <a:defRPr/>
            </a:pPr>
            <a:r>
              <a:rPr lang="en-US" altLang="en-US">
                <a:solidFill>
                  <a:srgbClr val="FF3300"/>
                </a:solidFill>
                <a:effectLst>
                  <a:outerShdw blurRad="38100" dist="38100" dir="2700000" algn="tl">
                    <a:srgbClr val="C0C0C0"/>
                  </a:outerShdw>
                </a:effectLst>
              </a:rPr>
              <a:t>Some slides from Dave O’Hallaron</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1860" name="Rectangle 1028">
            <a:extLst>
              <a:ext uri="{FF2B5EF4-FFF2-40B4-BE49-F238E27FC236}">
                <a16:creationId xmlns:a16="http://schemas.microsoft.com/office/drawing/2014/main" id="{9BD0B24B-32C2-E645-8D60-5FDB3F0B04F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Enhanced DRAMs</a:t>
            </a:r>
          </a:p>
        </p:txBody>
      </p:sp>
      <p:sp>
        <p:nvSpPr>
          <p:cNvPr id="32770" name="Rectangle 1029">
            <a:extLst>
              <a:ext uri="{FF2B5EF4-FFF2-40B4-BE49-F238E27FC236}">
                <a16:creationId xmlns:a16="http://schemas.microsoft.com/office/drawing/2014/main" id="{2B0C1240-A0B8-EF42-80AE-3630F2C1C4ED}"/>
              </a:ext>
            </a:extLst>
          </p:cNvPr>
          <p:cNvSpPr>
            <a:spLocks noGrp="1" noChangeArrowheads="1"/>
          </p:cNvSpPr>
          <p:nvPr>
            <p:ph type="body" idx="1"/>
          </p:nvPr>
        </p:nvSpPr>
        <p:spPr>
          <a:xfrm>
            <a:off x="396875" y="1743075"/>
            <a:ext cx="8594725" cy="5114925"/>
          </a:xfrm>
        </p:spPr>
        <p:txBody>
          <a:bodyPr/>
          <a:lstStyle/>
          <a:p>
            <a:r>
              <a:rPr lang="en-US" altLang="en-US" sz="2000">
                <a:ea typeface="ＭＳ Ｐゴシック" panose="020B0600070205080204" pitchFamily="34" charset="-128"/>
              </a:rPr>
              <a:t>Basic DRAM cell has not changed since its invention in 1966.</a:t>
            </a:r>
          </a:p>
          <a:p>
            <a:pPr lvl="1"/>
            <a:r>
              <a:rPr lang="en-US" altLang="en-US" sz="1800">
                <a:ea typeface="ＭＳ Ｐゴシック" panose="020B0600070205080204" pitchFamily="34" charset="-128"/>
              </a:rPr>
              <a:t>Commercialized by Intel in 1970. </a:t>
            </a:r>
          </a:p>
          <a:p>
            <a:r>
              <a:rPr lang="en-US" altLang="en-US" sz="2000">
                <a:ea typeface="ＭＳ Ｐゴシック" panose="020B0600070205080204" pitchFamily="34" charset="-128"/>
              </a:rPr>
              <a:t>DRAM cores with better interface logic and faster I/O :</a:t>
            </a:r>
          </a:p>
          <a:p>
            <a:pPr lvl="1"/>
            <a:r>
              <a:rPr lang="en-US" altLang="en-US" sz="1800">
                <a:ea typeface="ＭＳ Ｐゴシック" panose="020B0600070205080204" pitchFamily="34" charset="-128"/>
              </a:rPr>
              <a:t>Synchronous DRAM (</a:t>
            </a:r>
            <a:r>
              <a:rPr lang="en-US" altLang="en-US" sz="1800">
                <a:solidFill>
                  <a:srgbClr val="FF0000"/>
                </a:solidFill>
                <a:ea typeface="ＭＳ Ｐゴシック" panose="020B0600070205080204" pitchFamily="34" charset="-128"/>
              </a:rPr>
              <a:t>SDRAM</a:t>
            </a:r>
            <a:r>
              <a:rPr lang="en-US" altLang="en-US" sz="1800">
                <a:ea typeface="ＭＳ Ｐゴシック" panose="020B0600070205080204" pitchFamily="34" charset="-128"/>
              </a:rPr>
              <a:t>)</a:t>
            </a:r>
          </a:p>
          <a:p>
            <a:pPr lvl="2"/>
            <a:r>
              <a:rPr lang="en-US" altLang="en-US" sz="1600">
                <a:ea typeface="ＭＳ Ｐゴシック" panose="020B0600070205080204" pitchFamily="34" charset="-128"/>
              </a:rPr>
              <a:t>Uses a conventional clock signal instead of asynchronous control</a:t>
            </a:r>
          </a:p>
          <a:p>
            <a:pPr lvl="2"/>
            <a:r>
              <a:rPr lang="en-US" altLang="en-US" sz="1600">
                <a:ea typeface="ＭＳ Ｐゴシック" panose="020B0600070205080204" pitchFamily="34" charset="-128"/>
              </a:rPr>
              <a:t>Allows reuse of the row addresses (e.g., RAS, CAS, CAS, CAS)</a:t>
            </a:r>
          </a:p>
          <a:p>
            <a:pPr lvl="1"/>
            <a:endParaRPr lang="en-US" altLang="en-US" sz="1800">
              <a:ea typeface="ＭＳ Ｐゴシック" panose="020B0600070205080204" pitchFamily="34" charset="-128"/>
            </a:endParaRPr>
          </a:p>
          <a:p>
            <a:pPr lvl="1"/>
            <a:r>
              <a:rPr lang="en-US" altLang="en-US" sz="1800">
                <a:ea typeface="ＭＳ Ｐゴシック" panose="020B0600070205080204" pitchFamily="34" charset="-128"/>
              </a:rPr>
              <a:t>Double data-rate synchronous DRAM (</a:t>
            </a:r>
            <a:r>
              <a:rPr lang="en-US" altLang="en-US" sz="1800">
                <a:solidFill>
                  <a:srgbClr val="FF0000"/>
                </a:solidFill>
                <a:ea typeface="ＭＳ Ｐゴシック" panose="020B0600070205080204" pitchFamily="34" charset="-128"/>
              </a:rPr>
              <a:t>DDR SDRAM</a:t>
            </a:r>
            <a:r>
              <a:rPr lang="en-US" altLang="en-US" sz="1800">
                <a:ea typeface="ＭＳ Ｐゴシック" panose="020B0600070205080204" pitchFamily="34" charset="-128"/>
              </a:rPr>
              <a:t>)</a:t>
            </a:r>
          </a:p>
          <a:p>
            <a:pPr lvl="2"/>
            <a:r>
              <a:rPr lang="en-US" altLang="en-US" sz="1600">
                <a:ea typeface="ＭＳ Ｐゴシック" panose="020B0600070205080204" pitchFamily="34" charset="-128"/>
              </a:rPr>
              <a:t>Double edge clocking sends two bits per cycle per pin</a:t>
            </a:r>
          </a:p>
          <a:p>
            <a:pPr lvl="2"/>
            <a:r>
              <a:rPr lang="en-US" altLang="en-US" sz="1600">
                <a:ea typeface="ＭＳ Ｐゴシック" panose="020B0600070205080204" pitchFamily="34" charset="-128"/>
              </a:rPr>
              <a:t>Different types distinguished by size of small prefetch buffer:</a:t>
            </a:r>
          </a:p>
          <a:p>
            <a:pPr lvl="3"/>
            <a:r>
              <a:rPr lang="en-US" altLang="en-US" sz="1400">
                <a:solidFill>
                  <a:srgbClr val="FF0000"/>
                </a:solidFill>
                <a:ea typeface="ＭＳ Ｐゴシック" panose="020B0600070205080204" pitchFamily="34" charset="-128"/>
              </a:rPr>
              <a:t>DDR</a:t>
            </a:r>
            <a:r>
              <a:rPr lang="en-US" altLang="en-US" sz="1400">
                <a:ea typeface="ＭＳ Ｐゴシック" panose="020B0600070205080204" pitchFamily="34" charset="-128"/>
              </a:rPr>
              <a:t> (2 bits), </a:t>
            </a:r>
            <a:r>
              <a:rPr lang="en-US" altLang="en-US" sz="1400">
                <a:solidFill>
                  <a:srgbClr val="FF0000"/>
                </a:solidFill>
                <a:ea typeface="ＭＳ Ｐゴシック" panose="020B0600070205080204" pitchFamily="34" charset="-128"/>
              </a:rPr>
              <a:t>DDR2</a:t>
            </a:r>
            <a:r>
              <a:rPr lang="en-US" altLang="en-US" sz="1400">
                <a:ea typeface="ＭＳ Ｐゴシック" panose="020B0600070205080204" pitchFamily="34" charset="-128"/>
              </a:rPr>
              <a:t> (4 bits), </a:t>
            </a:r>
            <a:r>
              <a:rPr lang="en-US" altLang="en-US" sz="1400">
                <a:solidFill>
                  <a:srgbClr val="FF0000"/>
                </a:solidFill>
                <a:ea typeface="ＭＳ Ｐゴシック" panose="020B0600070205080204" pitchFamily="34" charset="-128"/>
              </a:rPr>
              <a:t>DDR4</a:t>
            </a:r>
            <a:r>
              <a:rPr lang="en-US" altLang="en-US" sz="1400">
                <a:ea typeface="ＭＳ Ｐゴシック" panose="020B0600070205080204" pitchFamily="34" charset="-128"/>
              </a:rPr>
              <a:t> (8 bits)</a:t>
            </a:r>
          </a:p>
          <a:p>
            <a:pPr lvl="2"/>
            <a:r>
              <a:rPr lang="en-US" altLang="en-US" sz="1600">
                <a:ea typeface="ＭＳ Ｐゴシック" panose="020B0600070205080204" pitchFamily="34" charset="-128"/>
              </a:rPr>
              <a:t>By 2010, standard for most server and desktop systems</a:t>
            </a:r>
          </a:p>
          <a:p>
            <a:pPr lvl="2"/>
            <a:r>
              <a:rPr lang="en-US" altLang="en-US" sz="1600">
                <a:ea typeface="ＭＳ Ｐゴシック" panose="020B0600070205080204" pitchFamily="34" charset="-128"/>
              </a:rPr>
              <a:t>Intel Core i7 supports only DDR3 SDRAM</a:t>
            </a:r>
          </a:p>
          <a:p>
            <a:pPr lvl="3"/>
            <a:endParaRPr lang="en-US" altLang="en-US" sz="1400">
              <a:ea typeface="ＭＳ Ｐゴシック" panose="020B0600070205080204" pitchFamily="34" charset="-128"/>
            </a:endParaRPr>
          </a:p>
          <a:p>
            <a:pPr lvl="3"/>
            <a:endParaRPr lang="en-US" altLang="en-US" sz="1400">
              <a:ea typeface="ＭＳ Ｐゴシック" panose="020B0600070205080204" pitchFamily="34" charset="-128"/>
            </a:endParaRPr>
          </a:p>
        </p:txBody>
      </p:sp>
      <p:sp>
        <p:nvSpPr>
          <p:cNvPr id="32771" name="Footer Placeholder 1">
            <a:extLst>
              <a:ext uri="{FF2B5EF4-FFF2-40B4-BE49-F238E27FC236}">
                <a16:creationId xmlns:a16="http://schemas.microsoft.com/office/drawing/2014/main" id="{B14396DA-BE6A-1A41-8006-45F4BA733DA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32772" name="Slide Number Placeholder 2">
            <a:extLst>
              <a:ext uri="{FF2B5EF4-FFF2-40B4-BE49-F238E27FC236}">
                <a16:creationId xmlns:a16="http://schemas.microsoft.com/office/drawing/2014/main" id="{938F72EE-CF0F-E74B-8897-4925AA4023A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40E537F-E9E6-2643-9D2B-DE4F27618F59}" type="slidenum">
              <a:rPr lang="en-US" altLang="en-US" sz="1000">
                <a:solidFill>
                  <a:schemeClr val="tx1"/>
                </a:solidFill>
              </a:rPr>
              <a:pPr>
                <a:spcBef>
                  <a:spcPct val="0"/>
                </a:spcBef>
                <a:buClrTx/>
                <a:buSzTx/>
                <a:buFontTx/>
                <a:buNone/>
              </a:pPr>
              <a:t>10</a:t>
            </a:fld>
            <a:endParaRPr lang="en-US" altLang="en-US" sz="1000">
              <a:solidFill>
                <a:schemeClr val="tx1"/>
              </a:solidFill>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884" name="Rectangle 1028">
            <a:extLst>
              <a:ext uri="{FF2B5EF4-FFF2-40B4-BE49-F238E27FC236}">
                <a16:creationId xmlns:a16="http://schemas.microsoft.com/office/drawing/2014/main" id="{0A1C87E9-7A87-8E4C-B4D0-EC2A8C5773D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Nonvolatile Memories</a:t>
            </a:r>
          </a:p>
        </p:txBody>
      </p:sp>
      <p:sp>
        <p:nvSpPr>
          <p:cNvPr id="34818" name="Rectangle 1029">
            <a:extLst>
              <a:ext uri="{FF2B5EF4-FFF2-40B4-BE49-F238E27FC236}">
                <a16:creationId xmlns:a16="http://schemas.microsoft.com/office/drawing/2014/main" id="{C5C211F7-F48F-EA4B-8387-CC226EC9F738}"/>
              </a:ext>
            </a:extLst>
          </p:cNvPr>
          <p:cNvSpPr>
            <a:spLocks noGrp="1" noChangeArrowheads="1"/>
          </p:cNvSpPr>
          <p:nvPr>
            <p:ph type="body" idx="1"/>
          </p:nvPr>
        </p:nvSpPr>
        <p:spPr>
          <a:xfrm>
            <a:off x="381000" y="1438275"/>
            <a:ext cx="7896225" cy="5267325"/>
          </a:xfrm>
        </p:spPr>
        <p:txBody>
          <a:bodyPr/>
          <a:lstStyle/>
          <a:p>
            <a:pPr>
              <a:lnSpc>
                <a:spcPct val="90000"/>
              </a:lnSpc>
            </a:pPr>
            <a:r>
              <a:rPr lang="en-US" altLang="en-US" sz="2200">
                <a:ea typeface="ＭＳ Ｐゴシック" panose="020B0600070205080204" pitchFamily="34" charset="-128"/>
              </a:rPr>
              <a:t>DRAM and SRAM are volatile – lose info without power</a:t>
            </a:r>
          </a:p>
          <a:p>
            <a:pPr marL="457200" lvl="1" indent="0">
              <a:lnSpc>
                <a:spcPct val="90000"/>
              </a:lnSpc>
              <a:buFont typeface="ZapfDingbats" pitchFamily="82" charset="2"/>
              <a:buNone/>
            </a:pPr>
            <a:endParaRPr lang="en-US" altLang="en-US" sz="1900">
              <a:ea typeface="ＭＳ Ｐゴシック" panose="020B0600070205080204" pitchFamily="34" charset="-128"/>
            </a:endParaRPr>
          </a:p>
          <a:p>
            <a:pPr>
              <a:lnSpc>
                <a:spcPct val="90000"/>
              </a:lnSpc>
            </a:pPr>
            <a:r>
              <a:rPr lang="en-US" altLang="en-US" sz="2200">
                <a:ea typeface="ＭＳ Ｐゴシック" panose="020B0600070205080204" pitchFamily="34" charset="-128"/>
              </a:rPr>
              <a:t>Nonvolatile memories (NVMs) retain value </a:t>
            </a:r>
          </a:p>
          <a:p>
            <a:pPr marL="457200" lvl="1" indent="0">
              <a:lnSpc>
                <a:spcPct val="90000"/>
              </a:lnSpc>
            </a:pPr>
            <a:r>
              <a:rPr lang="en-US" altLang="en-US" sz="1900">
                <a:ea typeface="ＭＳ Ｐゴシック" panose="020B0600070205080204" pitchFamily="34" charset="-128"/>
              </a:rPr>
              <a:t>Read-only memory (</a:t>
            </a:r>
            <a:r>
              <a:rPr lang="en-US" altLang="en-US" sz="1900">
                <a:solidFill>
                  <a:srgbClr val="FF0000"/>
                </a:solidFill>
                <a:ea typeface="ＭＳ Ｐゴシック" panose="020B0600070205080204" pitchFamily="34" charset="-128"/>
              </a:rPr>
              <a:t>ROM</a:t>
            </a:r>
            <a:r>
              <a:rPr lang="en-US" altLang="en-US" sz="1900">
                <a:ea typeface="ＭＳ Ｐゴシック" panose="020B0600070205080204" pitchFamily="34" charset="-128"/>
              </a:rPr>
              <a:t>): programmed during production</a:t>
            </a:r>
          </a:p>
          <a:p>
            <a:pPr marL="457200" lvl="1" indent="0">
              <a:lnSpc>
                <a:spcPct val="90000"/>
              </a:lnSpc>
            </a:pPr>
            <a:r>
              <a:rPr lang="en-US" altLang="en-US" sz="1900">
                <a:ea typeface="ＭＳ Ｐゴシック" panose="020B0600070205080204" pitchFamily="34" charset="-128"/>
              </a:rPr>
              <a:t>Programmable ROM (</a:t>
            </a:r>
            <a:r>
              <a:rPr lang="en-US" altLang="en-US" sz="1900">
                <a:solidFill>
                  <a:srgbClr val="FF0000"/>
                </a:solidFill>
                <a:ea typeface="ＭＳ Ｐゴシック" panose="020B0600070205080204" pitchFamily="34" charset="-128"/>
              </a:rPr>
              <a:t>PROM</a:t>
            </a:r>
            <a:r>
              <a:rPr lang="en-US" altLang="en-US" sz="1900">
                <a:ea typeface="ＭＳ Ｐゴシック" panose="020B0600070205080204" pitchFamily="34" charset="-128"/>
              </a:rPr>
              <a:t>): can be programmed once</a:t>
            </a:r>
          </a:p>
          <a:p>
            <a:pPr marL="457200" lvl="1" indent="0">
              <a:lnSpc>
                <a:spcPct val="90000"/>
              </a:lnSpc>
            </a:pPr>
            <a:r>
              <a:rPr lang="en-US" altLang="en-US" sz="1900">
                <a:ea typeface="ＭＳ Ｐゴシック" panose="020B0600070205080204" pitchFamily="34" charset="-128"/>
              </a:rPr>
              <a:t>Eraseable PROM (</a:t>
            </a:r>
            <a:r>
              <a:rPr lang="en-US" altLang="en-US" sz="1900">
                <a:solidFill>
                  <a:srgbClr val="FF0000"/>
                </a:solidFill>
                <a:ea typeface="ＭＳ Ｐゴシック" panose="020B0600070205080204" pitchFamily="34" charset="-128"/>
              </a:rPr>
              <a:t>EPROM</a:t>
            </a:r>
            <a:r>
              <a:rPr lang="en-US" altLang="en-US" sz="1900">
                <a:ea typeface="ＭＳ Ｐゴシック" panose="020B0600070205080204" pitchFamily="34" charset="-128"/>
              </a:rPr>
              <a:t>): can be bulk erased (UV, X-Ray)</a:t>
            </a:r>
          </a:p>
          <a:p>
            <a:pPr marL="457200" lvl="1" indent="0">
              <a:lnSpc>
                <a:spcPct val="90000"/>
              </a:lnSpc>
            </a:pPr>
            <a:r>
              <a:rPr lang="en-US" altLang="en-US" sz="1900">
                <a:ea typeface="ＭＳ Ｐゴシック" panose="020B0600070205080204" pitchFamily="34" charset="-128"/>
              </a:rPr>
              <a:t>Electrically eraseable PROM (</a:t>
            </a:r>
            <a:r>
              <a:rPr lang="en-US" altLang="en-US" sz="1900">
                <a:solidFill>
                  <a:srgbClr val="FF0000"/>
                </a:solidFill>
                <a:ea typeface="ＭＳ Ｐゴシック" panose="020B0600070205080204" pitchFamily="34" charset="-128"/>
              </a:rPr>
              <a:t>EEPROM</a:t>
            </a:r>
            <a:r>
              <a:rPr lang="en-US" altLang="en-US" sz="1900">
                <a:ea typeface="ＭＳ Ｐゴシック" panose="020B0600070205080204" pitchFamily="34" charset="-128"/>
              </a:rPr>
              <a:t>): electronic erase </a:t>
            </a:r>
          </a:p>
          <a:p>
            <a:pPr marL="457200" lvl="1" indent="0">
              <a:lnSpc>
                <a:spcPct val="90000"/>
              </a:lnSpc>
            </a:pPr>
            <a:r>
              <a:rPr lang="en-US" altLang="en-US" sz="1900">
                <a:ea typeface="ＭＳ Ｐゴシック" panose="020B0600070205080204" pitchFamily="34" charset="-128"/>
              </a:rPr>
              <a:t>Flash memory: EEPROMs with partial (sector) erase capability</a:t>
            </a:r>
          </a:p>
          <a:p>
            <a:pPr lvl="2">
              <a:lnSpc>
                <a:spcPct val="90000"/>
              </a:lnSpc>
            </a:pPr>
            <a:r>
              <a:rPr lang="en-US" altLang="en-US" sz="1700">
                <a:ea typeface="ＭＳ Ｐゴシック" panose="020B0600070205080204" pitchFamily="34" charset="-128"/>
              </a:rPr>
              <a:t>Wears out after about 100,000 erasings. </a:t>
            </a:r>
          </a:p>
          <a:p>
            <a:pPr marL="457200" lvl="1" indent="0">
              <a:lnSpc>
                <a:spcPct val="90000"/>
              </a:lnSpc>
            </a:pPr>
            <a:r>
              <a:rPr lang="en-US" altLang="en-US" sz="1900">
                <a:ea typeface="ＭＳ Ｐゴシック" panose="020B0600070205080204" pitchFamily="34" charset="-128"/>
              </a:rPr>
              <a:t>Phase Change Memories (PCMs): also wear out</a:t>
            </a:r>
          </a:p>
          <a:p>
            <a:pPr marL="457200" lvl="1" indent="0">
              <a:lnSpc>
                <a:spcPct val="90000"/>
              </a:lnSpc>
            </a:pPr>
            <a:r>
              <a:rPr lang="en-US" altLang="en-US" sz="1900">
                <a:ea typeface="ＭＳ Ｐゴシック" panose="020B0600070205080204" pitchFamily="34" charset="-128"/>
              </a:rPr>
              <a:t>Many exciting NVMs at various stages of development</a:t>
            </a:r>
          </a:p>
        </p:txBody>
      </p:sp>
      <p:sp>
        <p:nvSpPr>
          <p:cNvPr id="34819" name="Footer Placeholder 1">
            <a:extLst>
              <a:ext uri="{FF2B5EF4-FFF2-40B4-BE49-F238E27FC236}">
                <a16:creationId xmlns:a16="http://schemas.microsoft.com/office/drawing/2014/main" id="{E4D20EBB-2A73-A940-837B-0087D594AD7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34820" name="Slide Number Placeholder 2">
            <a:extLst>
              <a:ext uri="{FF2B5EF4-FFF2-40B4-BE49-F238E27FC236}">
                <a16:creationId xmlns:a16="http://schemas.microsoft.com/office/drawing/2014/main" id="{27CBCEDF-39D8-6841-84E0-14D88ECFC48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3559AF7-6EFA-B048-B092-EDA4F5A78629}" type="slidenum">
              <a:rPr lang="en-US" altLang="en-US" sz="1000">
                <a:solidFill>
                  <a:schemeClr val="tx1"/>
                </a:solidFill>
              </a:rPr>
              <a:pPr>
                <a:spcBef>
                  <a:spcPct val="0"/>
                </a:spcBef>
                <a:buClrTx/>
                <a:buSzTx/>
                <a:buFontTx/>
                <a:buNone/>
              </a:pPr>
              <a:t>11</a:t>
            </a:fld>
            <a:endParaRPr lang="en-US" altLang="en-US" sz="1000">
              <a:solidFill>
                <a:schemeClr val="tx1"/>
              </a:solidFill>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94091-7451-3844-8823-DDF830A66ED6}"/>
              </a:ext>
            </a:extLst>
          </p:cNvPr>
          <p:cNvSpPr>
            <a:spLocks noGrp="1"/>
          </p:cNvSpPr>
          <p:nvPr>
            <p:ph type="title"/>
          </p:nvPr>
        </p:nvSpPr>
        <p:spPr/>
        <p:txBody>
          <a:bodyPr/>
          <a:lstStyle/>
          <a:p>
            <a:pPr>
              <a:defRPr/>
            </a:pPr>
            <a:r>
              <a:rPr lang="en-US" altLang="en-US">
                <a:ea typeface="ＭＳ Ｐゴシック" panose="020B0600070205080204" pitchFamily="34" charset="-128"/>
              </a:rPr>
              <a:t>NVM Uses</a:t>
            </a:r>
          </a:p>
        </p:txBody>
      </p:sp>
      <p:sp>
        <p:nvSpPr>
          <p:cNvPr id="36866" name="Content Placeholder 2">
            <a:extLst>
              <a:ext uri="{FF2B5EF4-FFF2-40B4-BE49-F238E27FC236}">
                <a16:creationId xmlns:a16="http://schemas.microsoft.com/office/drawing/2014/main" id="{A51ECB7A-9C38-654E-A715-7AB22621D96A}"/>
              </a:ext>
            </a:extLst>
          </p:cNvPr>
          <p:cNvSpPr>
            <a:spLocks noGrp="1" noChangeArrowheads="1"/>
          </p:cNvSpPr>
          <p:nvPr>
            <p:ph idx="1"/>
          </p:nvPr>
        </p:nvSpPr>
        <p:spPr/>
        <p:txBody>
          <a:bodyPr/>
          <a:lstStyle/>
          <a:p>
            <a:pPr marL="400050">
              <a:lnSpc>
                <a:spcPct val="90000"/>
              </a:lnSpc>
            </a:pPr>
            <a:r>
              <a:rPr lang="en-US" altLang="en-US" sz="2300">
                <a:ea typeface="ＭＳ Ｐゴシック" panose="020B0600070205080204" pitchFamily="34" charset="-128"/>
              </a:rPr>
              <a:t>Firmware programs stored in a ROM (BIOS, controllers for disks, network cards, graphics accelerators, security subsystems,…)</a:t>
            </a:r>
          </a:p>
          <a:p>
            <a:pPr marL="400050">
              <a:lnSpc>
                <a:spcPct val="90000"/>
              </a:lnSpc>
            </a:pPr>
            <a:endParaRPr lang="en-US" altLang="en-US" sz="2300">
              <a:ea typeface="ＭＳ Ｐゴシック" panose="020B0600070205080204" pitchFamily="34" charset="-128"/>
            </a:endParaRPr>
          </a:p>
          <a:p>
            <a:pPr marL="400050">
              <a:lnSpc>
                <a:spcPct val="90000"/>
              </a:lnSpc>
            </a:pPr>
            <a:r>
              <a:rPr lang="en-US" altLang="en-US" sz="2300">
                <a:ea typeface="ＭＳ Ｐゴシック" panose="020B0600070205080204" pitchFamily="34" charset="-128"/>
              </a:rPr>
              <a:t>Solid state disks (replace rotating disks in thumb drives, smart phones, mp3 players, tablets, laptops,…)</a:t>
            </a:r>
          </a:p>
          <a:p>
            <a:pPr marL="400050">
              <a:lnSpc>
                <a:spcPct val="90000"/>
              </a:lnSpc>
            </a:pPr>
            <a:endParaRPr lang="en-US" altLang="en-US" sz="2300">
              <a:ea typeface="ＭＳ Ｐゴシック" panose="020B0600070205080204" pitchFamily="34" charset="-128"/>
            </a:endParaRPr>
          </a:p>
          <a:p>
            <a:pPr marL="400050">
              <a:lnSpc>
                <a:spcPct val="90000"/>
              </a:lnSpc>
            </a:pPr>
            <a:r>
              <a:rPr lang="en-US" altLang="en-US" sz="2300">
                <a:ea typeface="ＭＳ Ｐゴシック" panose="020B0600070205080204" pitchFamily="34" charset="-128"/>
              </a:rPr>
              <a:t>Caches in high end systems</a:t>
            </a:r>
          </a:p>
          <a:p>
            <a:pPr marL="400050">
              <a:lnSpc>
                <a:spcPct val="90000"/>
              </a:lnSpc>
            </a:pPr>
            <a:endParaRPr lang="en-US" altLang="en-US" sz="2300">
              <a:ea typeface="ＭＳ Ｐゴシック" panose="020B0600070205080204" pitchFamily="34" charset="-128"/>
            </a:endParaRPr>
          </a:p>
          <a:p>
            <a:pPr marL="400050">
              <a:lnSpc>
                <a:spcPct val="90000"/>
              </a:lnSpc>
            </a:pPr>
            <a:r>
              <a:rPr lang="en-US" altLang="en-US" sz="2300">
                <a:ea typeface="ＭＳ Ｐゴシック" panose="020B0600070205080204" pitchFamily="34" charset="-128"/>
              </a:rPr>
              <a:t>Getting better -- many expect Universal memory to come</a:t>
            </a:r>
          </a:p>
          <a:p>
            <a:pPr marL="800100" lvl="1">
              <a:lnSpc>
                <a:spcPct val="90000"/>
              </a:lnSpc>
            </a:pPr>
            <a:r>
              <a:rPr lang="en-US" altLang="en-US" sz="1900">
                <a:ea typeface="ＭＳ Ｐゴシック" panose="020B0600070205080204" pitchFamily="34" charset="-128"/>
              </a:rPr>
              <a:t>i.e., large replace both DRAM and disk drives</a:t>
            </a:r>
          </a:p>
          <a:p>
            <a:pPr marL="400050"/>
            <a:endParaRPr lang="en-US" altLang="en-US">
              <a:ea typeface="ＭＳ Ｐゴシック" panose="020B0600070205080204" pitchFamily="34" charset="-128"/>
            </a:endParaRPr>
          </a:p>
        </p:txBody>
      </p:sp>
      <p:sp>
        <p:nvSpPr>
          <p:cNvPr id="36867" name="Footer Placeholder 4">
            <a:extLst>
              <a:ext uri="{FF2B5EF4-FFF2-40B4-BE49-F238E27FC236}">
                <a16:creationId xmlns:a16="http://schemas.microsoft.com/office/drawing/2014/main" id="{215FCEC1-BC20-F64F-A476-6990FB2C1D1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36868" name="Slide Number Placeholder 5">
            <a:extLst>
              <a:ext uri="{FF2B5EF4-FFF2-40B4-BE49-F238E27FC236}">
                <a16:creationId xmlns:a16="http://schemas.microsoft.com/office/drawing/2014/main" id="{A5A92131-B5E4-984C-B6EC-47E1DF27C5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F6B7CDB-7A19-8E45-9E7B-0213A34BFD31}" type="slidenum">
              <a:rPr lang="en-US" altLang="en-US" sz="1000">
                <a:solidFill>
                  <a:schemeClr val="tx1"/>
                </a:solidFill>
              </a:rPr>
              <a:pPr>
                <a:spcBef>
                  <a:spcPct val="0"/>
                </a:spcBef>
                <a:buClrTx/>
                <a:buSzTx/>
                <a:buFontTx/>
                <a:buNone/>
              </a:pPr>
              <a:t>12</a:t>
            </a:fld>
            <a:endParaRPr lang="en-US" altLang="en-US" sz="1000">
              <a:solidFill>
                <a:schemeClr val="tx1"/>
              </a:solidFil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86" name="Rectangle 26">
            <a:extLst>
              <a:ext uri="{FF2B5EF4-FFF2-40B4-BE49-F238E27FC236}">
                <a16:creationId xmlns:a16="http://schemas.microsoft.com/office/drawing/2014/main" id="{1CA7E0FE-88E6-4F4F-AC3D-587C0675D08A}"/>
              </a:ext>
            </a:extLst>
          </p:cNvPr>
          <p:cNvSpPr>
            <a:spLocks noGrp="1" noChangeArrowheads="1"/>
          </p:cNvSpPr>
          <p:nvPr>
            <p:ph type="title"/>
          </p:nvPr>
        </p:nvSpPr>
        <p:spPr>
          <a:xfrm>
            <a:off x="357188" y="434975"/>
            <a:ext cx="8786812" cy="762000"/>
          </a:xfrm>
        </p:spPr>
        <p:txBody>
          <a:bodyPr>
            <a:noAutofit/>
          </a:bodyPr>
          <a:lstStyle/>
          <a:p>
            <a:pPr>
              <a:defRPr/>
            </a:pPr>
            <a:r>
              <a:rPr lang="en-US" altLang="en-US" sz="3200">
                <a:ea typeface="ＭＳ Ｐゴシック" panose="020B0600070205080204" pitchFamily="34" charset="-128"/>
              </a:rPr>
              <a:t>Traditional Bus Structure Connecting </a:t>
            </a:r>
            <a:br>
              <a:rPr lang="en-US" altLang="en-US" sz="3200">
                <a:ea typeface="ＭＳ Ｐゴシック" panose="020B0600070205080204" pitchFamily="34" charset="-128"/>
              </a:rPr>
            </a:br>
            <a:r>
              <a:rPr lang="en-US" altLang="en-US" sz="3200">
                <a:ea typeface="ＭＳ Ｐゴシック" panose="020B0600070205080204" pitchFamily="34" charset="-128"/>
              </a:rPr>
              <a:t>CPU and Memory</a:t>
            </a:r>
          </a:p>
        </p:txBody>
      </p:sp>
      <p:sp>
        <p:nvSpPr>
          <p:cNvPr id="37890" name="Rectangle 27">
            <a:extLst>
              <a:ext uri="{FF2B5EF4-FFF2-40B4-BE49-F238E27FC236}">
                <a16:creationId xmlns:a16="http://schemas.microsoft.com/office/drawing/2014/main" id="{BD9A7CA5-F2E0-3F48-BCB6-2487544135A6}"/>
              </a:ext>
            </a:extLst>
          </p:cNvPr>
          <p:cNvSpPr>
            <a:spLocks noGrp="1" noChangeArrowheads="1"/>
          </p:cNvSpPr>
          <p:nvPr>
            <p:ph type="body" idx="1"/>
          </p:nvPr>
        </p:nvSpPr>
        <p:spPr>
          <a:xfrm>
            <a:off x="396875" y="1504950"/>
            <a:ext cx="7896225" cy="4972050"/>
          </a:xfrm>
        </p:spPr>
        <p:txBody>
          <a:bodyPr/>
          <a:lstStyle/>
          <a:p>
            <a:r>
              <a:rPr lang="en-US" altLang="en-US">
                <a:ea typeface="ＭＳ Ｐゴシック" panose="020B0600070205080204" pitchFamily="34" charset="-128"/>
              </a:rPr>
              <a:t>A </a:t>
            </a:r>
            <a:r>
              <a:rPr lang="en-US" altLang="en-US">
                <a:solidFill>
                  <a:srgbClr val="FF0000"/>
                </a:solidFill>
                <a:ea typeface="ＭＳ Ｐゴシック" panose="020B0600070205080204" pitchFamily="34" charset="-128"/>
              </a:rPr>
              <a:t>bus</a:t>
            </a:r>
            <a:r>
              <a:rPr lang="en-US" altLang="en-US">
                <a:ea typeface="ＭＳ Ｐゴシック" panose="020B0600070205080204" pitchFamily="34" charset="-128"/>
              </a:rPr>
              <a:t> is a collection of parallel wires that carry address, data, and control signals.</a:t>
            </a:r>
          </a:p>
          <a:p>
            <a:r>
              <a:rPr lang="en-US" altLang="en-US">
                <a:ea typeface="ＭＳ Ｐゴシック" panose="020B0600070205080204" pitchFamily="34" charset="-128"/>
              </a:rPr>
              <a:t>Buses are typically shared by multiple devices.</a:t>
            </a:r>
          </a:p>
        </p:txBody>
      </p:sp>
      <p:sp>
        <p:nvSpPr>
          <p:cNvPr id="37891" name="Rectangle 5">
            <a:extLst>
              <a:ext uri="{FF2B5EF4-FFF2-40B4-BE49-F238E27FC236}">
                <a16:creationId xmlns:a16="http://schemas.microsoft.com/office/drawing/2014/main" id="{BB9B1D89-CB6F-A24A-8ACE-07223A5ED3CA}"/>
              </a:ext>
            </a:extLst>
          </p:cNvPr>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Main</a:t>
            </a:r>
          </a:p>
          <a:p>
            <a:pPr algn="ctr">
              <a:spcBef>
                <a:spcPct val="0"/>
              </a:spcBef>
              <a:buClrTx/>
              <a:buSzTx/>
              <a:buFontTx/>
              <a:buNone/>
            </a:pPr>
            <a:r>
              <a:rPr lang="en-US" altLang="en-US" sz="1600">
                <a:solidFill>
                  <a:schemeClr val="tx1"/>
                </a:solidFill>
              </a:rPr>
              <a:t>memory</a:t>
            </a:r>
          </a:p>
        </p:txBody>
      </p:sp>
      <p:sp>
        <p:nvSpPr>
          <p:cNvPr id="37892" name="AutoShape 6">
            <a:extLst>
              <a:ext uri="{FF2B5EF4-FFF2-40B4-BE49-F238E27FC236}">
                <a16:creationId xmlns:a16="http://schemas.microsoft.com/office/drawing/2014/main" id="{3A193A26-FA89-FB4B-9EDD-857EDE2FEE49}"/>
              </a:ext>
            </a:extLst>
          </p:cNvPr>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893" name="Rectangle 7">
            <a:extLst>
              <a:ext uri="{FF2B5EF4-FFF2-40B4-BE49-F238E27FC236}">
                <a16:creationId xmlns:a16="http://schemas.microsoft.com/office/drawing/2014/main" id="{B9E0133D-E8AA-5542-B723-52AC43C05CFA}"/>
              </a:ext>
            </a:extLst>
          </p:cNvPr>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I/O </a:t>
            </a:r>
          </a:p>
          <a:p>
            <a:pPr algn="ctr">
              <a:spcBef>
                <a:spcPct val="0"/>
              </a:spcBef>
              <a:buClrTx/>
              <a:buSzTx/>
              <a:buFontTx/>
              <a:buNone/>
            </a:pPr>
            <a:r>
              <a:rPr lang="en-US" altLang="en-US" sz="1600">
                <a:solidFill>
                  <a:schemeClr val="tx1"/>
                </a:solidFill>
              </a:rPr>
              <a:t>bridge</a:t>
            </a:r>
          </a:p>
        </p:txBody>
      </p:sp>
      <p:sp>
        <p:nvSpPr>
          <p:cNvPr id="37894" name="AutoShape 8">
            <a:extLst>
              <a:ext uri="{FF2B5EF4-FFF2-40B4-BE49-F238E27FC236}">
                <a16:creationId xmlns:a16="http://schemas.microsoft.com/office/drawing/2014/main" id="{FF2D61E7-5FDB-F24D-9FCF-CE7C060FD28D}"/>
              </a:ext>
            </a:extLst>
          </p:cNvPr>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895" name="Rectangle 9">
            <a:extLst>
              <a:ext uri="{FF2B5EF4-FFF2-40B4-BE49-F238E27FC236}">
                <a16:creationId xmlns:a16="http://schemas.microsoft.com/office/drawing/2014/main" id="{E5DE9AA4-BECA-FD41-9F45-49FD2802E80A}"/>
              </a:ext>
            </a:extLst>
          </p:cNvPr>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Bus interface</a:t>
            </a:r>
          </a:p>
        </p:txBody>
      </p:sp>
      <p:sp>
        <p:nvSpPr>
          <p:cNvPr id="37896" name="Rectangle 10">
            <a:extLst>
              <a:ext uri="{FF2B5EF4-FFF2-40B4-BE49-F238E27FC236}">
                <a16:creationId xmlns:a16="http://schemas.microsoft.com/office/drawing/2014/main" id="{8EFA4E58-AEEC-0043-8A38-643BF718A40E}"/>
              </a:ext>
            </a:extLst>
          </p:cNvPr>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897" name="Rectangle 11">
            <a:extLst>
              <a:ext uri="{FF2B5EF4-FFF2-40B4-BE49-F238E27FC236}">
                <a16:creationId xmlns:a16="http://schemas.microsoft.com/office/drawing/2014/main" id="{4E206A7C-D8ED-9A44-8181-3191002F9F65}"/>
              </a:ext>
            </a:extLst>
          </p:cNvPr>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898" name="Rectangle 12">
            <a:extLst>
              <a:ext uri="{FF2B5EF4-FFF2-40B4-BE49-F238E27FC236}">
                <a16:creationId xmlns:a16="http://schemas.microsoft.com/office/drawing/2014/main" id="{43176B0E-6029-724C-9DB5-99D500BD92AB}"/>
              </a:ext>
            </a:extLst>
          </p:cNvPr>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899" name="Rectangle 13">
            <a:extLst>
              <a:ext uri="{FF2B5EF4-FFF2-40B4-BE49-F238E27FC236}">
                <a16:creationId xmlns:a16="http://schemas.microsoft.com/office/drawing/2014/main" id="{C1AD751C-F32E-A747-AE30-4CD51A212AA9}"/>
              </a:ext>
            </a:extLst>
          </p:cNvPr>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900" name="Rectangle 14">
            <a:extLst>
              <a:ext uri="{FF2B5EF4-FFF2-40B4-BE49-F238E27FC236}">
                <a16:creationId xmlns:a16="http://schemas.microsoft.com/office/drawing/2014/main" id="{8B28A107-5792-8E43-A1BD-8E50BACBD580}"/>
              </a:ext>
            </a:extLst>
          </p:cNvPr>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901" name="AutoShape 15">
            <a:extLst>
              <a:ext uri="{FF2B5EF4-FFF2-40B4-BE49-F238E27FC236}">
                <a16:creationId xmlns:a16="http://schemas.microsoft.com/office/drawing/2014/main" id="{8F83FCF5-AE94-B247-99D4-5A9AAB206BF4}"/>
              </a:ext>
            </a:extLst>
          </p:cNvPr>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902" name="AutoShape 16">
            <a:extLst>
              <a:ext uri="{FF2B5EF4-FFF2-40B4-BE49-F238E27FC236}">
                <a16:creationId xmlns:a16="http://schemas.microsoft.com/office/drawing/2014/main" id="{5418DEB9-83D4-2F41-B05C-CA7D5175DFAB}"/>
              </a:ext>
            </a:extLst>
          </p:cNvPr>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903" name="Rectangle 17">
            <a:extLst>
              <a:ext uri="{FF2B5EF4-FFF2-40B4-BE49-F238E27FC236}">
                <a16:creationId xmlns:a16="http://schemas.microsoft.com/office/drawing/2014/main" id="{A34CC87F-8BBD-804E-B985-DFB2F286C796}"/>
              </a:ext>
            </a:extLst>
          </p:cNvPr>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ALU</a:t>
            </a:r>
          </a:p>
        </p:txBody>
      </p:sp>
      <p:sp>
        <p:nvSpPr>
          <p:cNvPr id="37904" name="Text Box 18">
            <a:extLst>
              <a:ext uri="{FF2B5EF4-FFF2-40B4-BE49-F238E27FC236}">
                <a16:creationId xmlns:a16="http://schemas.microsoft.com/office/drawing/2014/main" id="{36C6C03D-A729-BD4F-8EF6-40CBA231E47A}"/>
              </a:ext>
            </a:extLst>
          </p:cNvPr>
          <p:cNvSpPr txBox="1">
            <a:spLocks noChangeAspect="1" noChangeArrowheads="1"/>
          </p:cNvSpPr>
          <p:nvPr/>
        </p:nvSpPr>
        <p:spPr bwMode="auto">
          <a:xfrm>
            <a:off x="1841500" y="3671888"/>
            <a:ext cx="1147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Register file</a:t>
            </a:r>
          </a:p>
        </p:txBody>
      </p:sp>
      <p:sp>
        <p:nvSpPr>
          <p:cNvPr id="37905" name="AutoShape 19">
            <a:extLst>
              <a:ext uri="{FF2B5EF4-FFF2-40B4-BE49-F238E27FC236}">
                <a16:creationId xmlns:a16="http://schemas.microsoft.com/office/drawing/2014/main" id="{6344BC51-181A-FD4A-88AD-C969EAFFE1A5}"/>
              </a:ext>
            </a:extLst>
          </p:cNvPr>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906" name="Rectangle 20">
            <a:extLst>
              <a:ext uri="{FF2B5EF4-FFF2-40B4-BE49-F238E27FC236}">
                <a16:creationId xmlns:a16="http://schemas.microsoft.com/office/drawing/2014/main" id="{7F390722-51EB-AE40-B506-1637FBE84F03}"/>
              </a:ext>
            </a:extLst>
          </p:cNvPr>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907" name="Text Box 21">
            <a:extLst>
              <a:ext uri="{FF2B5EF4-FFF2-40B4-BE49-F238E27FC236}">
                <a16:creationId xmlns:a16="http://schemas.microsoft.com/office/drawing/2014/main" id="{0DA3133D-EA58-0F41-A78B-63B097CFD55D}"/>
              </a:ext>
            </a:extLst>
          </p:cNvPr>
          <p:cNvSpPr txBox="1">
            <a:spLocks noChangeAspect="1" noChangeArrowheads="1"/>
          </p:cNvSpPr>
          <p:nvPr/>
        </p:nvSpPr>
        <p:spPr bwMode="auto">
          <a:xfrm>
            <a:off x="744538" y="3251200"/>
            <a:ext cx="10858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CPU chip</a:t>
            </a:r>
          </a:p>
        </p:txBody>
      </p:sp>
      <p:sp>
        <p:nvSpPr>
          <p:cNvPr id="37908" name="Text Box 22">
            <a:extLst>
              <a:ext uri="{FF2B5EF4-FFF2-40B4-BE49-F238E27FC236}">
                <a16:creationId xmlns:a16="http://schemas.microsoft.com/office/drawing/2014/main" id="{89DE1A5E-463B-AD4A-8AEF-F82EFD35F8AE}"/>
              </a:ext>
            </a:extLst>
          </p:cNvPr>
          <p:cNvSpPr txBox="1">
            <a:spLocks noChangeAspect="1" noChangeArrowheads="1"/>
          </p:cNvSpPr>
          <p:nvPr/>
        </p:nvSpPr>
        <p:spPr bwMode="auto">
          <a:xfrm>
            <a:off x="4348163" y="4746625"/>
            <a:ext cx="11287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System bus</a:t>
            </a:r>
          </a:p>
        </p:txBody>
      </p:sp>
      <p:sp>
        <p:nvSpPr>
          <p:cNvPr id="37909" name="Line 23">
            <a:extLst>
              <a:ext uri="{FF2B5EF4-FFF2-40B4-BE49-F238E27FC236}">
                <a16:creationId xmlns:a16="http://schemas.microsoft.com/office/drawing/2014/main" id="{BB893CBC-F29B-084C-B310-191E327034C6}"/>
              </a:ext>
            </a:extLst>
          </p:cNvPr>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10" name="Text Box 24">
            <a:extLst>
              <a:ext uri="{FF2B5EF4-FFF2-40B4-BE49-F238E27FC236}">
                <a16:creationId xmlns:a16="http://schemas.microsoft.com/office/drawing/2014/main" id="{AC60BD4E-CDC7-E846-8171-F4F15FED59BC}"/>
              </a:ext>
            </a:extLst>
          </p:cNvPr>
          <p:cNvSpPr txBox="1">
            <a:spLocks noChangeAspect="1" noChangeArrowheads="1"/>
          </p:cNvSpPr>
          <p:nvPr/>
        </p:nvSpPr>
        <p:spPr bwMode="auto">
          <a:xfrm>
            <a:off x="6019800" y="4746625"/>
            <a:ext cx="11763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Memory bus</a:t>
            </a:r>
          </a:p>
        </p:txBody>
      </p:sp>
      <p:sp>
        <p:nvSpPr>
          <p:cNvPr id="37911" name="Line 25">
            <a:extLst>
              <a:ext uri="{FF2B5EF4-FFF2-40B4-BE49-F238E27FC236}">
                <a16:creationId xmlns:a16="http://schemas.microsoft.com/office/drawing/2014/main" id="{94516899-E133-3540-A488-696221DAC060}"/>
              </a:ext>
            </a:extLst>
          </p:cNvPr>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12" name="Footer Placeholder 1">
            <a:extLst>
              <a:ext uri="{FF2B5EF4-FFF2-40B4-BE49-F238E27FC236}">
                <a16:creationId xmlns:a16="http://schemas.microsoft.com/office/drawing/2014/main" id="{18E2BD7C-FEB4-9641-95A5-E70A1C697BA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37913" name="Slide Number Placeholder 2">
            <a:extLst>
              <a:ext uri="{FF2B5EF4-FFF2-40B4-BE49-F238E27FC236}">
                <a16:creationId xmlns:a16="http://schemas.microsoft.com/office/drawing/2014/main" id="{F5CCEA92-C060-8047-98DE-B97FE35FB5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0DB1DDA-D6B1-D446-A5F8-BBA0D72DE5AC}" type="slidenum">
              <a:rPr lang="en-US" altLang="en-US" sz="1000">
                <a:solidFill>
                  <a:schemeClr val="tx1"/>
                </a:solidFill>
              </a:rPr>
              <a:pPr>
                <a:spcBef>
                  <a:spcPct val="0"/>
                </a:spcBef>
                <a:buClrTx/>
                <a:buSzTx/>
                <a:buFontTx/>
                <a:buNone/>
              </a:pPr>
              <a:t>13</a:t>
            </a:fld>
            <a:endParaRPr lang="en-US" altLang="en-US" sz="1000">
              <a:solidFill>
                <a:schemeClr val="tx1"/>
              </a:solidFill>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7616" name="Rectangle 32">
            <a:extLst>
              <a:ext uri="{FF2B5EF4-FFF2-40B4-BE49-F238E27FC236}">
                <a16:creationId xmlns:a16="http://schemas.microsoft.com/office/drawing/2014/main" id="{C33477D3-0CB5-D844-BA28-57F2EA7B2EB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Read Transaction (1)</a:t>
            </a:r>
          </a:p>
        </p:txBody>
      </p:sp>
      <p:sp>
        <p:nvSpPr>
          <p:cNvPr id="39938" name="Rectangle 33">
            <a:extLst>
              <a:ext uri="{FF2B5EF4-FFF2-40B4-BE49-F238E27FC236}">
                <a16:creationId xmlns:a16="http://schemas.microsoft.com/office/drawing/2014/main" id="{6268D849-CD46-0747-BFF3-2E77F311EAB6}"/>
              </a:ext>
            </a:extLst>
          </p:cNvPr>
          <p:cNvSpPr>
            <a:spLocks noGrp="1" noChangeArrowheads="1"/>
          </p:cNvSpPr>
          <p:nvPr>
            <p:ph type="body" idx="1"/>
          </p:nvPr>
        </p:nvSpPr>
        <p:spPr/>
        <p:txBody>
          <a:bodyPr/>
          <a:lstStyle/>
          <a:p>
            <a:r>
              <a:rPr lang="en-US" altLang="en-US">
                <a:ea typeface="ＭＳ Ｐゴシック" panose="020B0600070205080204" pitchFamily="34" charset="-128"/>
              </a:rPr>
              <a:t>CPU places address A on the memory bus.</a:t>
            </a:r>
          </a:p>
        </p:txBody>
      </p:sp>
      <p:sp>
        <p:nvSpPr>
          <p:cNvPr id="39939" name="Rectangle 4">
            <a:extLst>
              <a:ext uri="{FF2B5EF4-FFF2-40B4-BE49-F238E27FC236}">
                <a16:creationId xmlns:a16="http://schemas.microsoft.com/office/drawing/2014/main" id="{BAF3ACE6-D10E-4F44-A752-D7B9B5E2A4FE}"/>
              </a:ext>
            </a:extLst>
          </p:cNvPr>
          <p:cNvSpPr>
            <a:spLocks noChangeArrowheads="1"/>
          </p:cNvSpPr>
          <p:nvPr/>
        </p:nvSpPr>
        <p:spPr bwMode="auto">
          <a:xfrm>
            <a:off x="6767513" y="3810000"/>
            <a:ext cx="909637" cy="91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0" name="AutoShape 5">
            <a:extLst>
              <a:ext uri="{FF2B5EF4-FFF2-40B4-BE49-F238E27FC236}">
                <a16:creationId xmlns:a16="http://schemas.microsoft.com/office/drawing/2014/main" id="{38F2F391-91BF-D94F-A3FA-1D1FE1F96389}"/>
              </a:ext>
            </a:extLst>
          </p:cNvPr>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1" name="Rectangle 6">
            <a:extLst>
              <a:ext uri="{FF2B5EF4-FFF2-40B4-BE49-F238E27FC236}">
                <a16:creationId xmlns:a16="http://schemas.microsoft.com/office/drawing/2014/main" id="{66F9B34D-15EE-F542-88CF-776FCC9C5568}"/>
              </a:ext>
            </a:extLst>
          </p:cNvPr>
          <p:cNvSpPr>
            <a:spLocks noChangeArrowheads="1"/>
          </p:cNvSpPr>
          <p:nvPr/>
        </p:nvSpPr>
        <p:spPr bwMode="auto">
          <a:xfrm>
            <a:off x="4329113" y="3994150"/>
            <a:ext cx="909637" cy="577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 </a:t>
            </a:r>
          </a:p>
          <a:p>
            <a:pPr>
              <a:spcBef>
                <a:spcPct val="0"/>
              </a:spcBef>
              <a:buClrTx/>
              <a:buSzTx/>
              <a:buFontTx/>
              <a:buNone/>
            </a:pPr>
            <a:endParaRPr lang="en-US" altLang="en-US" sz="1600">
              <a:solidFill>
                <a:schemeClr val="tx1"/>
              </a:solidFill>
            </a:endParaRPr>
          </a:p>
        </p:txBody>
      </p:sp>
      <p:sp>
        <p:nvSpPr>
          <p:cNvPr id="39942" name="AutoShape 7">
            <a:extLst>
              <a:ext uri="{FF2B5EF4-FFF2-40B4-BE49-F238E27FC236}">
                <a16:creationId xmlns:a16="http://schemas.microsoft.com/office/drawing/2014/main" id="{1EEB2053-616E-0940-A68A-0245B1538529}"/>
              </a:ext>
            </a:extLst>
          </p:cNvPr>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3" name="Rectangle 8">
            <a:extLst>
              <a:ext uri="{FF2B5EF4-FFF2-40B4-BE49-F238E27FC236}">
                <a16:creationId xmlns:a16="http://schemas.microsoft.com/office/drawing/2014/main" id="{192F8027-4448-1849-8F97-2FD7BC306010}"/>
              </a:ext>
            </a:extLst>
          </p:cNvPr>
          <p:cNvSpPr>
            <a:spLocks noChangeArrowheads="1"/>
          </p:cNvSpPr>
          <p:nvPr/>
        </p:nvSpPr>
        <p:spPr bwMode="auto">
          <a:xfrm>
            <a:off x="1887538" y="26670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4" name="Rectangle 9">
            <a:extLst>
              <a:ext uri="{FF2B5EF4-FFF2-40B4-BE49-F238E27FC236}">
                <a16:creationId xmlns:a16="http://schemas.microsoft.com/office/drawing/2014/main" id="{F71D9B41-C788-DA4D-8A09-6872E783D1F1}"/>
              </a:ext>
            </a:extLst>
          </p:cNvPr>
          <p:cNvSpPr>
            <a:spLocks noChangeArrowheads="1"/>
          </p:cNvSpPr>
          <p:nvPr/>
        </p:nvSpPr>
        <p:spPr bwMode="auto">
          <a:xfrm>
            <a:off x="1887538" y="28194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5" name="Rectangle 10">
            <a:extLst>
              <a:ext uri="{FF2B5EF4-FFF2-40B4-BE49-F238E27FC236}">
                <a16:creationId xmlns:a16="http://schemas.microsoft.com/office/drawing/2014/main" id="{560EF00E-159D-B04E-8EFA-72D66EC6BA60}"/>
              </a:ext>
            </a:extLst>
          </p:cNvPr>
          <p:cNvSpPr>
            <a:spLocks noChangeArrowheads="1"/>
          </p:cNvSpPr>
          <p:nvPr/>
        </p:nvSpPr>
        <p:spPr bwMode="auto">
          <a:xfrm>
            <a:off x="1887538" y="29718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6" name="Rectangle 11">
            <a:extLst>
              <a:ext uri="{FF2B5EF4-FFF2-40B4-BE49-F238E27FC236}">
                <a16:creationId xmlns:a16="http://schemas.microsoft.com/office/drawing/2014/main" id="{DEF04E3B-72B2-E647-BF86-049D996449AD}"/>
              </a:ext>
            </a:extLst>
          </p:cNvPr>
          <p:cNvSpPr>
            <a:spLocks noChangeArrowheads="1"/>
          </p:cNvSpPr>
          <p:nvPr/>
        </p:nvSpPr>
        <p:spPr bwMode="auto">
          <a:xfrm>
            <a:off x="1887538" y="31242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7" name="Rectangle 12">
            <a:extLst>
              <a:ext uri="{FF2B5EF4-FFF2-40B4-BE49-F238E27FC236}">
                <a16:creationId xmlns:a16="http://schemas.microsoft.com/office/drawing/2014/main" id="{2272D623-E616-404B-B676-18C27EC38249}"/>
              </a:ext>
            </a:extLst>
          </p:cNvPr>
          <p:cNvSpPr>
            <a:spLocks noChangeArrowheads="1"/>
          </p:cNvSpPr>
          <p:nvPr/>
        </p:nvSpPr>
        <p:spPr bwMode="auto">
          <a:xfrm>
            <a:off x="1887538" y="32766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8" name="AutoShape 13">
            <a:extLst>
              <a:ext uri="{FF2B5EF4-FFF2-40B4-BE49-F238E27FC236}">
                <a16:creationId xmlns:a16="http://schemas.microsoft.com/office/drawing/2014/main" id="{6E676C1E-1B22-274D-845A-551ED38A0D13}"/>
              </a:ext>
            </a:extLst>
          </p:cNvPr>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9" name="AutoShape 14">
            <a:extLst>
              <a:ext uri="{FF2B5EF4-FFF2-40B4-BE49-F238E27FC236}">
                <a16:creationId xmlns:a16="http://schemas.microsoft.com/office/drawing/2014/main" id="{A007DB5E-EA5D-6C4D-BB84-606919008391}"/>
              </a:ext>
            </a:extLst>
          </p:cNvPr>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50" name="Rectangle 15">
            <a:extLst>
              <a:ext uri="{FF2B5EF4-FFF2-40B4-BE49-F238E27FC236}">
                <a16:creationId xmlns:a16="http://schemas.microsoft.com/office/drawing/2014/main" id="{C72443E3-8887-5948-B889-70BECEC4F29E}"/>
              </a:ext>
            </a:extLst>
          </p:cNvPr>
          <p:cNvSpPr>
            <a:spLocks noChangeArrowheads="1"/>
          </p:cNvSpPr>
          <p:nvPr/>
        </p:nvSpPr>
        <p:spPr bwMode="auto">
          <a:xfrm>
            <a:off x="3105150" y="2514600"/>
            <a:ext cx="533400" cy="1066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ALU</a:t>
            </a:r>
          </a:p>
        </p:txBody>
      </p:sp>
      <p:sp>
        <p:nvSpPr>
          <p:cNvPr id="39951" name="Text Box 16">
            <a:extLst>
              <a:ext uri="{FF2B5EF4-FFF2-40B4-BE49-F238E27FC236}">
                <a16:creationId xmlns:a16="http://schemas.microsoft.com/office/drawing/2014/main" id="{7027D164-1FD2-7C48-834D-D83818A3680F}"/>
              </a:ext>
            </a:extLst>
          </p:cNvPr>
          <p:cNvSpPr txBox="1">
            <a:spLocks noChangeArrowheads="1"/>
          </p:cNvSpPr>
          <p:nvPr/>
        </p:nvSpPr>
        <p:spPr bwMode="auto">
          <a:xfrm>
            <a:off x="1676400" y="2344738"/>
            <a:ext cx="11477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Register file</a:t>
            </a:r>
          </a:p>
        </p:txBody>
      </p:sp>
      <p:sp>
        <p:nvSpPr>
          <p:cNvPr id="39952" name="AutoShape 17">
            <a:extLst>
              <a:ext uri="{FF2B5EF4-FFF2-40B4-BE49-F238E27FC236}">
                <a16:creationId xmlns:a16="http://schemas.microsoft.com/office/drawing/2014/main" id="{C15A1E27-DB89-9049-B5A7-427F2289D6D1}"/>
              </a:ext>
            </a:extLst>
          </p:cNvPr>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53" name="Line 18">
            <a:extLst>
              <a:ext uri="{FF2B5EF4-FFF2-40B4-BE49-F238E27FC236}">
                <a16:creationId xmlns:a16="http://schemas.microsoft.com/office/drawing/2014/main" id="{6C0193FB-176B-4F4E-9835-C1CDCF27A40A}"/>
              </a:ext>
            </a:extLst>
          </p:cNvPr>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9954" name="Rectangle 19">
            <a:extLst>
              <a:ext uri="{FF2B5EF4-FFF2-40B4-BE49-F238E27FC236}">
                <a16:creationId xmlns:a16="http://schemas.microsoft.com/office/drawing/2014/main" id="{31E29528-A13A-EA49-AA8D-087EE9B3C3AD}"/>
              </a:ext>
            </a:extLst>
          </p:cNvPr>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Bus interface</a:t>
            </a:r>
          </a:p>
        </p:txBody>
      </p:sp>
      <p:sp>
        <p:nvSpPr>
          <p:cNvPr id="39955" name="Text Box 20">
            <a:extLst>
              <a:ext uri="{FF2B5EF4-FFF2-40B4-BE49-F238E27FC236}">
                <a16:creationId xmlns:a16="http://schemas.microsoft.com/office/drawing/2014/main" id="{57B61FF4-1E30-C242-A759-DBFF107FD508}"/>
              </a:ext>
            </a:extLst>
          </p:cNvPr>
          <p:cNvSpPr txBox="1">
            <a:spLocks noChangeArrowheads="1"/>
          </p:cNvSpPr>
          <p:nvPr/>
        </p:nvSpPr>
        <p:spPr bwMode="auto">
          <a:xfrm>
            <a:off x="5757863" y="3808413"/>
            <a:ext cx="3365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i="1">
                <a:solidFill>
                  <a:schemeClr val="tx1"/>
                </a:solidFill>
              </a:rPr>
              <a:t>A</a:t>
            </a:r>
          </a:p>
        </p:txBody>
      </p:sp>
      <p:sp>
        <p:nvSpPr>
          <p:cNvPr id="39956" name="Text Box 21">
            <a:extLst>
              <a:ext uri="{FF2B5EF4-FFF2-40B4-BE49-F238E27FC236}">
                <a16:creationId xmlns:a16="http://schemas.microsoft.com/office/drawing/2014/main" id="{21CDB4B8-5E6A-DE40-B9F4-15D9A7201D27}"/>
              </a:ext>
            </a:extLst>
          </p:cNvPr>
          <p:cNvSpPr txBox="1">
            <a:spLocks noChangeArrowheads="1"/>
          </p:cNvSpPr>
          <p:nvPr/>
        </p:nvSpPr>
        <p:spPr bwMode="auto">
          <a:xfrm>
            <a:off x="7673975" y="36877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39957" name="Text Box 22">
            <a:extLst>
              <a:ext uri="{FF2B5EF4-FFF2-40B4-BE49-F238E27FC236}">
                <a16:creationId xmlns:a16="http://schemas.microsoft.com/office/drawing/2014/main" id="{A955BBD9-D023-4142-8A49-7B022137728D}"/>
              </a:ext>
            </a:extLst>
          </p:cNvPr>
          <p:cNvSpPr txBox="1">
            <a:spLocks noChangeArrowheads="1"/>
          </p:cNvSpPr>
          <p:nvPr/>
        </p:nvSpPr>
        <p:spPr bwMode="auto">
          <a:xfrm>
            <a:off x="7658100" y="41910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a:t>
            </a:r>
          </a:p>
        </p:txBody>
      </p:sp>
      <p:sp>
        <p:nvSpPr>
          <p:cNvPr id="39958" name="Rectangle 23">
            <a:extLst>
              <a:ext uri="{FF2B5EF4-FFF2-40B4-BE49-F238E27FC236}">
                <a16:creationId xmlns:a16="http://schemas.microsoft.com/office/drawing/2014/main" id="{A65D4DEA-8824-744A-A2B9-64C8F356FA26}"/>
              </a:ext>
            </a:extLst>
          </p:cNvPr>
          <p:cNvSpPr>
            <a:spLocks noChangeArrowheads="1"/>
          </p:cNvSpPr>
          <p:nvPr/>
        </p:nvSpPr>
        <p:spPr bwMode="auto">
          <a:xfrm>
            <a:off x="6762750" y="4283075"/>
            <a:ext cx="914400"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x</a:t>
            </a:r>
          </a:p>
        </p:txBody>
      </p:sp>
      <p:sp>
        <p:nvSpPr>
          <p:cNvPr id="39959" name="Text Box 24">
            <a:extLst>
              <a:ext uri="{FF2B5EF4-FFF2-40B4-BE49-F238E27FC236}">
                <a16:creationId xmlns:a16="http://schemas.microsoft.com/office/drawing/2014/main" id="{7BF75C85-3EBE-9041-8F27-ACACE0FBA795}"/>
              </a:ext>
            </a:extLst>
          </p:cNvPr>
          <p:cNvSpPr txBox="1">
            <a:spLocks noChangeArrowheads="1"/>
          </p:cNvSpPr>
          <p:nvPr/>
        </p:nvSpPr>
        <p:spPr bwMode="auto">
          <a:xfrm>
            <a:off x="6553200" y="3471863"/>
            <a:ext cx="1270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Main memory</a:t>
            </a:r>
          </a:p>
        </p:txBody>
      </p:sp>
      <p:sp>
        <p:nvSpPr>
          <p:cNvPr id="39960" name="Text Box 25">
            <a:extLst>
              <a:ext uri="{FF2B5EF4-FFF2-40B4-BE49-F238E27FC236}">
                <a16:creationId xmlns:a16="http://schemas.microsoft.com/office/drawing/2014/main" id="{D3E873A3-B4EF-104C-940C-A464C0818A19}"/>
              </a:ext>
            </a:extLst>
          </p:cNvPr>
          <p:cNvSpPr txBox="1">
            <a:spLocks noChangeArrowheads="1"/>
          </p:cNvSpPr>
          <p:nvPr/>
        </p:nvSpPr>
        <p:spPr bwMode="auto">
          <a:xfrm>
            <a:off x="4302125" y="3700463"/>
            <a:ext cx="9699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I/O bridge</a:t>
            </a:r>
          </a:p>
        </p:txBody>
      </p:sp>
      <p:sp>
        <p:nvSpPr>
          <p:cNvPr id="39961" name="Text Box 26">
            <a:extLst>
              <a:ext uri="{FF2B5EF4-FFF2-40B4-BE49-F238E27FC236}">
                <a16:creationId xmlns:a16="http://schemas.microsoft.com/office/drawing/2014/main" id="{B5238021-9472-AD4B-A4D5-7B6FF14EEFE1}"/>
              </a:ext>
            </a:extLst>
          </p:cNvPr>
          <p:cNvSpPr txBox="1">
            <a:spLocks noChangeArrowheads="1"/>
          </p:cNvSpPr>
          <p:nvPr/>
        </p:nvSpPr>
        <p:spPr bwMode="auto">
          <a:xfrm>
            <a:off x="1233488" y="2998788"/>
            <a:ext cx="6143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%eax</a:t>
            </a:r>
          </a:p>
        </p:txBody>
      </p:sp>
      <p:sp>
        <p:nvSpPr>
          <p:cNvPr id="39962" name="Text Box 28">
            <a:extLst>
              <a:ext uri="{FF2B5EF4-FFF2-40B4-BE49-F238E27FC236}">
                <a16:creationId xmlns:a16="http://schemas.microsoft.com/office/drawing/2014/main" id="{38E102E9-D8F9-7641-8FFE-6B4ACEC5C925}"/>
              </a:ext>
            </a:extLst>
          </p:cNvPr>
          <p:cNvSpPr txBox="1">
            <a:spLocks noChangeArrowheads="1"/>
          </p:cNvSpPr>
          <p:nvPr/>
        </p:nvSpPr>
        <p:spPr bwMode="auto">
          <a:xfrm>
            <a:off x="4629150" y="2438400"/>
            <a:ext cx="2984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rPr>
              <a:t>Load operation</a:t>
            </a:r>
            <a:r>
              <a:rPr lang="en-US" altLang="en-US" sz="1600">
                <a:solidFill>
                  <a:schemeClr val="tx1"/>
                </a:solidFill>
              </a:rPr>
              <a:t>:</a:t>
            </a:r>
            <a:r>
              <a:rPr lang="en-US" altLang="en-US" sz="1600">
                <a:solidFill>
                  <a:schemeClr val="tx1"/>
                </a:solidFill>
                <a:latin typeface="Times" pitchFamily="2" charset="0"/>
              </a:rPr>
              <a:t> </a:t>
            </a:r>
            <a:r>
              <a:rPr lang="en-US" altLang="en-US" sz="1600">
                <a:solidFill>
                  <a:schemeClr val="tx1"/>
                </a:solidFill>
                <a:latin typeface="Courier New" panose="02070309020205020404" pitchFamily="49" charset="0"/>
              </a:rPr>
              <a:t>movl A, %eax</a:t>
            </a:r>
            <a:endParaRPr lang="en-US" altLang="en-US" sz="1600">
              <a:solidFill>
                <a:schemeClr val="tx1"/>
              </a:solidFill>
              <a:latin typeface="Times" pitchFamily="2" charset="0"/>
            </a:endParaRPr>
          </a:p>
          <a:p>
            <a:pPr>
              <a:spcBef>
                <a:spcPct val="0"/>
              </a:spcBef>
              <a:buClrTx/>
              <a:buSzTx/>
              <a:buFontTx/>
              <a:buNone/>
            </a:pPr>
            <a:endParaRPr lang="en-US" altLang="en-US" sz="1600">
              <a:solidFill>
                <a:schemeClr val="tx1"/>
              </a:solidFill>
            </a:endParaRPr>
          </a:p>
        </p:txBody>
      </p:sp>
      <p:sp>
        <p:nvSpPr>
          <p:cNvPr id="39963" name="Footer Placeholder 1">
            <a:extLst>
              <a:ext uri="{FF2B5EF4-FFF2-40B4-BE49-F238E27FC236}">
                <a16:creationId xmlns:a16="http://schemas.microsoft.com/office/drawing/2014/main" id="{AB84E597-E5EE-D14A-AA76-4B9F4ED5ADA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39964" name="Slide Number Placeholder 2">
            <a:extLst>
              <a:ext uri="{FF2B5EF4-FFF2-40B4-BE49-F238E27FC236}">
                <a16:creationId xmlns:a16="http://schemas.microsoft.com/office/drawing/2014/main" id="{D91C0876-1E56-4F41-80BE-39146313A91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82C991B-9319-4F4F-8C5E-502F34395C1B}" type="slidenum">
              <a:rPr lang="en-US" altLang="en-US" sz="1000">
                <a:solidFill>
                  <a:schemeClr val="tx1"/>
                </a:solidFill>
              </a:rPr>
              <a:pPr>
                <a:spcBef>
                  <a:spcPct val="0"/>
                </a:spcBef>
                <a:buClrTx/>
                <a:buSzTx/>
                <a:buFontTx/>
                <a:buNone/>
              </a:pPr>
              <a:t>14</a:t>
            </a:fld>
            <a:endParaRPr lang="en-US" altLang="en-US" sz="1000">
              <a:solidFill>
                <a:schemeClr val="tx1"/>
              </a:solidFill>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8636" name="Rectangle 28">
            <a:extLst>
              <a:ext uri="{FF2B5EF4-FFF2-40B4-BE49-F238E27FC236}">
                <a16:creationId xmlns:a16="http://schemas.microsoft.com/office/drawing/2014/main" id="{6C9F602E-C2A1-324D-BAA6-35879FE349A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Read Transaction (2)</a:t>
            </a:r>
          </a:p>
        </p:txBody>
      </p:sp>
      <p:sp>
        <p:nvSpPr>
          <p:cNvPr id="41986" name="Rectangle 29">
            <a:extLst>
              <a:ext uri="{FF2B5EF4-FFF2-40B4-BE49-F238E27FC236}">
                <a16:creationId xmlns:a16="http://schemas.microsoft.com/office/drawing/2014/main" id="{19690510-F69A-F34C-BB60-F833E9432EE8}"/>
              </a:ext>
            </a:extLst>
          </p:cNvPr>
          <p:cNvSpPr>
            <a:spLocks noGrp="1" noChangeArrowheads="1"/>
          </p:cNvSpPr>
          <p:nvPr>
            <p:ph type="body" idx="1"/>
          </p:nvPr>
        </p:nvSpPr>
        <p:spPr>
          <a:xfrm>
            <a:off x="685800" y="1524000"/>
            <a:ext cx="7924800" cy="4419600"/>
          </a:xfrm>
        </p:spPr>
        <p:txBody>
          <a:bodyPr/>
          <a:lstStyle/>
          <a:p>
            <a:r>
              <a:rPr lang="en-US" altLang="en-US">
                <a:ea typeface="ＭＳ Ｐゴシック" panose="020B0600070205080204" pitchFamily="34" charset="-128"/>
              </a:rPr>
              <a:t>Main memory reads A from the memory bus, retrieves word x, and places it on the bus.</a:t>
            </a:r>
          </a:p>
        </p:txBody>
      </p:sp>
      <p:sp>
        <p:nvSpPr>
          <p:cNvPr id="41987" name="AutoShape 4">
            <a:extLst>
              <a:ext uri="{FF2B5EF4-FFF2-40B4-BE49-F238E27FC236}">
                <a16:creationId xmlns:a16="http://schemas.microsoft.com/office/drawing/2014/main" id="{C8B537C1-3D30-1C4F-8AC0-B2A33D3476A6}"/>
              </a:ext>
            </a:extLst>
          </p:cNvPr>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88" name="Rectangle 5">
            <a:extLst>
              <a:ext uri="{FF2B5EF4-FFF2-40B4-BE49-F238E27FC236}">
                <a16:creationId xmlns:a16="http://schemas.microsoft.com/office/drawing/2014/main" id="{B6A3F086-4C57-3E4A-AD09-272FD48EFA31}"/>
              </a:ext>
            </a:extLst>
          </p:cNvPr>
          <p:cNvSpPr>
            <a:spLocks noChangeArrowheads="1"/>
          </p:cNvSpPr>
          <p:nvPr/>
        </p:nvSpPr>
        <p:spPr bwMode="auto">
          <a:xfrm>
            <a:off x="4333875" y="3990975"/>
            <a:ext cx="909638" cy="577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89" name="AutoShape 6">
            <a:extLst>
              <a:ext uri="{FF2B5EF4-FFF2-40B4-BE49-F238E27FC236}">
                <a16:creationId xmlns:a16="http://schemas.microsoft.com/office/drawing/2014/main" id="{2D5AABED-413F-2444-A775-DE5B123EDA4F}"/>
              </a:ext>
            </a:extLst>
          </p:cNvPr>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0" name="Rectangle 7">
            <a:extLst>
              <a:ext uri="{FF2B5EF4-FFF2-40B4-BE49-F238E27FC236}">
                <a16:creationId xmlns:a16="http://schemas.microsoft.com/office/drawing/2014/main" id="{732DB6BE-B3BA-584C-8608-AA04BC645F90}"/>
              </a:ext>
            </a:extLst>
          </p:cNvPr>
          <p:cNvSpPr>
            <a:spLocks noChangeArrowheads="1"/>
          </p:cNvSpPr>
          <p:nvPr/>
        </p:nvSpPr>
        <p:spPr bwMode="auto">
          <a:xfrm>
            <a:off x="1892300" y="26638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1" name="Rectangle 8">
            <a:extLst>
              <a:ext uri="{FF2B5EF4-FFF2-40B4-BE49-F238E27FC236}">
                <a16:creationId xmlns:a16="http://schemas.microsoft.com/office/drawing/2014/main" id="{700B473A-0648-734C-A9C5-63CDFA66C947}"/>
              </a:ext>
            </a:extLst>
          </p:cNvPr>
          <p:cNvSpPr>
            <a:spLocks noChangeArrowheads="1"/>
          </p:cNvSpPr>
          <p:nvPr/>
        </p:nvSpPr>
        <p:spPr bwMode="auto">
          <a:xfrm>
            <a:off x="1892300" y="28162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2" name="Rectangle 9">
            <a:extLst>
              <a:ext uri="{FF2B5EF4-FFF2-40B4-BE49-F238E27FC236}">
                <a16:creationId xmlns:a16="http://schemas.microsoft.com/office/drawing/2014/main" id="{DBD9D60E-F3E9-C344-B431-545F77DD4B99}"/>
              </a:ext>
            </a:extLst>
          </p:cNvPr>
          <p:cNvSpPr>
            <a:spLocks noChangeArrowheads="1"/>
          </p:cNvSpPr>
          <p:nvPr/>
        </p:nvSpPr>
        <p:spPr bwMode="auto">
          <a:xfrm>
            <a:off x="1892300" y="29686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3" name="Rectangle 10">
            <a:extLst>
              <a:ext uri="{FF2B5EF4-FFF2-40B4-BE49-F238E27FC236}">
                <a16:creationId xmlns:a16="http://schemas.microsoft.com/office/drawing/2014/main" id="{FC800349-7B93-9245-B94C-5D28BADBFA78}"/>
              </a:ext>
            </a:extLst>
          </p:cNvPr>
          <p:cNvSpPr>
            <a:spLocks noChangeArrowheads="1"/>
          </p:cNvSpPr>
          <p:nvPr/>
        </p:nvSpPr>
        <p:spPr bwMode="auto">
          <a:xfrm>
            <a:off x="1892300" y="31210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4" name="Rectangle 11">
            <a:extLst>
              <a:ext uri="{FF2B5EF4-FFF2-40B4-BE49-F238E27FC236}">
                <a16:creationId xmlns:a16="http://schemas.microsoft.com/office/drawing/2014/main" id="{07286BEB-604F-AE4D-9B71-E7BE623AE08F}"/>
              </a:ext>
            </a:extLst>
          </p:cNvPr>
          <p:cNvSpPr>
            <a:spLocks noChangeArrowheads="1"/>
          </p:cNvSpPr>
          <p:nvPr/>
        </p:nvSpPr>
        <p:spPr bwMode="auto">
          <a:xfrm>
            <a:off x="1892300" y="32734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5" name="AutoShape 12">
            <a:extLst>
              <a:ext uri="{FF2B5EF4-FFF2-40B4-BE49-F238E27FC236}">
                <a16:creationId xmlns:a16="http://schemas.microsoft.com/office/drawing/2014/main" id="{7D6EBC2B-A414-E942-A32F-9182237BB0ED}"/>
              </a:ext>
            </a:extLst>
          </p:cNvPr>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6" name="AutoShape 13">
            <a:extLst>
              <a:ext uri="{FF2B5EF4-FFF2-40B4-BE49-F238E27FC236}">
                <a16:creationId xmlns:a16="http://schemas.microsoft.com/office/drawing/2014/main" id="{9A480AEF-7B97-AC41-A026-86C014A33DC6}"/>
              </a:ext>
            </a:extLst>
          </p:cNvPr>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1997" name="Rectangle 14">
            <a:extLst>
              <a:ext uri="{FF2B5EF4-FFF2-40B4-BE49-F238E27FC236}">
                <a16:creationId xmlns:a16="http://schemas.microsoft.com/office/drawing/2014/main" id="{12CDBE27-FBD9-CD44-AFA9-D5ED48AECA60}"/>
              </a:ext>
            </a:extLst>
          </p:cNvPr>
          <p:cNvSpPr>
            <a:spLocks noChangeArrowheads="1"/>
          </p:cNvSpPr>
          <p:nvPr/>
        </p:nvSpPr>
        <p:spPr bwMode="auto">
          <a:xfrm>
            <a:off x="3109913" y="2511425"/>
            <a:ext cx="533400" cy="1066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ALU</a:t>
            </a:r>
          </a:p>
        </p:txBody>
      </p:sp>
      <p:sp>
        <p:nvSpPr>
          <p:cNvPr id="41998" name="Text Box 15">
            <a:extLst>
              <a:ext uri="{FF2B5EF4-FFF2-40B4-BE49-F238E27FC236}">
                <a16:creationId xmlns:a16="http://schemas.microsoft.com/office/drawing/2014/main" id="{FD3E1121-FB00-E146-8790-BB3264F5BAD1}"/>
              </a:ext>
            </a:extLst>
          </p:cNvPr>
          <p:cNvSpPr txBox="1">
            <a:spLocks noChangeArrowheads="1"/>
          </p:cNvSpPr>
          <p:nvPr/>
        </p:nvSpPr>
        <p:spPr bwMode="auto">
          <a:xfrm>
            <a:off x="1689100" y="2341563"/>
            <a:ext cx="11477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Register file</a:t>
            </a:r>
          </a:p>
        </p:txBody>
      </p:sp>
      <p:sp>
        <p:nvSpPr>
          <p:cNvPr id="41999" name="AutoShape 16">
            <a:extLst>
              <a:ext uri="{FF2B5EF4-FFF2-40B4-BE49-F238E27FC236}">
                <a16:creationId xmlns:a16="http://schemas.microsoft.com/office/drawing/2014/main" id="{FD60FC2E-47CB-2A4C-8E4B-D99076C2917F}"/>
              </a:ext>
            </a:extLst>
          </p:cNvPr>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2000" name="Line 17">
            <a:extLst>
              <a:ext uri="{FF2B5EF4-FFF2-40B4-BE49-F238E27FC236}">
                <a16:creationId xmlns:a16="http://schemas.microsoft.com/office/drawing/2014/main" id="{83FDE030-9C92-274C-86F5-AE02034A8CF2}"/>
              </a:ext>
            </a:extLst>
          </p:cNvPr>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42001" name="Rectangle 18">
            <a:extLst>
              <a:ext uri="{FF2B5EF4-FFF2-40B4-BE49-F238E27FC236}">
                <a16:creationId xmlns:a16="http://schemas.microsoft.com/office/drawing/2014/main" id="{30689701-3123-BD41-B4E3-4A82BD897687}"/>
              </a:ext>
            </a:extLst>
          </p:cNvPr>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Bus interface</a:t>
            </a:r>
          </a:p>
        </p:txBody>
      </p:sp>
      <p:sp>
        <p:nvSpPr>
          <p:cNvPr id="42002" name="Text Box 19">
            <a:extLst>
              <a:ext uri="{FF2B5EF4-FFF2-40B4-BE49-F238E27FC236}">
                <a16:creationId xmlns:a16="http://schemas.microsoft.com/office/drawing/2014/main" id="{A7239B22-3FAE-B942-856D-5963AE10708E}"/>
              </a:ext>
            </a:extLst>
          </p:cNvPr>
          <p:cNvSpPr txBox="1">
            <a:spLocks noChangeArrowheads="1"/>
          </p:cNvSpPr>
          <p:nvPr/>
        </p:nvSpPr>
        <p:spPr bwMode="auto">
          <a:xfrm>
            <a:off x="5772150" y="3729038"/>
            <a:ext cx="3190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i="1">
                <a:solidFill>
                  <a:schemeClr val="tx1"/>
                </a:solidFill>
              </a:rPr>
              <a:t>x</a:t>
            </a:r>
          </a:p>
        </p:txBody>
      </p:sp>
      <p:sp>
        <p:nvSpPr>
          <p:cNvPr id="42003" name="Rectangle 20">
            <a:extLst>
              <a:ext uri="{FF2B5EF4-FFF2-40B4-BE49-F238E27FC236}">
                <a16:creationId xmlns:a16="http://schemas.microsoft.com/office/drawing/2014/main" id="{C7EBA5D5-C3B9-8D45-9981-EE0839000608}"/>
              </a:ext>
            </a:extLst>
          </p:cNvPr>
          <p:cNvSpPr>
            <a:spLocks noChangeArrowheads="1"/>
          </p:cNvSpPr>
          <p:nvPr/>
        </p:nvSpPr>
        <p:spPr bwMode="auto">
          <a:xfrm>
            <a:off x="6772275" y="3806825"/>
            <a:ext cx="909638" cy="91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2004" name="Text Box 21">
            <a:extLst>
              <a:ext uri="{FF2B5EF4-FFF2-40B4-BE49-F238E27FC236}">
                <a16:creationId xmlns:a16="http://schemas.microsoft.com/office/drawing/2014/main" id="{17B1B052-5B88-3D49-9BB6-717A41738A6F}"/>
              </a:ext>
            </a:extLst>
          </p:cNvPr>
          <p:cNvSpPr txBox="1">
            <a:spLocks noChangeArrowheads="1"/>
          </p:cNvSpPr>
          <p:nvPr/>
        </p:nvSpPr>
        <p:spPr bwMode="auto">
          <a:xfrm>
            <a:off x="7678738" y="36845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42005" name="Text Box 22">
            <a:extLst>
              <a:ext uri="{FF2B5EF4-FFF2-40B4-BE49-F238E27FC236}">
                <a16:creationId xmlns:a16="http://schemas.microsoft.com/office/drawing/2014/main" id="{A7287BCB-F11C-4442-9BFA-98176F69FEA0}"/>
              </a:ext>
            </a:extLst>
          </p:cNvPr>
          <p:cNvSpPr txBox="1">
            <a:spLocks noChangeArrowheads="1"/>
          </p:cNvSpPr>
          <p:nvPr/>
        </p:nvSpPr>
        <p:spPr bwMode="auto">
          <a:xfrm>
            <a:off x="7662863" y="4187825"/>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a:t>
            </a:r>
          </a:p>
        </p:txBody>
      </p:sp>
      <p:sp>
        <p:nvSpPr>
          <p:cNvPr id="42006" name="Rectangle 23">
            <a:extLst>
              <a:ext uri="{FF2B5EF4-FFF2-40B4-BE49-F238E27FC236}">
                <a16:creationId xmlns:a16="http://schemas.microsoft.com/office/drawing/2014/main" id="{74283B09-E0AE-B440-A082-FCAB19C096D6}"/>
              </a:ext>
            </a:extLst>
          </p:cNvPr>
          <p:cNvSpPr>
            <a:spLocks noChangeArrowheads="1"/>
          </p:cNvSpPr>
          <p:nvPr/>
        </p:nvSpPr>
        <p:spPr bwMode="auto">
          <a:xfrm>
            <a:off x="6767513" y="4279900"/>
            <a:ext cx="914400"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x</a:t>
            </a:r>
            <a:endParaRPr lang="en-US" altLang="en-US" sz="1000">
              <a:solidFill>
                <a:schemeClr val="tx1"/>
              </a:solidFill>
            </a:endParaRPr>
          </a:p>
        </p:txBody>
      </p:sp>
      <p:sp>
        <p:nvSpPr>
          <p:cNvPr id="42007" name="Text Box 24">
            <a:extLst>
              <a:ext uri="{FF2B5EF4-FFF2-40B4-BE49-F238E27FC236}">
                <a16:creationId xmlns:a16="http://schemas.microsoft.com/office/drawing/2014/main" id="{C99AFF88-FEA0-1C48-8849-CA6892784F10}"/>
              </a:ext>
            </a:extLst>
          </p:cNvPr>
          <p:cNvSpPr txBox="1">
            <a:spLocks noChangeArrowheads="1"/>
          </p:cNvSpPr>
          <p:nvPr/>
        </p:nvSpPr>
        <p:spPr bwMode="auto">
          <a:xfrm>
            <a:off x="6553200" y="3352800"/>
            <a:ext cx="13192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Main memory</a:t>
            </a:r>
          </a:p>
        </p:txBody>
      </p:sp>
      <p:sp>
        <p:nvSpPr>
          <p:cNvPr id="42008" name="Text Box 25">
            <a:extLst>
              <a:ext uri="{FF2B5EF4-FFF2-40B4-BE49-F238E27FC236}">
                <a16:creationId xmlns:a16="http://schemas.microsoft.com/office/drawing/2014/main" id="{D26A1C0B-13FE-D345-B5B8-589DFCF2DD8F}"/>
              </a:ext>
            </a:extLst>
          </p:cNvPr>
          <p:cNvSpPr txBox="1">
            <a:spLocks noChangeArrowheads="1"/>
          </p:cNvSpPr>
          <p:nvPr/>
        </p:nvSpPr>
        <p:spPr bwMode="auto">
          <a:xfrm>
            <a:off x="1238250" y="3011488"/>
            <a:ext cx="6143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%eax</a:t>
            </a:r>
          </a:p>
        </p:txBody>
      </p:sp>
      <p:sp>
        <p:nvSpPr>
          <p:cNvPr id="42009" name="Text Box 26">
            <a:extLst>
              <a:ext uri="{FF2B5EF4-FFF2-40B4-BE49-F238E27FC236}">
                <a16:creationId xmlns:a16="http://schemas.microsoft.com/office/drawing/2014/main" id="{FEBAD664-7C83-7447-8E3B-C10F0C0D1F09}"/>
              </a:ext>
            </a:extLst>
          </p:cNvPr>
          <p:cNvSpPr txBox="1">
            <a:spLocks noChangeArrowheads="1"/>
          </p:cNvSpPr>
          <p:nvPr/>
        </p:nvSpPr>
        <p:spPr bwMode="auto">
          <a:xfrm>
            <a:off x="4306888" y="3713163"/>
            <a:ext cx="9699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I/O bridge</a:t>
            </a:r>
          </a:p>
        </p:txBody>
      </p:sp>
      <p:sp>
        <p:nvSpPr>
          <p:cNvPr id="42010" name="Text Box 27">
            <a:extLst>
              <a:ext uri="{FF2B5EF4-FFF2-40B4-BE49-F238E27FC236}">
                <a16:creationId xmlns:a16="http://schemas.microsoft.com/office/drawing/2014/main" id="{8F161FEF-D75E-804A-AAA1-57B78136F0CD}"/>
              </a:ext>
            </a:extLst>
          </p:cNvPr>
          <p:cNvSpPr txBox="1">
            <a:spLocks noChangeArrowheads="1"/>
          </p:cNvSpPr>
          <p:nvPr/>
        </p:nvSpPr>
        <p:spPr bwMode="auto">
          <a:xfrm>
            <a:off x="4648200" y="2466975"/>
            <a:ext cx="2984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rPr>
              <a:t>Load operation</a:t>
            </a:r>
            <a:r>
              <a:rPr lang="en-US" altLang="en-US" sz="1600">
                <a:solidFill>
                  <a:schemeClr val="tx1"/>
                </a:solidFill>
              </a:rPr>
              <a:t>:</a:t>
            </a:r>
            <a:r>
              <a:rPr lang="en-US" altLang="en-US" sz="1600">
                <a:solidFill>
                  <a:schemeClr val="tx1"/>
                </a:solidFill>
                <a:latin typeface="Times" pitchFamily="2" charset="0"/>
              </a:rPr>
              <a:t> </a:t>
            </a:r>
            <a:r>
              <a:rPr lang="en-US" altLang="en-US" sz="1600">
                <a:solidFill>
                  <a:schemeClr val="tx1"/>
                </a:solidFill>
                <a:latin typeface="Courier New" panose="02070309020205020404" pitchFamily="49" charset="0"/>
              </a:rPr>
              <a:t>movl A, %eax</a:t>
            </a:r>
            <a:endParaRPr lang="en-US" altLang="en-US" sz="1600">
              <a:solidFill>
                <a:schemeClr val="tx1"/>
              </a:solidFill>
              <a:latin typeface="Times" pitchFamily="2" charset="0"/>
            </a:endParaRPr>
          </a:p>
          <a:p>
            <a:pPr>
              <a:spcBef>
                <a:spcPct val="0"/>
              </a:spcBef>
              <a:buClrTx/>
              <a:buSzTx/>
              <a:buFontTx/>
              <a:buNone/>
            </a:pPr>
            <a:endParaRPr lang="en-US" altLang="en-US" sz="1600">
              <a:solidFill>
                <a:schemeClr val="tx1"/>
              </a:solidFill>
            </a:endParaRPr>
          </a:p>
        </p:txBody>
      </p:sp>
      <p:sp>
        <p:nvSpPr>
          <p:cNvPr id="42011" name="Footer Placeholder 1">
            <a:extLst>
              <a:ext uri="{FF2B5EF4-FFF2-40B4-BE49-F238E27FC236}">
                <a16:creationId xmlns:a16="http://schemas.microsoft.com/office/drawing/2014/main" id="{FDB6979D-EED4-4B41-924F-98CB0A8BDEB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42012" name="Slide Number Placeholder 2">
            <a:extLst>
              <a:ext uri="{FF2B5EF4-FFF2-40B4-BE49-F238E27FC236}">
                <a16:creationId xmlns:a16="http://schemas.microsoft.com/office/drawing/2014/main" id="{8F855F07-5074-824F-A3C3-321BFC86A3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195EA88-1CFB-CB49-B002-C6E1EB8CD1A6}" type="slidenum">
              <a:rPr lang="en-US" altLang="en-US" sz="1000">
                <a:solidFill>
                  <a:schemeClr val="tx1"/>
                </a:solidFill>
              </a:rPr>
              <a:pPr>
                <a:spcBef>
                  <a:spcPct val="0"/>
                </a:spcBef>
                <a:buClrTx/>
                <a:buSzTx/>
                <a:buFontTx/>
                <a:buNone/>
              </a:pPr>
              <a:t>15</a:t>
            </a:fld>
            <a:endParaRPr lang="en-US" altLang="en-US" sz="1000">
              <a:solidFill>
                <a:schemeClr val="tx1"/>
              </a:solidFill>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9659" name="Rectangle 27">
            <a:extLst>
              <a:ext uri="{FF2B5EF4-FFF2-40B4-BE49-F238E27FC236}">
                <a16:creationId xmlns:a16="http://schemas.microsoft.com/office/drawing/2014/main" id="{18007B9A-418B-E244-9AF0-8EFC4B62B7A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Read Transaction (3)</a:t>
            </a:r>
          </a:p>
        </p:txBody>
      </p:sp>
      <p:sp>
        <p:nvSpPr>
          <p:cNvPr id="44034" name="Rectangle 28">
            <a:extLst>
              <a:ext uri="{FF2B5EF4-FFF2-40B4-BE49-F238E27FC236}">
                <a16:creationId xmlns:a16="http://schemas.microsoft.com/office/drawing/2014/main" id="{79EC6D20-D8C3-F94B-B1F7-1185E2D3C1E6}"/>
              </a:ext>
            </a:extLst>
          </p:cNvPr>
          <p:cNvSpPr>
            <a:spLocks noGrp="1" noChangeArrowheads="1"/>
          </p:cNvSpPr>
          <p:nvPr>
            <p:ph type="body" idx="1"/>
          </p:nvPr>
        </p:nvSpPr>
        <p:spPr/>
        <p:txBody>
          <a:bodyPr/>
          <a:lstStyle/>
          <a:p>
            <a:r>
              <a:rPr lang="en-US" altLang="en-US">
                <a:ea typeface="ＭＳ Ｐゴシック" panose="020B0600070205080204" pitchFamily="34" charset="-128"/>
              </a:rPr>
              <a:t>CPU read word x from the bus and copies it into register %eax.</a:t>
            </a:r>
          </a:p>
        </p:txBody>
      </p:sp>
      <p:sp>
        <p:nvSpPr>
          <p:cNvPr id="44035" name="AutoShape 4">
            <a:extLst>
              <a:ext uri="{FF2B5EF4-FFF2-40B4-BE49-F238E27FC236}">
                <a16:creationId xmlns:a16="http://schemas.microsoft.com/office/drawing/2014/main" id="{7D992D56-9209-0342-A496-F7C56A55E42E}"/>
              </a:ext>
            </a:extLst>
          </p:cNvPr>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36" name="Rectangle 5">
            <a:extLst>
              <a:ext uri="{FF2B5EF4-FFF2-40B4-BE49-F238E27FC236}">
                <a16:creationId xmlns:a16="http://schemas.microsoft.com/office/drawing/2014/main" id="{CBB6ABFE-E2BC-9145-B026-7B00EA60C669}"/>
              </a:ext>
            </a:extLst>
          </p:cNvPr>
          <p:cNvSpPr>
            <a:spLocks noChangeArrowheads="1"/>
          </p:cNvSpPr>
          <p:nvPr/>
        </p:nvSpPr>
        <p:spPr bwMode="auto">
          <a:xfrm>
            <a:off x="4333875" y="3994150"/>
            <a:ext cx="909638" cy="577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37" name="AutoShape 6">
            <a:extLst>
              <a:ext uri="{FF2B5EF4-FFF2-40B4-BE49-F238E27FC236}">
                <a16:creationId xmlns:a16="http://schemas.microsoft.com/office/drawing/2014/main" id="{E68DB088-7D5D-5A49-AADE-27859FEBA3FB}"/>
              </a:ext>
            </a:extLst>
          </p:cNvPr>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38" name="Rectangle 7">
            <a:extLst>
              <a:ext uri="{FF2B5EF4-FFF2-40B4-BE49-F238E27FC236}">
                <a16:creationId xmlns:a16="http://schemas.microsoft.com/office/drawing/2014/main" id="{F6EEB86B-11E8-BC46-8D20-13729A0B263C}"/>
              </a:ext>
            </a:extLst>
          </p:cNvPr>
          <p:cNvSpPr>
            <a:spLocks noChangeArrowheads="1"/>
          </p:cNvSpPr>
          <p:nvPr/>
        </p:nvSpPr>
        <p:spPr bwMode="auto">
          <a:xfrm>
            <a:off x="1892300" y="26670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39" name="Rectangle 8">
            <a:extLst>
              <a:ext uri="{FF2B5EF4-FFF2-40B4-BE49-F238E27FC236}">
                <a16:creationId xmlns:a16="http://schemas.microsoft.com/office/drawing/2014/main" id="{F4C08610-C782-7F43-841A-87E5B35E2E41}"/>
              </a:ext>
            </a:extLst>
          </p:cNvPr>
          <p:cNvSpPr>
            <a:spLocks noChangeArrowheads="1"/>
          </p:cNvSpPr>
          <p:nvPr/>
        </p:nvSpPr>
        <p:spPr bwMode="auto">
          <a:xfrm>
            <a:off x="1892300" y="28194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40" name="Rectangle 9">
            <a:extLst>
              <a:ext uri="{FF2B5EF4-FFF2-40B4-BE49-F238E27FC236}">
                <a16:creationId xmlns:a16="http://schemas.microsoft.com/office/drawing/2014/main" id="{0C17145E-E60D-B04C-A313-6F0988AF2FDE}"/>
              </a:ext>
            </a:extLst>
          </p:cNvPr>
          <p:cNvSpPr>
            <a:spLocks noChangeArrowheads="1"/>
          </p:cNvSpPr>
          <p:nvPr/>
        </p:nvSpPr>
        <p:spPr bwMode="auto">
          <a:xfrm>
            <a:off x="1892300" y="29718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41" name="Rectangle 10">
            <a:extLst>
              <a:ext uri="{FF2B5EF4-FFF2-40B4-BE49-F238E27FC236}">
                <a16:creationId xmlns:a16="http://schemas.microsoft.com/office/drawing/2014/main" id="{1E9A5985-4FA2-C24F-93B4-470C3323158E}"/>
              </a:ext>
            </a:extLst>
          </p:cNvPr>
          <p:cNvSpPr>
            <a:spLocks noChangeArrowheads="1"/>
          </p:cNvSpPr>
          <p:nvPr/>
        </p:nvSpPr>
        <p:spPr bwMode="auto">
          <a:xfrm>
            <a:off x="1892300" y="31242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x</a:t>
            </a:r>
            <a:endParaRPr lang="en-US" altLang="en-US" sz="1000">
              <a:solidFill>
                <a:schemeClr val="tx1"/>
              </a:solidFill>
            </a:endParaRPr>
          </a:p>
        </p:txBody>
      </p:sp>
      <p:sp>
        <p:nvSpPr>
          <p:cNvPr id="44042" name="Rectangle 11">
            <a:extLst>
              <a:ext uri="{FF2B5EF4-FFF2-40B4-BE49-F238E27FC236}">
                <a16:creationId xmlns:a16="http://schemas.microsoft.com/office/drawing/2014/main" id="{FC0F7A00-81BE-B14D-9556-B18F6B7F7CBB}"/>
              </a:ext>
            </a:extLst>
          </p:cNvPr>
          <p:cNvSpPr>
            <a:spLocks noChangeArrowheads="1"/>
          </p:cNvSpPr>
          <p:nvPr/>
        </p:nvSpPr>
        <p:spPr bwMode="auto">
          <a:xfrm>
            <a:off x="1892300" y="32766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43" name="AutoShape 12">
            <a:extLst>
              <a:ext uri="{FF2B5EF4-FFF2-40B4-BE49-F238E27FC236}">
                <a16:creationId xmlns:a16="http://schemas.microsoft.com/office/drawing/2014/main" id="{877B35CA-04F8-934D-9419-FC485C404065}"/>
              </a:ext>
            </a:extLst>
          </p:cNvPr>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44" name="AutoShape 13">
            <a:extLst>
              <a:ext uri="{FF2B5EF4-FFF2-40B4-BE49-F238E27FC236}">
                <a16:creationId xmlns:a16="http://schemas.microsoft.com/office/drawing/2014/main" id="{230A35AF-3F01-0D4F-A7E7-744D5AE809F2}"/>
              </a:ext>
            </a:extLst>
          </p:cNvPr>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45" name="Rectangle 14">
            <a:extLst>
              <a:ext uri="{FF2B5EF4-FFF2-40B4-BE49-F238E27FC236}">
                <a16:creationId xmlns:a16="http://schemas.microsoft.com/office/drawing/2014/main" id="{2A60A96F-CF95-E34F-AB20-36E6E55A54B3}"/>
              </a:ext>
            </a:extLst>
          </p:cNvPr>
          <p:cNvSpPr>
            <a:spLocks noChangeArrowheads="1"/>
          </p:cNvSpPr>
          <p:nvPr/>
        </p:nvSpPr>
        <p:spPr bwMode="auto">
          <a:xfrm>
            <a:off x="3109913" y="2514600"/>
            <a:ext cx="533400" cy="1066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ALU</a:t>
            </a:r>
          </a:p>
        </p:txBody>
      </p:sp>
      <p:sp>
        <p:nvSpPr>
          <p:cNvPr id="44046" name="Text Box 15">
            <a:extLst>
              <a:ext uri="{FF2B5EF4-FFF2-40B4-BE49-F238E27FC236}">
                <a16:creationId xmlns:a16="http://schemas.microsoft.com/office/drawing/2014/main" id="{FC1AAE5D-3CEC-D94C-A3AB-1F66377C80CC}"/>
              </a:ext>
            </a:extLst>
          </p:cNvPr>
          <p:cNvSpPr txBox="1">
            <a:spLocks noChangeArrowheads="1"/>
          </p:cNvSpPr>
          <p:nvPr/>
        </p:nvSpPr>
        <p:spPr bwMode="auto">
          <a:xfrm>
            <a:off x="1689100" y="2344738"/>
            <a:ext cx="11477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Register file</a:t>
            </a:r>
          </a:p>
        </p:txBody>
      </p:sp>
      <p:sp>
        <p:nvSpPr>
          <p:cNvPr id="44047" name="AutoShape 16">
            <a:extLst>
              <a:ext uri="{FF2B5EF4-FFF2-40B4-BE49-F238E27FC236}">
                <a16:creationId xmlns:a16="http://schemas.microsoft.com/office/drawing/2014/main" id="{11427BCF-28D2-F14C-ACB0-8DF5DA32D093}"/>
              </a:ext>
            </a:extLst>
          </p:cNvPr>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48" name="Rectangle 17">
            <a:extLst>
              <a:ext uri="{FF2B5EF4-FFF2-40B4-BE49-F238E27FC236}">
                <a16:creationId xmlns:a16="http://schemas.microsoft.com/office/drawing/2014/main" id="{F3C59C5D-5167-9A4C-95E0-BE32E3F31E04}"/>
              </a:ext>
            </a:extLst>
          </p:cNvPr>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Bus interface</a:t>
            </a:r>
          </a:p>
        </p:txBody>
      </p:sp>
      <p:sp>
        <p:nvSpPr>
          <p:cNvPr id="44049" name="Line 18">
            <a:extLst>
              <a:ext uri="{FF2B5EF4-FFF2-40B4-BE49-F238E27FC236}">
                <a16:creationId xmlns:a16="http://schemas.microsoft.com/office/drawing/2014/main" id="{F3CD3722-7448-3343-8727-74C441E04607}"/>
              </a:ext>
            </a:extLst>
          </p:cNvPr>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050" name="Rectangle 19">
            <a:extLst>
              <a:ext uri="{FF2B5EF4-FFF2-40B4-BE49-F238E27FC236}">
                <a16:creationId xmlns:a16="http://schemas.microsoft.com/office/drawing/2014/main" id="{AC6D47C3-60AF-7844-810E-D2F0E8F273ED}"/>
              </a:ext>
            </a:extLst>
          </p:cNvPr>
          <p:cNvSpPr>
            <a:spLocks noChangeArrowheads="1"/>
          </p:cNvSpPr>
          <p:nvPr/>
        </p:nvSpPr>
        <p:spPr bwMode="auto">
          <a:xfrm>
            <a:off x="6772275" y="3810000"/>
            <a:ext cx="909638" cy="91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4051" name="Rectangle 20">
            <a:extLst>
              <a:ext uri="{FF2B5EF4-FFF2-40B4-BE49-F238E27FC236}">
                <a16:creationId xmlns:a16="http://schemas.microsoft.com/office/drawing/2014/main" id="{4CB3FAA4-D066-0A4C-8F7B-03CB1C76D225}"/>
              </a:ext>
            </a:extLst>
          </p:cNvPr>
          <p:cNvSpPr>
            <a:spLocks noChangeArrowheads="1"/>
          </p:cNvSpPr>
          <p:nvPr/>
        </p:nvSpPr>
        <p:spPr bwMode="auto">
          <a:xfrm>
            <a:off x="6767513" y="4283075"/>
            <a:ext cx="914400"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x</a:t>
            </a:r>
            <a:endParaRPr lang="en-US" altLang="en-US" sz="1000">
              <a:solidFill>
                <a:schemeClr val="tx1"/>
              </a:solidFill>
            </a:endParaRPr>
          </a:p>
        </p:txBody>
      </p:sp>
      <p:sp>
        <p:nvSpPr>
          <p:cNvPr id="44052" name="Text Box 21">
            <a:extLst>
              <a:ext uri="{FF2B5EF4-FFF2-40B4-BE49-F238E27FC236}">
                <a16:creationId xmlns:a16="http://schemas.microsoft.com/office/drawing/2014/main" id="{AACB9A50-3508-BC49-B795-58750244181A}"/>
              </a:ext>
            </a:extLst>
          </p:cNvPr>
          <p:cNvSpPr txBox="1">
            <a:spLocks noChangeArrowheads="1"/>
          </p:cNvSpPr>
          <p:nvPr/>
        </p:nvSpPr>
        <p:spPr bwMode="auto">
          <a:xfrm>
            <a:off x="6477000" y="3471863"/>
            <a:ext cx="1498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Main memory</a:t>
            </a:r>
          </a:p>
        </p:txBody>
      </p:sp>
      <p:sp>
        <p:nvSpPr>
          <p:cNvPr id="44053" name="Text Box 22">
            <a:extLst>
              <a:ext uri="{FF2B5EF4-FFF2-40B4-BE49-F238E27FC236}">
                <a16:creationId xmlns:a16="http://schemas.microsoft.com/office/drawing/2014/main" id="{7BF32D10-B64A-154A-84FF-6BB746298C3E}"/>
              </a:ext>
            </a:extLst>
          </p:cNvPr>
          <p:cNvSpPr txBox="1">
            <a:spLocks noChangeArrowheads="1"/>
          </p:cNvSpPr>
          <p:nvPr/>
        </p:nvSpPr>
        <p:spPr bwMode="auto">
          <a:xfrm>
            <a:off x="7678738" y="36718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44054" name="Text Box 23">
            <a:extLst>
              <a:ext uri="{FF2B5EF4-FFF2-40B4-BE49-F238E27FC236}">
                <a16:creationId xmlns:a16="http://schemas.microsoft.com/office/drawing/2014/main" id="{9CBD2766-213A-D34C-9ABD-21080730FFF8}"/>
              </a:ext>
            </a:extLst>
          </p:cNvPr>
          <p:cNvSpPr txBox="1">
            <a:spLocks noChangeArrowheads="1"/>
          </p:cNvSpPr>
          <p:nvPr/>
        </p:nvSpPr>
        <p:spPr bwMode="auto">
          <a:xfrm>
            <a:off x="7662863" y="4175125"/>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a:t>
            </a:r>
          </a:p>
        </p:txBody>
      </p:sp>
      <p:sp>
        <p:nvSpPr>
          <p:cNvPr id="44055" name="Text Box 24">
            <a:extLst>
              <a:ext uri="{FF2B5EF4-FFF2-40B4-BE49-F238E27FC236}">
                <a16:creationId xmlns:a16="http://schemas.microsoft.com/office/drawing/2014/main" id="{8BD2B86B-FB9F-DF4C-8E89-572025BA12CA}"/>
              </a:ext>
            </a:extLst>
          </p:cNvPr>
          <p:cNvSpPr txBox="1">
            <a:spLocks noChangeArrowheads="1"/>
          </p:cNvSpPr>
          <p:nvPr/>
        </p:nvSpPr>
        <p:spPr bwMode="auto">
          <a:xfrm>
            <a:off x="1238250" y="2998788"/>
            <a:ext cx="6143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%eax</a:t>
            </a:r>
          </a:p>
        </p:txBody>
      </p:sp>
      <p:sp>
        <p:nvSpPr>
          <p:cNvPr id="44056" name="Text Box 25">
            <a:extLst>
              <a:ext uri="{FF2B5EF4-FFF2-40B4-BE49-F238E27FC236}">
                <a16:creationId xmlns:a16="http://schemas.microsoft.com/office/drawing/2014/main" id="{1A388BF7-5427-DA4B-872D-2AFD3989B83B}"/>
              </a:ext>
            </a:extLst>
          </p:cNvPr>
          <p:cNvSpPr txBox="1">
            <a:spLocks noChangeArrowheads="1"/>
          </p:cNvSpPr>
          <p:nvPr/>
        </p:nvSpPr>
        <p:spPr bwMode="auto">
          <a:xfrm>
            <a:off x="4306888" y="3700463"/>
            <a:ext cx="9699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I/O bridge</a:t>
            </a:r>
          </a:p>
        </p:txBody>
      </p:sp>
      <p:sp>
        <p:nvSpPr>
          <p:cNvPr id="44057" name="Text Box 26">
            <a:extLst>
              <a:ext uri="{FF2B5EF4-FFF2-40B4-BE49-F238E27FC236}">
                <a16:creationId xmlns:a16="http://schemas.microsoft.com/office/drawing/2014/main" id="{28268A74-34C0-D045-81E7-5B39107DA124}"/>
              </a:ext>
            </a:extLst>
          </p:cNvPr>
          <p:cNvSpPr txBox="1">
            <a:spLocks noChangeArrowheads="1"/>
          </p:cNvSpPr>
          <p:nvPr/>
        </p:nvSpPr>
        <p:spPr bwMode="auto">
          <a:xfrm>
            <a:off x="4648200" y="2438400"/>
            <a:ext cx="2984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rPr>
              <a:t>Load operation</a:t>
            </a:r>
            <a:r>
              <a:rPr lang="en-US" altLang="en-US" sz="1600">
                <a:solidFill>
                  <a:schemeClr val="tx1"/>
                </a:solidFill>
              </a:rPr>
              <a:t>:</a:t>
            </a:r>
            <a:r>
              <a:rPr lang="en-US" altLang="en-US" sz="1600">
                <a:solidFill>
                  <a:schemeClr val="tx1"/>
                </a:solidFill>
                <a:latin typeface="Times" pitchFamily="2" charset="0"/>
              </a:rPr>
              <a:t> </a:t>
            </a:r>
            <a:r>
              <a:rPr lang="en-US" altLang="en-US" sz="1600">
                <a:solidFill>
                  <a:schemeClr val="tx1"/>
                </a:solidFill>
                <a:latin typeface="Courier New" panose="02070309020205020404" pitchFamily="49" charset="0"/>
              </a:rPr>
              <a:t>movl A, %eax</a:t>
            </a:r>
            <a:endParaRPr lang="en-US" altLang="en-US" sz="1600">
              <a:solidFill>
                <a:schemeClr val="tx1"/>
              </a:solidFill>
              <a:latin typeface="Times" pitchFamily="2" charset="0"/>
            </a:endParaRPr>
          </a:p>
          <a:p>
            <a:pPr>
              <a:spcBef>
                <a:spcPct val="0"/>
              </a:spcBef>
              <a:buClrTx/>
              <a:buSzTx/>
              <a:buFontTx/>
              <a:buNone/>
            </a:pPr>
            <a:endParaRPr lang="en-US" altLang="en-US" sz="1600">
              <a:solidFill>
                <a:schemeClr val="tx1"/>
              </a:solidFill>
            </a:endParaRPr>
          </a:p>
        </p:txBody>
      </p:sp>
      <p:sp>
        <p:nvSpPr>
          <p:cNvPr id="44058" name="Footer Placeholder 1">
            <a:extLst>
              <a:ext uri="{FF2B5EF4-FFF2-40B4-BE49-F238E27FC236}">
                <a16:creationId xmlns:a16="http://schemas.microsoft.com/office/drawing/2014/main" id="{112A513C-7D3D-EE4D-BBC2-2EEE62C9E0F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44059" name="Slide Number Placeholder 2">
            <a:extLst>
              <a:ext uri="{FF2B5EF4-FFF2-40B4-BE49-F238E27FC236}">
                <a16:creationId xmlns:a16="http://schemas.microsoft.com/office/drawing/2014/main" id="{22F51F72-3358-D743-83EB-8A16C4C157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CBA8B94-A710-DC46-8B0A-95CC7D2BE67F}" type="slidenum">
              <a:rPr lang="en-US" altLang="en-US" sz="1000">
                <a:solidFill>
                  <a:schemeClr val="tx1"/>
                </a:solidFill>
              </a:rPr>
              <a:pPr>
                <a:spcBef>
                  <a:spcPct val="0"/>
                </a:spcBef>
                <a:buClrTx/>
                <a:buSzTx/>
                <a:buFontTx/>
                <a:buNone/>
              </a:pPr>
              <a:t>16</a:t>
            </a:fld>
            <a:endParaRPr lang="en-US" altLang="en-US" sz="1000">
              <a:solidFill>
                <a:schemeClr val="tx1"/>
              </a:solidFill>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0140" name="Rectangle 28">
            <a:extLst>
              <a:ext uri="{FF2B5EF4-FFF2-40B4-BE49-F238E27FC236}">
                <a16:creationId xmlns:a16="http://schemas.microsoft.com/office/drawing/2014/main" id="{650B7AB2-3EF0-7943-B686-E7AD6FA18DC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Write Transaction (1)</a:t>
            </a:r>
          </a:p>
        </p:txBody>
      </p:sp>
      <p:sp>
        <p:nvSpPr>
          <p:cNvPr id="46082" name="Rectangle 29">
            <a:extLst>
              <a:ext uri="{FF2B5EF4-FFF2-40B4-BE49-F238E27FC236}">
                <a16:creationId xmlns:a16="http://schemas.microsoft.com/office/drawing/2014/main" id="{595DCE53-7B63-0245-8C30-AFB0B75004D3}"/>
              </a:ext>
            </a:extLst>
          </p:cNvPr>
          <p:cNvSpPr>
            <a:spLocks noGrp="1" noChangeArrowheads="1"/>
          </p:cNvSpPr>
          <p:nvPr>
            <p:ph type="body" idx="1"/>
          </p:nvPr>
        </p:nvSpPr>
        <p:spPr/>
        <p:txBody>
          <a:bodyPr/>
          <a:lstStyle/>
          <a:p>
            <a:r>
              <a:rPr lang="en-US" altLang="en-US">
                <a:ea typeface="ＭＳ Ｐゴシック" panose="020B0600070205080204" pitchFamily="34" charset="-128"/>
              </a:rPr>
              <a:t> CPU places address A on bus. Main memory reads it and waits for the corresponding data word to arrive.</a:t>
            </a:r>
          </a:p>
        </p:txBody>
      </p:sp>
      <p:sp>
        <p:nvSpPr>
          <p:cNvPr id="46083" name="AutoShape 4">
            <a:extLst>
              <a:ext uri="{FF2B5EF4-FFF2-40B4-BE49-F238E27FC236}">
                <a16:creationId xmlns:a16="http://schemas.microsoft.com/office/drawing/2014/main" id="{981CA3B8-80B8-2E4C-AA98-81040861131A}"/>
              </a:ext>
            </a:extLst>
          </p:cNvPr>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84" name="Rectangle 5">
            <a:extLst>
              <a:ext uri="{FF2B5EF4-FFF2-40B4-BE49-F238E27FC236}">
                <a16:creationId xmlns:a16="http://schemas.microsoft.com/office/drawing/2014/main" id="{EF70FF05-E753-764E-AC43-E206A88A0D76}"/>
              </a:ext>
            </a:extLst>
          </p:cNvPr>
          <p:cNvSpPr>
            <a:spLocks noChangeArrowheads="1"/>
          </p:cNvSpPr>
          <p:nvPr/>
        </p:nvSpPr>
        <p:spPr bwMode="auto">
          <a:xfrm>
            <a:off x="4333875" y="3994150"/>
            <a:ext cx="909638" cy="577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85" name="AutoShape 6">
            <a:extLst>
              <a:ext uri="{FF2B5EF4-FFF2-40B4-BE49-F238E27FC236}">
                <a16:creationId xmlns:a16="http://schemas.microsoft.com/office/drawing/2014/main" id="{D49EE3D7-6708-D84E-8854-C33C7B585112}"/>
              </a:ext>
            </a:extLst>
          </p:cNvPr>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86" name="Rectangle 7">
            <a:extLst>
              <a:ext uri="{FF2B5EF4-FFF2-40B4-BE49-F238E27FC236}">
                <a16:creationId xmlns:a16="http://schemas.microsoft.com/office/drawing/2014/main" id="{97C8B1C5-FF82-FE48-ADA2-9ED9206FF93D}"/>
              </a:ext>
            </a:extLst>
          </p:cNvPr>
          <p:cNvSpPr>
            <a:spLocks noChangeArrowheads="1"/>
          </p:cNvSpPr>
          <p:nvPr/>
        </p:nvSpPr>
        <p:spPr bwMode="auto">
          <a:xfrm>
            <a:off x="1892300" y="26670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87" name="Rectangle 8">
            <a:extLst>
              <a:ext uri="{FF2B5EF4-FFF2-40B4-BE49-F238E27FC236}">
                <a16:creationId xmlns:a16="http://schemas.microsoft.com/office/drawing/2014/main" id="{DF60638D-BB43-6345-8198-C1140B7D1F84}"/>
              </a:ext>
            </a:extLst>
          </p:cNvPr>
          <p:cNvSpPr>
            <a:spLocks noChangeArrowheads="1"/>
          </p:cNvSpPr>
          <p:nvPr/>
        </p:nvSpPr>
        <p:spPr bwMode="auto">
          <a:xfrm>
            <a:off x="1892300" y="28194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88" name="Rectangle 9">
            <a:extLst>
              <a:ext uri="{FF2B5EF4-FFF2-40B4-BE49-F238E27FC236}">
                <a16:creationId xmlns:a16="http://schemas.microsoft.com/office/drawing/2014/main" id="{F73A1D5A-21BC-1C42-AE00-184CF8259293}"/>
              </a:ext>
            </a:extLst>
          </p:cNvPr>
          <p:cNvSpPr>
            <a:spLocks noChangeArrowheads="1"/>
          </p:cNvSpPr>
          <p:nvPr/>
        </p:nvSpPr>
        <p:spPr bwMode="auto">
          <a:xfrm>
            <a:off x="1892300" y="29718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89" name="Rectangle 10">
            <a:extLst>
              <a:ext uri="{FF2B5EF4-FFF2-40B4-BE49-F238E27FC236}">
                <a16:creationId xmlns:a16="http://schemas.microsoft.com/office/drawing/2014/main" id="{8F1F6EA0-9552-3A4D-B22D-44B6AB613518}"/>
              </a:ext>
            </a:extLst>
          </p:cNvPr>
          <p:cNvSpPr>
            <a:spLocks noChangeArrowheads="1"/>
          </p:cNvSpPr>
          <p:nvPr/>
        </p:nvSpPr>
        <p:spPr bwMode="auto">
          <a:xfrm>
            <a:off x="1892300" y="31242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y</a:t>
            </a:r>
            <a:endParaRPr lang="en-US" altLang="en-US" sz="1000">
              <a:solidFill>
                <a:schemeClr val="tx1"/>
              </a:solidFill>
            </a:endParaRPr>
          </a:p>
        </p:txBody>
      </p:sp>
      <p:sp>
        <p:nvSpPr>
          <p:cNvPr id="46090" name="Rectangle 11">
            <a:extLst>
              <a:ext uri="{FF2B5EF4-FFF2-40B4-BE49-F238E27FC236}">
                <a16:creationId xmlns:a16="http://schemas.microsoft.com/office/drawing/2014/main" id="{621BB6C4-5860-2B43-8CAA-F58648584166}"/>
              </a:ext>
            </a:extLst>
          </p:cNvPr>
          <p:cNvSpPr>
            <a:spLocks noChangeArrowheads="1"/>
          </p:cNvSpPr>
          <p:nvPr/>
        </p:nvSpPr>
        <p:spPr bwMode="auto">
          <a:xfrm>
            <a:off x="1892300" y="3276600"/>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91" name="AutoShape 12">
            <a:extLst>
              <a:ext uri="{FF2B5EF4-FFF2-40B4-BE49-F238E27FC236}">
                <a16:creationId xmlns:a16="http://schemas.microsoft.com/office/drawing/2014/main" id="{F5E941B8-D891-704A-811A-D34AAA47AA22}"/>
              </a:ext>
            </a:extLst>
          </p:cNvPr>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92" name="AutoShape 13">
            <a:extLst>
              <a:ext uri="{FF2B5EF4-FFF2-40B4-BE49-F238E27FC236}">
                <a16:creationId xmlns:a16="http://schemas.microsoft.com/office/drawing/2014/main" id="{356B9406-E688-1449-8096-6C548753C63E}"/>
              </a:ext>
            </a:extLst>
          </p:cNvPr>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93" name="Rectangle 14">
            <a:extLst>
              <a:ext uri="{FF2B5EF4-FFF2-40B4-BE49-F238E27FC236}">
                <a16:creationId xmlns:a16="http://schemas.microsoft.com/office/drawing/2014/main" id="{DD2BF0CB-8BC6-494C-A0C6-42555739965A}"/>
              </a:ext>
            </a:extLst>
          </p:cNvPr>
          <p:cNvSpPr>
            <a:spLocks noChangeArrowheads="1"/>
          </p:cNvSpPr>
          <p:nvPr/>
        </p:nvSpPr>
        <p:spPr bwMode="auto">
          <a:xfrm>
            <a:off x="3109913" y="2514600"/>
            <a:ext cx="533400" cy="1066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ALU</a:t>
            </a:r>
          </a:p>
        </p:txBody>
      </p:sp>
      <p:sp>
        <p:nvSpPr>
          <p:cNvPr id="46094" name="Text Box 15">
            <a:extLst>
              <a:ext uri="{FF2B5EF4-FFF2-40B4-BE49-F238E27FC236}">
                <a16:creationId xmlns:a16="http://schemas.microsoft.com/office/drawing/2014/main" id="{C3570174-ECBF-7B4C-B4BC-0AFF90D17104}"/>
              </a:ext>
            </a:extLst>
          </p:cNvPr>
          <p:cNvSpPr txBox="1">
            <a:spLocks noChangeArrowheads="1"/>
          </p:cNvSpPr>
          <p:nvPr/>
        </p:nvSpPr>
        <p:spPr bwMode="auto">
          <a:xfrm>
            <a:off x="1676400" y="2344738"/>
            <a:ext cx="11493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Register file</a:t>
            </a:r>
          </a:p>
        </p:txBody>
      </p:sp>
      <p:sp>
        <p:nvSpPr>
          <p:cNvPr id="46095" name="AutoShape 16">
            <a:extLst>
              <a:ext uri="{FF2B5EF4-FFF2-40B4-BE49-F238E27FC236}">
                <a16:creationId xmlns:a16="http://schemas.microsoft.com/office/drawing/2014/main" id="{DFF8F504-E73E-C942-BAB5-ECBAFF531A60}"/>
              </a:ext>
            </a:extLst>
          </p:cNvPr>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096" name="Line 17">
            <a:extLst>
              <a:ext uri="{FF2B5EF4-FFF2-40B4-BE49-F238E27FC236}">
                <a16:creationId xmlns:a16="http://schemas.microsoft.com/office/drawing/2014/main" id="{00F878A9-5D9B-1449-89D1-8D35323DB383}"/>
              </a:ext>
            </a:extLst>
          </p:cNvPr>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7" name="Rectangle 18">
            <a:extLst>
              <a:ext uri="{FF2B5EF4-FFF2-40B4-BE49-F238E27FC236}">
                <a16:creationId xmlns:a16="http://schemas.microsoft.com/office/drawing/2014/main" id="{681EF3EA-74DA-5546-B385-EB3BEF94F949}"/>
              </a:ext>
            </a:extLst>
          </p:cNvPr>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Bus interface</a:t>
            </a:r>
          </a:p>
        </p:txBody>
      </p:sp>
      <p:sp>
        <p:nvSpPr>
          <p:cNvPr id="46098" name="Text Box 19">
            <a:extLst>
              <a:ext uri="{FF2B5EF4-FFF2-40B4-BE49-F238E27FC236}">
                <a16:creationId xmlns:a16="http://schemas.microsoft.com/office/drawing/2014/main" id="{FA11159B-9B79-5D41-869D-037439E62865}"/>
              </a:ext>
            </a:extLst>
          </p:cNvPr>
          <p:cNvSpPr txBox="1">
            <a:spLocks noChangeArrowheads="1"/>
          </p:cNvSpPr>
          <p:nvPr/>
        </p:nvSpPr>
        <p:spPr bwMode="auto">
          <a:xfrm>
            <a:off x="5762625" y="3808413"/>
            <a:ext cx="3365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i="1">
                <a:solidFill>
                  <a:schemeClr val="tx1"/>
                </a:solidFill>
              </a:rPr>
              <a:t>A</a:t>
            </a:r>
          </a:p>
        </p:txBody>
      </p:sp>
      <p:sp>
        <p:nvSpPr>
          <p:cNvPr id="46099" name="Rectangle 20">
            <a:extLst>
              <a:ext uri="{FF2B5EF4-FFF2-40B4-BE49-F238E27FC236}">
                <a16:creationId xmlns:a16="http://schemas.microsoft.com/office/drawing/2014/main" id="{F561EBE2-76BC-1846-961D-B2953C27BC1E}"/>
              </a:ext>
            </a:extLst>
          </p:cNvPr>
          <p:cNvSpPr>
            <a:spLocks noChangeArrowheads="1"/>
          </p:cNvSpPr>
          <p:nvPr/>
        </p:nvSpPr>
        <p:spPr bwMode="auto">
          <a:xfrm>
            <a:off x="6772275" y="3810000"/>
            <a:ext cx="909638" cy="91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6100" name="Rectangle 21">
            <a:extLst>
              <a:ext uri="{FF2B5EF4-FFF2-40B4-BE49-F238E27FC236}">
                <a16:creationId xmlns:a16="http://schemas.microsoft.com/office/drawing/2014/main" id="{0F1C2B1D-41B2-1243-B7F6-CC8955A9A40E}"/>
              </a:ext>
            </a:extLst>
          </p:cNvPr>
          <p:cNvSpPr>
            <a:spLocks noChangeArrowheads="1"/>
          </p:cNvSpPr>
          <p:nvPr/>
        </p:nvSpPr>
        <p:spPr bwMode="auto">
          <a:xfrm>
            <a:off x="6767513" y="4283075"/>
            <a:ext cx="914400"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000">
              <a:solidFill>
                <a:schemeClr val="tx1"/>
              </a:solidFill>
            </a:endParaRPr>
          </a:p>
        </p:txBody>
      </p:sp>
      <p:sp>
        <p:nvSpPr>
          <p:cNvPr id="46101" name="Text Box 22">
            <a:extLst>
              <a:ext uri="{FF2B5EF4-FFF2-40B4-BE49-F238E27FC236}">
                <a16:creationId xmlns:a16="http://schemas.microsoft.com/office/drawing/2014/main" id="{80131EA6-9377-B448-A36F-2EB54710E7F7}"/>
              </a:ext>
            </a:extLst>
          </p:cNvPr>
          <p:cNvSpPr txBox="1">
            <a:spLocks noChangeArrowheads="1"/>
          </p:cNvSpPr>
          <p:nvPr/>
        </p:nvSpPr>
        <p:spPr bwMode="auto">
          <a:xfrm>
            <a:off x="6645275" y="3471863"/>
            <a:ext cx="12684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Main memory</a:t>
            </a:r>
          </a:p>
        </p:txBody>
      </p:sp>
      <p:sp>
        <p:nvSpPr>
          <p:cNvPr id="46102" name="Text Box 23">
            <a:extLst>
              <a:ext uri="{FF2B5EF4-FFF2-40B4-BE49-F238E27FC236}">
                <a16:creationId xmlns:a16="http://schemas.microsoft.com/office/drawing/2014/main" id="{64B61B52-2929-F546-AD63-3F21FF2C4E8E}"/>
              </a:ext>
            </a:extLst>
          </p:cNvPr>
          <p:cNvSpPr txBox="1">
            <a:spLocks noChangeArrowheads="1"/>
          </p:cNvSpPr>
          <p:nvPr/>
        </p:nvSpPr>
        <p:spPr bwMode="auto">
          <a:xfrm>
            <a:off x="7678738" y="36718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46103" name="Text Box 24">
            <a:extLst>
              <a:ext uri="{FF2B5EF4-FFF2-40B4-BE49-F238E27FC236}">
                <a16:creationId xmlns:a16="http://schemas.microsoft.com/office/drawing/2014/main" id="{49DCF415-DF88-0F43-883F-50306907CECE}"/>
              </a:ext>
            </a:extLst>
          </p:cNvPr>
          <p:cNvSpPr txBox="1">
            <a:spLocks noChangeArrowheads="1"/>
          </p:cNvSpPr>
          <p:nvPr/>
        </p:nvSpPr>
        <p:spPr bwMode="auto">
          <a:xfrm>
            <a:off x="7662863" y="4175125"/>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a:t>
            </a:r>
          </a:p>
        </p:txBody>
      </p:sp>
      <p:sp>
        <p:nvSpPr>
          <p:cNvPr id="46104" name="Text Box 25">
            <a:extLst>
              <a:ext uri="{FF2B5EF4-FFF2-40B4-BE49-F238E27FC236}">
                <a16:creationId xmlns:a16="http://schemas.microsoft.com/office/drawing/2014/main" id="{541719F9-9336-3144-BAE2-49385240A2C7}"/>
              </a:ext>
            </a:extLst>
          </p:cNvPr>
          <p:cNvSpPr txBox="1">
            <a:spLocks noChangeArrowheads="1"/>
          </p:cNvSpPr>
          <p:nvPr/>
        </p:nvSpPr>
        <p:spPr bwMode="auto">
          <a:xfrm>
            <a:off x="1238250" y="2998788"/>
            <a:ext cx="6143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%eax</a:t>
            </a:r>
          </a:p>
        </p:txBody>
      </p:sp>
      <p:sp>
        <p:nvSpPr>
          <p:cNvPr id="46105" name="Text Box 26">
            <a:extLst>
              <a:ext uri="{FF2B5EF4-FFF2-40B4-BE49-F238E27FC236}">
                <a16:creationId xmlns:a16="http://schemas.microsoft.com/office/drawing/2014/main" id="{AE2D2471-F395-294A-93BB-BFBCED40C04F}"/>
              </a:ext>
            </a:extLst>
          </p:cNvPr>
          <p:cNvSpPr txBox="1">
            <a:spLocks noChangeArrowheads="1"/>
          </p:cNvSpPr>
          <p:nvPr/>
        </p:nvSpPr>
        <p:spPr bwMode="auto">
          <a:xfrm>
            <a:off x="4306888" y="3700463"/>
            <a:ext cx="9699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I/O bridge</a:t>
            </a:r>
          </a:p>
        </p:txBody>
      </p:sp>
      <p:sp>
        <p:nvSpPr>
          <p:cNvPr id="46106" name="Text Box 27">
            <a:extLst>
              <a:ext uri="{FF2B5EF4-FFF2-40B4-BE49-F238E27FC236}">
                <a16:creationId xmlns:a16="http://schemas.microsoft.com/office/drawing/2014/main" id="{D246BC24-1F84-614B-887D-23C7E31B3FDF}"/>
              </a:ext>
            </a:extLst>
          </p:cNvPr>
          <p:cNvSpPr txBox="1">
            <a:spLocks noChangeArrowheads="1"/>
          </p:cNvSpPr>
          <p:nvPr/>
        </p:nvSpPr>
        <p:spPr bwMode="auto">
          <a:xfrm>
            <a:off x="4648200" y="2438400"/>
            <a:ext cx="3019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rPr>
              <a:t>Store operation</a:t>
            </a:r>
            <a:r>
              <a:rPr lang="en-US" altLang="en-US" sz="1600">
                <a:solidFill>
                  <a:schemeClr val="tx1"/>
                </a:solidFill>
              </a:rPr>
              <a:t>:</a:t>
            </a:r>
            <a:r>
              <a:rPr lang="en-US" altLang="en-US" sz="1600">
                <a:solidFill>
                  <a:schemeClr val="tx1"/>
                </a:solidFill>
                <a:latin typeface="Times" pitchFamily="2" charset="0"/>
              </a:rPr>
              <a:t> </a:t>
            </a:r>
            <a:r>
              <a:rPr lang="en-US" altLang="en-US" sz="1600">
                <a:solidFill>
                  <a:schemeClr val="tx1"/>
                </a:solidFill>
                <a:latin typeface="Courier New" panose="02070309020205020404" pitchFamily="49" charset="0"/>
              </a:rPr>
              <a:t>movl %eax, A</a:t>
            </a:r>
            <a:endParaRPr lang="en-US" altLang="en-US" sz="1600">
              <a:solidFill>
                <a:schemeClr val="tx1"/>
              </a:solidFill>
              <a:latin typeface="Times" pitchFamily="2" charset="0"/>
            </a:endParaRPr>
          </a:p>
          <a:p>
            <a:pPr>
              <a:spcBef>
                <a:spcPct val="0"/>
              </a:spcBef>
              <a:buClrTx/>
              <a:buSzTx/>
              <a:buFontTx/>
              <a:buNone/>
            </a:pPr>
            <a:endParaRPr lang="en-US" altLang="en-US" sz="1600">
              <a:solidFill>
                <a:schemeClr val="tx1"/>
              </a:solidFill>
            </a:endParaRPr>
          </a:p>
        </p:txBody>
      </p:sp>
      <p:sp>
        <p:nvSpPr>
          <p:cNvPr id="46107" name="Footer Placeholder 1">
            <a:extLst>
              <a:ext uri="{FF2B5EF4-FFF2-40B4-BE49-F238E27FC236}">
                <a16:creationId xmlns:a16="http://schemas.microsoft.com/office/drawing/2014/main" id="{11CB7DEE-991D-4C4C-A825-CDEBB029717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46108" name="Slide Number Placeholder 2">
            <a:extLst>
              <a:ext uri="{FF2B5EF4-FFF2-40B4-BE49-F238E27FC236}">
                <a16:creationId xmlns:a16="http://schemas.microsoft.com/office/drawing/2014/main" id="{0CC1B14E-93A2-7E40-9D32-1243D50E59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80B80EF-B662-1849-A07E-A5F0281AD18E}" type="slidenum">
              <a:rPr lang="en-US" altLang="en-US" sz="1000">
                <a:solidFill>
                  <a:schemeClr val="tx1"/>
                </a:solidFill>
              </a:rPr>
              <a:pPr>
                <a:spcBef>
                  <a:spcPct val="0"/>
                </a:spcBef>
                <a:buClrTx/>
                <a:buSzTx/>
                <a:buFontTx/>
                <a:buNone/>
              </a:pPr>
              <a:t>17</a:t>
            </a:fld>
            <a:endParaRPr lang="en-US" altLang="en-US" sz="1000">
              <a:solidFill>
                <a:schemeClr val="tx1"/>
              </a:solidFill>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1165" name="Rectangle 29">
            <a:extLst>
              <a:ext uri="{FF2B5EF4-FFF2-40B4-BE49-F238E27FC236}">
                <a16:creationId xmlns:a16="http://schemas.microsoft.com/office/drawing/2014/main" id="{DC5B53A0-3EFD-BC44-B5E5-966C6AD25E2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Write Transaction (2)</a:t>
            </a:r>
          </a:p>
        </p:txBody>
      </p:sp>
      <p:sp>
        <p:nvSpPr>
          <p:cNvPr id="48130" name="Rectangle 30">
            <a:extLst>
              <a:ext uri="{FF2B5EF4-FFF2-40B4-BE49-F238E27FC236}">
                <a16:creationId xmlns:a16="http://schemas.microsoft.com/office/drawing/2014/main" id="{041CD5AE-019B-9D44-A21C-D415F05454DC}"/>
              </a:ext>
            </a:extLst>
          </p:cNvPr>
          <p:cNvSpPr>
            <a:spLocks noGrp="1" noChangeArrowheads="1"/>
          </p:cNvSpPr>
          <p:nvPr>
            <p:ph type="body" idx="1"/>
          </p:nvPr>
        </p:nvSpPr>
        <p:spPr/>
        <p:txBody>
          <a:bodyPr/>
          <a:lstStyle/>
          <a:p>
            <a:r>
              <a:rPr lang="en-US" altLang="en-US">
                <a:ea typeface="ＭＳ Ｐゴシック" panose="020B0600070205080204" pitchFamily="34" charset="-128"/>
              </a:rPr>
              <a:t> CPU places data word y on the bus.</a:t>
            </a:r>
          </a:p>
        </p:txBody>
      </p:sp>
      <p:sp>
        <p:nvSpPr>
          <p:cNvPr id="48131" name="Rectangle 4">
            <a:extLst>
              <a:ext uri="{FF2B5EF4-FFF2-40B4-BE49-F238E27FC236}">
                <a16:creationId xmlns:a16="http://schemas.microsoft.com/office/drawing/2014/main" id="{D7EB042F-B487-754E-9496-BF936EE4EF0F}"/>
              </a:ext>
            </a:extLst>
          </p:cNvPr>
          <p:cNvSpPr>
            <a:spLocks noChangeArrowheads="1"/>
          </p:cNvSpPr>
          <p:nvPr/>
        </p:nvSpPr>
        <p:spPr bwMode="auto">
          <a:xfrm>
            <a:off x="6767513" y="3810000"/>
            <a:ext cx="909637" cy="91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32" name="AutoShape 5">
            <a:extLst>
              <a:ext uri="{FF2B5EF4-FFF2-40B4-BE49-F238E27FC236}">
                <a16:creationId xmlns:a16="http://schemas.microsoft.com/office/drawing/2014/main" id="{79639B12-2173-7140-9896-F9779FB77433}"/>
              </a:ext>
            </a:extLst>
          </p:cNvPr>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33" name="Rectangle 6">
            <a:extLst>
              <a:ext uri="{FF2B5EF4-FFF2-40B4-BE49-F238E27FC236}">
                <a16:creationId xmlns:a16="http://schemas.microsoft.com/office/drawing/2014/main" id="{638AA56E-7537-6D45-8FD3-1452B20685C1}"/>
              </a:ext>
            </a:extLst>
          </p:cNvPr>
          <p:cNvSpPr>
            <a:spLocks noChangeArrowheads="1"/>
          </p:cNvSpPr>
          <p:nvPr/>
        </p:nvSpPr>
        <p:spPr bwMode="auto">
          <a:xfrm>
            <a:off x="4329113" y="3994150"/>
            <a:ext cx="909637" cy="577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34" name="AutoShape 7">
            <a:extLst>
              <a:ext uri="{FF2B5EF4-FFF2-40B4-BE49-F238E27FC236}">
                <a16:creationId xmlns:a16="http://schemas.microsoft.com/office/drawing/2014/main" id="{AF7BC3FD-C06A-704B-9AED-4CF31340F984}"/>
              </a:ext>
            </a:extLst>
          </p:cNvPr>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35" name="Rectangle 8">
            <a:extLst>
              <a:ext uri="{FF2B5EF4-FFF2-40B4-BE49-F238E27FC236}">
                <a16:creationId xmlns:a16="http://schemas.microsoft.com/office/drawing/2014/main" id="{897BD5BF-277A-5547-8E27-7627E4A5B43C}"/>
              </a:ext>
            </a:extLst>
          </p:cNvPr>
          <p:cNvSpPr>
            <a:spLocks noChangeArrowheads="1"/>
          </p:cNvSpPr>
          <p:nvPr/>
        </p:nvSpPr>
        <p:spPr bwMode="auto">
          <a:xfrm>
            <a:off x="1887538" y="26670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36" name="Rectangle 9">
            <a:extLst>
              <a:ext uri="{FF2B5EF4-FFF2-40B4-BE49-F238E27FC236}">
                <a16:creationId xmlns:a16="http://schemas.microsoft.com/office/drawing/2014/main" id="{568F40B8-E330-CE4E-B94C-7F692E03A365}"/>
              </a:ext>
            </a:extLst>
          </p:cNvPr>
          <p:cNvSpPr>
            <a:spLocks noChangeArrowheads="1"/>
          </p:cNvSpPr>
          <p:nvPr/>
        </p:nvSpPr>
        <p:spPr bwMode="auto">
          <a:xfrm>
            <a:off x="1887538" y="28194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37" name="Rectangle 10">
            <a:extLst>
              <a:ext uri="{FF2B5EF4-FFF2-40B4-BE49-F238E27FC236}">
                <a16:creationId xmlns:a16="http://schemas.microsoft.com/office/drawing/2014/main" id="{CC253A3F-039B-844E-87F9-B1E29B3A6C5C}"/>
              </a:ext>
            </a:extLst>
          </p:cNvPr>
          <p:cNvSpPr>
            <a:spLocks noChangeArrowheads="1"/>
          </p:cNvSpPr>
          <p:nvPr/>
        </p:nvSpPr>
        <p:spPr bwMode="auto">
          <a:xfrm>
            <a:off x="1887538" y="29718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38" name="Rectangle 11">
            <a:extLst>
              <a:ext uri="{FF2B5EF4-FFF2-40B4-BE49-F238E27FC236}">
                <a16:creationId xmlns:a16="http://schemas.microsoft.com/office/drawing/2014/main" id="{C3F48A5F-2F9D-8942-B257-D9EFB19C858E}"/>
              </a:ext>
            </a:extLst>
          </p:cNvPr>
          <p:cNvSpPr>
            <a:spLocks noChangeArrowheads="1"/>
          </p:cNvSpPr>
          <p:nvPr/>
        </p:nvSpPr>
        <p:spPr bwMode="auto">
          <a:xfrm>
            <a:off x="1887538" y="31242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y</a:t>
            </a:r>
            <a:endParaRPr lang="en-US" altLang="en-US" sz="1000">
              <a:solidFill>
                <a:schemeClr val="tx1"/>
              </a:solidFill>
            </a:endParaRPr>
          </a:p>
        </p:txBody>
      </p:sp>
      <p:sp>
        <p:nvSpPr>
          <p:cNvPr id="48139" name="Rectangle 12">
            <a:extLst>
              <a:ext uri="{FF2B5EF4-FFF2-40B4-BE49-F238E27FC236}">
                <a16:creationId xmlns:a16="http://schemas.microsoft.com/office/drawing/2014/main" id="{AB55D2A7-D770-2F43-BDE5-1C31A0C7922D}"/>
              </a:ext>
            </a:extLst>
          </p:cNvPr>
          <p:cNvSpPr>
            <a:spLocks noChangeArrowheads="1"/>
          </p:cNvSpPr>
          <p:nvPr/>
        </p:nvSpPr>
        <p:spPr bwMode="auto">
          <a:xfrm>
            <a:off x="1887538" y="3276600"/>
            <a:ext cx="684212"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40" name="AutoShape 13">
            <a:extLst>
              <a:ext uri="{FF2B5EF4-FFF2-40B4-BE49-F238E27FC236}">
                <a16:creationId xmlns:a16="http://schemas.microsoft.com/office/drawing/2014/main" id="{6166DD23-E268-4040-836A-26C71497EA99}"/>
              </a:ext>
            </a:extLst>
          </p:cNvPr>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41" name="AutoShape 14">
            <a:extLst>
              <a:ext uri="{FF2B5EF4-FFF2-40B4-BE49-F238E27FC236}">
                <a16:creationId xmlns:a16="http://schemas.microsoft.com/office/drawing/2014/main" id="{1E340E15-88FF-6442-8B4A-6615A64FD73F}"/>
              </a:ext>
            </a:extLst>
          </p:cNvPr>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42" name="Rectangle 15">
            <a:extLst>
              <a:ext uri="{FF2B5EF4-FFF2-40B4-BE49-F238E27FC236}">
                <a16:creationId xmlns:a16="http://schemas.microsoft.com/office/drawing/2014/main" id="{3024C04B-686A-4841-A588-27A1BAF4B67C}"/>
              </a:ext>
            </a:extLst>
          </p:cNvPr>
          <p:cNvSpPr>
            <a:spLocks noChangeArrowheads="1"/>
          </p:cNvSpPr>
          <p:nvPr/>
        </p:nvSpPr>
        <p:spPr bwMode="auto">
          <a:xfrm>
            <a:off x="3105150" y="2514600"/>
            <a:ext cx="533400" cy="1066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ALU</a:t>
            </a:r>
          </a:p>
        </p:txBody>
      </p:sp>
      <p:sp>
        <p:nvSpPr>
          <p:cNvPr id="48143" name="Text Box 16">
            <a:extLst>
              <a:ext uri="{FF2B5EF4-FFF2-40B4-BE49-F238E27FC236}">
                <a16:creationId xmlns:a16="http://schemas.microsoft.com/office/drawing/2014/main" id="{4F1FB5A5-4BB7-5046-9601-BFABFC404269}"/>
              </a:ext>
            </a:extLst>
          </p:cNvPr>
          <p:cNvSpPr txBox="1">
            <a:spLocks noChangeArrowheads="1"/>
          </p:cNvSpPr>
          <p:nvPr/>
        </p:nvSpPr>
        <p:spPr bwMode="auto">
          <a:xfrm>
            <a:off x="1671638" y="2344738"/>
            <a:ext cx="11493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Register file</a:t>
            </a:r>
          </a:p>
        </p:txBody>
      </p:sp>
      <p:sp>
        <p:nvSpPr>
          <p:cNvPr id="48144" name="AutoShape 17">
            <a:extLst>
              <a:ext uri="{FF2B5EF4-FFF2-40B4-BE49-F238E27FC236}">
                <a16:creationId xmlns:a16="http://schemas.microsoft.com/office/drawing/2014/main" id="{A63F0247-72D6-E140-8B9C-F1EFD7E14A8D}"/>
              </a:ext>
            </a:extLst>
          </p:cNvPr>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45" name="Rectangle 18">
            <a:extLst>
              <a:ext uri="{FF2B5EF4-FFF2-40B4-BE49-F238E27FC236}">
                <a16:creationId xmlns:a16="http://schemas.microsoft.com/office/drawing/2014/main" id="{4089BE3C-A18B-D64F-BD17-3E8051D56437}"/>
              </a:ext>
            </a:extLst>
          </p:cNvPr>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Bus interface</a:t>
            </a:r>
          </a:p>
        </p:txBody>
      </p:sp>
      <p:sp>
        <p:nvSpPr>
          <p:cNvPr id="48146" name="Text Box 19">
            <a:extLst>
              <a:ext uri="{FF2B5EF4-FFF2-40B4-BE49-F238E27FC236}">
                <a16:creationId xmlns:a16="http://schemas.microsoft.com/office/drawing/2014/main" id="{E1F5AB45-E2B6-A742-B46E-B7036C46ABF6}"/>
              </a:ext>
            </a:extLst>
          </p:cNvPr>
          <p:cNvSpPr txBox="1">
            <a:spLocks noChangeArrowheads="1"/>
          </p:cNvSpPr>
          <p:nvPr/>
        </p:nvSpPr>
        <p:spPr bwMode="auto">
          <a:xfrm>
            <a:off x="5783263" y="3825875"/>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i="1">
                <a:solidFill>
                  <a:schemeClr val="tx1"/>
                </a:solidFill>
              </a:rPr>
              <a:t>y</a:t>
            </a:r>
          </a:p>
        </p:txBody>
      </p:sp>
      <p:sp>
        <p:nvSpPr>
          <p:cNvPr id="48147" name="Line 20">
            <a:extLst>
              <a:ext uri="{FF2B5EF4-FFF2-40B4-BE49-F238E27FC236}">
                <a16:creationId xmlns:a16="http://schemas.microsoft.com/office/drawing/2014/main" id="{0389BE6E-6BAB-3C43-8826-B0856E529A28}"/>
              </a:ext>
            </a:extLst>
          </p:cNvPr>
          <p:cNvSpPr>
            <a:spLocks noChangeShapeType="1"/>
          </p:cNvSpPr>
          <p:nvPr/>
        </p:nvSpPr>
        <p:spPr bwMode="auto">
          <a:xfrm>
            <a:off x="2266950" y="3276600"/>
            <a:ext cx="0" cy="914400"/>
          </a:xfrm>
          <a:prstGeom prst="line">
            <a:avLst/>
          </a:prstGeom>
          <a:noFill/>
          <a:ln w="76200">
            <a:solidFill>
              <a:srgbClr val="00FF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48" name="Line 21">
            <a:extLst>
              <a:ext uri="{FF2B5EF4-FFF2-40B4-BE49-F238E27FC236}">
                <a16:creationId xmlns:a16="http://schemas.microsoft.com/office/drawing/2014/main" id="{E6683153-C763-A84D-8B38-EB49A370E671}"/>
              </a:ext>
            </a:extLst>
          </p:cNvPr>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49" name="Rectangle 22">
            <a:extLst>
              <a:ext uri="{FF2B5EF4-FFF2-40B4-BE49-F238E27FC236}">
                <a16:creationId xmlns:a16="http://schemas.microsoft.com/office/drawing/2014/main" id="{38C8B3A1-6139-C54B-A44D-84B53B3C205A}"/>
              </a:ext>
            </a:extLst>
          </p:cNvPr>
          <p:cNvSpPr>
            <a:spLocks noChangeArrowheads="1"/>
          </p:cNvSpPr>
          <p:nvPr/>
        </p:nvSpPr>
        <p:spPr bwMode="auto">
          <a:xfrm>
            <a:off x="6762750" y="4267200"/>
            <a:ext cx="914400"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48150" name="Text Box 23">
            <a:extLst>
              <a:ext uri="{FF2B5EF4-FFF2-40B4-BE49-F238E27FC236}">
                <a16:creationId xmlns:a16="http://schemas.microsoft.com/office/drawing/2014/main" id="{2B474822-D5F5-5A4D-A648-8EF1CBA344BB}"/>
              </a:ext>
            </a:extLst>
          </p:cNvPr>
          <p:cNvSpPr txBox="1">
            <a:spLocks noChangeArrowheads="1"/>
          </p:cNvSpPr>
          <p:nvPr/>
        </p:nvSpPr>
        <p:spPr bwMode="auto">
          <a:xfrm>
            <a:off x="6578600" y="3471863"/>
            <a:ext cx="1270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Main memory</a:t>
            </a:r>
          </a:p>
        </p:txBody>
      </p:sp>
      <p:sp>
        <p:nvSpPr>
          <p:cNvPr id="48151" name="Text Box 24">
            <a:extLst>
              <a:ext uri="{FF2B5EF4-FFF2-40B4-BE49-F238E27FC236}">
                <a16:creationId xmlns:a16="http://schemas.microsoft.com/office/drawing/2014/main" id="{327104B0-A30E-2440-B614-2FF256823C7F}"/>
              </a:ext>
            </a:extLst>
          </p:cNvPr>
          <p:cNvSpPr txBox="1">
            <a:spLocks noChangeArrowheads="1"/>
          </p:cNvSpPr>
          <p:nvPr/>
        </p:nvSpPr>
        <p:spPr bwMode="auto">
          <a:xfrm>
            <a:off x="7673975" y="36877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48152" name="Text Box 25">
            <a:extLst>
              <a:ext uri="{FF2B5EF4-FFF2-40B4-BE49-F238E27FC236}">
                <a16:creationId xmlns:a16="http://schemas.microsoft.com/office/drawing/2014/main" id="{18D6EA67-A9F9-0D4D-9357-769278B754DE}"/>
              </a:ext>
            </a:extLst>
          </p:cNvPr>
          <p:cNvSpPr txBox="1">
            <a:spLocks noChangeArrowheads="1"/>
          </p:cNvSpPr>
          <p:nvPr/>
        </p:nvSpPr>
        <p:spPr bwMode="auto">
          <a:xfrm>
            <a:off x="7658100" y="41910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a:t>
            </a:r>
          </a:p>
        </p:txBody>
      </p:sp>
      <p:sp>
        <p:nvSpPr>
          <p:cNvPr id="48153" name="Text Box 26">
            <a:extLst>
              <a:ext uri="{FF2B5EF4-FFF2-40B4-BE49-F238E27FC236}">
                <a16:creationId xmlns:a16="http://schemas.microsoft.com/office/drawing/2014/main" id="{37E5BFF8-439D-9C40-84D4-795647E13E21}"/>
              </a:ext>
            </a:extLst>
          </p:cNvPr>
          <p:cNvSpPr txBox="1">
            <a:spLocks noChangeArrowheads="1"/>
          </p:cNvSpPr>
          <p:nvPr/>
        </p:nvSpPr>
        <p:spPr bwMode="auto">
          <a:xfrm>
            <a:off x="1233488" y="3014663"/>
            <a:ext cx="6143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%eax</a:t>
            </a:r>
          </a:p>
        </p:txBody>
      </p:sp>
      <p:sp>
        <p:nvSpPr>
          <p:cNvPr id="48154" name="Text Box 27">
            <a:extLst>
              <a:ext uri="{FF2B5EF4-FFF2-40B4-BE49-F238E27FC236}">
                <a16:creationId xmlns:a16="http://schemas.microsoft.com/office/drawing/2014/main" id="{C901ABF7-7AEB-AC44-8BDE-023D8CA2CDB9}"/>
              </a:ext>
            </a:extLst>
          </p:cNvPr>
          <p:cNvSpPr txBox="1">
            <a:spLocks noChangeArrowheads="1"/>
          </p:cNvSpPr>
          <p:nvPr/>
        </p:nvSpPr>
        <p:spPr bwMode="auto">
          <a:xfrm>
            <a:off x="4302125" y="3716338"/>
            <a:ext cx="9699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I/O bridge</a:t>
            </a:r>
          </a:p>
        </p:txBody>
      </p:sp>
      <p:sp>
        <p:nvSpPr>
          <p:cNvPr id="48155" name="Text Box 28">
            <a:extLst>
              <a:ext uri="{FF2B5EF4-FFF2-40B4-BE49-F238E27FC236}">
                <a16:creationId xmlns:a16="http://schemas.microsoft.com/office/drawing/2014/main" id="{7BDD0CFF-BF78-1142-84E6-77D558454517}"/>
              </a:ext>
            </a:extLst>
          </p:cNvPr>
          <p:cNvSpPr txBox="1">
            <a:spLocks noChangeArrowheads="1"/>
          </p:cNvSpPr>
          <p:nvPr/>
        </p:nvSpPr>
        <p:spPr bwMode="auto">
          <a:xfrm>
            <a:off x="4652963" y="2438400"/>
            <a:ext cx="3019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rPr>
              <a:t>Store operation</a:t>
            </a:r>
            <a:r>
              <a:rPr lang="en-US" altLang="en-US" sz="1600">
                <a:solidFill>
                  <a:schemeClr val="tx1"/>
                </a:solidFill>
              </a:rPr>
              <a:t>:</a:t>
            </a:r>
            <a:r>
              <a:rPr lang="en-US" altLang="en-US" sz="1600">
                <a:solidFill>
                  <a:schemeClr val="tx1"/>
                </a:solidFill>
                <a:latin typeface="Times" pitchFamily="2" charset="0"/>
              </a:rPr>
              <a:t> </a:t>
            </a:r>
            <a:r>
              <a:rPr lang="en-US" altLang="en-US" sz="1600">
                <a:solidFill>
                  <a:schemeClr val="tx1"/>
                </a:solidFill>
                <a:latin typeface="Courier New" panose="02070309020205020404" pitchFamily="49" charset="0"/>
              </a:rPr>
              <a:t>movl %eax, A</a:t>
            </a:r>
            <a:endParaRPr lang="en-US" altLang="en-US" sz="1600">
              <a:solidFill>
                <a:schemeClr val="tx1"/>
              </a:solidFill>
              <a:latin typeface="Times" pitchFamily="2" charset="0"/>
            </a:endParaRPr>
          </a:p>
          <a:p>
            <a:pPr>
              <a:spcBef>
                <a:spcPct val="0"/>
              </a:spcBef>
              <a:buClrTx/>
              <a:buSzTx/>
              <a:buFontTx/>
              <a:buNone/>
            </a:pPr>
            <a:endParaRPr lang="en-US" altLang="en-US" sz="1600">
              <a:solidFill>
                <a:schemeClr val="tx1"/>
              </a:solidFill>
            </a:endParaRPr>
          </a:p>
        </p:txBody>
      </p:sp>
      <p:sp>
        <p:nvSpPr>
          <p:cNvPr id="48156" name="Footer Placeholder 1">
            <a:extLst>
              <a:ext uri="{FF2B5EF4-FFF2-40B4-BE49-F238E27FC236}">
                <a16:creationId xmlns:a16="http://schemas.microsoft.com/office/drawing/2014/main" id="{D3FCB53C-CB91-1744-91ED-06098075634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48157" name="Slide Number Placeholder 2">
            <a:extLst>
              <a:ext uri="{FF2B5EF4-FFF2-40B4-BE49-F238E27FC236}">
                <a16:creationId xmlns:a16="http://schemas.microsoft.com/office/drawing/2014/main" id="{F6721649-CBDC-E047-B90D-C51EC2C329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1B28698-58B6-F24E-A46C-9B351AD605DB}" type="slidenum">
              <a:rPr lang="en-US" altLang="en-US" sz="1000">
                <a:solidFill>
                  <a:schemeClr val="tx1"/>
                </a:solidFill>
              </a:rPr>
              <a:pPr>
                <a:spcBef>
                  <a:spcPct val="0"/>
                </a:spcBef>
                <a:buClrTx/>
                <a:buSzTx/>
                <a:buFontTx/>
                <a:buNone/>
              </a:pPr>
              <a:t>18</a:t>
            </a:fld>
            <a:endParaRPr lang="en-US" altLang="en-US" sz="1000">
              <a:solidFill>
                <a:schemeClr val="tx1"/>
              </a:solidFill>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6" name="Rectangle 26">
            <a:extLst>
              <a:ext uri="{FF2B5EF4-FFF2-40B4-BE49-F238E27FC236}">
                <a16:creationId xmlns:a16="http://schemas.microsoft.com/office/drawing/2014/main" id="{D12DD3FE-E9D8-8647-B37C-206A0F3E7002}"/>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Write Transaction (3)</a:t>
            </a:r>
          </a:p>
        </p:txBody>
      </p:sp>
      <p:sp>
        <p:nvSpPr>
          <p:cNvPr id="50178" name="Rectangle 27">
            <a:extLst>
              <a:ext uri="{FF2B5EF4-FFF2-40B4-BE49-F238E27FC236}">
                <a16:creationId xmlns:a16="http://schemas.microsoft.com/office/drawing/2014/main" id="{AEC0EB0F-5448-1840-8EBD-6FF8F7C31207}"/>
              </a:ext>
            </a:extLst>
          </p:cNvPr>
          <p:cNvSpPr>
            <a:spLocks noGrp="1" noChangeArrowheads="1"/>
          </p:cNvSpPr>
          <p:nvPr>
            <p:ph type="body" idx="1"/>
          </p:nvPr>
        </p:nvSpPr>
        <p:spPr/>
        <p:txBody>
          <a:bodyPr/>
          <a:lstStyle/>
          <a:p>
            <a:r>
              <a:rPr lang="en-US" altLang="en-US">
                <a:ea typeface="ＭＳ Ｐゴシック" panose="020B0600070205080204" pitchFamily="34" charset="-128"/>
              </a:rPr>
              <a:t> Main memory reads data word y from the bus and stores it at address A.</a:t>
            </a:r>
          </a:p>
        </p:txBody>
      </p:sp>
      <p:sp>
        <p:nvSpPr>
          <p:cNvPr id="50179" name="Rectangle 4">
            <a:extLst>
              <a:ext uri="{FF2B5EF4-FFF2-40B4-BE49-F238E27FC236}">
                <a16:creationId xmlns:a16="http://schemas.microsoft.com/office/drawing/2014/main" id="{58587B80-0229-6B4E-8C61-9CFEFBA39839}"/>
              </a:ext>
            </a:extLst>
          </p:cNvPr>
          <p:cNvSpPr>
            <a:spLocks noChangeArrowheads="1"/>
          </p:cNvSpPr>
          <p:nvPr/>
        </p:nvSpPr>
        <p:spPr bwMode="auto">
          <a:xfrm>
            <a:off x="6772275" y="3806825"/>
            <a:ext cx="909638" cy="91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0" name="AutoShape 5">
            <a:extLst>
              <a:ext uri="{FF2B5EF4-FFF2-40B4-BE49-F238E27FC236}">
                <a16:creationId xmlns:a16="http://schemas.microsoft.com/office/drawing/2014/main" id="{E54CA6D2-7A4C-D346-AFF6-240008C615FE}"/>
              </a:ext>
            </a:extLst>
          </p:cNvPr>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1" name="Rectangle 6">
            <a:extLst>
              <a:ext uri="{FF2B5EF4-FFF2-40B4-BE49-F238E27FC236}">
                <a16:creationId xmlns:a16="http://schemas.microsoft.com/office/drawing/2014/main" id="{31E246FA-D3DB-8649-BB2D-61FE8934D73C}"/>
              </a:ext>
            </a:extLst>
          </p:cNvPr>
          <p:cNvSpPr>
            <a:spLocks noChangeArrowheads="1"/>
          </p:cNvSpPr>
          <p:nvPr/>
        </p:nvSpPr>
        <p:spPr bwMode="auto">
          <a:xfrm>
            <a:off x="4333875" y="3990975"/>
            <a:ext cx="909638" cy="577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2" name="AutoShape 7">
            <a:extLst>
              <a:ext uri="{FF2B5EF4-FFF2-40B4-BE49-F238E27FC236}">
                <a16:creationId xmlns:a16="http://schemas.microsoft.com/office/drawing/2014/main" id="{191BC768-FB9A-634B-8498-CCF15C85D1BD}"/>
              </a:ext>
            </a:extLst>
          </p:cNvPr>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3" name="Rectangle 8">
            <a:extLst>
              <a:ext uri="{FF2B5EF4-FFF2-40B4-BE49-F238E27FC236}">
                <a16:creationId xmlns:a16="http://schemas.microsoft.com/office/drawing/2014/main" id="{F7382142-E2BC-464F-BF5F-527445A47DD5}"/>
              </a:ext>
            </a:extLst>
          </p:cNvPr>
          <p:cNvSpPr>
            <a:spLocks noChangeArrowheads="1"/>
          </p:cNvSpPr>
          <p:nvPr/>
        </p:nvSpPr>
        <p:spPr bwMode="auto">
          <a:xfrm>
            <a:off x="1892300" y="26638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4" name="Rectangle 9">
            <a:extLst>
              <a:ext uri="{FF2B5EF4-FFF2-40B4-BE49-F238E27FC236}">
                <a16:creationId xmlns:a16="http://schemas.microsoft.com/office/drawing/2014/main" id="{7743F61C-F7AB-6140-B9C0-3C5614043E3B}"/>
              </a:ext>
            </a:extLst>
          </p:cNvPr>
          <p:cNvSpPr>
            <a:spLocks noChangeArrowheads="1"/>
          </p:cNvSpPr>
          <p:nvPr/>
        </p:nvSpPr>
        <p:spPr bwMode="auto">
          <a:xfrm>
            <a:off x="1892300" y="28162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5" name="Rectangle 10">
            <a:extLst>
              <a:ext uri="{FF2B5EF4-FFF2-40B4-BE49-F238E27FC236}">
                <a16:creationId xmlns:a16="http://schemas.microsoft.com/office/drawing/2014/main" id="{CAE7D07C-4B6F-B049-A050-83B92FD86836}"/>
              </a:ext>
            </a:extLst>
          </p:cNvPr>
          <p:cNvSpPr>
            <a:spLocks noChangeArrowheads="1"/>
          </p:cNvSpPr>
          <p:nvPr/>
        </p:nvSpPr>
        <p:spPr bwMode="auto">
          <a:xfrm>
            <a:off x="1892300" y="29686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6" name="Rectangle 11">
            <a:extLst>
              <a:ext uri="{FF2B5EF4-FFF2-40B4-BE49-F238E27FC236}">
                <a16:creationId xmlns:a16="http://schemas.microsoft.com/office/drawing/2014/main" id="{E7735D00-B478-5D40-8B1D-BD7B17F302F8}"/>
              </a:ext>
            </a:extLst>
          </p:cNvPr>
          <p:cNvSpPr>
            <a:spLocks noChangeArrowheads="1"/>
          </p:cNvSpPr>
          <p:nvPr/>
        </p:nvSpPr>
        <p:spPr bwMode="auto">
          <a:xfrm>
            <a:off x="1892300" y="31210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y</a:t>
            </a:r>
            <a:endParaRPr lang="en-US" altLang="en-US" sz="1000">
              <a:solidFill>
                <a:schemeClr val="tx1"/>
              </a:solidFill>
            </a:endParaRPr>
          </a:p>
        </p:txBody>
      </p:sp>
      <p:sp>
        <p:nvSpPr>
          <p:cNvPr id="50187" name="Rectangle 12">
            <a:extLst>
              <a:ext uri="{FF2B5EF4-FFF2-40B4-BE49-F238E27FC236}">
                <a16:creationId xmlns:a16="http://schemas.microsoft.com/office/drawing/2014/main" id="{52417042-56FA-7E4B-AF72-EB32CF80E5B6}"/>
              </a:ext>
            </a:extLst>
          </p:cNvPr>
          <p:cNvSpPr>
            <a:spLocks noChangeArrowheads="1"/>
          </p:cNvSpPr>
          <p:nvPr/>
        </p:nvSpPr>
        <p:spPr bwMode="auto">
          <a:xfrm>
            <a:off x="1892300" y="3273425"/>
            <a:ext cx="684213"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8" name="AutoShape 13">
            <a:extLst>
              <a:ext uri="{FF2B5EF4-FFF2-40B4-BE49-F238E27FC236}">
                <a16:creationId xmlns:a16="http://schemas.microsoft.com/office/drawing/2014/main" id="{E36245FB-D8B5-1949-BBE8-439DF182BAAD}"/>
              </a:ext>
            </a:extLst>
          </p:cNvPr>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89" name="AutoShape 14">
            <a:extLst>
              <a:ext uri="{FF2B5EF4-FFF2-40B4-BE49-F238E27FC236}">
                <a16:creationId xmlns:a16="http://schemas.microsoft.com/office/drawing/2014/main" id="{164EE26B-DD43-2C46-B888-A92C26D84844}"/>
              </a:ext>
            </a:extLst>
          </p:cNvPr>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90" name="Rectangle 15">
            <a:extLst>
              <a:ext uri="{FF2B5EF4-FFF2-40B4-BE49-F238E27FC236}">
                <a16:creationId xmlns:a16="http://schemas.microsoft.com/office/drawing/2014/main" id="{A68A5EAA-665B-474C-AF62-C1D0F1E80636}"/>
              </a:ext>
            </a:extLst>
          </p:cNvPr>
          <p:cNvSpPr>
            <a:spLocks noChangeArrowheads="1"/>
          </p:cNvSpPr>
          <p:nvPr/>
        </p:nvSpPr>
        <p:spPr bwMode="auto">
          <a:xfrm>
            <a:off x="3109913" y="2511425"/>
            <a:ext cx="533400" cy="1066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ALU</a:t>
            </a:r>
          </a:p>
        </p:txBody>
      </p:sp>
      <p:sp>
        <p:nvSpPr>
          <p:cNvPr id="50191" name="Text Box 16">
            <a:extLst>
              <a:ext uri="{FF2B5EF4-FFF2-40B4-BE49-F238E27FC236}">
                <a16:creationId xmlns:a16="http://schemas.microsoft.com/office/drawing/2014/main" id="{5962A21E-84CA-8F41-ABAF-58DA0B9ECE44}"/>
              </a:ext>
            </a:extLst>
          </p:cNvPr>
          <p:cNvSpPr txBox="1">
            <a:spLocks noChangeArrowheads="1"/>
          </p:cNvSpPr>
          <p:nvPr/>
        </p:nvSpPr>
        <p:spPr bwMode="auto">
          <a:xfrm>
            <a:off x="1609725" y="2343150"/>
            <a:ext cx="12827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register file</a:t>
            </a:r>
          </a:p>
        </p:txBody>
      </p:sp>
      <p:sp>
        <p:nvSpPr>
          <p:cNvPr id="50192" name="AutoShape 17">
            <a:extLst>
              <a:ext uri="{FF2B5EF4-FFF2-40B4-BE49-F238E27FC236}">
                <a16:creationId xmlns:a16="http://schemas.microsoft.com/office/drawing/2014/main" id="{F0BB04C0-09C8-7745-B55E-B0C4DF1F0CA6}"/>
              </a:ext>
            </a:extLst>
          </p:cNvPr>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0193" name="Rectangle 18">
            <a:extLst>
              <a:ext uri="{FF2B5EF4-FFF2-40B4-BE49-F238E27FC236}">
                <a16:creationId xmlns:a16="http://schemas.microsoft.com/office/drawing/2014/main" id="{7A77D306-5739-9146-BA0A-834903411E80}"/>
              </a:ext>
            </a:extLst>
          </p:cNvPr>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bus interface</a:t>
            </a:r>
          </a:p>
        </p:txBody>
      </p:sp>
      <p:sp>
        <p:nvSpPr>
          <p:cNvPr id="50194" name="Rectangle 19">
            <a:extLst>
              <a:ext uri="{FF2B5EF4-FFF2-40B4-BE49-F238E27FC236}">
                <a16:creationId xmlns:a16="http://schemas.microsoft.com/office/drawing/2014/main" id="{ACBD0AA8-EB4C-9D4F-ADBB-728A4FB9A256}"/>
              </a:ext>
            </a:extLst>
          </p:cNvPr>
          <p:cNvSpPr>
            <a:spLocks noChangeArrowheads="1"/>
          </p:cNvSpPr>
          <p:nvPr/>
        </p:nvSpPr>
        <p:spPr bwMode="auto">
          <a:xfrm>
            <a:off x="6767513" y="4264025"/>
            <a:ext cx="914400" cy="152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rgbClr val="000000"/>
                </a:solidFill>
              </a:rPr>
              <a:t>y</a:t>
            </a:r>
            <a:endParaRPr lang="en-US" altLang="en-US" sz="1000">
              <a:solidFill>
                <a:srgbClr val="000000"/>
              </a:solidFill>
            </a:endParaRPr>
          </a:p>
        </p:txBody>
      </p:sp>
      <p:sp>
        <p:nvSpPr>
          <p:cNvPr id="50195" name="Text Box 20">
            <a:extLst>
              <a:ext uri="{FF2B5EF4-FFF2-40B4-BE49-F238E27FC236}">
                <a16:creationId xmlns:a16="http://schemas.microsoft.com/office/drawing/2014/main" id="{1D092218-72BC-C442-B2C0-D04348C70E24}"/>
              </a:ext>
            </a:extLst>
          </p:cNvPr>
          <p:cNvSpPr txBox="1">
            <a:spLocks noChangeArrowheads="1"/>
          </p:cNvSpPr>
          <p:nvPr/>
        </p:nvSpPr>
        <p:spPr bwMode="auto">
          <a:xfrm>
            <a:off x="6526213" y="3409950"/>
            <a:ext cx="15065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main memory</a:t>
            </a:r>
          </a:p>
        </p:txBody>
      </p:sp>
      <p:sp>
        <p:nvSpPr>
          <p:cNvPr id="50196" name="Text Box 21">
            <a:extLst>
              <a:ext uri="{FF2B5EF4-FFF2-40B4-BE49-F238E27FC236}">
                <a16:creationId xmlns:a16="http://schemas.microsoft.com/office/drawing/2014/main" id="{F7D5CF16-8A51-C642-941A-83EA4CC5D72B}"/>
              </a:ext>
            </a:extLst>
          </p:cNvPr>
          <p:cNvSpPr txBox="1">
            <a:spLocks noChangeArrowheads="1"/>
          </p:cNvSpPr>
          <p:nvPr/>
        </p:nvSpPr>
        <p:spPr bwMode="auto">
          <a:xfrm>
            <a:off x="7678738" y="36687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50197" name="Text Box 22">
            <a:extLst>
              <a:ext uri="{FF2B5EF4-FFF2-40B4-BE49-F238E27FC236}">
                <a16:creationId xmlns:a16="http://schemas.microsoft.com/office/drawing/2014/main" id="{184097D6-E16A-8649-94F6-7E9B81C790FA}"/>
              </a:ext>
            </a:extLst>
          </p:cNvPr>
          <p:cNvSpPr txBox="1">
            <a:spLocks noChangeArrowheads="1"/>
          </p:cNvSpPr>
          <p:nvPr/>
        </p:nvSpPr>
        <p:spPr bwMode="auto">
          <a:xfrm>
            <a:off x="7662863" y="417195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A</a:t>
            </a:r>
          </a:p>
        </p:txBody>
      </p:sp>
      <p:sp>
        <p:nvSpPr>
          <p:cNvPr id="50198" name="Text Box 23">
            <a:extLst>
              <a:ext uri="{FF2B5EF4-FFF2-40B4-BE49-F238E27FC236}">
                <a16:creationId xmlns:a16="http://schemas.microsoft.com/office/drawing/2014/main" id="{872C0993-1F3A-784C-B0C4-9FA89DFCE0F2}"/>
              </a:ext>
            </a:extLst>
          </p:cNvPr>
          <p:cNvSpPr txBox="1">
            <a:spLocks noChangeArrowheads="1"/>
          </p:cNvSpPr>
          <p:nvPr/>
        </p:nvSpPr>
        <p:spPr bwMode="auto">
          <a:xfrm>
            <a:off x="1196975" y="2997200"/>
            <a:ext cx="6969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%eax</a:t>
            </a:r>
          </a:p>
        </p:txBody>
      </p:sp>
      <p:sp>
        <p:nvSpPr>
          <p:cNvPr id="50199" name="Text Box 24">
            <a:extLst>
              <a:ext uri="{FF2B5EF4-FFF2-40B4-BE49-F238E27FC236}">
                <a16:creationId xmlns:a16="http://schemas.microsoft.com/office/drawing/2014/main" id="{CF75EA7C-D267-B64F-8907-C9B20F11185B}"/>
              </a:ext>
            </a:extLst>
          </p:cNvPr>
          <p:cNvSpPr txBox="1">
            <a:spLocks noChangeArrowheads="1"/>
          </p:cNvSpPr>
          <p:nvPr/>
        </p:nvSpPr>
        <p:spPr bwMode="auto">
          <a:xfrm>
            <a:off x="4224338" y="3698875"/>
            <a:ext cx="11350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I/O bridge</a:t>
            </a:r>
          </a:p>
        </p:txBody>
      </p:sp>
      <p:sp>
        <p:nvSpPr>
          <p:cNvPr id="50200" name="Text Box 25">
            <a:extLst>
              <a:ext uri="{FF2B5EF4-FFF2-40B4-BE49-F238E27FC236}">
                <a16:creationId xmlns:a16="http://schemas.microsoft.com/office/drawing/2014/main" id="{C44AF7E0-88AD-E840-B306-473BAEC3D203}"/>
              </a:ext>
            </a:extLst>
          </p:cNvPr>
          <p:cNvSpPr txBox="1">
            <a:spLocks noChangeArrowheads="1"/>
          </p:cNvSpPr>
          <p:nvPr/>
        </p:nvSpPr>
        <p:spPr bwMode="auto">
          <a:xfrm>
            <a:off x="4638675" y="2466975"/>
            <a:ext cx="3019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rPr>
              <a:t>Store operation</a:t>
            </a:r>
            <a:r>
              <a:rPr lang="en-US" altLang="en-US" sz="1600">
                <a:solidFill>
                  <a:schemeClr val="tx1"/>
                </a:solidFill>
              </a:rPr>
              <a:t>:</a:t>
            </a:r>
            <a:r>
              <a:rPr lang="en-US" altLang="en-US" sz="1600">
                <a:solidFill>
                  <a:schemeClr val="tx1"/>
                </a:solidFill>
                <a:latin typeface="Times" pitchFamily="2" charset="0"/>
              </a:rPr>
              <a:t> </a:t>
            </a:r>
            <a:r>
              <a:rPr lang="en-US" altLang="en-US" sz="1600">
                <a:solidFill>
                  <a:schemeClr val="tx1"/>
                </a:solidFill>
                <a:latin typeface="Courier New" panose="02070309020205020404" pitchFamily="49" charset="0"/>
              </a:rPr>
              <a:t>movl %eax, A</a:t>
            </a:r>
            <a:endParaRPr lang="en-US" altLang="en-US" sz="1600">
              <a:solidFill>
                <a:schemeClr val="tx1"/>
              </a:solidFill>
              <a:latin typeface="Times" pitchFamily="2" charset="0"/>
            </a:endParaRPr>
          </a:p>
          <a:p>
            <a:pPr>
              <a:spcBef>
                <a:spcPct val="0"/>
              </a:spcBef>
              <a:buClrTx/>
              <a:buSzTx/>
              <a:buFontTx/>
              <a:buNone/>
            </a:pPr>
            <a:endParaRPr lang="en-US" altLang="en-US" sz="1600">
              <a:solidFill>
                <a:schemeClr val="tx1"/>
              </a:solidFill>
            </a:endParaRPr>
          </a:p>
        </p:txBody>
      </p:sp>
      <p:sp>
        <p:nvSpPr>
          <p:cNvPr id="50201" name="Footer Placeholder 1">
            <a:extLst>
              <a:ext uri="{FF2B5EF4-FFF2-40B4-BE49-F238E27FC236}">
                <a16:creationId xmlns:a16="http://schemas.microsoft.com/office/drawing/2014/main" id="{80270861-D35D-BC4E-9C87-98C4F5D3EF5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50202" name="Slide Number Placeholder 2">
            <a:extLst>
              <a:ext uri="{FF2B5EF4-FFF2-40B4-BE49-F238E27FC236}">
                <a16:creationId xmlns:a16="http://schemas.microsoft.com/office/drawing/2014/main" id="{735CEA8D-3827-2D46-B20B-F31BAE2942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A0202F4-1768-3C44-A10B-4485E2CD7DB6}" type="slidenum">
              <a:rPr lang="en-US" altLang="en-US" sz="1000">
                <a:solidFill>
                  <a:schemeClr val="tx1"/>
                </a:solidFill>
              </a:rPr>
              <a:pPr>
                <a:spcBef>
                  <a:spcPct val="0"/>
                </a:spcBef>
                <a:buClrTx/>
                <a:buSzTx/>
                <a:buFontTx/>
                <a:buNone/>
              </a:pPr>
              <a:t>19</a:t>
            </a:fld>
            <a:endParaRPr lang="en-US" altLang="en-US" sz="1000">
              <a:solidFill>
                <a:schemeClr val="tx1"/>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B7F6F-BC82-D643-8BC2-E25FADE37788}"/>
              </a:ext>
            </a:extLst>
          </p:cNvPr>
          <p:cNvSpPr>
            <a:spLocks noGrp="1"/>
          </p:cNvSpPr>
          <p:nvPr>
            <p:ph type="title"/>
          </p:nvPr>
        </p:nvSpPr>
        <p:spPr/>
        <p:txBody>
          <a:bodyPr/>
          <a:lstStyle/>
          <a:p>
            <a:pPr>
              <a:defRPr/>
            </a:pPr>
            <a:r>
              <a:rPr lang="en-US" altLang="en-US">
                <a:ea typeface="ＭＳ Ｐゴシック" panose="020B0600070205080204" pitchFamily="34" charset="-128"/>
              </a:rPr>
              <a:t>OS Abstractions</a:t>
            </a:r>
          </a:p>
        </p:txBody>
      </p:sp>
      <p:sp>
        <p:nvSpPr>
          <p:cNvPr id="17410" name="Content Placeholder 2">
            <a:extLst>
              <a:ext uri="{FF2B5EF4-FFF2-40B4-BE49-F238E27FC236}">
                <a16:creationId xmlns:a16="http://schemas.microsoft.com/office/drawing/2014/main" id="{533E3D8A-4D59-0540-9420-DF1210F626EC}"/>
              </a:ext>
            </a:extLst>
          </p:cNvPr>
          <p:cNvSpPr>
            <a:spLocks noGrp="1" noChangeArrowheads="1"/>
          </p:cNvSpPr>
          <p:nvPr>
            <p:ph idx="1"/>
          </p:nvPr>
        </p:nvSpPr>
        <p:spPr/>
        <p:txBody>
          <a:bodyPr/>
          <a:lstStyle/>
          <a:p>
            <a:endParaRPr lang="en-US" altLang="en-US">
              <a:ea typeface="ＭＳ Ｐゴシック" panose="020B0600070205080204" pitchFamily="34" charset="-128"/>
            </a:endParaRPr>
          </a:p>
        </p:txBody>
      </p:sp>
      <p:sp>
        <p:nvSpPr>
          <p:cNvPr id="17411" name="Slide Number Placeholder 4">
            <a:extLst>
              <a:ext uri="{FF2B5EF4-FFF2-40B4-BE49-F238E27FC236}">
                <a16:creationId xmlns:a16="http://schemas.microsoft.com/office/drawing/2014/main" id="{1DCE0F2F-55A2-3540-91C9-0D89EB88E16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ECA7586-D9E4-E740-B3D2-EBCBFF42DA1F}" type="slidenum">
              <a:rPr lang="en-US" altLang="en-US" sz="1000">
                <a:solidFill>
                  <a:schemeClr val="tx1"/>
                </a:solidFill>
              </a:rPr>
              <a:pPr>
                <a:spcBef>
                  <a:spcPct val="0"/>
                </a:spcBef>
                <a:buClrTx/>
                <a:buSzTx/>
                <a:buFontTx/>
                <a:buNone/>
              </a:pPr>
              <a:t>2</a:t>
            </a:fld>
            <a:endParaRPr lang="en-US" altLang="en-US" sz="1000">
              <a:solidFill>
                <a:schemeClr val="tx1"/>
              </a:solidFill>
            </a:endParaRPr>
          </a:p>
        </p:txBody>
      </p:sp>
      <p:sp>
        <p:nvSpPr>
          <p:cNvPr id="17412" name="AutoShape 14">
            <a:extLst>
              <a:ext uri="{FF2B5EF4-FFF2-40B4-BE49-F238E27FC236}">
                <a16:creationId xmlns:a16="http://schemas.microsoft.com/office/drawing/2014/main" id="{4BC96AA9-E0B4-D545-BE2E-FA3E54D8E4AB}"/>
              </a:ext>
            </a:extLst>
          </p:cNvPr>
          <p:cNvSpPr>
            <a:spLocks noChangeArrowheads="1"/>
          </p:cNvSpPr>
          <p:nvPr/>
        </p:nvSpPr>
        <p:spPr bwMode="auto">
          <a:xfrm>
            <a:off x="2286000" y="4343400"/>
            <a:ext cx="4419600" cy="228600"/>
          </a:xfrm>
          <a:prstGeom prst="cube">
            <a:avLst>
              <a:gd name="adj" fmla="val 86250"/>
            </a:avLst>
          </a:prstGeom>
          <a:solidFill>
            <a:schemeClr val="hlink"/>
          </a:solidFill>
          <a:ln>
            <a:noFill/>
          </a:ln>
          <a:extLst>
            <a:ext uri="{91240B29-F687-4F45-9708-019B960494DF}">
              <a14:hiddenLine xmlns:a14="http://schemas.microsoft.com/office/drawing/2010/main" w="9525">
                <a:solidFill>
                  <a:srgbClr val="000000"/>
                </a:solidFill>
                <a:prstDash val="sysDot"/>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7413" name="AutoShape 4">
            <a:extLst>
              <a:ext uri="{FF2B5EF4-FFF2-40B4-BE49-F238E27FC236}">
                <a16:creationId xmlns:a16="http://schemas.microsoft.com/office/drawing/2014/main" id="{66998FD6-9E7C-4C43-86A1-FB0E9FF13934}"/>
              </a:ext>
            </a:extLst>
          </p:cNvPr>
          <p:cNvSpPr>
            <a:spLocks noChangeArrowheads="1"/>
          </p:cNvSpPr>
          <p:nvPr/>
        </p:nvSpPr>
        <p:spPr bwMode="auto">
          <a:xfrm>
            <a:off x="2286000" y="3657600"/>
            <a:ext cx="4419600" cy="762000"/>
          </a:xfrm>
          <a:prstGeom prst="cube">
            <a:avLst>
              <a:gd name="adj" fmla="val 25000"/>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7414" name="Text Box 5">
            <a:extLst>
              <a:ext uri="{FF2B5EF4-FFF2-40B4-BE49-F238E27FC236}">
                <a16:creationId xmlns:a16="http://schemas.microsoft.com/office/drawing/2014/main" id="{734E4D2E-4514-3340-B7A6-EF7C44DB7244}"/>
              </a:ext>
            </a:extLst>
          </p:cNvPr>
          <p:cNvSpPr txBox="1">
            <a:spLocks noChangeArrowheads="1"/>
          </p:cNvSpPr>
          <p:nvPr/>
        </p:nvSpPr>
        <p:spPr bwMode="auto">
          <a:xfrm>
            <a:off x="3352800" y="3505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endParaRPr lang="en-US" altLang="en-US" sz="1600">
              <a:solidFill>
                <a:schemeClr val="tx1"/>
              </a:solidFill>
            </a:endParaRPr>
          </a:p>
        </p:txBody>
      </p:sp>
      <p:sp>
        <p:nvSpPr>
          <p:cNvPr id="17415" name="Text Box 6">
            <a:extLst>
              <a:ext uri="{FF2B5EF4-FFF2-40B4-BE49-F238E27FC236}">
                <a16:creationId xmlns:a16="http://schemas.microsoft.com/office/drawing/2014/main" id="{CD669A4F-C980-9349-985B-DD918664A32F}"/>
              </a:ext>
            </a:extLst>
          </p:cNvPr>
          <p:cNvSpPr txBox="1">
            <a:spLocks noChangeArrowheads="1"/>
          </p:cNvSpPr>
          <p:nvPr/>
        </p:nvSpPr>
        <p:spPr bwMode="auto">
          <a:xfrm>
            <a:off x="3352800" y="39624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bg1"/>
                </a:solidFill>
              </a:rPr>
              <a:t>Operating System</a:t>
            </a:r>
          </a:p>
        </p:txBody>
      </p:sp>
      <p:sp>
        <p:nvSpPr>
          <p:cNvPr id="17416" name="Text Box 8">
            <a:extLst>
              <a:ext uri="{FF2B5EF4-FFF2-40B4-BE49-F238E27FC236}">
                <a16:creationId xmlns:a16="http://schemas.microsoft.com/office/drawing/2014/main" id="{34E1BE3F-FC7A-AF44-85F1-31C363F94949}"/>
              </a:ext>
            </a:extLst>
          </p:cNvPr>
          <p:cNvSpPr txBox="1">
            <a:spLocks noChangeArrowheads="1"/>
          </p:cNvSpPr>
          <p:nvPr/>
        </p:nvSpPr>
        <p:spPr bwMode="auto">
          <a:xfrm>
            <a:off x="3429000" y="48006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bg1"/>
                </a:solidFill>
              </a:rPr>
              <a:t>Hardware</a:t>
            </a:r>
          </a:p>
        </p:txBody>
      </p:sp>
      <p:sp>
        <p:nvSpPr>
          <p:cNvPr id="17417" name="AutoShape 11">
            <a:extLst>
              <a:ext uri="{FF2B5EF4-FFF2-40B4-BE49-F238E27FC236}">
                <a16:creationId xmlns:a16="http://schemas.microsoft.com/office/drawing/2014/main" id="{7178D204-26A2-A24F-98B6-E01A21F47B4C}"/>
              </a:ext>
            </a:extLst>
          </p:cNvPr>
          <p:cNvSpPr>
            <a:spLocks noChangeArrowheads="1"/>
          </p:cNvSpPr>
          <p:nvPr/>
        </p:nvSpPr>
        <p:spPr bwMode="auto">
          <a:xfrm>
            <a:off x="2286000" y="2819400"/>
            <a:ext cx="4419600" cy="228600"/>
          </a:xfrm>
          <a:prstGeom prst="cube">
            <a:avLst>
              <a:gd name="adj" fmla="val 86250"/>
            </a:avLst>
          </a:prstGeom>
          <a:solidFill>
            <a:schemeClr val="hlink"/>
          </a:solidFill>
          <a:ln>
            <a:noFill/>
          </a:ln>
          <a:extLst>
            <a:ext uri="{91240B29-F687-4F45-9708-019B960494DF}">
              <a14:hiddenLine xmlns:a14="http://schemas.microsoft.com/office/drawing/2010/main" w="9525">
                <a:solidFill>
                  <a:srgbClr val="000000"/>
                </a:solidFill>
                <a:prstDash val="sysDot"/>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7418" name="AutoShape 9">
            <a:extLst>
              <a:ext uri="{FF2B5EF4-FFF2-40B4-BE49-F238E27FC236}">
                <a16:creationId xmlns:a16="http://schemas.microsoft.com/office/drawing/2014/main" id="{A3445160-7E2F-3E4B-A093-DD5DA6343F75}"/>
              </a:ext>
            </a:extLst>
          </p:cNvPr>
          <p:cNvSpPr>
            <a:spLocks noChangeArrowheads="1"/>
          </p:cNvSpPr>
          <p:nvPr/>
        </p:nvSpPr>
        <p:spPr bwMode="auto">
          <a:xfrm>
            <a:off x="2286000" y="2209800"/>
            <a:ext cx="4419600" cy="685800"/>
          </a:xfrm>
          <a:prstGeom prst="cube">
            <a:avLst>
              <a:gd name="adj" fmla="val 25000"/>
            </a:avLst>
          </a:prstGeom>
          <a:solidFill>
            <a:srgbClr val="D6009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7419" name="Text Box 10">
            <a:extLst>
              <a:ext uri="{FF2B5EF4-FFF2-40B4-BE49-F238E27FC236}">
                <a16:creationId xmlns:a16="http://schemas.microsoft.com/office/drawing/2014/main" id="{51F61901-598D-DA4F-8BA5-3329272BA686}"/>
              </a:ext>
            </a:extLst>
          </p:cNvPr>
          <p:cNvSpPr txBox="1">
            <a:spLocks noChangeArrowheads="1"/>
          </p:cNvSpPr>
          <p:nvPr/>
        </p:nvSpPr>
        <p:spPr bwMode="auto">
          <a:xfrm>
            <a:off x="3429000" y="24384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bg1"/>
                </a:solidFill>
              </a:rPr>
              <a:t>Applications</a:t>
            </a:r>
          </a:p>
        </p:txBody>
      </p:sp>
      <p:sp>
        <p:nvSpPr>
          <p:cNvPr id="17420" name="Rectangle 6">
            <a:extLst>
              <a:ext uri="{FF2B5EF4-FFF2-40B4-BE49-F238E27FC236}">
                <a16:creationId xmlns:a16="http://schemas.microsoft.com/office/drawing/2014/main" id="{CF5AF903-E5A6-2A45-9E89-15954D19E118}"/>
              </a:ext>
            </a:extLst>
          </p:cNvPr>
          <p:cNvSpPr>
            <a:spLocks noChangeArrowheads="1"/>
          </p:cNvSpPr>
          <p:nvPr/>
        </p:nvSpPr>
        <p:spPr bwMode="auto">
          <a:xfrm>
            <a:off x="2362200" y="4800600"/>
            <a:ext cx="914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000000"/>
                </a:solidFill>
              </a:rPr>
              <a:t>CPU</a:t>
            </a:r>
          </a:p>
        </p:txBody>
      </p:sp>
      <p:sp>
        <p:nvSpPr>
          <p:cNvPr id="17421" name="Rectangle 6">
            <a:extLst>
              <a:ext uri="{FF2B5EF4-FFF2-40B4-BE49-F238E27FC236}">
                <a16:creationId xmlns:a16="http://schemas.microsoft.com/office/drawing/2014/main" id="{D85F4D14-B1F4-4548-81B7-4617FDA91BC5}"/>
              </a:ext>
            </a:extLst>
          </p:cNvPr>
          <p:cNvSpPr>
            <a:spLocks noChangeArrowheads="1"/>
          </p:cNvSpPr>
          <p:nvPr/>
        </p:nvSpPr>
        <p:spPr bwMode="auto">
          <a:xfrm>
            <a:off x="3886200" y="4800600"/>
            <a:ext cx="914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000000"/>
                </a:solidFill>
              </a:rPr>
              <a:t>Disk</a:t>
            </a:r>
          </a:p>
        </p:txBody>
      </p:sp>
      <p:sp>
        <p:nvSpPr>
          <p:cNvPr id="17422" name="Rectangle 6">
            <a:extLst>
              <a:ext uri="{FF2B5EF4-FFF2-40B4-BE49-F238E27FC236}">
                <a16:creationId xmlns:a16="http://schemas.microsoft.com/office/drawing/2014/main" id="{2313A0F6-5A33-B24B-91B5-10CB380503B1}"/>
              </a:ext>
            </a:extLst>
          </p:cNvPr>
          <p:cNvSpPr>
            <a:spLocks noChangeArrowheads="1"/>
          </p:cNvSpPr>
          <p:nvPr/>
        </p:nvSpPr>
        <p:spPr bwMode="auto">
          <a:xfrm>
            <a:off x="5334000" y="4800600"/>
            <a:ext cx="914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000000"/>
                </a:solidFill>
              </a:rPr>
              <a:t>RAM</a:t>
            </a:r>
          </a:p>
        </p:txBody>
      </p:sp>
      <p:sp>
        <p:nvSpPr>
          <p:cNvPr id="17423" name="Rectangle 6">
            <a:extLst>
              <a:ext uri="{FF2B5EF4-FFF2-40B4-BE49-F238E27FC236}">
                <a16:creationId xmlns:a16="http://schemas.microsoft.com/office/drawing/2014/main" id="{00B77F54-F001-B340-9AED-7EB959CED31C}"/>
              </a:ext>
            </a:extLst>
          </p:cNvPr>
          <p:cNvSpPr>
            <a:spLocks noChangeArrowheads="1"/>
          </p:cNvSpPr>
          <p:nvPr/>
        </p:nvSpPr>
        <p:spPr bwMode="auto">
          <a:xfrm>
            <a:off x="2286000" y="3124200"/>
            <a:ext cx="9906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000000"/>
                </a:solidFill>
              </a:rPr>
              <a:t>Process</a:t>
            </a:r>
          </a:p>
        </p:txBody>
      </p:sp>
      <p:sp>
        <p:nvSpPr>
          <p:cNvPr id="17424" name="Rectangle 6">
            <a:extLst>
              <a:ext uri="{FF2B5EF4-FFF2-40B4-BE49-F238E27FC236}">
                <a16:creationId xmlns:a16="http://schemas.microsoft.com/office/drawing/2014/main" id="{160CF9F9-988E-E348-ACE7-934F68BCC9E8}"/>
              </a:ext>
            </a:extLst>
          </p:cNvPr>
          <p:cNvSpPr>
            <a:spLocks noChangeArrowheads="1"/>
          </p:cNvSpPr>
          <p:nvPr/>
        </p:nvSpPr>
        <p:spPr bwMode="auto">
          <a:xfrm>
            <a:off x="3581400" y="3124200"/>
            <a:ext cx="1295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000000"/>
                </a:solidFill>
              </a:rPr>
              <a:t>File system</a:t>
            </a:r>
          </a:p>
        </p:txBody>
      </p:sp>
      <p:sp>
        <p:nvSpPr>
          <p:cNvPr id="17425" name="Rectangle 6">
            <a:extLst>
              <a:ext uri="{FF2B5EF4-FFF2-40B4-BE49-F238E27FC236}">
                <a16:creationId xmlns:a16="http://schemas.microsoft.com/office/drawing/2014/main" id="{AC0A8DB7-64C8-B34B-919C-461E46F61A8F}"/>
              </a:ext>
            </a:extLst>
          </p:cNvPr>
          <p:cNvSpPr>
            <a:spLocks noChangeArrowheads="1"/>
          </p:cNvSpPr>
          <p:nvPr/>
        </p:nvSpPr>
        <p:spPr bwMode="auto">
          <a:xfrm>
            <a:off x="5105400" y="3124200"/>
            <a:ext cx="1676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000000"/>
                </a:solidFill>
              </a:rPr>
              <a:t>Virtual memory</a:t>
            </a:r>
          </a:p>
        </p:txBody>
      </p:sp>
      <p:sp>
        <p:nvSpPr>
          <p:cNvPr id="17426" name="Footer Placeholder 19">
            <a:extLst>
              <a:ext uri="{FF2B5EF4-FFF2-40B4-BE49-F238E27FC236}">
                <a16:creationId xmlns:a16="http://schemas.microsoft.com/office/drawing/2014/main" id="{5DD479FE-D896-3448-93B4-246263B6DF7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B60105E9-5CA2-A349-B0F9-46818659B75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The CPU-Memory Gap</a:t>
            </a:r>
          </a:p>
        </p:txBody>
      </p:sp>
      <p:sp>
        <p:nvSpPr>
          <p:cNvPr id="199684" name="Rectangle 4">
            <a:extLst>
              <a:ext uri="{FF2B5EF4-FFF2-40B4-BE49-F238E27FC236}">
                <a16:creationId xmlns:a16="http://schemas.microsoft.com/office/drawing/2014/main" id="{DDC86468-24DE-2048-9317-2CA5EBFCB205}"/>
              </a:ext>
            </a:extLst>
          </p:cNvPr>
          <p:cNvSpPr>
            <a:spLocks noChangeArrowheads="1"/>
          </p:cNvSpPr>
          <p:nvPr/>
        </p:nvSpPr>
        <p:spPr bwMode="auto">
          <a:xfrm>
            <a:off x="381000" y="1600200"/>
            <a:ext cx="7863829" cy="387286"/>
          </a:xfrm>
          <a:prstGeom prst="rect">
            <a:avLst/>
          </a:prstGeom>
          <a:noFill/>
          <a:ln w="19050">
            <a:noFill/>
            <a:miter lim="800000"/>
            <a:headEnd/>
            <a:tailEnd type="none" w="sm" len="sm"/>
          </a:ln>
          <a:effectLst/>
        </p:spPr>
        <p:txBody>
          <a:bodyPr lIns="45720" rIns="45720">
            <a:spAutoFit/>
          </a:bodyPr>
          <a:lstStyle/>
          <a:p>
            <a:pPr eaLnBrk="1" hangingPunct="1">
              <a:lnSpc>
                <a:spcPct val="95000"/>
              </a:lnSpc>
              <a:spcBef>
                <a:spcPct val="50000"/>
              </a:spcBef>
              <a:buClr>
                <a:schemeClr val="hlink"/>
              </a:buClr>
              <a:buFont typeface="Wingdings" charset="2"/>
              <a:buNone/>
              <a:defRPr/>
            </a:pPr>
            <a:r>
              <a:rPr lang="en-US" sz="2000" dirty="0">
                <a:solidFill>
                  <a:srgbClr val="FF0000"/>
                </a:solidFill>
                <a:effectLst>
                  <a:outerShdw blurRad="38100" dist="38100" dir="2700000" algn="tl">
                    <a:srgbClr val="DDDDDD"/>
                  </a:outerShdw>
                </a:effectLst>
                <a:latin typeface="Arial" charset="0"/>
                <a:ea typeface="ＭＳ Ｐゴシック" charset="0"/>
                <a:cs typeface="ＭＳ Ｐゴシック" charset="0"/>
              </a:rPr>
              <a:t>The gap </a:t>
            </a:r>
            <a:r>
              <a:rPr lang="en-US" sz="2000" dirty="0">
                <a:ln>
                  <a:solidFill>
                    <a:srgbClr val="DF9F98"/>
                  </a:solidFill>
                </a:ln>
                <a:solidFill>
                  <a:srgbClr val="FF0000"/>
                </a:solidFill>
                <a:effectLst>
                  <a:outerShdw blurRad="38100" dist="38100" dir="2700000" algn="tl">
                    <a:srgbClr val="DDDDDD"/>
                  </a:outerShdw>
                </a:effectLst>
                <a:latin typeface="Arial" charset="0"/>
                <a:ea typeface="ＭＳ Ｐゴシック" charset="0"/>
                <a:cs typeface="ＭＳ Ｐゴシック" charset="0"/>
              </a:rPr>
              <a:t>widens</a:t>
            </a:r>
            <a:r>
              <a:rPr lang="en-US" sz="2000" dirty="0">
                <a:solidFill>
                  <a:srgbClr val="FF0000"/>
                </a:solidFill>
                <a:effectLst>
                  <a:outerShdw blurRad="38100" dist="38100" dir="2700000" algn="tl">
                    <a:srgbClr val="DDDDDD"/>
                  </a:outerShdw>
                </a:effectLst>
                <a:latin typeface="Arial" charset="0"/>
                <a:ea typeface="ＭＳ Ｐゴシック" charset="0"/>
                <a:cs typeface="ＭＳ Ｐゴシック" charset="0"/>
              </a:rPr>
              <a:t> between DRAM, disk, and CPU speeds. </a:t>
            </a:r>
          </a:p>
        </p:txBody>
      </p:sp>
      <p:graphicFrame>
        <p:nvGraphicFramePr>
          <p:cNvPr id="7" name="Chart 6">
            <a:extLst>
              <a:ext uri="{FF2B5EF4-FFF2-40B4-BE49-F238E27FC236}">
                <a16:creationId xmlns:a16="http://schemas.microsoft.com/office/drawing/2014/main" id="{D9E298D8-A8E1-6940-8C2A-DEC3AD365450}"/>
              </a:ext>
            </a:extLst>
          </p:cNvPr>
          <p:cNvGraphicFramePr>
            <a:graphicFrameLocks noGrp="1"/>
          </p:cNvGraphicFramePr>
          <p:nvPr/>
        </p:nvGraphicFramePr>
        <p:xfrm>
          <a:off x="357018" y="1905000"/>
          <a:ext cx="8253582"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2228" name="TextBox 7">
            <a:extLst>
              <a:ext uri="{FF2B5EF4-FFF2-40B4-BE49-F238E27FC236}">
                <a16:creationId xmlns:a16="http://schemas.microsoft.com/office/drawing/2014/main" id="{239AC7D9-2792-984B-8D67-A705D6557D72}"/>
              </a:ext>
            </a:extLst>
          </p:cNvPr>
          <p:cNvSpPr txBox="1">
            <a:spLocks noChangeArrowheads="1"/>
          </p:cNvSpPr>
          <p:nvPr/>
        </p:nvSpPr>
        <p:spPr bwMode="auto">
          <a:xfrm>
            <a:off x="4495800" y="1981200"/>
            <a:ext cx="11493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Disk</a:t>
            </a:r>
          </a:p>
        </p:txBody>
      </p:sp>
      <p:sp>
        <p:nvSpPr>
          <p:cNvPr id="52229" name="TextBox 8">
            <a:extLst>
              <a:ext uri="{FF2B5EF4-FFF2-40B4-BE49-F238E27FC236}">
                <a16:creationId xmlns:a16="http://schemas.microsoft.com/office/drawing/2014/main" id="{0BD2803B-7616-5041-8ED2-93256F0B92DB}"/>
              </a:ext>
            </a:extLst>
          </p:cNvPr>
          <p:cNvSpPr txBox="1">
            <a:spLocks noChangeArrowheads="1"/>
          </p:cNvSpPr>
          <p:nvPr/>
        </p:nvSpPr>
        <p:spPr bwMode="auto">
          <a:xfrm>
            <a:off x="4419600" y="4267200"/>
            <a:ext cx="1163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DRAM</a:t>
            </a:r>
          </a:p>
        </p:txBody>
      </p:sp>
      <p:sp>
        <p:nvSpPr>
          <p:cNvPr id="52230" name="TextBox 9">
            <a:extLst>
              <a:ext uri="{FF2B5EF4-FFF2-40B4-BE49-F238E27FC236}">
                <a16:creationId xmlns:a16="http://schemas.microsoft.com/office/drawing/2014/main" id="{0CF7599F-37C0-544F-8B72-509328E5BDDD}"/>
              </a:ext>
            </a:extLst>
          </p:cNvPr>
          <p:cNvSpPr txBox="1">
            <a:spLocks noChangeArrowheads="1"/>
          </p:cNvSpPr>
          <p:nvPr/>
        </p:nvSpPr>
        <p:spPr bwMode="auto">
          <a:xfrm>
            <a:off x="4495800" y="5638800"/>
            <a:ext cx="10493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CPU</a:t>
            </a:r>
          </a:p>
        </p:txBody>
      </p:sp>
      <p:sp>
        <p:nvSpPr>
          <p:cNvPr id="52231" name="TextBox 10">
            <a:extLst>
              <a:ext uri="{FF2B5EF4-FFF2-40B4-BE49-F238E27FC236}">
                <a16:creationId xmlns:a16="http://schemas.microsoft.com/office/drawing/2014/main" id="{D18D7387-3CE8-C54A-B477-38E17DC49AE6}"/>
              </a:ext>
            </a:extLst>
          </p:cNvPr>
          <p:cNvSpPr txBox="1">
            <a:spLocks noChangeArrowheads="1"/>
          </p:cNvSpPr>
          <p:nvPr/>
        </p:nvSpPr>
        <p:spPr bwMode="auto">
          <a:xfrm>
            <a:off x="5562600" y="2895600"/>
            <a:ext cx="9318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SSD</a:t>
            </a:r>
          </a:p>
        </p:txBody>
      </p:sp>
      <p:sp>
        <p:nvSpPr>
          <p:cNvPr id="52232" name="Footer Placeholder 1">
            <a:extLst>
              <a:ext uri="{FF2B5EF4-FFF2-40B4-BE49-F238E27FC236}">
                <a16:creationId xmlns:a16="http://schemas.microsoft.com/office/drawing/2014/main" id="{00EC0ADE-8B08-F04E-A244-96D098A9D12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52233" name="Slide Number Placeholder 2">
            <a:extLst>
              <a:ext uri="{FF2B5EF4-FFF2-40B4-BE49-F238E27FC236}">
                <a16:creationId xmlns:a16="http://schemas.microsoft.com/office/drawing/2014/main" id="{90B708D8-BE7B-9E46-82EF-0D470D7EF2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5813178-B0C0-224E-A572-986CFBC19A2C}" type="slidenum">
              <a:rPr lang="en-US" altLang="en-US" sz="1000">
                <a:solidFill>
                  <a:schemeClr val="tx1"/>
                </a:solidFill>
              </a:rPr>
              <a:pPr>
                <a:spcBef>
                  <a:spcPct val="0"/>
                </a:spcBef>
                <a:buClrTx/>
                <a:buSzTx/>
                <a:buFontTx/>
                <a:buNone/>
              </a:pPr>
              <a:t>20</a:t>
            </a:fld>
            <a:endParaRPr lang="en-US" altLang="en-US" sz="1000">
              <a:solidFill>
                <a:schemeClr val="tx1"/>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C5F5-E45B-3341-8FD2-FBA95C95DCC9}"/>
              </a:ext>
            </a:extLst>
          </p:cNvPr>
          <p:cNvSpPr>
            <a:spLocks noGrp="1"/>
          </p:cNvSpPr>
          <p:nvPr>
            <p:ph type="title"/>
          </p:nvPr>
        </p:nvSpPr>
        <p:spPr/>
        <p:txBody>
          <a:bodyPr/>
          <a:lstStyle/>
          <a:p>
            <a:pPr>
              <a:defRPr/>
            </a:pPr>
            <a:r>
              <a:rPr lang="en-US" altLang="en-US">
                <a:ea typeface="ＭＳ Ｐゴシック" panose="020B0600070205080204" pitchFamily="34" charset="-128"/>
              </a:rPr>
              <a:t>Locality to the Rescue!	</a:t>
            </a:r>
          </a:p>
        </p:txBody>
      </p:sp>
      <p:sp>
        <p:nvSpPr>
          <p:cNvPr id="54274" name="Content Placeholder 2">
            <a:extLst>
              <a:ext uri="{FF2B5EF4-FFF2-40B4-BE49-F238E27FC236}">
                <a16:creationId xmlns:a16="http://schemas.microsoft.com/office/drawing/2014/main" id="{8DD444AC-EBDF-E740-8D64-38243112326F}"/>
              </a:ext>
            </a:extLst>
          </p:cNvPr>
          <p:cNvSpPr>
            <a:spLocks noGrp="1" noChangeArrowheads="1"/>
          </p:cNvSpPr>
          <p:nvPr>
            <p:ph idx="1"/>
          </p:nvPr>
        </p:nvSpPr>
        <p:spPr/>
        <p:txBody>
          <a:bodyPr/>
          <a:lstStyle/>
          <a:p>
            <a:endParaRPr lang="en-US" altLang="en-US">
              <a:ea typeface="ＭＳ Ｐゴシック" panose="020B0600070205080204" pitchFamily="34" charset="-128"/>
            </a:endParaRPr>
          </a:p>
          <a:p>
            <a:pPr>
              <a:buFont typeface="Monotype Sorts" pitchFamily="2" charset="2"/>
              <a:buNone/>
            </a:pPr>
            <a:r>
              <a:rPr lang="en-US" altLang="en-US">
                <a:ea typeface="ＭＳ Ｐゴシック" panose="020B0600070205080204" pitchFamily="34" charset="-128"/>
              </a:rPr>
              <a:t>The key to bridging this CPU-Memory gap is a fundamental property of computer programs known as </a:t>
            </a:r>
            <a:r>
              <a:rPr lang="en-US" altLang="en-US">
                <a:solidFill>
                  <a:srgbClr val="FF0000"/>
                </a:solidFill>
                <a:ea typeface="ＭＳ Ｐゴシック" panose="020B0600070205080204" pitchFamily="34" charset="-128"/>
              </a:rPr>
              <a:t>locality</a:t>
            </a:r>
          </a:p>
        </p:txBody>
      </p:sp>
      <p:sp>
        <p:nvSpPr>
          <p:cNvPr id="54275" name="Footer Placeholder 2">
            <a:extLst>
              <a:ext uri="{FF2B5EF4-FFF2-40B4-BE49-F238E27FC236}">
                <a16:creationId xmlns:a16="http://schemas.microsoft.com/office/drawing/2014/main" id="{6E39AD87-4374-804C-9F47-139498BBA9D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54276" name="Slide Number Placeholder 3">
            <a:extLst>
              <a:ext uri="{FF2B5EF4-FFF2-40B4-BE49-F238E27FC236}">
                <a16:creationId xmlns:a16="http://schemas.microsoft.com/office/drawing/2014/main" id="{CD1E6671-D17A-BB49-824A-5A855F1DE6D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3FAF3B6-9959-7D44-A363-B31351211EA4}" type="slidenum">
              <a:rPr lang="en-US" altLang="en-US" sz="1000">
                <a:solidFill>
                  <a:schemeClr val="tx1"/>
                </a:solidFill>
              </a:rPr>
              <a:pPr>
                <a:spcBef>
                  <a:spcPct val="0"/>
                </a:spcBef>
                <a:buClrTx/>
                <a:buSzTx/>
                <a:buFontTx/>
                <a:buNone/>
              </a:pPr>
              <a:t>21</a:t>
            </a:fld>
            <a:endParaRPr lang="en-US" altLang="en-US" sz="100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B6B10-CCF0-954D-9C8B-E2169050C5F5}"/>
              </a:ext>
            </a:extLst>
          </p:cNvPr>
          <p:cNvSpPr>
            <a:spLocks noGrp="1"/>
          </p:cNvSpPr>
          <p:nvPr>
            <p:ph type="title"/>
          </p:nvPr>
        </p:nvSpPr>
        <p:spPr/>
        <p:txBody>
          <a:bodyPr/>
          <a:lstStyle/>
          <a:p>
            <a:pPr>
              <a:defRPr/>
            </a:pPr>
            <a:r>
              <a:rPr lang="en-US" altLang="en-US">
                <a:ea typeface="ＭＳ Ｐゴシック" panose="020B0600070205080204" pitchFamily="34" charset="-128"/>
              </a:rPr>
              <a:t>Today</a:t>
            </a:r>
          </a:p>
        </p:txBody>
      </p:sp>
      <p:sp>
        <p:nvSpPr>
          <p:cNvPr id="3" name="Content Placeholder 2">
            <a:extLst>
              <a:ext uri="{FF2B5EF4-FFF2-40B4-BE49-F238E27FC236}">
                <a16:creationId xmlns:a16="http://schemas.microsoft.com/office/drawing/2014/main" id="{7A5B67AA-BF72-F047-AF8B-0E9AAB647B07}"/>
              </a:ext>
            </a:extLst>
          </p:cNvPr>
          <p:cNvSpPr>
            <a:spLocks noGrp="1"/>
          </p:cNvSpPr>
          <p:nvPr>
            <p:ph idx="1"/>
          </p:nvPr>
        </p:nvSpPr>
        <p:spPr/>
        <p:txBody>
          <a:bodyPr/>
          <a:lstStyle/>
          <a:p>
            <a:pPr>
              <a:lnSpc>
                <a:spcPct val="80000"/>
              </a:lnSpc>
              <a:buFont typeface="Monotype Sorts" charset="0"/>
              <a:buChar char="l"/>
              <a:defRPr/>
            </a:pPr>
            <a:r>
              <a:rPr lang="en-US" dirty="0">
                <a:solidFill>
                  <a:schemeClr val="bg1">
                    <a:lumMod val="75000"/>
                  </a:schemeClr>
                </a:solidFill>
              </a:rPr>
              <a:t>Storage technologies and trends</a:t>
            </a:r>
          </a:p>
          <a:p>
            <a:pPr>
              <a:lnSpc>
                <a:spcPct val="80000"/>
              </a:lnSpc>
              <a:buFont typeface="Monotype Sorts" charset="0"/>
              <a:buChar char="l"/>
              <a:defRPr/>
            </a:pPr>
            <a:r>
              <a:rPr lang="en-US" dirty="0"/>
              <a:t>Locality of reference</a:t>
            </a:r>
          </a:p>
          <a:p>
            <a:pPr>
              <a:lnSpc>
                <a:spcPct val="80000"/>
              </a:lnSpc>
              <a:buFont typeface="Monotype Sorts" charset="0"/>
              <a:buChar char="l"/>
              <a:defRPr/>
            </a:pPr>
            <a:r>
              <a:rPr lang="en-US" dirty="0">
                <a:solidFill>
                  <a:srgbClr val="BFBFBF"/>
                </a:solidFill>
              </a:rPr>
              <a:t>Caching in the memory hierarchy</a:t>
            </a:r>
          </a:p>
          <a:p>
            <a:pPr>
              <a:lnSpc>
                <a:spcPct val="80000"/>
              </a:lnSpc>
              <a:buFont typeface="Monotype Sorts" charset="0"/>
              <a:buChar char="l"/>
              <a:defRPr/>
            </a:pPr>
            <a:r>
              <a:rPr lang="en-US" dirty="0">
                <a:solidFill>
                  <a:srgbClr val="BFBFBF"/>
                </a:solidFill>
              </a:rPr>
              <a:t>Virtual memory and memory sharing</a:t>
            </a:r>
          </a:p>
        </p:txBody>
      </p:sp>
      <p:sp>
        <p:nvSpPr>
          <p:cNvPr id="55299" name="Footer Placeholder 3">
            <a:extLst>
              <a:ext uri="{FF2B5EF4-FFF2-40B4-BE49-F238E27FC236}">
                <a16:creationId xmlns:a16="http://schemas.microsoft.com/office/drawing/2014/main" id="{1E250C96-EEE6-1541-80B7-C1415A5BC20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55300" name="Slide Number Placeholder 4">
            <a:extLst>
              <a:ext uri="{FF2B5EF4-FFF2-40B4-BE49-F238E27FC236}">
                <a16:creationId xmlns:a16="http://schemas.microsoft.com/office/drawing/2014/main" id="{4314EB1A-044E-5540-8006-32B241BA6FA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894A2AD-C5D3-594F-85F2-A294F45857E0}" type="slidenum">
              <a:rPr lang="en-US" altLang="en-US" sz="1000">
                <a:solidFill>
                  <a:schemeClr val="tx1"/>
                </a:solidFill>
              </a:rPr>
              <a:pPr>
                <a:spcBef>
                  <a:spcPct val="0"/>
                </a:spcBef>
                <a:buClrTx/>
                <a:buSzTx/>
                <a:buFontTx/>
                <a:buNone/>
              </a:pPr>
              <a:t>22</a:t>
            </a:fld>
            <a:endParaRPr lang="en-US" altLang="en-US" sz="100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C4368-32AF-324E-9168-CCFAB4621C00}"/>
              </a:ext>
            </a:extLst>
          </p:cNvPr>
          <p:cNvSpPr>
            <a:spLocks noGrp="1"/>
          </p:cNvSpPr>
          <p:nvPr>
            <p:ph type="title"/>
          </p:nvPr>
        </p:nvSpPr>
        <p:spPr>
          <a:xfrm>
            <a:off x="357188" y="434975"/>
            <a:ext cx="8177212" cy="762000"/>
          </a:xfrm>
        </p:spPr>
        <p:txBody>
          <a:bodyPr/>
          <a:lstStyle/>
          <a:p>
            <a:pPr>
              <a:defRPr/>
            </a:pPr>
            <a:r>
              <a:rPr lang="en-US" altLang="en-US">
                <a:ea typeface="ＭＳ Ｐゴシック" panose="020B0600070205080204" pitchFamily="34" charset="-128"/>
              </a:rPr>
              <a:t>Locality</a:t>
            </a:r>
          </a:p>
        </p:txBody>
      </p:sp>
      <p:sp>
        <p:nvSpPr>
          <p:cNvPr id="3" name="Content Placeholder 2">
            <a:extLst>
              <a:ext uri="{FF2B5EF4-FFF2-40B4-BE49-F238E27FC236}">
                <a16:creationId xmlns:a16="http://schemas.microsoft.com/office/drawing/2014/main" id="{3DB27CA8-6BC9-8E40-861F-5FBE36CE3F90}"/>
              </a:ext>
            </a:extLst>
          </p:cNvPr>
          <p:cNvSpPr>
            <a:spLocks noGrp="1" noChangeArrowheads="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a:solidFill>
                  <a:srgbClr val="C00000"/>
                </a:solidFill>
                <a:ea typeface="ＭＳ Ｐゴシック" panose="020B0600070205080204" pitchFamily="34" charset="-128"/>
              </a:rPr>
              <a:t>Principle of Locality:</a:t>
            </a:r>
            <a:r>
              <a:rPr lang="en-US" altLang="en-US">
                <a:ea typeface="ＭＳ Ｐゴシック" panose="020B0600070205080204" pitchFamily="34" charset="-128"/>
              </a:rPr>
              <a:t> </a:t>
            </a:r>
            <a:r>
              <a:rPr lang="en-GB" altLang="en-US">
                <a:ea typeface="ＭＳ Ｐゴシック" panose="020B0600070205080204" pitchFamily="34" charset="-128"/>
              </a:rPr>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a:solidFill>
                <a:srgbClr val="C00000"/>
              </a:solidFill>
              <a:ea typeface="ＭＳ Ｐゴシック" panose="020B0600070205080204" pitchFamily="34" charset="-128"/>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solidFill>
                  <a:srgbClr val="C00000"/>
                </a:solidFill>
                <a:ea typeface="ＭＳ Ｐゴシック" panose="020B0600070205080204" pitchFamily="34" charset="-128"/>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ea typeface="ＭＳ Ｐゴシック" panose="020B0600070205080204" pitchFamily="34" charset="-128"/>
              </a:rPr>
              <a:t>Recently referenced items are likely </a:t>
            </a:r>
            <a:br>
              <a:rPr lang="en-GB" altLang="en-US">
                <a:ea typeface="ＭＳ Ｐゴシック" panose="020B0600070205080204" pitchFamily="34" charset="-128"/>
              </a:rPr>
            </a:br>
            <a:r>
              <a:rPr lang="en-GB" altLang="en-US">
                <a:ea typeface="ＭＳ Ｐゴシック" panose="020B0600070205080204" pitchFamily="34" charset="-128"/>
              </a:rPr>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a:solidFill>
                <a:srgbClr val="C00000"/>
              </a:solidFill>
              <a:ea typeface="ＭＳ Ｐゴシック" panose="020B0600070205080204" pitchFamily="34" charset="-128"/>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solidFill>
                  <a:srgbClr val="C00000"/>
                </a:solidFill>
                <a:ea typeface="ＭＳ Ｐゴシック" panose="020B0600070205080204" pitchFamily="34" charset="-128"/>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ea typeface="ＭＳ Ｐゴシック" panose="020B0600070205080204" pitchFamily="34" charset="-128"/>
              </a:rPr>
              <a:t>Items with nearby addresses tend </a:t>
            </a:r>
            <a:br>
              <a:rPr lang="en-GB" altLang="en-US">
                <a:ea typeface="ＭＳ Ｐゴシック" panose="020B0600070205080204" pitchFamily="34" charset="-128"/>
              </a:rPr>
            </a:br>
            <a:r>
              <a:rPr lang="en-GB" altLang="en-US">
                <a:ea typeface="ＭＳ Ｐゴシック" panose="020B0600070205080204" pitchFamily="34" charset="-128"/>
              </a:rPr>
              <a:t>to be referenced close together in time</a:t>
            </a:r>
          </a:p>
          <a:p>
            <a:pPr>
              <a:buFont typeface="Monotype Sorts" pitchFamily="2" charset="2"/>
              <a:buNone/>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a:ea typeface="ＭＳ Ｐゴシック" panose="020B0600070205080204" pitchFamily="34" charset="-128"/>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a:ea typeface="ＭＳ Ｐゴシック" panose="020B0600070205080204" pitchFamily="34" charset="-128"/>
            </a:endParaRPr>
          </a:p>
        </p:txBody>
      </p:sp>
      <p:sp>
        <p:nvSpPr>
          <p:cNvPr id="4" name="Rectangle 3">
            <a:extLst>
              <a:ext uri="{FF2B5EF4-FFF2-40B4-BE49-F238E27FC236}">
                <a16:creationId xmlns:a16="http://schemas.microsoft.com/office/drawing/2014/main" id="{76362F6F-806D-D04E-ADDB-2CBA2056153E}"/>
              </a:ext>
            </a:extLst>
          </p:cNvPr>
          <p:cNvSpPr>
            <a:spLocks noChangeArrowheads="1"/>
          </p:cNvSpPr>
          <p:nvPr/>
        </p:nvSpPr>
        <p:spPr bwMode="auto">
          <a:xfrm>
            <a:off x="6096000" y="3124200"/>
            <a:ext cx="1905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800">
              <a:solidFill>
                <a:schemeClr val="tx1"/>
              </a:solidFill>
              <a:latin typeface="Calibri" panose="020F0502020204030204" pitchFamily="34" charset="0"/>
            </a:endParaRPr>
          </a:p>
        </p:txBody>
      </p:sp>
      <p:sp>
        <p:nvSpPr>
          <p:cNvPr id="5" name="Rectangle 4">
            <a:extLst>
              <a:ext uri="{FF2B5EF4-FFF2-40B4-BE49-F238E27FC236}">
                <a16:creationId xmlns:a16="http://schemas.microsoft.com/office/drawing/2014/main" id="{8F3F991B-D232-8B4B-8E40-ED50E083091A}"/>
              </a:ext>
            </a:extLst>
          </p:cNvPr>
          <p:cNvSpPr>
            <a:spLocks noChangeArrowheads="1"/>
          </p:cNvSpPr>
          <p:nvPr/>
        </p:nvSpPr>
        <p:spPr bwMode="auto">
          <a:xfrm>
            <a:off x="6489700" y="3124200"/>
            <a:ext cx="381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800">
              <a:solidFill>
                <a:schemeClr val="tx1"/>
              </a:solidFill>
              <a:latin typeface="Calibri" panose="020F0502020204030204" pitchFamily="34" charset="0"/>
            </a:endParaRPr>
          </a:p>
        </p:txBody>
      </p:sp>
      <p:sp>
        <p:nvSpPr>
          <p:cNvPr id="6" name="Freeform 5">
            <a:extLst>
              <a:ext uri="{FF2B5EF4-FFF2-40B4-BE49-F238E27FC236}">
                <a16:creationId xmlns:a16="http://schemas.microsoft.com/office/drawing/2014/main" id="{AEF5C3B5-2596-A14C-82A3-01777A12ED2E}"/>
              </a:ext>
            </a:extLst>
          </p:cNvPr>
          <p:cNvSpPr>
            <a:spLocks/>
          </p:cNvSpPr>
          <p:nvPr/>
        </p:nvSpPr>
        <p:spPr bwMode="auto">
          <a:xfrm>
            <a:off x="6319838" y="2614613"/>
            <a:ext cx="627062" cy="433387"/>
          </a:xfrm>
          <a:custGeom>
            <a:avLst/>
            <a:gdLst>
              <a:gd name="T0" fmla="*/ 287603 w 627844"/>
              <a:gd name="T1" fmla="*/ 431774 h 433589"/>
              <a:gd name="T2" fmla="*/ 45636 w 627844"/>
              <a:gd name="T3" fmla="*/ 72674 h 433589"/>
              <a:gd name="T4" fmla="*/ 561410 w 627844"/>
              <a:gd name="T5" fmla="*/ 59849 h 433589"/>
              <a:gd name="T6" fmla="*/ 402220 w 627844"/>
              <a:gd name="T7" fmla="*/ 431774 h 43358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7" name="Rectangle 6">
            <a:extLst>
              <a:ext uri="{FF2B5EF4-FFF2-40B4-BE49-F238E27FC236}">
                <a16:creationId xmlns:a16="http://schemas.microsoft.com/office/drawing/2014/main" id="{F742E9E1-08B3-784F-A0AB-60F026832A3B}"/>
              </a:ext>
            </a:extLst>
          </p:cNvPr>
          <p:cNvSpPr>
            <a:spLocks noChangeArrowheads="1"/>
          </p:cNvSpPr>
          <p:nvPr/>
        </p:nvSpPr>
        <p:spPr bwMode="auto">
          <a:xfrm>
            <a:off x="6102350" y="4616450"/>
            <a:ext cx="1905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800">
              <a:solidFill>
                <a:schemeClr val="tx1"/>
              </a:solidFill>
              <a:latin typeface="Calibri" panose="020F0502020204030204" pitchFamily="34" charset="0"/>
            </a:endParaRPr>
          </a:p>
        </p:txBody>
      </p:sp>
      <p:sp>
        <p:nvSpPr>
          <p:cNvPr id="8" name="Rectangle 7">
            <a:extLst>
              <a:ext uri="{FF2B5EF4-FFF2-40B4-BE49-F238E27FC236}">
                <a16:creationId xmlns:a16="http://schemas.microsoft.com/office/drawing/2014/main" id="{88D9C3DB-7E14-804B-BE56-8E731D5AD9D3}"/>
              </a:ext>
            </a:extLst>
          </p:cNvPr>
          <p:cNvSpPr>
            <a:spLocks noChangeArrowheads="1"/>
          </p:cNvSpPr>
          <p:nvPr/>
        </p:nvSpPr>
        <p:spPr bwMode="auto">
          <a:xfrm>
            <a:off x="6496050" y="4616450"/>
            <a:ext cx="381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800">
              <a:solidFill>
                <a:schemeClr val="tx1"/>
              </a:solidFill>
              <a:latin typeface="Calibri" panose="020F0502020204030204" pitchFamily="34" charset="0"/>
            </a:endParaRPr>
          </a:p>
        </p:txBody>
      </p:sp>
      <p:sp>
        <p:nvSpPr>
          <p:cNvPr id="10" name="Rectangle 9">
            <a:extLst>
              <a:ext uri="{FF2B5EF4-FFF2-40B4-BE49-F238E27FC236}">
                <a16:creationId xmlns:a16="http://schemas.microsoft.com/office/drawing/2014/main" id="{13D2EC3F-027F-A04C-BDF3-6C7E87F41E86}"/>
              </a:ext>
            </a:extLst>
          </p:cNvPr>
          <p:cNvSpPr>
            <a:spLocks noChangeArrowheads="1"/>
          </p:cNvSpPr>
          <p:nvPr/>
        </p:nvSpPr>
        <p:spPr bwMode="auto">
          <a:xfrm>
            <a:off x="6870700" y="4616450"/>
            <a:ext cx="381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800">
              <a:solidFill>
                <a:schemeClr val="tx1"/>
              </a:solidFill>
              <a:latin typeface="Calibri" panose="020F0502020204030204" pitchFamily="34" charset="0"/>
            </a:endParaRPr>
          </a:p>
        </p:txBody>
      </p:sp>
      <p:sp>
        <p:nvSpPr>
          <p:cNvPr id="11" name="Freeform 10">
            <a:extLst>
              <a:ext uri="{FF2B5EF4-FFF2-40B4-BE49-F238E27FC236}">
                <a16:creationId xmlns:a16="http://schemas.microsoft.com/office/drawing/2014/main" id="{934EF7BC-57A1-A64C-9710-0DA8C272ECA3}"/>
              </a:ext>
            </a:extLst>
          </p:cNvPr>
          <p:cNvSpPr>
            <a:spLocks/>
          </p:cNvSpPr>
          <p:nvPr/>
        </p:nvSpPr>
        <p:spPr bwMode="auto">
          <a:xfrm>
            <a:off x="6416675" y="4186238"/>
            <a:ext cx="841375" cy="360362"/>
          </a:xfrm>
          <a:custGeom>
            <a:avLst/>
            <a:gdLst>
              <a:gd name="T0" fmla="*/ 200596 w 841420"/>
              <a:gd name="T1" fmla="*/ 360472 h 359535"/>
              <a:gd name="T2" fmla="*/ 91180 w 841420"/>
              <a:gd name="T3" fmla="*/ 58069 h 359535"/>
              <a:gd name="T4" fmla="*/ 747688 w 841420"/>
              <a:gd name="T5" fmla="*/ 51496 h 359535"/>
              <a:gd name="T6" fmla="*/ 651141 w 841420"/>
              <a:gd name="T7" fmla="*/ 367047 h 3595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354" name="Footer Placeholder 8">
            <a:extLst>
              <a:ext uri="{FF2B5EF4-FFF2-40B4-BE49-F238E27FC236}">
                <a16:creationId xmlns:a16="http://schemas.microsoft.com/office/drawing/2014/main" id="{1A77F867-775C-8649-BA6C-B2E413B1A0F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57355" name="Slide Number Placeholder 11">
            <a:extLst>
              <a:ext uri="{FF2B5EF4-FFF2-40B4-BE49-F238E27FC236}">
                <a16:creationId xmlns:a16="http://schemas.microsoft.com/office/drawing/2014/main" id="{C8AB86AC-BB8C-A240-80F7-9AFC5FFC35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5F7CD7C-B8C7-1947-8CAB-393115FD51E0}" type="slidenum">
              <a:rPr lang="en-US" altLang="en-US" sz="1000">
                <a:solidFill>
                  <a:schemeClr val="tx1"/>
                </a:solidFill>
              </a:rPr>
              <a:pPr>
                <a:spcBef>
                  <a:spcPct val="0"/>
                </a:spcBef>
                <a:buClrTx/>
                <a:buSzTx/>
                <a:buFontTx/>
                <a:buNone/>
              </a:pPr>
              <a:t>23</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76A799-4D85-6741-AD1F-8818F12AAD81}"/>
              </a:ext>
            </a:extLst>
          </p:cNvPr>
          <p:cNvSpPr>
            <a:spLocks noGrp="1"/>
          </p:cNvSpPr>
          <p:nvPr>
            <p:ph type="title"/>
          </p:nvPr>
        </p:nvSpPr>
        <p:spPr/>
        <p:txBody>
          <a:bodyPr/>
          <a:lstStyle/>
          <a:p>
            <a:pPr>
              <a:defRPr/>
            </a:pPr>
            <a:r>
              <a:rPr lang="en-US" altLang="en-US">
                <a:ea typeface="ＭＳ Ｐゴシック" panose="020B0600070205080204" pitchFamily="34" charset="-128"/>
              </a:rPr>
              <a:t>Locality Example</a:t>
            </a:r>
          </a:p>
        </p:txBody>
      </p:sp>
      <p:sp>
        <p:nvSpPr>
          <p:cNvPr id="59394" name="Content Placeholder 2">
            <a:extLst>
              <a:ext uri="{FF2B5EF4-FFF2-40B4-BE49-F238E27FC236}">
                <a16:creationId xmlns:a16="http://schemas.microsoft.com/office/drawing/2014/main" id="{BDD1A0EB-002C-7648-94FF-DAEAA2701311}"/>
              </a:ext>
            </a:extLst>
          </p:cNvPr>
          <p:cNvSpPr>
            <a:spLocks noGrp="1" noChangeArrowheads="1"/>
          </p:cNvSpPr>
          <p:nvPr>
            <p:ph idx="1"/>
          </p:nvPr>
        </p:nvSpPr>
        <p:spPr>
          <a:xfrm>
            <a:off x="396875" y="2946400"/>
            <a:ext cx="5318125" cy="2768600"/>
          </a:xfrm>
        </p:spPr>
        <p:txBody>
          <a:bodyPr/>
          <a:lstStyle/>
          <a:p>
            <a:r>
              <a:rPr lang="en-US" altLang="en-US">
                <a:ea typeface="ＭＳ Ｐゴシック" panose="020B0600070205080204" pitchFamily="34" charset="-128"/>
              </a:rPr>
              <a:t>Data references</a:t>
            </a:r>
          </a:p>
          <a:p>
            <a:pPr lvl="1"/>
            <a:r>
              <a:rPr lang="en-US" altLang="en-US">
                <a:ea typeface="ＭＳ Ｐゴシック" panose="020B0600070205080204" pitchFamily="34" charset="-128"/>
              </a:rPr>
              <a:t>Reference array elements in succession (stride-1 reference pattern).</a:t>
            </a:r>
          </a:p>
          <a:p>
            <a:pPr lvl="1"/>
            <a:r>
              <a:rPr lang="en-US" altLang="en-US">
                <a:ea typeface="ＭＳ Ｐゴシック" panose="020B0600070205080204" pitchFamily="34" charset="-128"/>
              </a:rPr>
              <a:t>Reference variable </a:t>
            </a:r>
            <a:r>
              <a:rPr lang="en-US" altLang="en-US">
                <a:latin typeface="Courier New" panose="02070309020205020404" pitchFamily="49" charset="0"/>
                <a:ea typeface="ＭＳ Ｐゴシック" panose="020B0600070205080204" pitchFamily="34" charset="-128"/>
              </a:rPr>
              <a:t>sum</a:t>
            </a:r>
            <a:r>
              <a:rPr lang="en-US" altLang="en-US">
                <a:ea typeface="ＭＳ Ｐゴシック" panose="020B0600070205080204" pitchFamily="34" charset="-128"/>
              </a:rPr>
              <a:t> each iteration.</a:t>
            </a:r>
          </a:p>
          <a:p>
            <a:r>
              <a:rPr lang="en-US" altLang="en-US">
                <a:ea typeface="ＭＳ Ｐゴシック" panose="020B0600070205080204" pitchFamily="34" charset="-128"/>
              </a:rPr>
              <a:t>Instruction references</a:t>
            </a:r>
          </a:p>
          <a:p>
            <a:pPr lvl="1"/>
            <a:r>
              <a:rPr lang="en-US" altLang="en-US">
                <a:ea typeface="ＭＳ Ｐゴシック" panose="020B0600070205080204" pitchFamily="34" charset="-128"/>
              </a:rPr>
              <a:t>Reference instructions in sequence.</a:t>
            </a:r>
          </a:p>
          <a:p>
            <a:pPr lvl="1"/>
            <a:r>
              <a:rPr lang="en-US" altLang="en-US">
                <a:ea typeface="ＭＳ Ｐゴシック" panose="020B0600070205080204" pitchFamily="34" charset="-128"/>
              </a:rPr>
              <a:t>Cycle through loop repeatedly. </a:t>
            </a:r>
          </a:p>
          <a:p>
            <a:endParaRPr lang="en-US" altLang="en-US">
              <a:ea typeface="ＭＳ Ｐゴシック" panose="020B0600070205080204" pitchFamily="34" charset="-128"/>
            </a:endParaRPr>
          </a:p>
        </p:txBody>
      </p:sp>
      <p:sp>
        <p:nvSpPr>
          <p:cNvPr id="59395" name="Rectangle 4">
            <a:extLst>
              <a:ext uri="{FF2B5EF4-FFF2-40B4-BE49-F238E27FC236}">
                <a16:creationId xmlns:a16="http://schemas.microsoft.com/office/drawing/2014/main" id="{FDBDC7FD-628D-1847-86ED-842995909725}"/>
              </a:ext>
            </a:extLst>
          </p:cNvPr>
          <p:cNvSpPr>
            <a:spLocks noChangeArrowheads="1"/>
          </p:cNvSpPr>
          <p:nvPr/>
        </p:nvSpPr>
        <p:spPr bwMode="auto">
          <a:xfrm>
            <a:off x="3049588" y="1651000"/>
            <a:ext cx="3044825" cy="1092200"/>
          </a:xfrm>
          <a:prstGeom prst="rect">
            <a:avLst/>
          </a:prstGeom>
          <a:solidFill>
            <a:srgbClr val="F7F5CD"/>
          </a:solidFill>
          <a:ln w="12700">
            <a:solidFill>
              <a:schemeClr val="tx1"/>
            </a:solidFill>
            <a:miter lim="800000"/>
            <a:headEnd/>
            <a:tailEnd/>
          </a:ln>
        </p:spPr>
        <p:txBody>
          <a:bodyPr lIns="90487" tIns="44450" rIns="90487" bIns="44450">
            <a:spAutoFit/>
          </a:bodyPr>
          <a:lstStyle>
            <a:lvl1pPr>
              <a:spcBef>
                <a:spcPct val="20000"/>
              </a:spcBef>
              <a:buClr>
                <a:schemeClr val="tx1"/>
              </a:buClr>
              <a:buSzPct val="50000"/>
              <a:buFont typeface="Monotype Sorts" pitchFamily="2" charset="2"/>
              <a:buChar char="l"/>
              <a:tabLst>
                <a:tab pos="4572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4572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4572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4572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4572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4572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4572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4572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457200" algn="l"/>
              </a:tabLst>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ourier New" panose="02070309020205020404" pitchFamily="49" charset="0"/>
              </a:rPr>
              <a:t>sum = 0;</a:t>
            </a:r>
          </a:p>
          <a:p>
            <a:pPr>
              <a:spcBef>
                <a:spcPct val="0"/>
              </a:spcBef>
              <a:buClrTx/>
              <a:buSzTx/>
              <a:buFontTx/>
              <a:buNone/>
            </a:pPr>
            <a:r>
              <a:rPr lang="en-US" altLang="en-US" sz="1600">
                <a:solidFill>
                  <a:schemeClr val="tx1"/>
                </a:solidFill>
                <a:latin typeface="Courier New" panose="02070309020205020404" pitchFamily="49" charset="0"/>
              </a:rPr>
              <a:t>for (i = 0; i &lt; n; i++)</a:t>
            </a:r>
          </a:p>
          <a:p>
            <a:pPr>
              <a:spcBef>
                <a:spcPct val="0"/>
              </a:spcBef>
              <a:buClrTx/>
              <a:buSzTx/>
              <a:buFontTx/>
              <a:buNone/>
            </a:pPr>
            <a:r>
              <a:rPr lang="en-US" altLang="en-US" sz="1600">
                <a:solidFill>
                  <a:schemeClr val="tx1"/>
                </a:solidFill>
                <a:latin typeface="Courier New" panose="02070309020205020404" pitchFamily="49" charset="0"/>
              </a:rPr>
              <a:t>	sum += a[i];</a:t>
            </a:r>
          </a:p>
          <a:p>
            <a:pPr>
              <a:spcBef>
                <a:spcPct val="0"/>
              </a:spcBef>
              <a:buClrTx/>
              <a:buSzTx/>
              <a:buFontTx/>
              <a:buNone/>
            </a:pPr>
            <a:r>
              <a:rPr lang="en-US" altLang="en-US" sz="1600">
                <a:solidFill>
                  <a:schemeClr val="tx1"/>
                </a:solidFill>
                <a:latin typeface="Courier New" panose="02070309020205020404" pitchFamily="49" charset="0"/>
              </a:rPr>
              <a:t>return sum;</a:t>
            </a:r>
          </a:p>
        </p:txBody>
      </p:sp>
      <p:sp>
        <p:nvSpPr>
          <p:cNvPr id="13" name="TextBox 12">
            <a:extLst>
              <a:ext uri="{FF2B5EF4-FFF2-40B4-BE49-F238E27FC236}">
                <a16:creationId xmlns:a16="http://schemas.microsoft.com/office/drawing/2014/main" id="{97EE0B12-532E-FA4A-93CF-38D67247ADAB}"/>
              </a:ext>
            </a:extLst>
          </p:cNvPr>
          <p:cNvSpPr txBox="1">
            <a:spLocks noChangeArrowheads="1"/>
          </p:cNvSpPr>
          <p:nvPr/>
        </p:nvSpPr>
        <p:spPr bwMode="auto">
          <a:xfrm>
            <a:off x="5715000" y="3560763"/>
            <a:ext cx="20447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Spatial locality</a:t>
            </a:r>
          </a:p>
        </p:txBody>
      </p:sp>
      <p:sp>
        <p:nvSpPr>
          <p:cNvPr id="14" name="TextBox 13">
            <a:extLst>
              <a:ext uri="{FF2B5EF4-FFF2-40B4-BE49-F238E27FC236}">
                <a16:creationId xmlns:a16="http://schemas.microsoft.com/office/drawing/2014/main" id="{C0C579D0-5BB5-5947-8461-3F5DD42663D1}"/>
              </a:ext>
            </a:extLst>
          </p:cNvPr>
          <p:cNvSpPr txBox="1">
            <a:spLocks noChangeArrowheads="1"/>
          </p:cNvSpPr>
          <p:nvPr/>
        </p:nvSpPr>
        <p:spPr bwMode="auto">
          <a:xfrm>
            <a:off x="5715000" y="4022725"/>
            <a:ext cx="2370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Temporal locality</a:t>
            </a:r>
          </a:p>
        </p:txBody>
      </p:sp>
      <p:sp>
        <p:nvSpPr>
          <p:cNvPr id="15" name="TextBox 14">
            <a:extLst>
              <a:ext uri="{FF2B5EF4-FFF2-40B4-BE49-F238E27FC236}">
                <a16:creationId xmlns:a16="http://schemas.microsoft.com/office/drawing/2014/main" id="{D02A5C45-7682-724B-828B-B465735CB7EF}"/>
              </a:ext>
            </a:extLst>
          </p:cNvPr>
          <p:cNvSpPr txBox="1">
            <a:spLocks noChangeArrowheads="1"/>
          </p:cNvSpPr>
          <p:nvPr/>
        </p:nvSpPr>
        <p:spPr bwMode="auto">
          <a:xfrm>
            <a:off x="5715000" y="4800600"/>
            <a:ext cx="20447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Spatial locality</a:t>
            </a:r>
          </a:p>
        </p:txBody>
      </p:sp>
      <p:sp>
        <p:nvSpPr>
          <p:cNvPr id="17" name="TextBox 16">
            <a:extLst>
              <a:ext uri="{FF2B5EF4-FFF2-40B4-BE49-F238E27FC236}">
                <a16:creationId xmlns:a16="http://schemas.microsoft.com/office/drawing/2014/main" id="{D406ECA2-B020-DC45-B7BF-FB2703198985}"/>
              </a:ext>
            </a:extLst>
          </p:cNvPr>
          <p:cNvSpPr txBox="1">
            <a:spLocks noChangeArrowheads="1"/>
          </p:cNvSpPr>
          <p:nvPr/>
        </p:nvSpPr>
        <p:spPr bwMode="auto">
          <a:xfrm>
            <a:off x="5715000" y="5197475"/>
            <a:ext cx="2370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alibri" panose="020F0502020204030204" pitchFamily="34" charset="0"/>
              </a:rPr>
              <a:t>Temporal locality</a:t>
            </a:r>
          </a:p>
        </p:txBody>
      </p:sp>
      <p:sp>
        <p:nvSpPr>
          <p:cNvPr id="59400" name="Footer Placeholder 1">
            <a:extLst>
              <a:ext uri="{FF2B5EF4-FFF2-40B4-BE49-F238E27FC236}">
                <a16:creationId xmlns:a16="http://schemas.microsoft.com/office/drawing/2014/main" id="{155AD060-60D7-7740-B8F7-2EC10939254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59401" name="Slide Number Placeholder 2">
            <a:extLst>
              <a:ext uri="{FF2B5EF4-FFF2-40B4-BE49-F238E27FC236}">
                <a16:creationId xmlns:a16="http://schemas.microsoft.com/office/drawing/2014/main" id="{E474026C-34F2-DB4F-84BF-557AA5F7E7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CB9999F-4248-0E4F-9559-E5F1B1E647B8}" type="slidenum">
              <a:rPr lang="en-US" altLang="en-US" sz="1000">
                <a:solidFill>
                  <a:schemeClr val="tx1"/>
                </a:solidFill>
              </a:rPr>
              <a:pPr>
                <a:spcBef>
                  <a:spcPct val="0"/>
                </a:spcBef>
                <a:buClrTx/>
                <a:buSzTx/>
                <a:buFontTx/>
                <a:buNone/>
              </a:pPr>
              <a:t>24</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2101" name="Rectangle 1029">
            <a:extLst>
              <a:ext uri="{FF2B5EF4-FFF2-40B4-BE49-F238E27FC236}">
                <a16:creationId xmlns:a16="http://schemas.microsoft.com/office/drawing/2014/main" id="{47B0701A-7B00-D042-A4CC-3534A510DF01}"/>
              </a:ext>
            </a:extLst>
          </p:cNvPr>
          <p:cNvSpPr>
            <a:spLocks noGrp="1" noChangeArrowheads="1"/>
          </p:cNvSpPr>
          <p:nvPr>
            <p:ph type="title"/>
          </p:nvPr>
        </p:nvSpPr>
        <p:spPr>
          <a:xfrm>
            <a:off x="357188" y="434975"/>
            <a:ext cx="8177212" cy="762000"/>
          </a:xfrm>
        </p:spPr>
        <p:txBody>
          <a:bodyPr/>
          <a:lstStyle/>
          <a:p>
            <a:pPr>
              <a:defRPr/>
            </a:pPr>
            <a:r>
              <a:rPr lang="en-US" altLang="en-US">
                <a:ea typeface="ＭＳ Ｐゴシック" panose="020B0600070205080204" pitchFamily="34" charset="-128"/>
              </a:rPr>
              <a:t>Qualitative Estimates of Locality</a:t>
            </a:r>
          </a:p>
        </p:txBody>
      </p:sp>
      <p:sp>
        <p:nvSpPr>
          <p:cNvPr id="60418" name="Rectangle 1030">
            <a:extLst>
              <a:ext uri="{FF2B5EF4-FFF2-40B4-BE49-F238E27FC236}">
                <a16:creationId xmlns:a16="http://schemas.microsoft.com/office/drawing/2014/main" id="{6B8D7DD1-851A-B745-A42B-FD623E3F09E1}"/>
              </a:ext>
            </a:extLst>
          </p:cNvPr>
          <p:cNvSpPr>
            <a:spLocks noGrp="1" noChangeArrowheads="1"/>
          </p:cNvSpPr>
          <p:nvPr>
            <p:ph type="body" idx="1"/>
          </p:nvPr>
        </p:nvSpPr>
        <p:spPr/>
        <p:txBody>
          <a:bodyPr/>
          <a:lstStyle/>
          <a:p>
            <a:r>
              <a:rPr lang="en-US" altLang="en-US">
                <a:solidFill>
                  <a:srgbClr val="FF0000"/>
                </a:solidFill>
                <a:ea typeface="ＭＳ Ｐゴシック" panose="020B0600070205080204" pitchFamily="34" charset="-128"/>
              </a:rPr>
              <a:t>Claim:</a:t>
            </a:r>
            <a:r>
              <a:rPr lang="en-US" altLang="en-US">
                <a:ea typeface="ＭＳ Ｐゴシック" panose="020B0600070205080204" pitchFamily="34" charset="-128"/>
              </a:rPr>
              <a:t> Being able to look at code and get a qualitative sense of its locality is a key skill for a professional programmer.</a:t>
            </a:r>
          </a:p>
          <a:p>
            <a:endParaRPr lang="en-US" altLang="en-US">
              <a:ea typeface="ＭＳ Ｐゴシック" panose="020B0600070205080204" pitchFamily="34" charset="-128"/>
            </a:endParaRPr>
          </a:p>
          <a:p>
            <a:r>
              <a:rPr lang="en-US" altLang="en-US">
                <a:solidFill>
                  <a:srgbClr val="FF0000"/>
                </a:solidFill>
                <a:ea typeface="ＭＳ Ｐゴシック" panose="020B0600070205080204" pitchFamily="34" charset="-128"/>
              </a:rPr>
              <a:t>Question:</a:t>
            </a:r>
            <a:r>
              <a:rPr lang="en-US" altLang="en-US">
                <a:ea typeface="ＭＳ Ｐゴシック" panose="020B0600070205080204" pitchFamily="34" charset="-128"/>
              </a:rPr>
              <a:t> Does this function have good locality with respect to array </a:t>
            </a:r>
            <a:r>
              <a:rPr lang="en-US" altLang="en-US">
                <a:latin typeface="Courier New" panose="02070309020205020404" pitchFamily="49" charset="0"/>
                <a:ea typeface="ＭＳ Ｐゴシック" panose="020B0600070205080204" pitchFamily="34" charset="-128"/>
              </a:rPr>
              <a:t>a</a:t>
            </a:r>
            <a:r>
              <a:rPr lang="en-US" altLang="en-US">
                <a:ea typeface="ＭＳ Ｐゴシック" panose="020B0600070205080204" pitchFamily="34" charset="-128"/>
              </a:rPr>
              <a:t>?</a:t>
            </a:r>
          </a:p>
        </p:txBody>
      </p:sp>
      <p:sp>
        <p:nvSpPr>
          <p:cNvPr id="60419" name="Text Box 1028">
            <a:extLst>
              <a:ext uri="{FF2B5EF4-FFF2-40B4-BE49-F238E27FC236}">
                <a16:creationId xmlns:a16="http://schemas.microsoft.com/office/drawing/2014/main" id="{40A60FD9-37B9-E640-BFF5-0C56529071D8}"/>
              </a:ext>
            </a:extLst>
          </p:cNvPr>
          <p:cNvSpPr txBox="1">
            <a:spLocks noChangeArrowheads="1"/>
          </p:cNvSpPr>
          <p:nvPr/>
        </p:nvSpPr>
        <p:spPr bwMode="auto">
          <a:xfrm>
            <a:off x="2133600" y="4040188"/>
            <a:ext cx="4441825" cy="2589212"/>
          </a:xfrm>
          <a:prstGeom prst="rect">
            <a:avLst/>
          </a:prstGeom>
          <a:solidFill>
            <a:srgbClr val="F6F5BD"/>
          </a:solidFill>
          <a:ln w="25400">
            <a:solidFill>
              <a:schemeClr val="tx1"/>
            </a:solidFill>
            <a:miter lim="800000"/>
            <a:headEnd/>
            <a:tailEnd/>
          </a:ln>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800">
                <a:solidFill>
                  <a:schemeClr val="tx1"/>
                </a:solidFill>
                <a:latin typeface="Courier New" panose="02070309020205020404" pitchFamily="49" charset="0"/>
              </a:rPr>
              <a:t>int sum_array_rows(int a[M][N])</a:t>
            </a:r>
          </a:p>
          <a:p>
            <a:pPr>
              <a:spcBef>
                <a:spcPct val="0"/>
              </a:spcBef>
              <a:buClrTx/>
              <a:buSzTx/>
              <a:buFontTx/>
              <a:buNone/>
            </a:pPr>
            <a:r>
              <a:rPr lang="en-US" altLang="en-US" sz="1800">
                <a:solidFill>
                  <a:schemeClr val="tx1"/>
                </a:solidFill>
                <a:latin typeface="Courier New" panose="02070309020205020404" pitchFamily="49" charset="0"/>
              </a:rPr>
              <a:t>{</a:t>
            </a:r>
          </a:p>
          <a:p>
            <a:pPr>
              <a:spcBef>
                <a:spcPct val="0"/>
              </a:spcBef>
              <a:buClrTx/>
              <a:buSzTx/>
              <a:buFontTx/>
              <a:buNone/>
            </a:pPr>
            <a:r>
              <a:rPr lang="en-US" altLang="en-US" sz="1800">
                <a:solidFill>
                  <a:schemeClr val="tx1"/>
                </a:solidFill>
                <a:latin typeface="Courier New" panose="02070309020205020404" pitchFamily="49" charset="0"/>
              </a:rPr>
              <a:t>    int i, j, sum = 0;</a:t>
            </a:r>
          </a:p>
          <a:p>
            <a:pPr>
              <a:spcBef>
                <a:spcPct val="0"/>
              </a:spcBef>
              <a:buClrTx/>
              <a:buSzTx/>
              <a:buFontTx/>
              <a:buNone/>
            </a:pPr>
            <a:endParaRPr lang="en-US" altLang="en-US" sz="1800">
              <a:solidFill>
                <a:schemeClr val="tx1"/>
              </a:solidFill>
              <a:latin typeface="Courier New" panose="02070309020205020404" pitchFamily="49" charset="0"/>
            </a:endParaRPr>
          </a:p>
          <a:p>
            <a:pPr>
              <a:spcBef>
                <a:spcPct val="0"/>
              </a:spcBef>
              <a:buClrTx/>
              <a:buSzTx/>
              <a:buFontTx/>
              <a:buNone/>
            </a:pPr>
            <a:r>
              <a:rPr lang="en-US" altLang="en-US" sz="1800">
                <a:solidFill>
                  <a:schemeClr val="tx1"/>
                </a:solidFill>
                <a:latin typeface="Courier New" panose="02070309020205020404" pitchFamily="49" charset="0"/>
              </a:rPr>
              <a:t>    for (i = 0; i &lt; M; i++)</a:t>
            </a:r>
          </a:p>
          <a:p>
            <a:pPr>
              <a:spcBef>
                <a:spcPct val="0"/>
              </a:spcBef>
              <a:buClrTx/>
              <a:buSzTx/>
              <a:buFontTx/>
              <a:buNone/>
            </a:pPr>
            <a:r>
              <a:rPr lang="en-US" altLang="en-US" sz="1800">
                <a:solidFill>
                  <a:schemeClr val="tx1"/>
                </a:solidFill>
                <a:latin typeface="Courier New" panose="02070309020205020404" pitchFamily="49" charset="0"/>
              </a:rPr>
              <a:t>        for (j = 0; j &lt; N; j++)</a:t>
            </a:r>
          </a:p>
          <a:p>
            <a:pPr>
              <a:spcBef>
                <a:spcPct val="0"/>
              </a:spcBef>
              <a:buClrTx/>
              <a:buSzTx/>
              <a:buFontTx/>
              <a:buNone/>
            </a:pPr>
            <a:r>
              <a:rPr lang="en-US" altLang="en-US" sz="1800">
                <a:solidFill>
                  <a:schemeClr val="tx1"/>
                </a:solidFill>
                <a:latin typeface="Courier New" panose="02070309020205020404" pitchFamily="49" charset="0"/>
              </a:rPr>
              <a:t>            sum += a[i][j];</a:t>
            </a:r>
          </a:p>
          <a:p>
            <a:pPr>
              <a:spcBef>
                <a:spcPct val="0"/>
              </a:spcBef>
              <a:buClrTx/>
              <a:buSzTx/>
              <a:buFontTx/>
              <a:buNone/>
            </a:pPr>
            <a:r>
              <a:rPr lang="en-US" altLang="en-US" sz="1800">
                <a:solidFill>
                  <a:schemeClr val="tx1"/>
                </a:solidFill>
                <a:latin typeface="Courier New" panose="02070309020205020404" pitchFamily="49" charset="0"/>
              </a:rPr>
              <a:t>    return sum;</a:t>
            </a:r>
          </a:p>
          <a:p>
            <a:pPr>
              <a:spcBef>
                <a:spcPct val="0"/>
              </a:spcBef>
              <a:buClrTx/>
              <a:buSzTx/>
              <a:buFontTx/>
              <a:buNone/>
            </a:pPr>
            <a:r>
              <a:rPr lang="en-US" altLang="en-US" sz="1800">
                <a:solidFill>
                  <a:schemeClr val="tx1"/>
                </a:solidFill>
                <a:latin typeface="Courier New" panose="02070309020205020404" pitchFamily="49" charset="0"/>
              </a:rPr>
              <a:t>}</a:t>
            </a:r>
          </a:p>
        </p:txBody>
      </p:sp>
      <p:sp>
        <p:nvSpPr>
          <p:cNvPr id="60420" name="Slide Number Placeholder 2">
            <a:extLst>
              <a:ext uri="{FF2B5EF4-FFF2-40B4-BE49-F238E27FC236}">
                <a16:creationId xmlns:a16="http://schemas.microsoft.com/office/drawing/2014/main" id="{5D7597FD-5F8D-B04C-9680-56533B66316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C3019BD-43AE-9047-9A55-03BBD99ED4A0}" type="slidenum">
              <a:rPr lang="en-US" altLang="en-US" sz="1000">
                <a:solidFill>
                  <a:schemeClr val="tx1"/>
                </a:solidFill>
              </a:rPr>
              <a:pPr>
                <a:spcBef>
                  <a:spcPct val="0"/>
                </a:spcBef>
                <a:buClrTx/>
                <a:buSzTx/>
                <a:buFontTx/>
                <a:buNone/>
              </a:pPr>
              <a:t>25</a:t>
            </a:fld>
            <a:endParaRPr lang="en-US" altLang="en-US" sz="1000">
              <a:solidFill>
                <a:schemeClr val="tx1"/>
              </a:solidFill>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25" name="Rectangle 5">
            <a:extLst>
              <a:ext uri="{FF2B5EF4-FFF2-40B4-BE49-F238E27FC236}">
                <a16:creationId xmlns:a16="http://schemas.microsoft.com/office/drawing/2014/main" id="{0D55A34B-C530-5344-A3E3-75529BA82D87}"/>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Locality Example</a:t>
            </a:r>
          </a:p>
        </p:txBody>
      </p:sp>
      <p:sp>
        <p:nvSpPr>
          <p:cNvPr id="62466" name="Rectangle 6">
            <a:extLst>
              <a:ext uri="{FF2B5EF4-FFF2-40B4-BE49-F238E27FC236}">
                <a16:creationId xmlns:a16="http://schemas.microsoft.com/office/drawing/2014/main" id="{6CDB5D28-52AC-A640-84A0-916712E4EBDB}"/>
              </a:ext>
            </a:extLst>
          </p:cNvPr>
          <p:cNvSpPr>
            <a:spLocks noGrp="1" noChangeArrowheads="1"/>
          </p:cNvSpPr>
          <p:nvPr>
            <p:ph type="body" idx="1"/>
          </p:nvPr>
        </p:nvSpPr>
        <p:spPr/>
        <p:txBody>
          <a:bodyPr/>
          <a:lstStyle/>
          <a:p>
            <a:r>
              <a:rPr lang="en-US" altLang="en-US">
                <a:solidFill>
                  <a:srgbClr val="FF0000"/>
                </a:solidFill>
                <a:ea typeface="ＭＳ Ｐゴシック" panose="020B0600070205080204" pitchFamily="34" charset="-128"/>
              </a:rPr>
              <a:t>Question:</a:t>
            </a:r>
            <a:r>
              <a:rPr lang="en-US" altLang="en-US">
                <a:ea typeface="ＭＳ Ｐゴシック" panose="020B0600070205080204" pitchFamily="34" charset="-128"/>
              </a:rPr>
              <a:t> Does this function have good locality with respect to array </a:t>
            </a:r>
            <a:r>
              <a:rPr lang="en-US" altLang="en-US">
                <a:latin typeface="Courier New" panose="02070309020205020404" pitchFamily="49" charset="0"/>
                <a:ea typeface="ＭＳ Ｐゴシック" panose="020B0600070205080204" pitchFamily="34" charset="-128"/>
              </a:rPr>
              <a:t>a</a:t>
            </a:r>
            <a:r>
              <a:rPr lang="en-US" altLang="en-US">
                <a:ea typeface="ＭＳ Ｐゴシック" panose="020B0600070205080204" pitchFamily="34" charset="-128"/>
              </a:rPr>
              <a:t>?</a:t>
            </a:r>
          </a:p>
        </p:txBody>
      </p:sp>
      <p:sp>
        <p:nvSpPr>
          <p:cNvPr id="62467" name="Text Box 4">
            <a:extLst>
              <a:ext uri="{FF2B5EF4-FFF2-40B4-BE49-F238E27FC236}">
                <a16:creationId xmlns:a16="http://schemas.microsoft.com/office/drawing/2014/main" id="{6BA7C3F3-B8BD-1546-AE0E-E6B09DF0643C}"/>
              </a:ext>
            </a:extLst>
          </p:cNvPr>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800">
                <a:solidFill>
                  <a:schemeClr val="tx1"/>
                </a:solidFill>
                <a:latin typeface="Courier New" panose="02070309020205020404" pitchFamily="49" charset="0"/>
              </a:rPr>
              <a:t>int sum_array_cols(int a[M][N])</a:t>
            </a:r>
          </a:p>
          <a:p>
            <a:pPr>
              <a:spcBef>
                <a:spcPct val="0"/>
              </a:spcBef>
              <a:buClrTx/>
              <a:buSzTx/>
              <a:buFontTx/>
              <a:buNone/>
            </a:pPr>
            <a:r>
              <a:rPr lang="en-US" altLang="en-US" sz="1800">
                <a:solidFill>
                  <a:schemeClr val="tx1"/>
                </a:solidFill>
                <a:latin typeface="Courier New" panose="02070309020205020404" pitchFamily="49" charset="0"/>
              </a:rPr>
              <a:t>{</a:t>
            </a:r>
          </a:p>
          <a:p>
            <a:pPr>
              <a:spcBef>
                <a:spcPct val="0"/>
              </a:spcBef>
              <a:buClrTx/>
              <a:buSzTx/>
              <a:buFontTx/>
              <a:buNone/>
            </a:pPr>
            <a:r>
              <a:rPr lang="en-US" altLang="en-US" sz="1800">
                <a:solidFill>
                  <a:schemeClr val="tx1"/>
                </a:solidFill>
                <a:latin typeface="Courier New" panose="02070309020205020404" pitchFamily="49" charset="0"/>
              </a:rPr>
              <a:t>    int i, j, sum = 0;</a:t>
            </a:r>
          </a:p>
          <a:p>
            <a:pPr>
              <a:spcBef>
                <a:spcPct val="0"/>
              </a:spcBef>
              <a:buClrTx/>
              <a:buSzTx/>
              <a:buFontTx/>
              <a:buNone/>
            </a:pPr>
            <a:endParaRPr lang="en-US" altLang="en-US" sz="1800">
              <a:solidFill>
                <a:schemeClr val="tx1"/>
              </a:solidFill>
              <a:latin typeface="Courier New" panose="02070309020205020404" pitchFamily="49" charset="0"/>
            </a:endParaRPr>
          </a:p>
          <a:p>
            <a:pPr>
              <a:spcBef>
                <a:spcPct val="0"/>
              </a:spcBef>
              <a:buClrTx/>
              <a:buSzTx/>
              <a:buFontTx/>
              <a:buNone/>
            </a:pPr>
            <a:r>
              <a:rPr lang="en-US" altLang="en-US" sz="1800">
                <a:solidFill>
                  <a:schemeClr val="tx1"/>
                </a:solidFill>
                <a:latin typeface="Courier New" panose="02070309020205020404" pitchFamily="49" charset="0"/>
              </a:rPr>
              <a:t>    for (j = 0; j &lt; N; j++)</a:t>
            </a:r>
          </a:p>
          <a:p>
            <a:pPr>
              <a:spcBef>
                <a:spcPct val="0"/>
              </a:spcBef>
              <a:buClrTx/>
              <a:buSzTx/>
              <a:buFontTx/>
              <a:buNone/>
            </a:pPr>
            <a:r>
              <a:rPr lang="en-US" altLang="en-US" sz="1800">
                <a:solidFill>
                  <a:schemeClr val="tx1"/>
                </a:solidFill>
                <a:latin typeface="Courier New" panose="02070309020205020404" pitchFamily="49" charset="0"/>
              </a:rPr>
              <a:t>        for (i = 0; i &lt; M; i++)</a:t>
            </a:r>
          </a:p>
          <a:p>
            <a:pPr>
              <a:spcBef>
                <a:spcPct val="0"/>
              </a:spcBef>
              <a:buClrTx/>
              <a:buSzTx/>
              <a:buFontTx/>
              <a:buNone/>
            </a:pPr>
            <a:r>
              <a:rPr lang="en-US" altLang="en-US" sz="1800">
                <a:solidFill>
                  <a:schemeClr val="tx1"/>
                </a:solidFill>
                <a:latin typeface="Courier New" panose="02070309020205020404" pitchFamily="49" charset="0"/>
              </a:rPr>
              <a:t>            sum += a[i][j];</a:t>
            </a:r>
          </a:p>
          <a:p>
            <a:pPr>
              <a:spcBef>
                <a:spcPct val="0"/>
              </a:spcBef>
              <a:buClrTx/>
              <a:buSzTx/>
              <a:buFontTx/>
              <a:buNone/>
            </a:pPr>
            <a:r>
              <a:rPr lang="en-US" altLang="en-US" sz="1800">
                <a:solidFill>
                  <a:schemeClr val="tx1"/>
                </a:solidFill>
                <a:latin typeface="Courier New" panose="02070309020205020404" pitchFamily="49" charset="0"/>
              </a:rPr>
              <a:t>    return sum;</a:t>
            </a:r>
          </a:p>
          <a:p>
            <a:pPr>
              <a:spcBef>
                <a:spcPct val="0"/>
              </a:spcBef>
              <a:buClrTx/>
              <a:buSzTx/>
              <a:buFontTx/>
              <a:buNone/>
            </a:pPr>
            <a:r>
              <a:rPr lang="en-US" altLang="en-US" sz="1800">
                <a:solidFill>
                  <a:schemeClr val="tx1"/>
                </a:solidFill>
                <a:latin typeface="Courier New" panose="02070309020205020404" pitchFamily="49" charset="0"/>
              </a:rPr>
              <a:t>}</a:t>
            </a:r>
          </a:p>
        </p:txBody>
      </p:sp>
      <p:sp>
        <p:nvSpPr>
          <p:cNvPr id="62468" name="Footer Placeholder 1">
            <a:extLst>
              <a:ext uri="{FF2B5EF4-FFF2-40B4-BE49-F238E27FC236}">
                <a16:creationId xmlns:a16="http://schemas.microsoft.com/office/drawing/2014/main" id="{40CD0A7A-92FB-2544-8734-B2B4F66CE51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62469" name="Slide Number Placeholder 2">
            <a:extLst>
              <a:ext uri="{FF2B5EF4-FFF2-40B4-BE49-F238E27FC236}">
                <a16:creationId xmlns:a16="http://schemas.microsoft.com/office/drawing/2014/main" id="{A6BA78E3-6A2C-F64F-B430-2976A1637D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AADC36A-45A3-E545-A258-AF5BB8B4D53F}" type="slidenum">
              <a:rPr lang="en-US" altLang="en-US" sz="1000">
                <a:solidFill>
                  <a:schemeClr val="tx1"/>
                </a:solidFill>
              </a:rPr>
              <a:pPr>
                <a:spcBef>
                  <a:spcPct val="0"/>
                </a:spcBef>
                <a:buClrTx/>
                <a:buSzTx/>
                <a:buFontTx/>
                <a:buNone/>
              </a:pPr>
              <a:t>26</a:t>
            </a:fld>
            <a:endParaRPr lang="en-US" altLang="en-US" sz="1000">
              <a:solidFill>
                <a:schemeClr val="tx1"/>
              </a:solidFill>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4149" name="Rectangle 1029">
            <a:extLst>
              <a:ext uri="{FF2B5EF4-FFF2-40B4-BE49-F238E27FC236}">
                <a16:creationId xmlns:a16="http://schemas.microsoft.com/office/drawing/2014/main" id="{0B095ED5-F27D-8541-BC50-E28AA904191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Locality Example</a:t>
            </a:r>
          </a:p>
        </p:txBody>
      </p:sp>
      <p:sp>
        <p:nvSpPr>
          <p:cNvPr id="64514" name="Rectangle 1030">
            <a:extLst>
              <a:ext uri="{FF2B5EF4-FFF2-40B4-BE49-F238E27FC236}">
                <a16:creationId xmlns:a16="http://schemas.microsoft.com/office/drawing/2014/main" id="{FDD5B2C2-8009-2346-A66B-B4A25246B1BE}"/>
              </a:ext>
            </a:extLst>
          </p:cNvPr>
          <p:cNvSpPr>
            <a:spLocks noGrp="1" noChangeArrowheads="1"/>
          </p:cNvSpPr>
          <p:nvPr>
            <p:ph type="body" idx="1"/>
          </p:nvPr>
        </p:nvSpPr>
        <p:spPr/>
        <p:txBody>
          <a:bodyPr/>
          <a:lstStyle/>
          <a:p>
            <a:r>
              <a:rPr lang="en-US" altLang="en-US">
                <a:solidFill>
                  <a:srgbClr val="FF0000"/>
                </a:solidFill>
                <a:ea typeface="ＭＳ Ｐゴシック" panose="020B0600070205080204" pitchFamily="34" charset="-128"/>
              </a:rPr>
              <a:t>Question</a:t>
            </a:r>
            <a:r>
              <a:rPr lang="en-US" altLang="en-US">
                <a:ea typeface="ＭＳ Ｐゴシック" panose="020B0600070205080204" pitchFamily="34" charset="-128"/>
              </a:rPr>
              <a:t>: Can you permute the loops so that the function scans the 3-d array </a:t>
            </a:r>
            <a:r>
              <a:rPr lang="en-US" altLang="en-US">
                <a:latin typeface="Courier New" panose="02070309020205020404" pitchFamily="49" charset="0"/>
                <a:ea typeface="ＭＳ Ｐゴシック" panose="020B0600070205080204" pitchFamily="34" charset="-128"/>
              </a:rPr>
              <a:t>a </a:t>
            </a:r>
            <a:r>
              <a:rPr lang="en-US" altLang="en-US">
                <a:ea typeface="ＭＳ Ｐゴシック" panose="020B0600070205080204" pitchFamily="34" charset="-128"/>
              </a:rPr>
              <a:t>with a stride-1 reference pattern (and thus has good spatial locality)?</a:t>
            </a:r>
          </a:p>
        </p:txBody>
      </p:sp>
      <p:sp>
        <p:nvSpPr>
          <p:cNvPr id="64515" name="Text Box 1028">
            <a:extLst>
              <a:ext uri="{FF2B5EF4-FFF2-40B4-BE49-F238E27FC236}">
                <a16:creationId xmlns:a16="http://schemas.microsoft.com/office/drawing/2014/main" id="{EC180D53-FB69-7943-B5F2-EBC9BCDB61D8}"/>
              </a:ext>
            </a:extLst>
          </p:cNvPr>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800">
                <a:solidFill>
                  <a:schemeClr val="tx1"/>
                </a:solidFill>
                <a:latin typeface="Courier New" panose="02070309020205020404" pitchFamily="49" charset="0"/>
              </a:rPr>
              <a:t>int sum_array_3d(int a[M][N][N])</a:t>
            </a:r>
          </a:p>
          <a:p>
            <a:pPr>
              <a:spcBef>
                <a:spcPct val="0"/>
              </a:spcBef>
              <a:buClrTx/>
              <a:buSzTx/>
              <a:buFontTx/>
              <a:buNone/>
            </a:pPr>
            <a:r>
              <a:rPr lang="en-US" altLang="en-US" sz="1800">
                <a:solidFill>
                  <a:schemeClr val="tx1"/>
                </a:solidFill>
                <a:latin typeface="Courier New" panose="02070309020205020404" pitchFamily="49" charset="0"/>
              </a:rPr>
              <a:t>{</a:t>
            </a:r>
          </a:p>
          <a:p>
            <a:pPr>
              <a:spcBef>
                <a:spcPct val="0"/>
              </a:spcBef>
              <a:buClrTx/>
              <a:buSzTx/>
              <a:buFontTx/>
              <a:buNone/>
            </a:pPr>
            <a:r>
              <a:rPr lang="en-US" altLang="en-US" sz="1800">
                <a:solidFill>
                  <a:schemeClr val="tx1"/>
                </a:solidFill>
                <a:latin typeface="Courier New" panose="02070309020205020404" pitchFamily="49" charset="0"/>
              </a:rPr>
              <a:t>    int i, j, k, sum = 0;</a:t>
            </a:r>
          </a:p>
          <a:p>
            <a:pPr>
              <a:spcBef>
                <a:spcPct val="0"/>
              </a:spcBef>
              <a:buClrTx/>
              <a:buSzTx/>
              <a:buFontTx/>
              <a:buNone/>
            </a:pPr>
            <a:endParaRPr lang="en-US" altLang="en-US" sz="1800">
              <a:solidFill>
                <a:schemeClr val="tx1"/>
              </a:solidFill>
              <a:latin typeface="Courier New" panose="02070309020205020404" pitchFamily="49" charset="0"/>
            </a:endParaRPr>
          </a:p>
          <a:p>
            <a:pPr>
              <a:spcBef>
                <a:spcPct val="0"/>
              </a:spcBef>
              <a:buClrTx/>
              <a:buSzTx/>
              <a:buFontTx/>
              <a:buNone/>
            </a:pPr>
            <a:r>
              <a:rPr lang="en-US" altLang="en-US" sz="1800">
                <a:solidFill>
                  <a:schemeClr val="tx1"/>
                </a:solidFill>
                <a:latin typeface="Courier New" panose="02070309020205020404" pitchFamily="49" charset="0"/>
              </a:rPr>
              <a:t>    for (i = 0; i &lt; M; i++)</a:t>
            </a:r>
          </a:p>
          <a:p>
            <a:pPr>
              <a:spcBef>
                <a:spcPct val="0"/>
              </a:spcBef>
              <a:buClrTx/>
              <a:buSzTx/>
              <a:buFontTx/>
              <a:buNone/>
            </a:pPr>
            <a:r>
              <a:rPr lang="en-US" altLang="en-US" sz="1800">
                <a:solidFill>
                  <a:schemeClr val="tx1"/>
                </a:solidFill>
                <a:latin typeface="Courier New" panose="02070309020205020404" pitchFamily="49" charset="0"/>
              </a:rPr>
              <a:t>        for (j = 0; j &lt; N; j++)</a:t>
            </a:r>
          </a:p>
          <a:p>
            <a:pPr>
              <a:spcBef>
                <a:spcPct val="0"/>
              </a:spcBef>
              <a:buClrTx/>
              <a:buSzTx/>
              <a:buFontTx/>
              <a:buNone/>
            </a:pPr>
            <a:r>
              <a:rPr lang="en-US" altLang="en-US" sz="1800">
                <a:solidFill>
                  <a:schemeClr val="tx1"/>
                </a:solidFill>
                <a:latin typeface="Courier New" panose="02070309020205020404" pitchFamily="49" charset="0"/>
              </a:rPr>
              <a:t>            for (k = 0; k &lt; N; k++)</a:t>
            </a:r>
          </a:p>
          <a:p>
            <a:pPr>
              <a:spcBef>
                <a:spcPct val="0"/>
              </a:spcBef>
              <a:buClrTx/>
              <a:buSzTx/>
              <a:buFontTx/>
              <a:buNone/>
            </a:pPr>
            <a:r>
              <a:rPr lang="en-US" altLang="en-US" sz="1800">
                <a:solidFill>
                  <a:schemeClr val="tx1"/>
                </a:solidFill>
                <a:latin typeface="Courier New" panose="02070309020205020404" pitchFamily="49" charset="0"/>
              </a:rPr>
              <a:t>                sum += a[k][i][j];</a:t>
            </a:r>
          </a:p>
          <a:p>
            <a:pPr>
              <a:spcBef>
                <a:spcPct val="0"/>
              </a:spcBef>
              <a:buClrTx/>
              <a:buSzTx/>
              <a:buFontTx/>
              <a:buNone/>
            </a:pPr>
            <a:r>
              <a:rPr lang="en-US" altLang="en-US" sz="1800">
                <a:solidFill>
                  <a:schemeClr val="tx1"/>
                </a:solidFill>
                <a:latin typeface="Courier New" panose="02070309020205020404" pitchFamily="49" charset="0"/>
              </a:rPr>
              <a:t>    return sum;</a:t>
            </a:r>
          </a:p>
          <a:p>
            <a:pPr>
              <a:spcBef>
                <a:spcPct val="0"/>
              </a:spcBef>
              <a:buClrTx/>
              <a:buSzTx/>
              <a:buFontTx/>
              <a:buNone/>
            </a:pPr>
            <a:r>
              <a:rPr lang="en-US" altLang="en-US" sz="1800">
                <a:solidFill>
                  <a:schemeClr val="tx1"/>
                </a:solidFill>
                <a:latin typeface="Courier New" panose="02070309020205020404" pitchFamily="49" charset="0"/>
              </a:rPr>
              <a:t>}</a:t>
            </a:r>
          </a:p>
        </p:txBody>
      </p:sp>
      <p:sp>
        <p:nvSpPr>
          <p:cNvPr id="64516" name="Footer Placeholder 1">
            <a:extLst>
              <a:ext uri="{FF2B5EF4-FFF2-40B4-BE49-F238E27FC236}">
                <a16:creationId xmlns:a16="http://schemas.microsoft.com/office/drawing/2014/main" id="{2D32988C-3FDD-F144-B28E-AA3E5099156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64517" name="Slide Number Placeholder 2">
            <a:extLst>
              <a:ext uri="{FF2B5EF4-FFF2-40B4-BE49-F238E27FC236}">
                <a16:creationId xmlns:a16="http://schemas.microsoft.com/office/drawing/2014/main" id="{96252BD7-E073-FC48-9B87-EBFA8020F7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73412DEF-1D95-014E-A982-AC3517B8B3CF}" type="slidenum">
              <a:rPr lang="en-US" altLang="en-US" sz="1000">
                <a:solidFill>
                  <a:schemeClr val="tx1"/>
                </a:solidFill>
              </a:rPr>
              <a:pPr>
                <a:spcBef>
                  <a:spcPct val="0"/>
                </a:spcBef>
                <a:buClrTx/>
                <a:buSzTx/>
                <a:buFontTx/>
                <a:buNone/>
              </a:pPr>
              <a:t>27</a:t>
            </a:fld>
            <a:endParaRPr lang="en-US" altLang="en-US" sz="1000">
              <a:solidFill>
                <a:schemeClr val="tx1"/>
              </a:solidFill>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5172" name="Rectangle 4">
            <a:extLst>
              <a:ext uri="{FF2B5EF4-FFF2-40B4-BE49-F238E27FC236}">
                <a16:creationId xmlns:a16="http://schemas.microsoft.com/office/drawing/2014/main" id="{77C7CCD5-3FAB-D54F-974E-5A8E0FD25DF6}"/>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Hierarchies</a:t>
            </a:r>
          </a:p>
        </p:txBody>
      </p:sp>
      <p:sp>
        <p:nvSpPr>
          <p:cNvPr id="66562" name="Rectangle 5">
            <a:extLst>
              <a:ext uri="{FF2B5EF4-FFF2-40B4-BE49-F238E27FC236}">
                <a16:creationId xmlns:a16="http://schemas.microsoft.com/office/drawing/2014/main" id="{769B8249-7B6F-2847-B255-FE6FFD5CD810}"/>
              </a:ext>
            </a:extLst>
          </p:cNvPr>
          <p:cNvSpPr>
            <a:spLocks noGrp="1" noChangeArrowheads="1"/>
          </p:cNvSpPr>
          <p:nvPr>
            <p:ph type="body" idx="1"/>
          </p:nvPr>
        </p:nvSpPr>
        <p:spPr/>
        <p:txBody>
          <a:bodyPr/>
          <a:lstStyle/>
          <a:p>
            <a:r>
              <a:rPr lang="en-US" altLang="en-US">
                <a:ea typeface="ＭＳ Ｐゴシック" panose="020B0600070205080204" pitchFamily="34" charset="-128"/>
              </a:rPr>
              <a:t>Some fundamental and enduring properties of hardware and software:</a:t>
            </a:r>
          </a:p>
          <a:p>
            <a:pPr lvl="1"/>
            <a:r>
              <a:rPr lang="en-US" altLang="en-US">
                <a:ea typeface="ＭＳ Ｐゴシック" panose="020B0600070205080204" pitchFamily="34" charset="-128"/>
              </a:rPr>
              <a:t>Fast storage technologies cost more per byte, have less capacity, and require more power (heat!). </a:t>
            </a:r>
          </a:p>
          <a:p>
            <a:pPr lvl="1"/>
            <a:r>
              <a:rPr lang="en-US" altLang="en-US">
                <a:ea typeface="ＭＳ Ｐゴシック" panose="020B0600070205080204" pitchFamily="34" charset="-128"/>
              </a:rPr>
              <a:t>The gap between CPU and main memory speed is widening.</a:t>
            </a:r>
          </a:p>
          <a:p>
            <a:pPr lvl="1"/>
            <a:r>
              <a:rPr lang="en-US" altLang="en-US">
                <a:ea typeface="ＭＳ Ｐゴシック" panose="020B0600070205080204" pitchFamily="34" charset="-128"/>
              </a:rPr>
              <a:t>Well-written programs tend to exhibit good locality.</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These fundamental properties complement each other beautifully.</a:t>
            </a:r>
          </a:p>
          <a:p>
            <a:endParaRPr lang="en-US" altLang="en-US">
              <a:ea typeface="ＭＳ Ｐゴシック" panose="020B0600070205080204" pitchFamily="34" charset="-128"/>
            </a:endParaRPr>
          </a:p>
          <a:p>
            <a:r>
              <a:rPr lang="en-US" altLang="en-US">
                <a:ea typeface="ＭＳ Ｐゴシック" panose="020B0600070205080204" pitchFamily="34" charset="-128"/>
              </a:rPr>
              <a:t>They suggest an approach for organizing memory and storage systems known as a </a:t>
            </a:r>
            <a:r>
              <a:rPr lang="en-US" altLang="en-US">
                <a:solidFill>
                  <a:srgbClr val="FF0000"/>
                </a:solidFill>
                <a:ea typeface="ＭＳ Ｐゴシック" panose="020B0600070205080204" pitchFamily="34" charset="-128"/>
              </a:rPr>
              <a:t>memory hierarchy</a:t>
            </a:r>
            <a:r>
              <a:rPr lang="en-US" altLang="en-US">
                <a:ea typeface="ＭＳ Ｐゴシック" panose="020B0600070205080204" pitchFamily="34" charset="-128"/>
              </a:rPr>
              <a:t>.</a:t>
            </a:r>
          </a:p>
        </p:txBody>
      </p:sp>
      <p:sp>
        <p:nvSpPr>
          <p:cNvPr id="66563" name="Footer Placeholder 1">
            <a:extLst>
              <a:ext uri="{FF2B5EF4-FFF2-40B4-BE49-F238E27FC236}">
                <a16:creationId xmlns:a16="http://schemas.microsoft.com/office/drawing/2014/main" id="{E3880F93-0C51-634B-92C4-5B5C9118487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66564" name="Slide Number Placeholder 2">
            <a:extLst>
              <a:ext uri="{FF2B5EF4-FFF2-40B4-BE49-F238E27FC236}">
                <a16:creationId xmlns:a16="http://schemas.microsoft.com/office/drawing/2014/main" id="{8A23E967-CC63-7A42-9330-5E6EE8A82F9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04FD548-DB63-B346-B8F6-E0AD8A030E5D}" type="slidenum">
              <a:rPr lang="en-US" altLang="en-US" sz="1000">
                <a:solidFill>
                  <a:schemeClr val="tx1"/>
                </a:solidFill>
              </a:rPr>
              <a:pPr>
                <a:spcBef>
                  <a:spcPct val="0"/>
                </a:spcBef>
                <a:buClrTx/>
                <a:buSzTx/>
                <a:buFontTx/>
                <a:buNone/>
              </a:pPr>
              <a:t>28</a:t>
            </a:fld>
            <a:endParaRPr lang="en-US" altLang="en-US" sz="1000">
              <a:solidFill>
                <a:schemeClr val="tx1"/>
              </a:solidFill>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C4144-974F-3549-B83F-88D09C968E0A}"/>
              </a:ext>
            </a:extLst>
          </p:cNvPr>
          <p:cNvSpPr>
            <a:spLocks noGrp="1"/>
          </p:cNvSpPr>
          <p:nvPr>
            <p:ph type="title"/>
          </p:nvPr>
        </p:nvSpPr>
        <p:spPr/>
        <p:txBody>
          <a:bodyPr/>
          <a:lstStyle/>
          <a:p>
            <a:pPr>
              <a:defRPr/>
            </a:pPr>
            <a:r>
              <a:rPr lang="en-US" altLang="en-US">
                <a:ea typeface="ＭＳ Ｐゴシック" panose="020B0600070205080204" pitchFamily="34" charset="-128"/>
              </a:rPr>
              <a:t>Today</a:t>
            </a:r>
          </a:p>
        </p:txBody>
      </p:sp>
      <p:sp>
        <p:nvSpPr>
          <p:cNvPr id="68610" name="Content Placeholder 2">
            <a:extLst>
              <a:ext uri="{FF2B5EF4-FFF2-40B4-BE49-F238E27FC236}">
                <a16:creationId xmlns:a16="http://schemas.microsoft.com/office/drawing/2014/main" id="{C392B235-17E3-064F-B97E-BE8C4BC300CF}"/>
              </a:ext>
            </a:extLst>
          </p:cNvPr>
          <p:cNvSpPr>
            <a:spLocks noGrp="1" noChangeArrowheads="1"/>
          </p:cNvSpPr>
          <p:nvPr>
            <p:ph idx="1"/>
          </p:nvPr>
        </p:nvSpPr>
        <p:spPr/>
        <p:txBody>
          <a:bodyPr/>
          <a:lstStyle/>
          <a:p>
            <a:pPr>
              <a:lnSpc>
                <a:spcPct val="80000"/>
              </a:lnSpc>
            </a:pPr>
            <a:r>
              <a:rPr lang="en-US" altLang="en-US">
                <a:solidFill>
                  <a:srgbClr val="BFBFBF"/>
                </a:solidFill>
                <a:ea typeface="ＭＳ Ｐゴシック" panose="020B0600070205080204" pitchFamily="34" charset="-128"/>
              </a:rPr>
              <a:t>Storage technologies and trends</a:t>
            </a:r>
          </a:p>
          <a:p>
            <a:pPr>
              <a:lnSpc>
                <a:spcPct val="80000"/>
              </a:lnSpc>
            </a:pPr>
            <a:r>
              <a:rPr lang="en-US" altLang="en-US">
                <a:solidFill>
                  <a:srgbClr val="BFBFBF"/>
                </a:solidFill>
                <a:ea typeface="ＭＳ Ｐゴシック" panose="020B0600070205080204" pitchFamily="34" charset="-128"/>
              </a:rPr>
              <a:t>Locality of reference</a:t>
            </a:r>
          </a:p>
          <a:p>
            <a:pPr>
              <a:lnSpc>
                <a:spcPct val="80000"/>
              </a:lnSpc>
            </a:pPr>
            <a:r>
              <a:rPr lang="en-US" altLang="en-US">
                <a:ea typeface="ＭＳ Ｐゴシック" panose="020B0600070205080204" pitchFamily="34" charset="-128"/>
              </a:rPr>
              <a:t>Caching in the memory hierarchy</a:t>
            </a:r>
          </a:p>
          <a:p>
            <a:pPr>
              <a:lnSpc>
                <a:spcPct val="80000"/>
              </a:lnSpc>
            </a:pPr>
            <a:r>
              <a:rPr lang="en-US" altLang="en-US">
                <a:solidFill>
                  <a:srgbClr val="BFBFBF"/>
                </a:solidFill>
                <a:ea typeface="ＭＳ Ｐゴシック" panose="020B0600070205080204" pitchFamily="34" charset="-128"/>
              </a:rPr>
              <a:t>Virtual memory and memory sharing</a:t>
            </a:r>
          </a:p>
          <a:p>
            <a:pPr>
              <a:lnSpc>
                <a:spcPct val="80000"/>
              </a:lnSpc>
              <a:buFont typeface="Monotype Sorts" pitchFamily="2" charset="2"/>
              <a:buNone/>
            </a:pPr>
            <a:endParaRPr lang="en-US" altLang="en-US">
              <a:ea typeface="ＭＳ Ｐゴシック" panose="020B0600070205080204" pitchFamily="34" charset="-128"/>
            </a:endParaRPr>
          </a:p>
        </p:txBody>
      </p:sp>
      <p:sp>
        <p:nvSpPr>
          <p:cNvPr id="68611" name="Footer Placeholder 2">
            <a:extLst>
              <a:ext uri="{FF2B5EF4-FFF2-40B4-BE49-F238E27FC236}">
                <a16:creationId xmlns:a16="http://schemas.microsoft.com/office/drawing/2014/main" id="{6CA39BA3-9F97-DF42-876B-89F6BCDBD7F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68612" name="Slide Number Placeholder 3">
            <a:extLst>
              <a:ext uri="{FF2B5EF4-FFF2-40B4-BE49-F238E27FC236}">
                <a16:creationId xmlns:a16="http://schemas.microsoft.com/office/drawing/2014/main" id="{08AD6062-2DAF-0247-89A3-6A520F6D16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10F4021-8AEF-6441-83BD-61CAB46533A0}" type="slidenum">
              <a:rPr lang="en-US" altLang="en-US" sz="1000">
                <a:solidFill>
                  <a:schemeClr val="tx1"/>
                </a:solidFill>
              </a:rPr>
              <a:pPr>
                <a:spcBef>
                  <a:spcPct val="0"/>
                </a:spcBef>
                <a:buClrTx/>
                <a:buSzTx/>
                <a:buFontTx/>
                <a:buNone/>
              </a:pPr>
              <a:t>29</a:t>
            </a:fld>
            <a:endParaRPr lang="en-US" altLang="en-US" sz="100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6C969-341C-E74C-9B8D-C355F16564E8}"/>
              </a:ext>
            </a:extLst>
          </p:cNvPr>
          <p:cNvSpPr>
            <a:spLocks noGrp="1"/>
          </p:cNvSpPr>
          <p:nvPr>
            <p:ph type="title"/>
          </p:nvPr>
        </p:nvSpPr>
        <p:spPr/>
        <p:txBody>
          <a:bodyPr/>
          <a:lstStyle/>
          <a:p>
            <a:pPr>
              <a:defRPr/>
            </a:pPr>
            <a:r>
              <a:rPr lang="en-US" altLang="en-US">
                <a:ea typeface="ＭＳ Ｐゴシック" panose="020B0600070205080204" pitchFamily="34" charset="-128"/>
              </a:rPr>
              <a:t>Our plan of action</a:t>
            </a:r>
          </a:p>
        </p:txBody>
      </p:sp>
      <p:sp>
        <p:nvSpPr>
          <p:cNvPr id="18434" name="Content Placeholder 2">
            <a:extLst>
              <a:ext uri="{FF2B5EF4-FFF2-40B4-BE49-F238E27FC236}">
                <a16:creationId xmlns:a16="http://schemas.microsoft.com/office/drawing/2014/main" id="{866A26F7-87B9-F447-875C-B4EE4D7C738B}"/>
              </a:ext>
            </a:extLst>
          </p:cNvPr>
          <p:cNvSpPr>
            <a:spLocks noGrp="1" noChangeArrowheads="1"/>
          </p:cNvSpPr>
          <p:nvPr>
            <p:ph idx="1"/>
          </p:nvPr>
        </p:nvSpPr>
        <p:spPr/>
        <p:txBody>
          <a:bodyPr/>
          <a:lstStyle/>
          <a:p>
            <a:pPr>
              <a:lnSpc>
                <a:spcPct val="80000"/>
              </a:lnSpc>
            </a:pPr>
            <a:r>
              <a:rPr lang="en-US" altLang="en-US">
                <a:ea typeface="ＭＳ Ｐゴシック" panose="020B0600070205080204" pitchFamily="34" charset="-128"/>
              </a:rPr>
              <a:t>Memory/storage technologies and trends</a:t>
            </a:r>
          </a:p>
          <a:p>
            <a:pPr lvl="1">
              <a:lnSpc>
                <a:spcPct val="80000"/>
              </a:lnSpc>
            </a:pPr>
            <a:r>
              <a:rPr lang="en-US" altLang="en-US">
                <a:solidFill>
                  <a:srgbClr val="1F1F1F"/>
                </a:solidFill>
                <a:ea typeface="ＭＳ Ｐゴシック" panose="020B0600070205080204" pitchFamily="34" charset="-128"/>
              </a:rPr>
              <a:t>Memory wall!	</a:t>
            </a:r>
          </a:p>
          <a:p>
            <a:pPr>
              <a:lnSpc>
                <a:spcPct val="80000"/>
              </a:lnSpc>
            </a:pPr>
            <a:endParaRPr lang="en-US" altLang="en-US">
              <a:solidFill>
                <a:srgbClr val="1F1F1F"/>
              </a:solidFill>
              <a:ea typeface="ＭＳ Ｐゴシック" panose="020B0600070205080204" pitchFamily="34" charset="-128"/>
            </a:endParaRPr>
          </a:p>
          <a:p>
            <a:pPr>
              <a:lnSpc>
                <a:spcPct val="80000"/>
              </a:lnSpc>
            </a:pPr>
            <a:r>
              <a:rPr lang="en-US" altLang="en-US">
                <a:solidFill>
                  <a:srgbClr val="1F1F1F"/>
                </a:solidFill>
                <a:ea typeface="ＭＳ Ｐゴシック" panose="020B0600070205080204" pitchFamily="34" charset="-128"/>
              </a:rPr>
              <a:t>Locality of reference to the rescue</a:t>
            </a:r>
          </a:p>
          <a:p>
            <a:pPr lvl="1">
              <a:lnSpc>
                <a:spcPct val="80000"/>
              </a:lnSpc>
            </a:pPr>
            <a:r>
              <a:rPr lang="en-US" altLang="en-US">
                <a:solidFill>
                  <a:srgbClr val="1F1F1F"/>
                </a:solidFill>
                <a:ea typeface="ＭＳ Ｐゴシック" panose="020B0600070205080204" pitchFamily="34" charset="-128"/>
              </a:rPr>
              <a:t>Caching in the memory hierarchy</a:t>
            </a:r>
          </a:p>
          <a:p>
            <a:pPr>
              <a:lnSpc>
                <a:spcPct val="80000"/>
              </a:lnSpc>
            </a:pPr>
            <a:endParaRPr lang="en-US" altLang="en-US">
              <a:solidFill>
                <a:srgbClr val="1F1F1F"/>
              </a:solidFill>
              <a:ea typeface="ＭＳ Ｐゴシック" panose="020B0600070205080204" pitchFamily="34" charset="-128"/>
            </a:endParaRPr>
          </a:p>
          <a:p>
            <a:pPr>
              <a:lnSpc>
                <a:spcPct val="80000"/>
              </a:lnSpc>
            </a:pPr>
            <a:r>
              <a:rPr lang="en-US" altLang="en-US">
                <a:solidFill>
                  <a:srgbClr val="1F1F1F"/>
                </a:solidFill>
                <a:ea typeface="ＭＳ Ｐゴシック" panose="020B0600070205080204" pitchFamily="34" charset="-128"/>
              </a:rPr>
              <a:t>Abstraction: Address spaces and memory sharing</a:t>
            </a:r>
          </a:p>
          <a:p>
            <a:pPr>
              <a:lnSpc>
                <a:spcPct val="80000"/>
              </a:lnSpc>
            </a:pPr>
            <a:r>
              <a:rPr lang="en-US" altLang="en-US">
                <a:solidFill>
                  <a:srgbClr val="1F1F1F"/>
                </a:solidFill>
                <a:ea typeface="ＭＳ Ｐゴシック" panose="020B0600070205080204" pitchFamily="34" charset="-128"/>
              </a:rPr>
              <a:t>Virtual memory</a:t>
            </a:r>
          </a:p>
          <a:p>
            <a:pPr>
              <a:lnSpc>
                <a:spcPct val="80000"/>
              </a:lnSpc>
            </a:pPr>
            <a:endParaRPr lang="en-US" altLang="en-US">
              <a:solidFill>
                <a:srgbClr val="1F1F1F"/>
              </a:solidFill>
              <a:ea typeface="ＭＳ Ｐゴシック" panose="020B0600070205080204" pitchFamily="34" charset="-128"/>
            </a:endParaRPr>
          </a:p>
          <a:p>
            <a:pPr>
              <a:lnSpc>
                <a:spcPct val="80000"/>
              </a:lnSpc>
            </a:pPr>
            <a:r>
              <a:rPr lang="en-US" altLang="en-US">
                <a:solidFill>
                  <a:srgbClr val="1F1F1F"/>
                </a:solidFill>
                <a:ea typeface="ＭＳ Ｐゴシック" panose="020B0600070205080204" pitchFamily="34" charset="-128"/>
              </a:rPr>
              <a:t>Today: background and bird’s eye view </a:t>
            </a:r>
            <a:r>
              <a:rPr lang="mr-IN" altLang="en-US">
                <a:solidFill>
                  <a:srgbClr val="1F1F1F"/>
                </a:solidFill>
                <a:ea typeface="ＭＳ Ｐゴシック" panose="020B0600070205080204" pitchFamily="34" charset="-128"/>
              </a:rPr>
              <a:t>–</a:t>
            </a:r>
            <a:r>
              <a:rPr lang="en-US" altLang="en-US">
                <a:solidFill>
                  <a:srgbClr val="1F1F1F"/>
                </a:solidFill>
                <a:ea typeface="ＭＳ Ｐゴシック" panose="020B0600070205080204" pitchFamily="34" charset="-128"/>
              </a:rPr>
              <a:t> more details to follow later</a:t>
            </a:r>
          </a:p>
        </p:txBody>
      </p:sp>
      <p:sp>
        <p:nvSpPr>
          <p:cNvPr id="18435" name="Footer Placeholder 3">
            <a:extLst>
              <a:ext uri="{FF2B5EF4-FFF2-40B4-BE49-F238E27FC236}">
                <a16:creationId xmlns:a16="http://schemas.microsoft.com/office/drawing/2014/main" id="{5557571C-04F6-0D42-B571-B8DA242CE52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18436" name="Slide Number Placeholder 4">
            <a:extLst>
              <a:ext uri="{FF2B5EF4-FFF2-40B4-BE49-F238E27FC236}">
                <a16:creationId xmlns:a16="http://schemas.microsoft.com/office/drawing/2014/main" id="{3EFEC673-1809-1E41-84AD-6FAB85BB187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07AAE69-FFE0-0840-8B38-0DDB2C184EEE}" type="slidenum">
              <a:rPr lang="en-US" altLang="en-US" sz="1000">
                <a:solidFill>
                  <a:schemeClr val="tx1"/>
                </a:solidFill>
              </a:rPr>
              <a:pPr>
                <a:spcBef>
                  <a:spcPct val="0"/>
                </a:spcBef>
                <a:buClrTx/>
                <a:buSzTx/>
                <a:buFontTx/>
                <a:buNone/>
              </a:pPr>
              <a:t>3</a:t>
            </a:fld>
            <a:endParaRPr lang="en-US" altLang="en-US" sz="100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A1DB9EB8-F3A4-E448-95C0-A179046308DF}"/>
              </a:ext>
            </a:extLst>
          </p:cNvPr>
          <p:cNvSpPr>
            <a:spLocks noGrp="1" noChangeArrowheads="1"/>
          </p:cNvSpPr>
          <p:nvPr>
            <p:ph type="title"/>
          </p:nvPr>
        </p:nvSpPr>
        <p:spPr>
          <a:xfrm>
            <a:off x="404813" y="24765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n-US" sz="3600">
                <a:ea typeface="ＭＳ Ｐゴシック" panose="020B0600070205080204" pitchFamily="34" charset="-128"/>
              </a:rPr>
              <a:t>An Example Memory Hierarchy</a:t>
            </a:r>
          </a:p>
        </p:txBody>
      </p:sp>
      <p:sp>
        <p:nvSpPr>
          <p:cNvPr id="35843" name="AutoShape 2">
            <a:extLst>
              <a:ext uri="{FF2B5EF4-FFF2-40B4-BE49-F238E27FC236}">
                <a16:creationId xmlns:a16="http://schemas.microsoft.com/office/drawing/2014/main" id="{468C3183-8102-0E48-94FD-4CC2C5AC57EB}"/>
              </a:ext>
            </a:extLst>
          </p:cNvPr>
          <p:cNvSpPr>
            <a:spLocks noChangeArrowheads="1"/>
          </p:cNvSpPr>
          <p:nvPr/>
        </p:nvSpPr>
        <p:spPr bwMode="auto">
          <a:xfrm>
            <a:off x="1147763" y="1009650"/>
            <a:ext cx="6242050" cy="5391150"/>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pPr>
              <a:defRPr/>
            </a:pPr>
            <a:endParaRPr lang="en-US" sz="1400">
              <a:latin typeface="Arial" charset="0"/>
              <a:ea typeface="ＭＳ Ｐゴシック" charset="0"/>
              <a:cs typeface="ＭＳ Ｐゴシック" charset="0"/>
            </a:endParaRPr>
          </a:p>
        </p:txBody>
      </p:sp>
      <p:sp>
        <p:nvSpPr>
          <p:cNvPr id="70659" name="Text Box 3">
            <a:extLst>
              <a:ext uri="{FF2B5EF4-FFF2-40B4-BE49-F238E27FC236}">
                <a16:creationId xmlns:a16="http://schemas.microsoft.com/office/drawing/2014/main" id="{AFCDC209-32D6-5F47-B4E9-2E1A170975CA}"/>
              </a:ext>
            </a:extLst>
          </p:cNvPr>
          <p:cNvSpPr txBox="1">
            <a:spLocks noChangeArrowheads="1"/>
          </p:cNvSpPr>
          <p:nvPr/>
        </p:nvSpPr>
        <p:spPr bwMode="auto">
          <a:xfrm>
            <a:off x="3833813" y="1582738"/>
            <a:ext cx="86201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chemeClr val="tx1"/>
                </a:solidFill>
                <a:latin typeface="Calibri" panose="020F0502020204030204" pitchFamily="34" charset="0"/>
              </a:rPr>
              <a:t>Registers</a:t>
            </a:r>
          </a:p>
        </p:txBody>
      </p:sp>
      <p:sp>
        <p:nvSpPr>
          <p:cNvPr id="70660" name="Text Box 4">
            <a:extLst>
              <a:ext uri="{FF2B5EF4-FFF2-40B4-BE49-F238E27FC236}">
                <a16:creationId xmlns:a16="http://schemas.microsoft.com/office/drawing/2014/main" id="{F9CCBF62-A2C6-D64F-8F3D-C4F4BBB4A171}"/>
              </a:ext>
            </a:extLst>
          </p:cNvPr>
          <p:cNvSpPr txBox="1">
            <a:spLocks noChangeArrowheads="1"/>
          </p:cNvSpPr>
          <p:nvPr/>
        </p:nvSpPr>
        <p:spPr bwMode="auto">
          <a:xfrm>
            <a:off x="3857625" y="2074863"/>
            <a:ext cx="8143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chemeClr val="tx1"/>
                </a:solidFill>
                <a:latin typeface="Calibri" panose="020F0502020204030204" pitchFamily="34" charset="0"/>
              </a:rPr>
              <a:t>L1 cache</a:t>
            </a:r>
          </a:p>
          <a:p>
            <a:pPr algn="ctr">
              <a:lnSpc>
                <a:spcPct val="98000"/>
              </a:lnSpc>
              <a:spcBef>
                <a:spcPct val="0"/>
              </a:spcBef>
              <a:buClrTx/>
              <a:buSzTx/>
              <a:buFontTx/>
              <a:buNone/>
            </a:pPr>
            <a:r>
              <a:rPr lang="en-GB" altLang="en-US" sz="1400">
                <a:solidFill>
                  <a:schemeClr val="tx1"/>
                </a:solidFill>
                <a:latin typeface="Calibri" panose="020F0502020204030204" pitchFamily="34" charset="0"/>
              </a:rPr>
              <a:t> (SRAM)</a:t>
            </a:r>
          </a:p>
        </p:txBody>
      </p:sp>
      <p:sp>
        <p:nvSpPr>
          <p:cNvPr id="70661" name="Text Box 5">
            <a:extLst>
              <a:ext uri="{FF2B5EF4-FFF2-40B4-BE49-F238E27FC236}">
                <a16:creationId xmlns:a16="http://schemas.microsoft.com/office/drawing/2014/main" id="{1E5D788F-9735-7E44-9572-E71EF4117D7F}"/>
              </a:ext>
            </a:extLst>
          </p:cNvPr>
          <p:cNvSpPr txBox="1">
            <a:spLocks noChangeArrowheads="1"/>
          </p:cNvSpPr>
          <p:nvPr/>
        </p:nvSpPr>
        <p:spPr bwMode="auto">
          <a:xfrm>
            <a:off x="3641725" y="3783013"/>
            <a:ext cx="12461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chemeClr val="tx1"/>
                </a:solidFill>
                <a:latin typeface="Calibri" panose="020F0502020204030204" pitchFamily="34" charset="0"/>
              </a:rPr>
              <a:t>Main memory</a:t>
            </a:r>
          </a:p>
          <a:p>
            <a:pPr algn="ctr">
              <a:lnSpc>
                <a:spcPct val="98000"/>
              </a:lnSpc>
              <a:spcBef>
                <a:spcPct val="0"/>
              </a:spcBef>
              <a:buClrTx/>
              <a:buSzTx/>
              <a:buFontTx/>
              <a:buNone/>
            </a:pPr>
            <a:r>
              <a:rPr lang="en-GB" altLang="en-US" sz="1400">
                <a:solidFill>
                  <a:schemeClr val="tx1"/>
                </a:solidFill>
                <a:latin typeface="Calibri" panose="020F0502020204030204" pitchFamily="34" charset="0"/>
              </a:rPr>
              <a:t>(DRAM)</a:t>
            </a:r>
          </a:p>
        </p:txBody>
      </p:sp>
      <p:sp>
        <p:nvSpPr>
          <p:cNvPr id="70662" name="Text Box 6">
            <a:extLst>
              <a:ext uri="{FF2B5EF4-FFF2-40B4-BE49-F238E27FC236}">
                <a16:creationId xmlns:a16="http://schemas.microsoft.com/office/drawing/2014/main" id="{52D66652-EE48-A44F-8664-0FA0563F8EA9}"/>
              </a:ext>
            </a:extLst>
          </p:cNvPr>
          <p:cNvSpPr txBox="1">
            <a:spLocks noChangeArrowheads="1"/>
          </p:cNvSpPr>
          <p:nvPr/>
        </p:nvSpPr>
        <p:spPr bwMode="auto">
          <a:xfrm>
            <a:off x="3281363" y="4633913"/>
            <a:ext cx="19653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chemeClr val="tx1"/>
                </a:solidFill>
                <a:latin typeface="Calibri" panose="020F0502020204030204" pitchFamily="34" charset="0"/>
              </a:rPr>
              <a:t>Local secondary storage</a:t>
            </a:r>
          </a:p>
          <a:p>
            <a:pPr algn="ctr">
              <a:lnSpc>
                <a:spcPct val="98000"/>
              </a:lnSpc>
              <a:spcBef>
                <a:spcPct val="0"/>
              </a:spcBef>
              <a:buClrTx/>
              <a:buSzTx/>
              <a:buFontTx/>
              <a:buNone/>
            </a:pPr>
            <a:r>
              <a:rPr lang="en-GB" altLang="en-US" sz="1400">
                <a:solidFill>
                  <a:schemeClr val="tx1"/>
                </a:solidFill>
                <a:latin typeface="Calibri" panose="020F0502020204030204" pitchFamily="34" charset="0"/>
              </a:rPr>
              <a:t>(local disks)</a:t>
            </a:r>
          </a:p>
        </p:txBody>
      </p:sp>
      <p:sp>
        <p:nvSpPr>
          <p:cNvPr id="70663" name="Line 7">
            <a:extLst>
              <a:ext uri="{FF2B5EF4-FFF2-40B4-BE49-F238E27FC236}">
                <a16:creationId xmlns:a16="http://schemas.microsoft.com/office/drawing/2014/main" id="{AE6CC20F-7254-104B-A13E-FC4CA6EE3288}"/>
              </a:ext>
            </a:extLst>
          </p:cNvPr>
          <p:cNvSpPr>
            <a:spLocks noChangeShapeType="1"/>
          </p:cNvSpPr>
          <p:nvPr/>
        </p:nvSpPr>
        <p:spPr bwMode="auto">
          <a:xfrm>
            <a:off x="3736975" y="1931988"/>
            <a:ext cx="1063625"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64" name="Line 9">
            <a:extLst>
              <a:ext uri="{FF2B5EF4-FFF2-40B4-BE49-F238E27FC236}">
                <a16:creationId xmlns:a16="http://schemas.microsoft.com/office/drawing/2014/main" id="{C96CEABA-AB3F-0746-B777-E807E76853F0}"/>
              </a:ext>
            </a:extLst>
          </p:cNvPr>
          <p:cNvSpPr>
            <a:spLocks noChangeShapeType="1"/>
          </p:cNvSpPr>
          <p:nvPr/>
        </p:nvSpPr>
        <p:spPr bwMode="auto">
          <a:xfrm>
            <a:off x="2992438" y="3635375"/>
            <a:ext cx="2552700" cy="1588"/>
          </a:xfrm>
          <a:prstGeom prst="line">
            <a:avLst/>
          </a:prstGeom>
          <a:noFill/>
          <a:ln w="12600">
            <a:solidFill>
              <a:srgbClr val="000066"/>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70665" name="Line 10">
            <a:extLst>
              <a:ext uri="{FF2B5EF4-FFF2-40B4-BE49-F238E27FC236}">
                <a16:creationId xmlns:a16="http://schemas.microsoft.com/office/drawing/2014/main" id="{6D231BC4-6893-2B47-9693-1F35C27B4F4A}"/>
              </a:ext>
            </a:extLst>
          </p:cNvPr>
          <p:cNvSpPr>
            <a:spLocks noChangeShapeType="1"/>
          </p:cNvSpPr>
          <p:nvPr/>
        </p:nvSpPr>
        <p:spPr bwMode="auto">
          <a:xfrm>
            <a:off x="441325" y="3943350"/>
            <a:ext cx="1588" cy="2344738"/>
          </a:xfrm>
          <a:prstGeom prst="line">
            <a:avLst/>
          </a:prstGeom>
          <a:noFill/>
          <a:ln w="38160">
            <a:solidFill>
              <a:srgbClr val="000066"/>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0666" name="Text Box 11">
            <a:extLst>
              <a:ext uri="{FF2B5EF4-FFF2-40B4-BE49-F238E27FC236}">
                <a16:creationId xmlns:a16="http://schemas.microsoft.com/office/drawing/2014/main" id="{2E243777-D568-C846-AD1C-0374BE383519}"/>
              </a:ext>
            </a:extLst>
          </p:cNvPr>
          <p:cNvSpPr txBox="1">
            <a:spLocks noChangeArrowheads="1"/>
          </p:cNvSpPr>
          <p:nvPr/>
        </p:nvSpPr>
        <p:spPr bwMode="auto">
          <a:xfrm>
            <a:off x="455613" y="3889375"/>
            <a:ext cx="80962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400">
                <a:solidFill>
                  <a:schemeClr val="tx1"/>
                </a:solidFill>
                <a:latin typeface="Calibri" panose="020F0502020204030204" pitchFamily="34" charset="0"/>
              </a:rPr>
              <a:t>Larger,  </a:t>
            </a:r>
          </a:p>
          <a:p>
            <a:pPr>
              <a:lnSpc>
                <a:spcPct val="98000"/>
              </a:lnSpc>
              <a:spcBef>
                <a:spcPct val="0"/>
              </a:spcBef>
              <a:buClrTx/>
              <a:buSzTx/>
              <a:buFontTx/>
              <a:buNone/>
            </a:pPr>
            <a:r>
              <a:rPr lang="en-GB" altLang="en-US" sz="1400">
                <a:solidFill>
                  <a:schemeClr val="tx1"/>
                </a:solidFill>
                <a:latin typeface="Calibri" panose="020F0502020204030204" pitchFamily="34" charset="0"/>
              </a:rPr>
              <a:t>slower, </a:t>
            </a:r>
          </a:p>
          <a:p>
            <a:pPr>
              <a:lnSpc>
                <a:spcPct val="98000"/>
              </a:lnSpc>
              <a:spcBef>
                <a:spcPct val="0"/>
              </a:spcBef>
              <a:buClrTx/>
              <a:buSzTx/>
              <a:buFontTx/>
              <a:buNone/>
            </a:pPr>
            <a:r>
              <a:rPr lang="en-GB" altLang="en-US" sz="1400">
                <a:solidFill>
                  <a:schemeClr val="tx1"/>
                </a:solidFill>
                <a:latin typeface="Calibri" panose="020F0502020204030204" pitchFamily="34" charset="0"/>
              </a:rPr>
              <a:t>cheaper </a:t>
            </a:r>
          </a:p>
          <a:p>
            <a:pPr>
              <a:lnSpc>
                <a:spcPct val="98000"/>
              </a:lnSpc>
              <a:spcBef>
                <a:spcPct val="0"/>
              </a:spcBef>
              <a:buClrTx/>
              <a:buSzTx/>
              <a:buFontTx/>
              <a:buNone/>
            </a:pPr>
            <a:r>
              <a:rPr lang="en-GB" altLang="en-US" sz="1400">
                <a:solidFill>
                  <a:schemeClr val="tx1"/>
                </a:solidFill>
                <a:latin typeface="Calibri" panose="020F0502020204030204" pitchFamily="34" charset="0"/>
              </a:rPr>
              <a:t>per byte</a:t>
            </a:r>
          </a:p>
        </p:txBody>
      </p:sp>
      <p:sp>
        <p:nvSpPr>
          <p:cNvPr id="70667" name="Text Box 13">
            <a:extLst>
              <a:ext uri="{FF2B5EF4-FFF2-40B4-BE49-F238E27FC236}">
                <a16:creationId xmlns:a16="http://schemas.microsoft.com/office/drawing/2014/main" id="{07992BEE-EE63-6446-9B22-10DEAF9A5565}"/>
              </a:ext>
            </a:extLst>
          </p:cNvPr>
          <p:cNvSpPr txBox="1">
            <a:spLocks noChangeArrowheads="1"/>
          </p:cNvSpPr>
          <p:nvPr/>
        </p:nvSpPr>
        <p:spPr bwMode="auto">
          <a:xfrm>
            <a:off x="2493963" y="5592763"/>
            <a:ext cx="354171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chemeClr val="tx1"/>
                </a:solidFill>
                <a:latin typeface="Calibri" panose="020F0502020204030204" pitchFamily="34" charset="0"/>
              </a:rPr>
              <a:t>Remote secondary storage</a:t>
            </a:r>
          </a:p>
          <a:p>
            <a:pPr algn="ctr">
              <a:lnSpc>
                <a:spcPct val="98000"/>
              </a:lnSpc>
              <a:spcBef>
                <a:spcPct val="0"/>
              </a:spcBef>
              <a:buClrTx/>
              <a:buSzTx/>
              <a:buFontTx/>
              <a:buNone/>
            </a:pPr>
            <a:r>
              <a:rPr lang="en-GB" altLang="en-US" sz="1400">
                <a:solidFill>
                  <a:schemeClr val="tx1"/>
                </a:solidFill>
                <a:latin typeface="Calibri" panose="020F0502020204030204" pitchFamily="34" charset="0"/>
              </a:rPr>
              <a:t>(tapes, distributed file systems, Web servers)</a:t>
            </a:r>
          </a:p>
        </p:txBody>
      </p:sp>
      <p:sp>
        <p:nvSpPr>
          <p:cNvPr id="70668" name="Text Box 16">
            <a:extLst>
              <a:ext uri="{FF2B5EF4-FFF2-40B4-BE49-F238E27FC236}">
                <a16:creationId xmlns:a16="http://schemas.microsoft.com/office/drawing/2014/main" id="{7EF24047-14FF-4A47-A7BB-BDFE023FBC97}"/>
              </a:ext>
            </a:extLst>
          </p:cNvPr>
          <p:cNvSpPr txBox="1">
            <a:spLocks noChangeArrowheads="1"/>
          </p:cNvSpPr>
          <p:nvPr/>
        </p:nvSpPr>
        <p:spPr bwMode="auto">
          <a:xfrm>
            <a:off x="6858000" y="4694238"/>
            <a:ext cx="2062163"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200">
                <a:solidFill>
                  <a:srgbClr val="C00000"/>
                </a:solidFill>
                <a:latin typeface="Calibri" panose="020F0502020204030204" pitchFamily="34" charset="0"/>
              </a:rPr>
              <a:t>Local disks hold files retrieved from disks on remote network servers</a:t>
            </a:r>
          </a:p>
        </p:txBody>
      </p:sp>
      <p:sp>
        <p:nvSpPr>
          <p:cNvPr id="70669" name="Text Box 19">
            <a:extLst>
              <a:ext uri="{FF2B5EF4-FFF2-40B4-BE49-F238E27FC236}">
                <a16:creationId xmlns:a16="http://schemas.microsoft.com/office/drawing/2014/main" id="{954CE925-48CA-2F4C-89F1-B3E4333462BC}"/>
              </a:ext>
            </a:extLst>
          </p:cNvPr>
          <p:cNvSpPr txBox="1">
            <a:spLocks noChangeArrowheads="1"/>
          </p:cNvSpPr>
          <p:nvPr/>
        </p:nvSpPr>
        <p:spPr bwMode="auto">
          <a:xfrm>
            <a:off x="6376988" y="3992563"/>
            <a:ext cx="2744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200">
                <a:solidFill>
                  <a:srgbClr val="C00000"/>
                </a:solidFill>
                <a:latin typeface="Calibri" panose="020F0502020204030204" pitchFamily="34" charset="0"/>
              </a:rPr>
              <a:t>Main memory holds disk blocks retrieved from local disks</a:t>
            </a:r>
          </a:p>
        </p:txBody>
      </p:sp>
      <p:sp>
        <p:nvSpPr>
          <p:cNvPr id="70670" name="Line 20">
            <a:extLst>
              <a:ext uri="{FF2B5EF4-FFF2-40B4-BE49-F238E27FC236}">
                <a16:creationId xmlns:a16="http://schemas.microsoft.com/office/drawing/2014/main" id="{3D9474EB-8711-944D-9C00-9BAD1584A357}"/>
              </a:ext>
            </a:extLst>
          </p:cNvPr>
          <p:cNvSpPr>
            <a:spLocks noChangeShapeType="1"/>
          </p:cNvSpPr>
          <p:nvPr/>
        </p:nvSpPr>
        <p:spPr bwMode="auto">
          <a:xfrm>
            <a:off x="1760538" y="5337175"/>
            <a:ext cx="5029200" cy="15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1" name="Text Box 21">
            <a:extLst>
              <a:ext uri="{FF2B5EF4-FFF2-40B4-BE49-F238E27FC236}">
                <a16:creationId xmlns:a16="http://schemas.microsoft.com/office/drawing/2014/main" id="{DF877C14-B90A-3B4A-B405-065C72ABCD6E}"/>
              </a:ext>
            </a:extLst>
          </p:cNvPr>
          <p:cNvSpPr txBox="1">
            <a:spLocks noChangeArrowheads="1"/>
          </p:cNvSpPr>
          <p:nvPr/>
        </p:nvSpPr>
        <p:spPr bwMode="auto">
          <a:xfrm>
            <a:off x="3857625" y="2925763"/>
            <a:ext cx="8143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chemeClr val="tx1"/>
                </a:solidFill>
                <a:latin typeface="Calibri" panose="020F0502020204030204" pitchFamily="34" charset="0"/>
              </a:rPr>
              <a:t>L2 cache</a:t>
            </a:r>
          </a:p>
          <a:p>
            <a:pPr algn="ctr">
              <a:lnSpc>
                <a:spcPct val="98000"/>
              </a:lnSpc>
              <a:spcBef>
                <a:spcPct val="0"/>
              </a:spcBef>
              <a:buClrTx/>
              <a:buSzTx/>
              <a:buFontTx/>
              <a:buNone/>
            </a:pPr>
            <a:r>
              <a:rPr lang="en-GB" altLang="en-US" sz="1400">
                <a:solidFill>
                  <a:schemeClr val="tx1"/>
                </a:solidFill>
                <a:latin typeface="Calibri" panose="020F0502020204030204" pitchFamily="34" charset="0"/>
              </a:rPr>
              <a:t>(SRAM)</a:t>
            </a:r>
          </a:p>
        </p:txBody>
      </p:sp>
      <p:sp>
        <p:nvSpPr>
          <p:cNvPr id="70672" name="Text Box 23">
            <a:extLst>
              <a:ext uri="{FF2B5EF4-FFF2-40B4-BE49-F238E27FC236}">
                <a16:creationId xmlns:a16="http://schemas.microsoft.com/office/drawing/2014/main" id="{6D48212F-6EB1-084A-A2D0-F5F55F163DB9}"/>
              </a:ext>
            </a:extLst>
          </p:cNvPr>
          <p:cNvSpPr txBox="1">
            <a:spLocks noChangeArrowheads="1"/>
          </p:cNvSpPr>
          <p:nvPr/>
        </p:nvSpPr>
        <p:spPr bwMode="auto">
          <a:xfrm>
            <a:off x="5334000" y="2286000"/>
            <a:ext cx="2838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200">
                <a:solidFill>
                  <a:srgbClr val="C00000"/>
                </a:solidFill>
                <a:latin typeface="Calibri" panose="020F0502020204030204" pitchFamily="34" charset="0"/>
              </a:rPr>
              <a:t>L1 cache holds cache lines retrieved from L2 cache</a:t>
            </a:r>
          </a:p>
        </p:txBody>
      </p:sp>
      <p:sp>
        <p:nvSpPr>
          <p:cNvPr id="70673" name="Text Box 25">
            <a:extLst>
              <a:ext uri="{FF2B5EF4-FFF2-40B4-BE49-F238E27FC236}">
                <a16:creationId xmlns:a16="http://schemas.microsoft.com/office/drawing/2014/main" id="{5ECD3F8A-2925-F243-BF13-5C871CE09D46}"/>
              </a:ext>
            </a:extLst>
          </p:cNvPr>
          <p:cNvSpPr txBox="1">
            <a:spLocks noChangeArrowheads="1"/>
          </p:cNvSpPr>
          <p:nvPr/>
        </p:nvSpPr>
        <p:spPr bwMode="auto">
          <a:xfrm>
            <a:off x="4876800" y="1477963"/>
            <a:ext cx="2919413" cy="457200"/>
          </a:xfrm>
          <a:prstGeom prst="rect">
            <a:avLst/>
          </a:prstGeom>
          <a:noFill/>
          <a:ln w="9525">
            <a:solidFill>
              <a:srgbClr val="DF9F98"/>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200">
                <a:solidFill>
                  <a:srgbClr val="C00000"/>
                </a:solidFill>
                <a:latin typeface="Calibri" panose="020F0502020204030204" pitchFamily="34" charset="0"/>
              </a:rPr>
              <a:t>CPU registers hold words retrieved from L1 cache</a:t>
            </a:r>
          </a:p>
        </p:txBody>
      </p:sp>
      <p:sp>
        <p:nvSpPr>
          <p:cNvPr id="70674" name="Text Box 28">
            <a:extLst>
              <a:ext uri="{FF2B5EF4-FFF2-40B4-BE49-F238E27FC236}">
                <a16:creationId xmlns:a16="http://schemas.microsoft.com/office/drawing/2014/main" id="{2B3992B3-BD77-4A49-8261-932072FE6D3E}"/>
              </a:ext>
            </a:extLst>
          </p:cNvPr>
          <p:cNvSpPr txBox="1">
            <a:spLocks noChangeArrowheads="1"/>
          </p:cNvSpPr>
          <p:nvPr/>
        </p:nvSpPr>
        <p:spPr bwMode="auto">
          <a:xfrm>
            <a:off x="5867400" y="3154363"/>
            <a:ext cx="262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200">
                <a:solidFill>
                  <a:srgbClr val="C00000"/>
                </a:solidFill>
                <a:latin typeface="Calibri" panose="020F0502020204030204" pitchFamily="34" charset="0"/>
              </a:rPr>
              <a:t>L2 cache holds cache lines retrieved from main memory</a:t>
            </a:r>
          </a:p>
        </p:txBody>
      </p:sp>
      <p:sp>
        <p:nvSpPr>
          <p:cNvPr id="70675" name="Text Box 30">
            <a:extLst>
              <a:ext uri="{FF2B5EF4-FFF2-40B4-BE49-F238E27FC236}">
                <a16:creationId xmlns:a16="http://schemas.microsoft.com/office/drawing/2014/main" id="{BD02715D-43B6-1240-BA92-EDBB8EF3CCE3}"/>
              </a:ext>
            </a:extLst>
          </p:cNvPr>
          <p:cNvSpPr txBox="1">
            <a:spLocks noChangeArrowheads="1"/>
          </p:cNvSpPr>
          <p:nvPr/>
        </p:nvSpPr>
        <p:spPr bwMode="auto">
          <a:xfrm>
            <a:off x="3546475" y="1346200"/>
            <a:ext cx="396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rgbClr val="000482"/>
                </a:solidFill>
                <a:latin typeface="Calibri" panose="020F0502020204030204" pitchFamily="34" charset="0"/>
              </a:rPr>
              <a:t>L0:</a:t>
            </a:r>
          </a:p>
        </p:txBody>
      </p:sp>
      <p:sp>
        <p:nvSpPr>
          <p:cNvPr id="70676" name="Text Box 31">
            <a:extLst>
              <a:ext uri="{FF2B5EF4-FFF2-40B4-BE49-F238E27FC236}">
                <a16:creationId xmlns:a16="http://schemas.microsoft.com/office/drawing/2014/main" id="{C1E8FCD7-8BBF-3146-8940-D6595A966DEB}"/>
              </a:ext>
            </a:extLst>
          </p:cNvPr>
          <p:cNvSpPr txBox="1">
            <a:spLocks noChangeArrowheads="1"/>
          </p:cNvSpPr>
          <p:nvPr/>
        </p:nvSpPr>
        <p:spPr bwMode="auto">
          <a:xfrm>
            <a:off x="3168650" y="2055813"/>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rgbClr val="000482"/>
                </a:solidFill>
                <a:latin typeface="Calibri" panose="020F0502020204030204" pitchFamily="34" charset="0"/>
              </a:rPr>
              <a:t>L1:</a:t>
            </a:r>
          </a:p>
        </p:txBody>
      </p:sp>
      <p:sp>
        <p:nvSpPr>
          <p:cNvPr id="70677" name="Text Box 32">
            <a:extLst>
              <a:ext uri="{FF2B5EF4-FFF2-40B4-BE49-F238E27FC236}">
                <a16:creationId xmlns:a16="http://schemas.microsoft.com/office/drawing/2014/main" id="{03F14EF9-82DE-2141-9314-18E1B35E7DBB}"/>
              </a:ext>
            </a:extLst>
          </p:cNvPr>
          <p:cNvSpPr txBox="1">
            <a:spLocks noChangeArrowheads="1"/>
          </p:cNvSpPr>
          <p:nvPr/>
        </p:nvSpPr>
        <p:spPr bwMode="auto">
          <a:xfrm>
            <a:off x="2730500" y="2752725"/>
            <a:ext cx="396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rgbClr val="000482"/>
                </a:solidFill>
                <a:latin typeface="Calibri" panose="020F0502020204030204" pitchFamily="34" charset="0"/>
              </a:rPr>
              <a:t>L2:</a:t>
            </a:r>
          </a:p>
        </p:txBody>
      </p:sp>
      <p:sp>
        <p:nvSpPr>
          <p:cNvPr id="70678" name="Text Box 33">
            <a:extLst>
              <a:ext uri="{FF2B5EF4-FFF2-40B4-BE49-F238E27FC236}">
                <a16:creationId xmlns:a16="http://schemas.microsoft.com/office/drawing/2014/main" id="{88C93D71-93B0-5849-85D4-E0636D26FF9E}"/>
              </a:ext>
            </a:extLst>
          </p:cNvPr>
          <p:cNvSpPr txBox="1">
            <a:spLocks noChangeArrowheads="1"/>
          </p:cNvSpPr>
          <p:nvPr/>
        </p:nvSpPr>
        <p:spPr bwMode="auto">
          <a:xfrm>
            <a:off x="2257425" y="3556000"/>
            <a:ext cx="396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rgbClr val="000482"/>
                </a:solidFill>
                <a:latin typeface="Calibri" panose="020F0502020204030204" pitchFamily="34" charset="0"/>
              </a:rPr>
              <a:t>L3:</a:t>
            </a:r>
          </a:p>
        </p:txBody>
      </p:sp>
      <p:sp>
        <p:nvSpPr>
          <p:cNvPr id="70679" name="Text Box 34">
            <a:extLst>
              <a:ext uri="{FF2B5EF4-FFF2-40B4-BE49-F238E27FC236}">
                <a16:creationId xmlns:a16="http://schemas.microsoft.com/office/drawing/2014/main" id="{66D06FA3-A2C7-1E4F-B832-DE4BB42CEB8A}"/>
              </a:ext>
            </a:extLst>
          </p:cNvPr>
          <p:cNvSpPr txBox="1">
            <a:spLocks noChangeArrowheads="1"/>
          </p:cNvSpPr>
          <p:nvPr/>
        </p:nvSpPr>
        <p:spPr bwMode="auto">
          <a:xfrm>
            <a:off x="1655763" y="4621213"/>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rgbClr val="000482"/>
                </a:solidFill>
                <a:latin typeface="Calibri" panose="020F0502020204030204" pitchFamily="34" charset="0"/>
              </a:rPr>
              <a:t>L4:</a:t>
            </a:r>
          </a:p>
        </p:txBody>
      </p:sp>
      <p:sp>
        <p:nvSpPr>
          <p:cNvPr id="70680" name="Text Box 35">
            <a:extLst>
              <a:ext uri="{FF2B5EF4-FFF2-40B4-BE49-F238E27FC236}">
                <a16:creationId xmlns:a16="http://schemas.microsoft.com/office/drawing/2014/main" id="{E12E6D77-B0D6-8441-B29A-4D05C9699A49}"/>
              </a:ext>
            </a:extLst>
          </p:cNvPr>
          <p:cNvSpPr txBox="1">
            <a:spLocks noChangeArrowheads="1"/>
          </p:cNvSpPr>
          <p:nvPr/>
        </p:nvSpPr>
        <p:spPr bwMode="auto">
          <a:xfrm>
            <a:off x="1016000" y="5718175"/>
            <a:ext cx="396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ctr">
              <a:lnSpc>
                <a:spcPct val="98000"/>
              </a:lnSpc>
              <a:spcBef>
                <a:spcPct val="0"/>
              </a:spcBef>
              <a:buClrTx/>
              <a:buSzTx/>
              <a:buFontTx/>
              <a:buNone/>
            </a:pPr>
            <a:r>
              <a:rPr lang="en-GB" altLang="en-US" sz="1400">
                <a:solidFill>
                  <a:srgbClr val="000482"/>
                </a:solidFill>
                <a:latin typeface="Calibri" panose="020F0502020204030204" pitchFamily="34" charset="0"/>
              </a:rPr>
              <a:t>L5:</a:t>
            </a:r>
          </a:p>
        </p:txBody>
      </p:sp>
      <p:sp>
        <p:nvSpPr>
          <p:cNvPr id="70681" name="Text Box 36">
            <a:extLst>
              <a:ext uri="{FF2B5EF4-FFF2-40B4-BE49-F238E27FC236}">
                <a16:creationId xmlns:a16="http://schemas.microsoft.com/office/drawing/2014/main" id="{891C7B50-FAA8-1D46-B8D4-5344E17143B4}"/>
              </a:ext>
            </a:extLst>
          </p:cNvPr>
          <p:cNvSpPr txBox="1">
            <a:spLocks noChangeArrowheads="1"/>
          </p:cNvSpPr>
          <p:nvPr/>
        </p:nvSpPr>
        <p:spPr bwMode="auto">
          <a:xfrm>
            <a:off x="457200" y="2371725"/>
            <a:ext cx="80962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400">
                <a:solidFill>
                  <a:schemeClr val="tx1"/>
                </a:solidFill>
                <a:latin typeface="Calibri" panose="020F0502020204030204" pitchFamily="34" charset="0"/>
              </a:rPr>
              <a:t>Smaller,</a:t>
            </a:r>
          </a:p>
          <a:p>
            <a:pPr>
              <a:lnSpc>
                <a:spcPct val="98000"/>
              </a:lnSpc>
              <a:spcBef>
                <a:spcPct val="0"/>
              </a:spcBef>
              <a:buClrTx/>
              <a:buSzTx/>
              <a:buFontTx/>
              <a:buNone/>
            </a:pPr>
            <a:r>
              <a:rPr lang="en-GB" altLang="en-US" sz="1400">
                <a:solidFill>
                  <a:schemeClr val="tx1"/>
                </a:solidFill>
                <a:latin typeface="Calibri" panose="020F0502020204030204" pitchFamily="34" charset="0"/>
              </a:rPr>
              <a:t>faster,</a:t>
            </a:r>
          </a:p>
          <a:p>
            <a:pPr>
              <a:lnSpc>
                <a:spcPct val="98000"/>
              </a:lnSpc>
              <a:spcBef>
                <a:spcPct val="0"/>
              </a:spcBef>
              <a:buClrTx/>
              <a:buSzTx/>
              <a:buFontTx/>
              <a:buNone/>
            </a:pPr>
            <a:r>
              <a:rPr lang="en-GB" altLang="en-US" sz="1400">
                <a:solidFill>
                  <a:schemeClr val="tx1"/>
                </a:solidFill>
                <a:latin typeface="Calibri" panose="020F0502020204030204" pitchFamily="34" charset="0"/>
              </a:rPr>
              <a:t>costlier</a:t>
            </a:r>
          </a:p>
          <a:p>
            <a:pPr>
              <a:lnSpc>
                <a:spcPct val="98000"/>
              </a:lnSpc>
              <a:spcBef>
                <a:spcPct val="0"/>
              </a:spcBef>
              <a:buClrTx/>
              <a:buSzTx/>
              <a:buFontTx/>
              <a:buNone/>
            </a:pPr>
            <a:r>
              <a:rPr lang="en-GB" altLang="en-US" sz="1400">
                <a:solidFill>
                  <a:schemeClr val="tx1"/>
                </a:solidFill>
                <a:latin typeface="Calibri" panose="020F0502020204030204" pitchFamily="34" charset="0"/>
              </a:rPr>
              <a:t>per byte</a:t>
            </a:r>
          </a:p>
        </p:txBody>
      </p:sp>
      <p:sp>
        <p:nvSpPr>
          <p:cNvPr id="70682" name="Line 37">
            <a:extLst>
              <a:ext uri="{FF2B5EF4-FFF2-40B4-BE49-F238E27FC236}">
                <a16:creationId xmlns:a16="http://schemas.microsoft.com/office/drawing/2014/main" id="{41C8A4F8-89B2-B34F-94DA-11301E5E2CA9}"/>
              </a:ext>
            </a:extLst>
          </p:cNvPr>
          <p:cNvSpPr>
            <a:spLocks noChangeShapeType="1"/>
          </p:cNvSpPr>
          <p:nvPr/>
        </p:nvSpPr>
        <p:spPr bwMode="auto">
          <a:xfrm flipV="1">
            <a:off x="455613" y="1143000"/>
            <a:ext cx="1587" cy="2157413"/>
          </a:xfrm>
          <a:prstGeom prst="line">
            <a:avLst/>
          </a:prstGeom>
          <a:noFill/>
          <a:ln w="38160">
            <a:solidFill>
              <a:srgbClr val="000066"/>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70683" name="Straight Connector 39">
            <a:extLst>
              <a:ext uri="{FF2B5EF4-FFF2-40B4-BE49-F238E27FC236}">
                <a16:creationId xmlns:a16="http://schemas.microsoft.com/office/drawing/2014/main" id="{FFB1EF48-B7DF-434C-BCBB-850D7CE8B1B3}"/>
              </a:ext>
            </a:extLst>
          </p:cNvPr>
          <p:cNvCxnSpPr>
            <a:cxnSpLocks noChangeShapeType="1"/>
          </p:cNvCxnSpPr>
          <p:nvPr/>
        </p:nvCxnSpPr>
        <p:spPr bwMode="auto">
          <a:xfrm>
            <a:off x="2266950" y="4464050"/>
            <a:ext cx="4006850" cy="15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70684" name="Straight Connector 43">
            <a:extLst>
              <a:ext uri="{FF2B5EF4-FFF2-40B4-BE49-F238E27FC236}">
                <a16:creationId xmlns:a16="http://schemas.microsoft.com/office/drawing/2014/main" id="{9B1412CA-374D-7749-B68F-6C8F44195E8E}"/>
              </a:ext>
            </a:extLst>
          </p:cNvPr>
          <p:cNvCxnSpPr>
            <a:cxnSpLocks noChangeShapeType="1"/>
          </p:cNvCxnSpPr>
          <p:nvPr/>
        </p:nvCxnSpPr>
        <p:spPr bwMode="auto">
          <a:xfrm>
            <a:off x="2755900" y="3635375"/>
            <a:ext cx="3017838" cy="15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70685" name="Straight Connector 45">
            <a:extLst>
              <a:ext uri="{FF2B5EF4-FFF2-40B4-BE49-F238E27FC236}">
                <a16:creationId xmlns:a16="http://schemas.microsoft.com/office/drawing/2014/main" id="{20A690EC-D832-F449-B7D8-E0EC06999B86}"/>
              </a:ext>
            </a:extLst>
          </p:cNvPr>
          <p:cNvCxnSpPr>
            <a:cxnSpLocks noChangeShapeType="1"/>
          </p:cNvCxnSpPr>
          <p:nvPr/>
        </p:nvCxnSpPr>
        <p:spPr bwMode="auto">
          <a:xfrm>
            <a:off x="3263900" y="2741613"/>
            <a:ext cx="2011363"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70686" name="Footer Placeholder 1">
            <a:extLst>
              <a:ext uri="{FF2B5EF4-FFF2-40B4-BE49-F238E27FC236}">
                <a16:creationId xmlns:a16="http://schemas.microsoft.com/office/drawing/2014/main" id="{C60F4E8C-B4E6-6544-B100-7C8C9DDF31D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70687" name="Slide Number Placeholder 2">
            <a:extLst>
              <a:ext uri="{FF2B5EF4-FFF2-40B4-BE49-F238E27FC236}">
                <a16:creationId xmlns:a16="http://schemas.microsoft.com/office/drawing/2014/main" id="{8D24735D-E67A-1040-8609-B35DF30B9E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86E600D-1DA2-0D4E-93FC-D209CAFE796F}" type="slidenum">
              <a:rPr lang="en-US" altLang="en-US" sz="1000">
                <a:solidFill>
                  <a:schemeClr val="tx1"/>
                </a:solidFill>
              </a:rPr>
              <a:pPr>
                <a:spcBef>
                  <a:spcPct val="0"/>
                </a:spcBef>
                <a:buClrTx/>
                <a:buSzTx/>
                <a:buFontTx/>
                <a:buNone/>
              </a:pPr>
              <a:t>30</a:t>
            </a:fld>
            <a:endParaRPr lang="en-US" altLang="en-US" sz="100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a:extLst>
              <a:ext uri="{FF2B5EF4-FFF2-40B4-BE49-F238E27FC236}">
                <a16:creationId xmlns:a16="http://schemas.microsoft.com/office/drawing/2014/main" id="{8F182ACE-07C5-5E4B-B682-7A4343382FF8}"/>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hierarchy</a:t>
            </a:r>
          </a:p>
        </p:txBody>
      </p:sp>
      <p:sp>
        <p:nvSpPr>
          <p:cNvPr id="72706" name="Rectangle 7">
            <a:extLst>
              <a:ext uri="{FF2B5EF4-FFF2-40B4-BE49-F238E27FC236}">
                <a16:creationId xmlns:a16="http://schemas.microsoft.com/office/drawing/2014/main" id="{1B8A3289-B286-E243-9645-52AF71FF7C57}"/>
              </a:ext>
            </a:extLst>
          </p:cNvPr>
          <p:cNvSpPr>
            <a:spLocks noGrp="1" noChangeArrowheads="1"/>
          </p:cNvSpPr>
          <p:nvPr>
            <p:ph type="body" idx="1"/>
          </p:nvPr>
        </p:nvSpPr>
        <p:spPr>
          <a:xfrm>
            <a:off x="396875" y="1809750"/>
            <a:ext cx="8442325" cy="4972050"/>
          </a:xfrm>
        </p:spPr>
        <p:txBody>
          <a:bodyPr/>
          <a:lstStyle/>
          <a:p>
            <a:pPr>
              <a:buFont typeface="Monotype Sorts" charset="0"/>
              <a:buChar char="l"/>
              <a:defRPr/>
            </a:pPr>
            <a:r>
              <a:rPr lang="en-US" sz="2000" i="1" dirty="0">
                <a:solidFill>
                  <a:srgbClr val="FF0000"/>
                </a:solidFill>
                <a:ea typeface="ＭＳ Ｐゴシック" charset="0"/>
                <a:cs typeface="ＭＳ Ｐゴシック" charset="0"/>
              </a:rPr>
              <a:t>Cache:</a:t>
            </a:r>
            <a:r>
              <a:rPr lang="en-US" sz="2000" i="1" dirty="0">
                <a:ea typeface="ＭＳ Ｐゴシック" charset="0"/>
                <a:cs typeface="ＭＳ Ｐゴシック" charset="0"/>
              </a:rPr>
              <a:t> </a:t>
            </a:r>
            <a:r>
              <a:rPr lang="en-US" sz="2000" dirty="0">
                <a:ea typeface="ＭＳ Ｐゴシック" charset="0"/>
                <a:cs typeface="ＭＳ Ｐゴシック" charset="0"/>
              </a:rPr>
              <a:t>A smaller, faster storage device that acts as a staging area for a subset of the data in a larger, slower device.</a:t>
            </a:r>
          </a:p>
          <a:p>
            <a:pPr>
              <a:buFont typeface="Monotype Sorts" charset="0"/>
              <a:buChar char="l"/>
              <a:defRPr/>
            </a:pPr>
            <a:endParaRPr lang="en-US" sz="2000" dirty="0">
              <a:ea typeface="ＭＳ Ｐゴシック" charset="0"/>
              <a:cs typeface="ＭＳ Ｐゴシック" charset="0"/>
            </a:endParaRPr>
          </a:p>
          <a:p>
            <a:pPr>
              <a:buFont typeface="Monotype Sorts" charset="0"/>
              <a:buChar char="l"/>
              <a:defRPr/>
            </a:pPr>
            <a:r>
              <a:rPr lang="en-US" sz="2000" dirty="0">
                <a:ea typeface="ＭＳ Ｐゴシック" charset="0"/>
                <a:cs typeface="ＭＳ Ｐゴシック" charset="0"/>
              </a:rPr>
              <a:t>Fundamental idea of a memory hierarchy:</a:t>
            </a:r>
          </a:p>
          <a:p>
            <a:pPr lvl="1">
              <a:buFont typeface="ZapfDingbats" charset="0"/>
              <a:buChar char="u"/>
              <a:defRPr/>
            </a:pPr>
            <a:r>
              <a:rPr lang="en-US" sz="1800" dirty="0">
                <a:ea typeface="ＭＳ Ｐゴシック" charset="0"/>
              </a:rPr>
              <a:t>For each layer, faster, smaller device caches larger, slower device </a:t>
            </a:r>
          </a:p>
          <a:p>
            <a:pPr marL="457200" lvl="1" indent="0">
              <a:buFont typeface="ZapfDingbats" charset="0"/>
              <a:buNone/>
              <a:defRPr/>
            </a:pPr>
            <a:r>
              <a:rPr lang="en-US" sz="1800" dirty="0">
                <a:ea typeface="ＭＳ Ｐゴシック" charset="0"/>
              </a:rPr>
              <a:t>.</a:t>
            </a:r>
          </a:p>
          <a:p>
            <a:pPr>
              <a:buFont typeface="Monotype Sorts" charset="0"/>
              <a:buChar char="l"/>
              <a:defRPr/>
            </a:pPr>
            <a:r>
              <a:rPr lang="en-US" sz="2000" dirty="0">
                <a:ea typeface="ＭＳ Ｐゴシック" charset="0"/>
                <a:cs typeface="ＭＳ Ｐゴシック" charset="0"/>
              </a:rPr>
              <a:t>Why do memory hierarchies work?</a:t>
            </a:r>
          </a:p>
          <a:p>
            <a:pPr lvl="1">
              <a:buFont typeface="ZapfDingbats" charset="0"/>
              <a:buChar char="u"/>
              <a:defRPr/>
            </a:pPr>
            <a:r>
              <a:rPr lang="en-US" sz="1800" dirty="0">
                <a:ea typeface="ＭＳ Ｐゴシック" charset="0"/>
              </a:rPr>
              <a:t>Because of locality! </a:t>
            </a:r>
          </a:p>
          <a:p>
            <a:pPr lvl="2">
              <a:defRPr/>
            </a:pPr>
            <a:r>
              <a:rPr lang="en-US" sz="1600" dirty="0">
                <a:ea typeface="ＭＳ Ｐゴシック" charset="0"/>
              </a:rPr>
              <a:t> Hit fast memory much more frequently even though its smaller</a:t>
            </a:r>
          </a:p>
          <a:p>
            <a:pPr lvl="1">
              <a:buFont typeface="ZapfDingbats" charset="0"/>
              <a:buChar char="u"/>
              <a:defRPr/>
            </a:pPr>
            <a:r>
              <a:rPr lang="en-US" sz="1800" dirty="0">
                <a:ea typeface="ＭＳ Ｐゴシック" charset="0"/>
              </a:rPr>
              <a:t>Thus, the storage at level k+1 can be slower (but larger and cheaper!)</a:t>
            </a:r>
          </a:p>
          <a:p>
            <a:pPr>
              <a:buFont typeface="Monotype Sorts" charset="0"/>
              <a:buChar char="l"/>
              <a:defRPr/>
            </a:pPr>
            <a:endParaRPr lang="en-US" sz="2000" i="1" dirty="0">
              <a:solidFill>
                <a:srgbClr val="FF0000"/>
              </a:solidFill>
              <a:ea typeface="ＭＳ Ｐゴシック" charset="0"/>
              <a:cs typeface="ＭＳ Ｐゴシック" charset="0"/>
            </a:endParaRPr>
          </a:p>
          <a:p>
            <a:pPr>
              <a:buFont typeface="Monotype Sorts" charset="0"/>
              <a:buChar char="l"/>
              <a:defRPr/>
            </a:pPr>
            <a:r>
              <a:rPr lang="en-US" sz="2000" i="1" dirty="0">
                <a:solidFill>
                  <a:srgbClr val="FF0000"/>
                </a:solidFill>
                <a:ea typeface="ＭＳ Ｐゴシック" charset="0"/>
                <a:cs typeface="ＭＳ Ｐゴシック" charset="0"/>
              </a:rPr>
              <a:t>Big Idea:  </a:t>
            </a:r>
            <a:r>
              <a:rPr lang="en-US" sz="2000" dirty="0">
                <a:ea typeface="ＭＳ Ｐゴシック" charset="0"/>
                <a:cs typeface="ＭＳ Ｐゴシック" charset="0"/>
              </a:rPr>
              <a:t>The memory hierarchy creates a large pool of storage that costs as much as the cheap storage near the bottom, but that serves data to programs at the rate of the fast storage near the top.</a:t>
            </a:r>
          </a:p>
          <a:p>
            <a:pPr lvl="1">
              <a:buFont typeface="ZapfDingbats" charset="0"/>
              <a:buChar char="u"/>
              <a:defRPr/>
            </a:pPr>
            <a:endParaRPr lang="en-US" sz="1800" dirty="0">
              <a:ea typeface="ＭＳ Ｐゴシック" charset="0"/>
            </a:endParaRPr>
          </a:p>
          <a:p>
            <a:pPr>
              <a:buFont typeface="Monotype Sorts" charset="0"/>
              <a:buChar char="l"/>
              <a:defRPr/>
            </a:pPr>
            <a:endParaRPr lang="en-US" sz="2000" dirty="0">
              <a:ea typeface="ＭＳ Ｐゴシック" charset="0"/>
              <a:cs typeface="ＭＳ Ｐゴシック" charset="0"/>
            </a:endParaRPr>
          </a:p>
        </p:txBody>
      </p:sp>
      <p:sp>
        <p:nvSpPr>
          <p:cNvPr id="72707" name="Footer Placeholder 1">
            <a:extLst>
              <a:ext uri="{FF2B5EF4-FFF2-40B4-BE49-F238E27FC236}">
                <a16:creationId xmlns:a16="http://schemas.microsoft.com/office/drawing/2014/main" id="{0A4DAAB7-6166-0548-843C-24B4BE85B6F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72708" name="Slide Number Placeholder 2">
            <a:extLst>
              <a:ext uri="{FF2B5EF4-FFF2-40B4-BE49-F238E27FC236}">
                <a16:creationId xmlns:a16="http://schemas.microsoft.com/office/drawing/2014/main" id="{B6978AEC-A80C-1747-B286-144263069B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E533166-E46B-D64D-A913-AB17818BBFCF}" type="slidenum">
              <a:rPr lang="en-US" altLang="en-US" sz="1000">
                <a:solidFill>
                  <a:schemeClr val="tx1"/>
                </a:solidFill>
              </a:rPr>
              <a:pPr>
                <a:spcBef>
                  <a:spcPct val="0"/>
                </a:spcBef>
                <a:buClrTx/>
                <a:buSzTx/>
                <a:buFontTx/>
                <a:buNone/>
              </a:pPr>
              <a:t>31</a:t>
            </a:fld>
            <a:endParaRPr lang="en-US" altLang="en-US" sz="100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a:extLst>
              <a:ext uri="{FF2B5EF4-FFF2-40B4-BE49-F238E27FC236}">
                <a16:creationId xmlns:a16="http://schemas.microsoft.com/office/drawing/2014/main" id="{9425C82C-E72C-1F44-9849-7C7FBCFD5DEB}"/>
              </a:ext>
            </a:extLst>
          </p:cNvPr>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2" name="Title 1">
            <a:extLst>
              <a:ext uri="{FF2B5EF4-FFF2-40B4-BE49-F238E27FC236}">
                <a16:creationId xmlns:a16="http://schemas.microsoft.com/office/drawing/2014/main" id="{610460A0-1D46-AB48-B2FA-58B8A881A7F9}"/>
              </a:ext>
            </a:extLst>
          </p:cNvPr>
          <p:cNvSpPr>
            <a:spLocks noGrp="1"/>
          </p:cNvSpPr>
          <p:nvPr>
            <p:ph type="title"/>
          </p:nvPr>
        </p:nvSpPr>
        <p:spPr/>
        <p:txBody>
          <a:bodyPr/>
          <a:lstStyle/>
          <a:p>
            <a:pPr>
              <a:defRPr/>
            </a:pPr>
            <a:r>
              <a:rPr lang="en-US" altLang="en-US">
                <a:ea typeface="ＭＳ Ｐゴシック" panose="020B0600070205080204" pitchFamily="34" charset="-128"/>
              </a:rPr>
              <a:t>General Cache Concepts</a:t>
            </a:r>
          </a:p>
        </p:txBody>
      </p:sp>
      <p:sp>
        <p:nvSpPr>
          <p:cNvPr id="74755" name="Rectangle 2">
            <a:extLst>
              <a:ext uri="{FF2B5EF4-FFF2-40B4-BE49-F238E27FC236}">
                <a16:creationId xmlns:a16="http://schemas.microsoft.com/office/drawing/2014/main" id="{B588A2CB-0560-E441-9DF5-5DC41BB58983}"/>
              </a:ext>
            </a:extLst>
          </p:cNvPr>
          <p:cNvSpPr>
            <a:spLocks noChangeArrowheads="1"/>
          </p:cNvSpPr>
          <p:nvPr/>
        </p:nvSpPr>
        <p:spPr bwMode="auto">
          <a:xfrm>
            <a:off x="1905000" y="4267200"/>
            <a:ext cx="3581400" cy="2057400"/>
          </a:xfrm>
          <a:prstGeom prst="rect">
            <a:avLst/>
          </a:prstGeom>
          <a:solidFill>
            <a:srgbClr val="DEDFF5"/>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800">
              <a:solidFill>
                <a:schemeClr val="tx1"/>
              </a:solidFill>
              <a:latin typeface="Calibri" panose="020F0502020204030204" pitchFamily="34" charset="0"/>
            </a:endParaRPr>
          </a:p>
        </p:txBody>
      </p:sp>
      <p:sp>
        <p:nvSpPr>
          <p:cNvPr id="4" name="Rectangle 3">
            <a:extLst>
              <a:ext uri="{FF2B5EF4-FFF2-40B4-BE49-F238E27FC236}">
                <a16:creationId xmlns:a16="http://schemas.microsoft.com/office/drawing/2014/main" id="{9205315C-C4CD-9642-AB9B-44EC1963DA19}"/>
              </a:ext>
            </a:extLst>
          </p:cNvPr>
          <p:cNvSpPr/>
          <p:nvPr/>
        </p:nvSpPr>
        <p:spPr bwMode="auto">
          <a:xfrm>
            <a:off x="1905000" y="2271713"/>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74757" name="Rectangle 4">
            <a:extLst>
              <a:ext uri="{FF2B5EF4-FFF2-40B4-BE49-F238E27FC236}">
                <a16:creationId xmlns:a16="http://schemas.microsoft.com/office/drawing/2014/main" id="{F0DB0C55-AD40-1042-9304-0093E68A419E}"/>
              </a:ext>
            </a:extLst>
          </p:cNvPr>
          <p:cNvSpPr>
            <a:spLocks noChangeArrowheads="1"/>
          </p:cNvSpPr>
          <p:nvPr/>
        </p:nvSpPr>
        <p:spPr bwMode="auto">
          <a:xfrm>
            <a:off x="20574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0</a:t>
            </a:r>
          </a:p>
        </p:txBody>
      </p:sp>
      <p:sp>
        <p:nvSpPr>
          <p:cNvPr id="74758" name="Rectangle 5">
            <a:extLst>
              <a:ext uri="{FF2B5EF4-FFF2-40B4-BE49-F238E27FC236}">
                <a16:creationId xmlns:a16="http://schemas.microsoft.com/office/drawing/2014/main" id="{03FBCDAC-0A12-C74C-8393-9B44BCC74912}"/>
              </a:ext>
            </a:extLst>
          </p:cNvPr>
          <p:cNvSpPr>
            <a:spLocks noChangeArrowheads="1"/>
          </p:cNvSpPr>
          <p:nvPr/>
        </p:nvSpPr>
        <p:spPr bwMode="auto">
          <a:xfrm>
            <a:off x="28956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a:t>
            </a:r>
          </a:p>
        </p:txBody>
      </p:sp>
      <p:sp>
        <p:nvSpPr>
          <p:cNvPr id="74759" name="Rectangle 6">
            <a:extLst>
              <a:ext uri="{FF2B5EF4-FFF2-40B4-BE49-F238E27FC236}">
                <a16:creationId xmlns:a16="http://schemas.microsoft.com/office/drawing/2014/main" id="{A9D01E52-EB67-6147-BA65-7EC99943C9C3}"/>
              </a:ext>
            </a:extLst>
          </p:cNvPr>
          <p:cNvSpPr>
            <a:spLocks noChangeArrowheads="1"/>
          </p:cNvSpPr>
          <p:nvPr/>
        </p:nvSpPr>
        <p:spPr bwMode="auto">
          <a:xfrm>
            <a:off x="37338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2</a:t>
            </a:r>
          </a:p>
        </p:txBody>
      </p:sp>
      <p:sp>
        <p:nvSpPr>
          <p:cNvPr id="74760" name="Rectangle 7">
            <a:extLst>
              <a:ext uri="{FF2B5EF4-FFF2-40B4-BE49-F238E27FC236}">
                <a16:creationId xmlns:a16="http://schemas.microsoft.com/office/drawing/2014/main" id="{90CA1C80-78DD-1345-B496-59A1EB245CD0}"/>
              </a:ext>
            </a:extLst>
          </p:cNvPr>
          <p:cNvSpPr>
            <a:spLocks noChangeArrowheads="1"/>
          </p:cNvSpPr>
          <p:nvPr/>
        </p:nvSpPr>
        <p:spPr bwMode="auto">
          <a:xfrm>
            <a:off x="45720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3</a:t>
            </a:r>
          </a:p>
        </p:txBody>
      </p:sp>
      <p:sp>
        <p:nvSpPr>
          <p:cNvPr id="74761" name="Rectangle 8">
            <a:extLst>
              <a:ext uri="{FF2B5EF4-FFF2-40B4-BE49-F238E27FC236}">
                <a16:creationId xmlns:a16="http://schemas.microsoft.com/office/drawing/2014/main" id="{666CBDB2-4B93-424E-98D2-B8794DF91EB6}"/>
              </a:ext>
            </a:extLst>
          </p:cNvPr>
          <p:cNvSpPr>
            <a:spLocks noChangeArrowheads="1"/>
          </p:cNvSpPr>
          <p:nvPr/>
        </p:nvSpPr>
        <p:spPr bwMode="auto">
          <a:xfrm>
            <a:off x="20574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4</a:t>
            </a:r>
          </a:p>
        </p:txBody>
      </p:sp>
      <p:sp>
        <p:nvSpPr>
          <p:cNvPr id="74762" name="Rectangle 9">
            <a:extLst>
              <a:ext uri="{FF2B5EF4-FFF2-40B4-BE49-F238E27FC236}">
                <a16:creationId xmlns:a16="http://schemas.microsoft.com/office/drawing/2014/main" id="{078C2DE0-6858-CF4D-B5D6-EABC392EE1C5}"/>
              </a:ext>
            </a:extLst>
          </p:cNvPr>
          <p:cNvSpPr>
            <a:spLocks noChangeArrowheads="1"/>
          </p:cNvSpPr>
          <p:nvPr/>
        </p:nvSpPr>
        <p:spPr bwMode="auto">
          <a:xfrm>
            <a:off x="28956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5</a:t>
            </a:r>
          </a:p>
        </p:txBody>
      </p:sp>
      <p:sp>
        <p:nvSpPr>
          <p:cNvPr id="74763" name="Rectangle 10">
            <a:extLst>
              <a:ext uri="{FF2B5EF4-FFF2-40B4-BE49-F238E27FC236}">
                <a16:creationId xmlns:a16="http://schemas.microsoft.com/office/drawing/2014/main" id="{715ABC4D-3325-954A-8A31-71AF83FEFEB4}"/>
              </a:ext>
            </a:extLst>
          </p:cNvPr>
          <p:cNvSpPr>
            <a:spLocks noChangeArrowheads="1"/>
          </p:cNvSpPr>
          <p:nvPr/>
        </p:nvSpPr>
        <p:spPr bwMode="auto">
          <a:xfrm>
            <a:off x="37338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6</a:t>
            </a:r>
          </a:p>
        </p:txBody>
      </p:sp>
      <p:sp>
        <p:nvSpPr>
          <p:cNvPr id="74764" name="Rectangle 11">
            <a:extLst>
              <a:ext uri="{FF2B5EF4-FFF2-40B4-BE49-F238E27FC236}">
                <a16:creationId xmlns:a16="http://schemas.microsoft.com/office/drawing/2014/main" id="{3EA3450C-BB76-7E45-BF8A-A6C67183CF84}"/>
              </a:ext>
            </a:extLst>
          </p:cNvPr>
          <p:cNvSpPr>
            <a:spLocks noChangeArrowheads="1"/>
          </p:cNvSpPr>
          <p:nvPr/>
        </p:nvSpPr>
        <p:spPr bwMode="auto">
          <a:xfrm>
            <a:off x="45720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7</a:t>
            </a:r>
          </a:p>
        </p:txBody>
      </p:sp>
      <p:sp>
        <p:nvSpPr>
          <p:cNvPr id="74765" name="Rectangle 12">
            <a:extLst>
              <a:ext uri="{FF2B5EF4-FFF2-40B4-BE49-F238E27FC236}">
                <a16:creationId xmlns:a16="http://schemas.microsoft.com/office/drawing/2014/main" id="{B9745A31-83D5-B941-8A9B-33D48C53AB16}"/>
              </a:ext>
            </a:extLst>
          </p:cNvPr>
          <p:cNvSpPr>
            <a:spLocks noChangeArrowheads="1"/>
          </p:cNvSpPr>
          <p:nvPr/>
        </p:nvSpPr>
        <p:spPr bwMode="auto">
          <a:xfrm>
            <a:off x="20574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8</a:t>
            </a:r>
          </a:p>
        </p:txBody>
      </p:sp>
      <p:sp>
        <p:nvSpPr>
          <p:cNvPr id="74766" name="Rectangle 13">
            <a:extLst>
              <a:ext uri="{FF2B5EF4-FFF2-40B4-BE49-F238E27FC236}">
                <a16:creationId xmlns:a16="http://schemas.microsoft.com/office/drawing/2014/main" id="{5271B8A1-6DD4-3C4F-B298-052CF507F151}"/>
              </a:ext>
            </a:extLst>
          </p:cNvPr>
          <p:cNvSpPr>
            <a:spLocks noChangeArrowheads="1"/>
          </p:cNvSpPr>
          <p:nvPr/>
        </p:nvSpPr>
        <p:spPr bwMode="auto">
          <a:xfrm>
            <a:off x="28956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9</a:t>
            </a:r>
          </a:p>
        </p:txBody>
      </p:sp>
      <p:sp>
        <p:nvSpPr>
          <p:cNvPr id="74767" name="Rectangle 14">
            <a:extLst>
              <a:ext uri="{FF2B5EF4-FFF2-40B4-BE49-F238E27FC236}">
                <a16:creationId xmlns:a16="http://schemas.microsoft.com/office/drawing/2014/main" id="{8D6DEFD6-4BAB-664C-AADE-B8FABB3F6CA7}"/>
              </a:ext>
            </a:extLst>
          </p:cNvPr>
          <p:cNvSpPr>
            <a:spLocks noChangeArrowheads="1"/>
          </p:cNvSpPr>
          <p:nvPr/>
        </p:nvSpPr>
        <p:spPr bwMode="auto">
          <a:xfrm>
            <a:off x="37338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10</a:t>
            </a:r>
          </a:p>
        </p:txBody>
      </p:sp>
      <p:sp>
        <p:nvSpPr>
          <p:cNvPr id="74768" name="Rectangle 15">
            <a:extLst>
              <a:ext uri="{FF2B5EF4-FFF2-40B4-BE49-F238E27FC236}">
                <a16:creationId xmlns:a16="http://schemas.microsoft.com/office/drawing/2014/main" id="{FB8FD14D-96ED-4649-B277-54621A7307DF}"/>
              </a:ext>
            </a:extLst>
          </p:cNvPr>
          <p:cNvSpPr>
            <a:spLocks noChangeArrowheads="1"/>
          </p:cNvSpPr>
          <p:nvPr/>
        </p:nvSpPr>
        <p:spPr bwMode="auto">
          <a:xfrm>
            <a:off x="45720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11</a:t>
            </a:r>
          </a:p>
        </p:txBody>
      </p:sp>
      <p:sp>
        <p:nvSpPr>
          <p:cNvPr id="74769" name="Rectangle 16">
            <a:extLst>
              <a:ext uri="{FF2B5EF4-FFF2-40B4-BE49-F238E27FC236}">
                <a16:creationId xmlns:a16="http://schemas.microsoft.com/office/drawing/2014/main" id="{8D4FE546-DA13-244D-B3E1-5A1B75F99578}"/>
              </a:ext>
            </a:extLst>
          </p:cNvPr>
          <p:cNvSpPr>
            <a:spLocks noChangeArrowheads="1"/>
          </p:cNvSpPr>
          <p:nvPr/>
        </p:nvSpPr>
        <p:spPr bwMode="auto">
          <a:xfrm>
            <a:off x="20574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12</a:t>
            </a:r>
          </a:p>
        </p:txBody>
      </p:sp>
      <p:sp>
        <p:nvSpPr>
          <p:cNvPr id="74770" name="Rectangle 17">
            <a:extLst>
              <a:ext uri="{FF2B5EF4-FFF2-40B4-BE49-F238E27FC236}">
                <a16:creationId xmlns:a16="http://schemas.microsoft.com/office/drawing/2014/main" id="{E522663A-E395-1F45-B3DE-0809D77B80C2}"/>
              </a:ext>
            </a:extLst>
          </p:cNvPr>
          <p:cNvSpPr>
            <a:spLocks noChangeArrowheads="1"/>
          </p:cNvSpPr>
          <p:nvPr/>
        </p:nvSpPr>
        <p:spPr bwMode="auto">
          <a:xfrm>
            <a:off x="28956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13</a:t>
            </a:r>
          </a:p>
        </p:txBody>
      </p:sp>
      <p:sp>
        <p:nvSpPr>
          <p:cNvPr id="74771" name="Rectangle 18">
            <a:extLst>
              <a:ext uri="{FF2B5EF4-FFF2-40B4-BE49-F238E27FC236}">
                <a16:creationId xmlns:a16="http://schemas.microsoft.com/office/drawing/2014/main" id="{D3953F35-4B04-944C-8B8B-2816088705B7}"/>
              </a:ext>
            </a:extLst>
          </p:cNvPr>
          <p:cNvSpPr>
            <a:spLocks noChangeArrowheads="1"/>
          </p:cNvSpPr>
          <p:nvPr/>
        </p:nvSpPr>
        <p:spPr bwMode="auto">
          <a:xfrm>
            <a:off x="37338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14</a:t>
            </a:r>
          </a:p>
        </p:txBody>
      </p:sp>
      <p:sp>
        <p:nvSpPr>
          <p:cNvPr id="74772" name="Rectangle 19">
            <a:extLst>
              <a:ext uri="{FF2B5EF4-FFF2-40B4-BE49-F238E27FC236}">
                <a16:creationId xmlns:a16="http://schemas.microsoft.com/office/drawing/2014/main" id="{08591C73-B34A-9741-8890-C8ED363DB7BB}"/>
              </a:ext>
            </a:extLst>
          </p:cNvPr>
          <p:cNvSpPr>
            <a:spLocks noChangeArrowheads="1"/>
          </p:cNvSpPr>
          <p:nvPr/>
        </p:nvSpPr>
        <p:spPr bwMode="auto">
          <a:xfrm>
            <a:off x="45720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15</a:t>
            </a:r>
          </a:p>
        </p:txBody>
      </p:sp>
      <p:cxnSp>
        <p:nvCxnSpPr>
          <p:cNvPr id="74773" name="Straight Connector 21">
            <a:extLst>
              <a:ext uri="{FF2B5EF4-FFF2-40B4-BE49-F238E27FC236}">
                <a16:creationId xmlns:a16="http://schemas.microsoft.com/office/drawing/2014/main" id="{80A15982-54C3-1740-A121-FF189E131730}"/>
              </a:ext>
            </a:extLst>
          </p:cNvPr>
          <p:cNvCxnSpPr>
            <a:cxnSpLocks noChangeShapeType="1"/>
          </p:cNvCxnSpPr>
          <p:nvPr/>
        </p:nvCxnSpPr>
        <p:spPr bwMode="auto">
          <a:xfrm>
            <a:off x="2286000" y="6096000"/>
            <a:ext cx="3048000" cy="1588"/>
          </a:xfrm>
          <a:prstGeom prst="line">
            <a:avLst/>
          </a:prstGeom>
          <a:noFill/>
          <a:ln w="889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74774" name="Rectangle 25">
            <a:extLst>
              <a:ext uri="{FF2B5EF4-FFF2-40B4-BE49-F238E27FC236}">
                <a16:creationId xmlns:a16="http://schemas.microsoft.com/office/drawing/2014/main" id="{C26924BD-34B9-9343-982E-6C946240947F}"/>
              </a:ext>
            </a:extLst>
          </p:cNvPr>
          <p:cNvSpPr>
            <a:spLocks noChangeArrowheads="1"/>
          </p:cNvSpPr>
          <p:nvPr/>
        </p:nvSpPr>
        <p:spPr bwMode="auto">
          <a:xfrm>
            <a:off x="20574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8</a:t>
            </a:r>
          </a:p>
        </p:txBody>
      </p:sp>
      <p:sp>
        <p:nvSpPr>
          <p:cNvPr id="74775" name="Rectangle 26">
            <a:extLst>
              <a:ext uri="{FF2B5EF4-FFF2-40B4-BE49-F238E27FC236}">
                <a16:creationId xmlns:a16="http://schemas.microsoft.com/office/drawing/2014/main" id="{F7B24B5C-F023-114A-A164-9596DFCEF390}"/>
              </a:ext>
            </a:extLst>
          </p:cNvPr>
          <p:cNvSpPr>
            <a:spLocks noChangeArrowheads="1"/>
          </p:cNvSpPr>
          <p:nvPr/>
        </p:nvSpPr>
        <p:spPr bwMode="auto">
          <a:xfrm>
            <a:off x="28956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9</a:t>
            </a:r>
          </a:p>
        </p:txBody>
      </p:sp>
      <p:sp>
        <p:nvSpPr>
          <p:cNvPr id="74776" name="Rectangle 27">
            <a:extLst>
              <a:ext uri="{FF2B5EF4-FFF2-40B4-BE49-F238E27FC236}">
                <a16:creationId xmlns:a16="http://schemas.microsoft.com/office/drawing/2014/main" id="{69A47E55-92B1-7046-B171-E998977F0752}"/>
              </a:ext>
            </a:extLst>
          </p:cNvPr>
          <p:cNvSpPr>
            <a:spLocks noChangeArrowheads="1"/>
          </p:cNvSpPr>
          <p:nvPr/>
        </p:nvSpPr>
        <p:spPr bwMode="auto">
          <a:xfrm>
            <a:off x="37338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14</a:t>
            </a:r>
          </a:p>
        </p:txBody>
      </p:sp>
      <p:sp>
        <p:nvSpPr>
          <p:cNvPr id="74777" name="Rectangle 28">
            <a:extLst>
              <a:ext uri="{FF2B5EF4-FFF2-40B4-BE49-F238E27FC236}">
                <a16:creationId xmlns:a16="http://schemas.microsoft.com/office/drawing/2014/main" id="{62F1E540-E99B-FB48-9444-0C9B4E97C58C}"/>
              </a:ext>
            </a:extLst>
          </p:cNvPr>
          <p:cNvSpPr>
            <a:spLocks noChangeArrowheads="1"/>
          </p:cNvSpPr>
          <p:nvPr/>
        </p:nvSpPr>
        <p:spPr bwMode="auto">
          <a:xfrm>
            <a:off x="45720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3</a:t>
            </a:r>
          </a:p>
        </p:txBody>
      </p:sp>
      <p:sp>
        <p:nvSpPr>
          <p:cNvPr id="74778" name="TextBox 29">
            <a:extLst>
              <a:ext uri="{FF2B5EF4-FFF2-40B4-BE49-F238E27FC236}">
                <a16:creationId xmlns:a16="http://schemas.microsoft.com/office/drawing/2014/main" id="{F3834845-61F7-A34E-AFCB-3CB5BACE4AC6}"/>
              </a:ext>
            </a:extLst>
          </p:cNvPr>
          <p:cNvSpPr txBox="1">
            <a:spLocks noChangeArrowheads="1"/>
          </p:cNvSpPr>
          <p:nvPr/>
        </p:nvSpPr>
        <p:spPr bwMode="auto">
          <a:xfrm>
            <a:off x="788988" y="2347913"/>
            <a:ext cx="949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alibri" panose="020F0502020204030204" pitchFamily="34" charset="0"/>
              </a:rPr>
              <a:t>Cache</a:t>
            </a:r>
          </a:p>
        </p:txBody>
      </p:sp>
      <p:sp>
        <p:nvSpPr>
          <p:cNvPr id="74779" name="TextBox 30">
            <a:extLst>
              <a:ext uri="{FF2B5EF4-FFF2-40B4-BE49-F238E27FC236}">
                <a16:creationId xmlns:a16="http://schemas.microsoft.com/office/drawing/2014/main" id="{231564C0-19B6-A047-87D7-A66187116E36}"/>
              </a:ext>
            </a:extLst>
          </p:cNvPr>
          <p:cNvSpPr txBox="1">
            <a:spLocks noChangeArrowheads="1"/>
          </p:cNvSpPr>
          <p:nvPr/>
        </p:nvSpPr>
        <p:spPr bwMode="auto">
          <a:xfrm>
            <a:off x="457200" y="4343400"/>
            <a:ext cx="1281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alibri" panose="020F0502020204030204" pitchFamily="34" charset="0"/>
              </a:rPr>
              <a:t>Memory</a:t>
            </a:r>
          </a:p>
        </p:txBody>
      </p:sp>
      <p:sp>
        <p:nvSpPr>
          <p:cNvPr id="74780" name="Text Box 19">
            <a:extLst>
              <a:ext uri="{FF2B5EF4-FFF2-40B4-BE49-F238E27FC236}">
                <a16:creationId xmlns:a16="http://schemas.microsoft.com/office/drawing/2014/main" id="{0FF96EE0-5725-D542-ADF2-A76F582C33CD}"/>
              </a:ext>
            </a:extLst>
          </p:cNvPr>
          <p:cNvSpPr txBox="1">
            <a:spLocks noChangeArrowheads="1"/>
          </p:cNvSpPr>
          <p:nvPr/>
        </p:nvSpPr>
        <p:spPr bwMode="auto">
          <a:xfrm>
            <a:off x="5635625" y="4146550"/>
            <a:ext cx="3198813"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chemeClr val="tx1"/>
                </a:solidFill>
                <a:latin typeface="Calibri" panose="020F0502020204030204" pitchFamily="34" charset="0"/>
              </a:rPr>
              <a:t>Larger, slower, cheaper memory</a:t>
            </a:r>
          </a:p>
          <a:p>
            <a:pPr>
              <a:lnSpc>
                <a:spcPct val="98000"/>
              </a:lnSpc>
              <a:spcBef>
                <a:spcPct val="0"/>
              </a:spcBef>
              <a:buClrTx/>
              <a:buSzTx/>
              <a:buFontTx/>
              <a:buNone/>
            </a:pPr>
            <a:r>
              <a:rPr lang="en-GB" altLang="en-US" sz="1600">
                <a:solidFill>
                  <a:schemeClr val="tx1"/>
                </a:solidFill>
                <a:latin typeface="Calibri" panose="020F0502020204030204" pitchFamily="34" charset="0"/>
              </a:rPr>
              <a:t>viewed as partitioned into “blocks”</a:t>
            </a:r>
          </a:p>
        </p:txBody>
      </p:sp>
      <p:sp>
        <p:nvSpPr>
          <p:cNvPr id="33" name="Text Box 22">
            <a:extLst>
              <a:ext uri="{FF2B5EF4-FFF2-40B4-BE49-F238E27FC236}">
                <a16:creationId xmlns:a16="http://schemas.microsoft.com/office/drawing/2014/main" id="{83AC0ECF-D280-FD4F-82AC-C0C25291D9B4}"/>
              </a:ext>
            </a:extLst>
          </p:cNvPr>
          <p:cNvSpPr txBox="1">
            <a:spLocks noChangeArrowheads="1"/>
          </p:cNvSpPr>
          <p:nvPr/>
        </p:nvSpPr>
        <p:spPr bwMode="auto">
          <a:xfrm>
            <a:off x="3943350" y="3232150"/>
            <a:ext cx="283845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chemeClr val="tx1"/>
                </a:solidFill>
                <a:latin typeface="Calibri" panose="020F0502020204030204" pitchFamily="34" charset="0"/>
              </a:rPr>
              <a:t>Data is copied in block-sized transfer units</a:t>
            </a:r>
          </a:p>
        </p:txBody>
      </p:sp>
      <p:sp>
        <p:nvSpPr>
          <p:cNvPr id="74782" name="Text Box 29">
            <a:extLst>
              <a:ext uri="{FF2B5EF4-FFF2-40B4-BE49-F238E27FC236}">
                <a16:creationId xmlns:a16="http://schemas.microsoft.com/office/drawing/2014/main" id="{0447FB76-5FA0-CB47-8C11-EFDD808E5D5D}"/>
              </a:ext>
            </a:extLst>
          </p:cNvPr>
          <p:cNvSpPr txBox="1">
            <a:spLocks noChangeArrowheads="1"/>
          </p:cNvSpPr>
          <p:nvPr/>
        </p:nvSpPr>
        <p:spPr bwMode="auto">
          <a:xfrm>
            <a:off x="5562600" y="2166938"/>
            <a:ext cx="293052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chemeClr val="tx1"/>
                </a:solidFill>
                <a:latin typeface="Calibri" panose="020F0502020204030204" pitchFamily="34" charset="0"/>
              </a:rPr>
              <a:t>Smaller, faster, more expensive</a:t>
            </a:r>
          </a:p>
          <a:p>
            <a:pPr>
              <a:lnSpc>
                <a:spcPct val="98000"/>
              </a:lnSpc>
              <a:spcBef>
                <a:spcPct val="0"/>
              </a:spcBef>
              <a:buClrTx/>
              <a:buSzTx/>
              <a:buFontTx/>
              <a:buNone/>
            </a:pPr>
            <a:r>
              <a:rPr lang="en-GB" altLang="en-US" sz="1600">
                <a:solidFill>
                  <a:schemeClr val="tx1"/>
                </a:solidFill>
                <a:latin typeface="Calibri" panose="020F0502020204030204" pitchFamily="34" charset="0"/>
              </a:rPr>
              <a:t>memory caches a  subset of</a:t>
            </a:r>
          </a:p>
          <a:p>
            <a:pPr>
              <a:lnSpc>
                <a:spcPct val="98000"/>
              </a:lnSpc>
              <a:spcBef>
                <a:spcPct val="0"/>
              </a:spcBef>
              <a:buClrTx/>
              <a:buSzTx/>
              <a:buFontTx/>
              <a:buNone/>
            </a:pPr>
            <a:r>
              <a:rPr lang="en-GB" altLang="en-US" sz="1600">
                <a:solidFill>
                  <a:schemeClr val="tx1"/>
                </a:solidFill>
                <a:latin typeface="Calibri" panose="020F0502020204030204" pitchFamily="34" charset="0"/>
              </a:rPr>
              <a:t>the blocks</a:t>
            </a:r>
          </a:p>
        </p:txBody>
      </p:sp>
      <p:sp>
        <p:nvSpPr>
          <p:cNvPr id="37" name="Rectangle 36">
            <a:extLst>
              <a:ext uri="{FF2B5EF4-FFF2-40B4-BE49-F238E27FC236}">
                <a16:creationId xmlns:a16="http://schemas.microsoft.com/office/drawing/2014/main" id="{6FE78232-2C1D-1D4B-931C-C5DB4AA1AB73}"/>
              </a:ext>
            </a:extLst>
          </p:cNvPr>
          <p:cNvSpPr>
            <a:spLocks noChangeArrowheads="1"/>
          </p:cNvSpPr>
          <p:nvPr/>
        </p:nvSpPr>
        <p:spPr bwMode="auto">
          <a:xfrm>
            <a:off x="2057400" y="4800600"/>
            <a:ext cx="762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4</a:t>
            </a:r>
          </a:p>
        </p:txBody>
      </p:sp>
      <p:sp>
        <p:nvSpPr>
          <p:cNvPr id="38" name="Rectangle 37">
            <a:extLst>
              <a:ext uri="{FF2B5EF4-FFF2-40B4-BE49-F238E27FC236}">
                <a16:creationId xmlns:a16="http://schemas.microsoft.com/office/drawing/2014/main" id="{E67190AD-AD41-4F47-BA03-1A14FB36D6BE}"/>
              </a:ext>
            </a:extLst>
          </p:cNvPr>
          <p:cNvSpPr>
            <a:spLocks noChangeArrowheads="1"/>
          </p:cNvSpPr>
          <p:nvPr/>
        </p:nvSpPr>
        <p:spPr bwMode="auto">
          <a:xfrm>
            <a:off x="2590800" y="3429000"/>
            <a:ext cx="762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4</a:t>
            </a:r>
          </a:p>
        </p:txBody>
      </p:sp>
      <p:sp>
        <p:nvSpPr>
          <p:cNvPr id="39" name="Rectangle 38">
            <a:extLst>
              <a:ext uri="{FF2B5EF4-FFF2-40B4-BE49-F238E27FC236}">
                <a16:creationId xmlns:a16="http://schemas.microsoft.com/office/drawing/2014/main" id="{7B92F4F9-DBC6-CA4A-8BEA-5162009B18D3}"/>
              </a:ext>
            </a:extLst>
          </p:cNvPr>
          <p:cNvSpPr>
            <a:spLocks noChangeArrowheads="1"/>
          </p:cNvSpPr>
          <p:nvPr/>
        </p:nvSpPr>
        <p:spPr bwMode="auto">
          <a:xfrm>
            <a:off x="2057400" y="2424113"/>
            <a:ext cx="762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4</a:t>
            </a:r>
          </a:p>
        </p:txBody>
      </p:sp>
      <p:sp>
        <p:nvSpPr>
          <p:cNvPr id="40" name="Rectangle 39">
            <a:extLst>
              <a:ext uri="{FF2B5EF4-FFF2-40B4-BE49-F238E27FC236}">
                <a16:creationId xmlns:a16="http://schemas.microsoft.com/office/drawing/2014/main" id="{7DA916C0-EFC6-B04D-92EC-068863AA997A}"/>
              </a:ext>
            </a:extLst>
          </p:cNvPr>
          <p:cNvSpPr>
            <a:spLocks noChangeArrowheads="1"/>
          </p:cNvSpPr>
          <p:nvPr/>
        </p:nvSpPr>
        <p:spPr bwMode="auto">
          <a:xfrm>
            <a:off x="3733800" y="5181600"/>
            <a:ext cx="762000" cy="304800"/>
          </a:xfrm>
          <a:prstGeom prst="rect">
            <a:avLst/>
          </a:prstGeom>
          <a:solidFill>
            <a:srgbClr val="A9E39D"/>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10</a:t>
            </a:r>
          </a:p>
        </p:txBody>
      </p:sp>
      <p:sp>
        <p:nvSpPr>
          <p:cNvPr id="41" name="Rectangle 40">
            <a:extLst>
              <a:ext uri="{FF2B5EF4-FFF2-40B4-BE49-F238E27FC236}">
                <a16:creationId xmlns:a16="http://schemas.microsoft.com/office/drawing/2014/main" id="{4BC2F5BE-6B77-AF43-916E-AC178921BD64}"/>
              </a:ext>
            </a:extLst>
          </p:cNvPr>
          <p:cNvSpPr>
            <a:spLocks noChangeArrowheads="1"/>
          </p:cNvSpPr>
          <p:nvPr/>
        </p:nvSpPr>
        <p:spPr bwMode="auto">
          <a:xfrm>
            <a:off x="2590800" y="3429000"/>
            <a:ext cx="762000" cy="304800"/>
          </a:xfrm>
          <a:prstGeom prst="rect">
            <a:avLst/>
          </a:prstGeom>
          <a:solidFill>
            <a:srgbClr val="A9E39D"/>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10</a:t>
            </a:r>
          </a:p>
        </p:txBody>
      </p:sp>
      <p:sp>
        <p:nvSpPr>
          <p:cNvPr id="42" name="Rectangle 41">
            <a:extLst>
              <a:ext uri="{FF2B5EF4-FFF2-40B4-BE49-F238E27FC236}">
                <a16:creationId xmlns:a16="http://schemas.microsoft.com/office/drawing/2014/main" id="{99F9917B-3CCF-5041-9088-2F0B4890F663}"/>
              </a:ext>
            </a:extLst>
          </p:cNvPr>
          <p:cNvSpPr>
            <a:spLocks noChangeArrowheads="1"/>
          </p:cNvSpPr>
          <p:nvPr/>
        </p:nvSpPr>
        <p:spPr bwMode="auto">
          <a:xfrm>
            <a:off x="3733800" y="2424113"/>
            <a:ext cx="762000" cy="304800"/>
          </a:xfrm>
          <a:prstGeom prst="rect">
            <a:avLst/>
          </a:prstGeom>
          <a:solidFill>
            <a:srgbClr val="A9E39D"/>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10</a:t>
            </a:r>
          </a:p>
        </p:txBody>
      </p:sp>
      <p:sp>
        <p:nvSpPr>
          <p:cNvPr id="74789" name="Footer Placeholder 2">
            <a:extLst>
              <a:ext uri="{FF2B5EF4-FFF2-40B4-BE49-F238E27FC236}">
                <a16:creationId xmlns:a16="http://schemas.microsoft.com/office/drawing/2014/main" id="{4D4038C2-57EE-CA4F-B7AB-9A88C4DDD8F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74790" name="Slide Number Placeholder 4">
            <a:extLst>
              <a:ext uri="{FF2B5EF4-FFF2-40B4-BE49-F238E27FC236}">
                <a16:creationId xmlns:a16="http://schemas.microsoft.com/office/drawing/2014/main" id="{15D421B5-66C5-EA42-A29B-BE60477C6A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5EEAC6D-0F9A-5143-AE19-A4D2F39F0ED6}" type="slidenum">
              <a:rPr lang="en-US" altLang="en-US" sz="1000">
                <a:solidFill>
                  <a:schemeClr val="tx1"/>
                </a:solidFill>
              </a:rPr>
              <a:pPr>
                <a:spcBef>
                  <a:spcPct val="0"/>
                </a:spcBef>
                <a:buClrTx/>
                <a:buSzTx/>
                <a:buFontTx/>
                <a:buNone/>
              </a:pPr>
              <a:t>32</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a:extLst>
              <a:ext uri="{FF2B5EF4-FFF2-40B4-BE49-F238E27FC236}">
                <a16:creationId xmlns:a16="http://schemas.microsoft.com/office/drawing/2014/main" id="{7935314F-4DD2-F046-8D7B-DDF5192951E4}"/>
              </a:ext>
            </a:extLst>
          </p:cNvPr>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35" name="Up-Down Arrow 34">
            <a:extLst>
              <a:ext uri="{FF2B5EF4-FFF2-40B4-BE49-F238E27FC236}">
                <a16:creationId xmlns:a16="http://schemas.microsoft.com/office/drawing/2014/main" id="{47A91B9C-32D2-704D-91FD-B800E3490305}"/>
              </a:ext>
            </a:extLst>
          </p:cNvPr>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2" name="Title 1">
            <a:extLst>
              <a:ext uri="{FF2B5EF4-FFF2-40B4-BE49-F238E27FC236}">
                <a16:creationId xmlns:a16="http://schemas.microsoft.com/office/drawing/2014/main" id="{00F38B3A-CB24-7447-B914-05220536057C}"/>
              </a:ext>
            </a:extLst>
          </p:cNvPr>
          <p:cNvSpPr>
            <a:spLocks noGrp="1"/>
          </p:cNvSpPr>
          <p:nvPr>
            <p:ph type="title"/>
          </p:nvPr>
        </p:nvSpPr>
        <p:spPr/>
        <p:txBody>
          <a:bodyPr/>
          <a:lstStyle/>
          <a:p>
            <a:pPr>
              <a:defRPr/>
            </a:pPr>
            <a:r>
              <a:rPr lang="en-US" altLang="en-US">
                <a:ea typeface="ＭＳ Ｐゴシック" panose="020B0600070205080204" pitchFamily="34" charset="-128"/>
              </a:rPr>
              <a:t>General Cache Concepts: Hit</a:t>
            </a:r>
          </a:p>
        </p:txBody>
      </p:sp>
      <p:sp>
        <p:nvSpPr>
          <p:cNvPr id="3" name="Rectangle 2">
            <a:extLst>
              <a:ext uri="{FF2B5EF4-FFF2-40B4-BE49-F238E27FC236}">
                <a16:creationId xmlns:a16="http://schemas.microsoft.com/office/drawing/2014/main" id="{A738D987-FC96-5543-AF1C-048430971F62}"/>
              </a:ext>
            </a:extLst>
          </p:cNvPr>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anchor="ctr" anchorCtr="1"/>
          <a:lstStyle/>
          <a:p>
            <a:pPr algn="ctr">
              <a:defRPr/>
            </a:pPr>
            <a:endParaRPr lang="en-US" sz="1800">
              <a:latin typeface="Calibri" charset="0"/>
              <a:ea typeface="ＭＳ Ｐゴシック" charset="0"/>
              <a:cs typeface="ＭＳ Ｐゴシック" charset="0"/>
            </a:endParaRPr>
          </a:p>
        </p:txBody>
      </p:sp>
      <p:sp>
        <p:nvSpPr>
          <p:cNvPr id="4" name="Rectangle 3">
            <a:extLst>
              <a:ext uri="{FF2B5EF4-FFF2-40B4-BE49-F238E27FC236}">
                <a16:creationId xmlns:a16="http://schemas.microsoft.com/office/drawing/2014/main" id="{43F55E77-4CB3-9049-A08F-727D516C8A64}"/>
              </a:ext>
            </a:extLst>
          </p:cNvPr>
          <p:cNvSpPr/>
          <p:nvPr/>
        </p:nvSpPr>
        <p:spPr bwMode="auto">
          <a:xfrm>
            <a:off x="1905000" y="2271713"/>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76806" name="Rectangle 4">
            <a:extLst>
              <a:ext uri="{FF2B5EF4-FFF2-40B4-BE49-F238E27FC236}">
                <a16:creationId xmlns:a16="http://schemas.microsoft.com/office/drawing/2014/main" id="{3EC619D4-8A79-0B46-8152-4FE35F271A3D}"/>
              </a:ext>
            </a:extLst>
          </p:cNvPr>
          <p:cNvSpPr>
            <a:spLocks noChangeArrowheads="1"/>
          </p:cNvSpPr>
          <p:nvPr/>
        </p:nvSpPr>
        <p:spPr bwMode="auto">
          <a:xfrm>
            <a:off x="20574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0</a:t>
            </a:r>
          </a:p>
        </p:txBody>
      </p:sp>
      <p:sp>
        <p:nvSpPr>
          <p:cNvPr id="76807" name="Rectangle 5">
            <a:extLst>
              <a:ext uri="{FF2B5EF4-FFF2-40B4-BE49-F238E27FC236}">
                <a16:creationId xmlns:a16="http://schemas.microsoft.com/office/drawing/2014/main" id="{C8CE7F79-D512-974E-BAF8-647E3F56CE8C}"/>
              </a:ext>
            </a:extLst>
          </p:cNvPr>
          <p:cNvSpPr>
            <a:spLocks noChangeArrowheads="1"/>
          </p:cNvSpPr>
          <p:nvPr/>
        </p:nvSpPr>
        <p:spPr bwMode="auto">
          <a:xfrm>
            <a:off x="28956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a:t>
            </a:r>
          </a:p>
        </p:txBody>
      </p:sp>
      <p:sp>
        <p:nvSpPr>
          <p:cNvPr id="76808" name="Rectangle 6">
            <a:extLst>
              <a:ext uri="{FF2B5EF4-FFF2-40B4-BE49-F238E27FC236}">
                <a16:creationId xmlns:a16="http://schemas.microsoft.com/office/drawing/2014/main" id="{78582C86-1CC1-6540-910A-9DFB03EC3297}"/>
              </a:ext>
            </a:extLst>
          </p:cNvPr>
          <p:cNvSpPr>
            <a:spLocks noChangeArrowheads="1"/>
          </p:cNvSpPr>
          <p:nvPr/>
        </p:nvSpPr>
        <p:spPr bwMode="auto">
          <a:xfrm>
            <a:off x="37338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2</a:t>
            </a:r>
          </a:p>
        </p:txBody>
      </p:sp>
      <p:sp>
        <p:nvSpPr>
          <p:cNvPr id="76809" name="Rectangle 7">
            <a:extLst>
              <a:ext uri="{FF2B5EF4-FFF2-40B4-BE49-F238E27FC236}">
                <a16:creationId xmlns:a16="http://schemas.microsoft.com/office/drawing/2014/main" id="{BADA08ED-95AF-024D-92B8-CE6D7EDC2936}"/>
              </a:ext>
            </a:extLst>
          </p:cNvPr>
          <p:cNvSpPr>
            <a:spLocks noChangeArrowheads="1"/>
          </p:cNvSpPr>
          <p:nvPr/>
        </p:nvSpPr>
        <p:spPr bwMode="auto">
          <a:xfrm>
            <a:off x="45720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3</a:t>
            </a:r>
          </a:p>
        </p:txBody>
      </p:sp>
      <p:sp>
        <p:nvSpPr>
          <p:cNvPr id="76810" name="Rectangle 8">
            <a:extLst>
              <a:ext uri="{FF2B5EF4-FFF2-40B4-BE49-F238E27FC236}">
                <a16:creationId xmlns:a16="http://schemas.microsoft.com/office/drawing/2014/main" id="{4FCA856D-95A7-D846-9578-CE75BB969B72}"/>
              </a:ext>
            </a:extLst>
          </p:cNvPr>
          <p:cNvSpPr>
            <a:spLocks noChangeArrowheads="1"/>
          </p:cNvSpPr>
          <p:nvPr/>
        </p:nvSpPr>
        <p:spPr bwMode="auto">
          <a:xfrm>
            <a:off x="20574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4</a:t>
            </a:r>
          </a:p>
        </p:txBody>
      </p:sp>
      <p:sp>
        <p:nvSpPr>
          <p:cNvPr id="76811" name="Rectangle 9">
            <a:extLst>
              <a:ext uri="{FF2B5EF4-FFF2-40B4-BE49-F238E27FC236}">
                <a16:creationId xmlns:a16="http://schemas.microsoft.com/office/drawing/2014/main" id="{E272C9C4-2A61-2F42-BA66-43132EAE959C}"/>
              </a:ext>
            </a:extLst>
          </p:cNvPr>
          <p:cNvSpPr>
            <a:spLocks noChangeArrowheads="1"/>
          </p:cNvSpPr>
          <p:nvPr/>
        </p:nvSpPr>
        <p:spPr bwMode="auto">
          <a:xfrm>
            <a:off x="28956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5</a:t>
            </a:r>
          </a:p>
        </p:txBody>
      </p:sp>
      <p:sp>
        <p:nvSpPr>
          <p:cNvPr id="76812" name="Rectangle 10">
            <a:extLst>
              <a:ext uri="{FF2B5EF4-FFF2-40B4-BE49-F238E27FC236}">
                <a16:creationId xmlns:a16="http://schemas.microsoft.com/office/drawing/2014/main" id="{8EFCF576-D5AE-C24E-9BA0-47C8A629D336}"/>
              </a:ext>
            </a:extLst>
          </p:cNvPr>
          <p:cNvSpPr>
            <a:spLocks noChangeArrowheads="1"/>
          </p:cNvSpPr>
          <p:nvPr/>
        </p:nvSpPr>
        <p:spPr bwMode="auto">
          <a:xfrm>
            <a:off x="37338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6</a:t>
            </a:r>
          </a:p>
        </p:txBody>
      </p:sp>
      <p:sp>
        <p:nvSpPr>
          <p:cNvPr id="76813" name="Rectangle 11">
            <a:extLst>
              <a:ext uri="{FF2B5EF4-FFF2-40B4-BE49-F238E27FC236}">
                <a16:creationId xmlns:a16="http://schemas.microsoft.com/office/drawing/2014/main" id="{7307FA17-A8F3-CD4E-AD24-3F1FE9AB28DF}"/>
              </a:ext>
            </a:extLst>
          </p:cNvPr>
          <p:cNvSpPr>
            <a:spLocks noChangeArrowheads="1"/>
          </p:cNvSpPr>
          <p:nvPr/>
        </p:nvSpPr>
        <p:spPr bwMode="auto">
          <a:xfrm>
            <a:off x="45720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7</a:t>
            </a:r>
          </a:p>
        </p:txBody>
      </p:sp>
      <p:sp>
        <p:nvSpPr>
          <p:cNvPr id="76814" name="Rectangle 12">
            <a:extLst>
              <a:ext uri="{FF2B5EF4-FFF2-40B4-BE49-F238E27FC236}">
                <a16:creationId xmlns:a16="http://schemas.microsoft.com/office/drawing/2014/main" id="{0A366D67-DB41-7B4B-88C3-F3A22121C520}"/>
              </a:ext>
            </a:extLst>
          </p:cNvPr>
          <p:cNvSpPr>
            <a:spLocks noChangeArrowheads="1"/>
          </p:cNvSpPr>
          <p:nvPr/>
        </p:nvSpPr>
        <p:spPr bwMode="auto">
          <a:xfrm>
            <a:off x="20574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8</a:t>
            </a:r>
          </a:p>
        </p:txBody>
      </p:sp>
      <p:sp>
        <p:nvSpPr>
          <p:cNvPr id="76815" name="Rectangle 13">
            <a:extLst>
              <a:ext uri="{FF2B5EF4-FFF2-40B4-BE49-F238E27FC236}">
                <a16:creationId xmlns:a16="http://schemas.microsoft.com/office/drawing/2014/main" id="{1AE55CB4-7B8C-5E46-9B5C-7FC1E9CA6A75}"/>
              </a:ext>
            </a:extLst>
          </p:cNvPr>
          <p:cNvSpPr>
            <a:spLocks noChangeArrowheads="1"/>
          </p:cNvSpPr>
          <p:nvPr/>
        </p:nvSpPr>
        <p:spPr bwMode="auto">
          <a:xfrm>
            <a:off x="28956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9</a:t>
            </a:r>
          </a:p>
        </p:txBody>
      </p:sp>
      <p:sp>
        <p:nvSpPr>
          <p:cNvPr id="76816" name="Rectangle 14">
            <a:extLst>
              <a:ext uri="{FF2B5EF4-FFF2-40B4-BE49-F238E27FC236}">
                <a16:creationId xmlns:a16="http://schemas.microsoft.com/office/drawing/2014/main" id="{26E5758A-5793-5744-B64A-330560118A0D}"/>
              </a:ext>
            </a:extLst>
          </p:cNvPr>
          <p:cNvSpPr>
            <a:spLocks noChangeArrowheads="1"/>
          </p:cNvSpPr>
          <p:nvPr/>
        </p:nvSpPr>
        <p:spPr bwMode="auto">
          <a:xfrm>
            <a:off x="37338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10</a:t>
            </a:r>
          </a:p>
        </p:txBody>
      </p:sp>
      <p:sp>
        <p:nvSpPr>
          <p:cNvPr id="76817" name="Rectangle 15">
            <a:extLst>
              <a:ext uri="{FF2B5EF4-FFF2-40B4-BE49-F238E27FC236}">
                <a16:creationId xmlns:a16="http://schemas.microsoft.com/office/drawing/2014/main" id="{50FE6595-ADAB-1E49-B8BD-FF75815278A5}"/>
              </a:ext>
            </a:extLst>
          </p:cNvPr>
          <p:cNvSpPr>
            <a:spLocks noChangeArrowheads="1"/>
          </p:cNvSpPr>
          <p:nvPr/>
        </p:nvSpPr>
        <p:spPr bwMode="auto">
          <a:xfrm>
            <a:off x="45720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11</a:t>
            </a:r>
          </a:p>
        </p:txBody>
      </p:sp>
      <p:sp>
        <p:nvSpPr>
          <p:cNvPr id="76818" name="Rectangle 16">
            <a:extLst>
              <a:ext uri="{FF2B5EF4-FFF2-40B4-BE49-F238E27FC236}">
                <a16:creationId xmlns:a16="http://schemas.microsoft.com/office/drawing/2014/main" id="{DC13CC76-7817-FC41-A279-51580BE9F7A1}"/>
              </a:ext>
            </a:extLst>
          </p:cNvPr>
          <p:cNvSpPr>
            <a:spLocks noChangeArrowheads="1"/>
          </p:cNvSpPr>
          <p:nvPr/>
        </p:nvSpPr>
        <p:spPr bwMode="auto">
          <a:xfrm>
            <a:off x="20574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12</a:t>
            </a:r>
          </a:p>
        </p:txBody>
      </p:sp>
      <p:sp>
        <p:nvSpPr>
          <p:cNvPr id="76819" name="Rectangle 17">
            <a:extLst>
              <a:ext uri="{FF2B5EF4-FFF2-40B4-BE49-F238E27FC236}">
                <a16:creationId xmlns:a16="http://schemas.microsoft.com/office/drawing/2014/main" id="{CC1AB030-714B-D748-8966-314B7DE65F0E}"/>
              </a:ext>
            </a:extLst>
          </p:cNvPr>
          <p:cNvSpPr>
            <a:spLocks noChangeArrowheads="1"/>
          </p:cNvSpPr>
          <p:nvPr/>
        </p:nvSpPr>
        <p:spPr bwMode="auto">
          <a:xfrm>
            <a:off x="28956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13</a:t>
            </a:r>
          </a:p>
        </p:txBody>
      </p:sp>
      <p:sp>
        <p:nvSpPr>
          <p:cNvPr id="76820" name="Rectangle 18">
            <a:extLst>
              <a:ext uri="{FF2B5EF4-FFF2-40B4-BE49-F238E27FC236}">
                <a16:creationId xmlns:a16="http://schemas.microsoft.com/office/drawing/2014/main" id="{7887964B-3FAF-8345-8C3E-384726687EB0}"/>
              </a:ext>
            </a:extLst>
          </p:cNvPr>
          <p:cNvSpPr>
            <a:spLocks noChangeArrowheads="1"/>
          </p:cNvSpPr>
          <p:nvPr/>
        </p:nvSpPr>
        <p:spPr bwMode="auto">
          <a:xfrm>
            <a:off x="37338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14</a:t>
            </a:r>
          </a:p>
        </p:txBody>
      </p:sp>
      <p:sp>
        <p:nvSpPr>
          <p:cNvPr id="76821" name="Rectangle 19">
            <a:extLst>
              <a:ext uri="{FF2B5EF4-FFF2-40B4-BE49-F238E27FC236}">
                <a16:creationId xmlns:a16="http://schemas.microsoft.com/office/drawing/2014/main" id="{37DCB174-FDAA-7348-91C7-290A0928EA6D}"/>
              </a:ext>
            </a:extLst>
          </p:cNvPr>
          <p:cNvSpPr>
            <a:spLocks noChangeArrowheads="1"/>
          </p:cNvSpPr>
          <p:nvPr/>
        </p:nvSpPr>
        <p:spPr bwMode="auto">
          <a:xfrm>
            <a:off x="45720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15</a:t>
            </a:r>
          </a:p>
        </p:txBody>
      </p:sp>
      <p:cxnSp>
        <p:nvCxnSpPr>
          <p:cNvPr id="76822" name="Straight Connector 21">
            <a:extLst>
              <a:ext uri="{FF2B5EF4-FFF2-40B4-BE49-F238E27FC236}">
                <a16:creationId xmlns:a16="http://schemas.microsoft.com/office/drawing/2014/main" id="{7D602CF4-A057-5942-92A5-007620E96F29}"/>
              </a:ext>
            </a:extLst>
          </p:cNvPr>
          <p:cNvCxnSpPr>
            <a:cxnSpLocks noChangeShapeType="1"/>
          </p:cNvCxnSpPr>
          <p:nvPr/>
        </p:nvCxnSpPr>
        <p:spPr bwMode="auto">
          <a:xfrm>
            <a:off x="2286000" y="6096000"/>
            <a:ext cx="3048000" cy="1588"/>
          </a:xfrm>
          <a:prstGeom prst="line">
            <a:avLst/>
          </a:prstGeom>
          <a:noFill/>
          <a:ln w="889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76823" name="Rectangle 25">
            <a:extLst>
              <a:ext uri="{FF2B5EF4-FFF2-40B4-BE49-F238E27FC236}">
                <a16:creationId xmlns:a16="http://schemas.microsoft.com/office/drawing/2014/main" id="{2CB977E3-FE2C-3245-8E1B-887FA78C8BE3}"/>
              </a:ext>
            </a:extLst>
          </p:cNvPr>
          <p:cNvSpPr>
            <a:spLocks noChangeArrowheads="1"/>
          </p:cNvSpPr>
          <p:nvPr/>
        </p:nvSpPr>
        <p:spPr bwMode="auto">
          <a:xfrm>
            <a:off x="20574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8</a:t>
            </a:r>
          </a:p>
        </p:txBody>
      </p:sp>
      <p:sp>
        <p:nvSpPr>
          <p:cNvPr id="76824" name="Rectangle 26">
            <a:extLst>
              <a:ext uri="{FF2B5EF4-FFF2-40B4-BE49-F238E27FC236}">
                <a16:creationId xmlns:a16="http://schemas.microsoft.com/office/drawing/2014/main" id="{ACE09517-8DBB-424F-ABEA-2F2899F7A9AA}"/>
              </a:ext>
            </a:extLst>
          </p:cNvPr>
          <p:cNvSpPr>
            <a:spLocks noChangeArrowheads="1"/>
          </p:cNvSpPr>
          <p:nvPr/>
        </p:nvSpPr>
        <p:spPr bwMode="auto">
          <a:xfrm>
            <a:off x="28956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9</a:t>
            </a:r>
          </a:p>
        </p:txBody>
      </p:sp>
      <p:sp>
        <p:nvSpPr>
          <p:cNvPr id="76825" name="Rectangle 27">
            <a:extLst>
              <a:ext uri="{FF2B5EF4-FFF2-40B4-BE49-F238E27FC236}">
                <a16:creationId xmlns:a16="http://schemas.microsoft.com/office/drawing/2014/main" id="{AF934B5E-505C-2C45-9F21-5925408AE814}"/>
              </a:ext>
            </a:extLst>
          </p:cNvPr>
          <p:cNvSpPr>
            <a:spLocks noChangeArrowheads="1"/>
          </p:cNvSpPr>
          <p:nvPr/>
        </p:nvSpPr>
        <p:spPr bwMode="auto">
          <a:xfrm>
            <a:off x="37338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14</a:t>
            </a:r>
          </a:p>
        </p:txBody>
      </p:sp>
      <p:sp>
        <p:nvSpPr>
          <p:cNvPr id="76826" name="Rectangle 28">
            <a:extLst>
              <a:ext uri="{FF2B5EF4-FFF2-40B4-BE49-F238E27FC236}">
                <a16:creationId xmlns:a16="http://schemas.microsoft.com/office/drawing/2014/main" id="{FC617C45-DB17-8745-A72F-A671897A0A2C}"/>
              </a:ext>
            </a:extLst>
          </p:cNvPr>
          <p:cNvSpPr>
            <a:spLocks noChangeArrowheads="1"/>
          </p:cNvSpPr>
          <p:nvPr/>
        </p:nvSpPr>
        <p:spPr bwMode="auto">
          <a:xfrm>
            <a:off x="45720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3</a:t>
            </a:r>
          </a:p>
        </p:txBody>
      </p:sp>
      <p:sp>
        <p:nvSpPr>
          <p:cNvPr id="76827" name="TextBox 29">
            <a:extLst>
              <a:ext uri="{FF2B5EF4-FFF2-40B4-BE49-F238E27FC236}">
                <a16:creationId xmlns:a16="http://schemas.microsoft.com/office/drawing/2014/main" id="{B3E6F06C-B034-7F46-8B6D-B4CC155BC1F7}"/>
              </a:ext>
            </a:extLst>
          </p:cNvPr>
          <p:cNvSpPr txBox="1">
            <a:spLocks noChangeArrowheads="1"/>
          </p:cNvSpPr>
          <p:nvPr/>
        </p:nvSpPr>
        <p:spPr bwMode="auto">
          <a:xfrm>
            <a:off x="788988" y="2347913"/>
            <a:ext cx="949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alibri" panose="020F0502020204030204" pitchFamily="34" charset="0"/>
              </a:rPr>
              <a:t>Cache</a:t>
            </a:r>
          </a:p>
        </p:txBody>
      </p:sp>
      <p:sp>
        <p:nvSpPr>
          <p:cNvPr id="76828" name="TextBox 30">
            <a:extLst>
              <a:ext uri="{FF2B5EF4-FFF2-40B4-BE49-F238E27FC236}">
                <a16:creationId xmlns:a16="http://schemas.microsoft.com/office/drawing/2014/main" id="{7411F9C2-F1D4-0E49-AF27-BF7AE6E448DF}"/>
              </a:ext>
            </a:extLst>
          </p:cNvPr>
          <p:cNvSpPr txBox="1">
            <a:spLocks noChangeArrowheads="1"/>
          </p:cNvSpPr>
          <p:nvPr/>
        </p:nvSpPr>
        <p:spPr bwMode="auto">
          <a:xfrm>
            <a:off x="457200" y="4343400"/>
            <a:ext cx="1281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alibri" panose="020F0502020204030204" pitchFamily="34" charset="0"/>
              </a:rPr>
              <a:t>Memory</a:t>
            </a:r>
          </a:p>
        </p:txBody>
      </p:sp>
      <p:sp>
        <p:nvSpPr>
          <p:cNvPr id="44" name="Text Box 29">
            <a:extLst>
              <a:ext uri="{FF2B5EF4-FFF2-40B4-BE49-F238E27FC236}">
                <a16:creationId xmlns:a16="http://schemas.microsoft.com/office/drawing/2014/main" id="{E0361CA5-98BD-694C-BF7F-79170A00745A}"/>
              </a:ext>
            </a:extLst>
          </p:cNvPr>
          <p:cNvSpPr txBox="1">
            <a:spLocks noChangeArrowheads="1"/>
          </p:cNvSpPr>
          <p:nvPr/>
        </p:nvSpPr>
        <p:spPr bwMode="auto">
          <a:xfrm>
            <a:off x="5919788" y="1581150"/>
            <a:ext cx="2827337"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2000" i="1">
                <a:solidFill>
                  <a:schemeClr val="tx1"/>
                </a:solidFill>
                <a:latin typeface="Calibri" panose="020F0502020204030204" pitchFamily="34" charset="0"/>
              </a:rPr>
              <a:t>Data in block b is needed</a:t>
            </a:r>
          </a:p>
        </p:txBody>
      </p:sp>
      <p:sp>
        <p:nvSpPr>
          <p:cNvPr id="46" name="Rectangle 45">
            <a:extLst>
              <a:ext uri="{FF2B5EF4-FFF2-40B4-BE49-F238E27FC236}">
                <a16:creationId xmlns:a16="http://schemas.microsoft.com/office/drawing/2014/main" id="{5DA6969B-09C8-6149-B88B-6FC3351B4487}"/>
              </a:ext>
            </a:extLst>
          </p:cNvPr>
          <p:cNvSpPr>
            <a:spLocks noChangeArrowheads="1"/>
          </p:cNvSpPr>
          <p:nvPr/>
        </p:nvSpPr>
        <p:spPr bwMode="auto">
          <a:xfrm>
            <a:off x="3997325" y="1619250"/>
            <a:ext cx="1184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latin typeface="Calibri" panose="020F0502020204030204" pitchFamily="34" charset="0"/>
              </a:rPr>
              <a:t>Request: 14</a:t>
            </a:r>
          </a:p>
        </p:txBody>
      </p:sp>
      <p:sp>
        <p:nvSpPr>
          <p:cNvPr id="47" name="Rectangle 46">
            <a:extLst>
              <a:ext uri="{FF2B5EF4-FFF2-40B4-BE49-F238E27FC236}">
                <a16:creationId xmlns:a16="http://schemas.microsoft.com/office/drawing/2014/main" id="{BF16CE89-2027-8E47-B423-A82F7C528894}"/>
              </a:ext>
            </a:extLst>
          </p:cNvPr>
          <p:cNvSpPr>
            <a:spLocks noChangeArrowheads="1"/>
          </p:cNvSpPr>
          <p:nvPr/>
        </p:nvSpPr>
        <p:spPr bwMode="auto">
          <a:xfrm>
            <a:off x="3733800" y="2425700"/>
            <a:ext cx="762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14</a:t>
            </a:r>
          </a:p>
        </p:txBody>
      </p:sp>
      <p:sp>
        <p:nvSpPr>
          <p:cNvPr id="48" name="Text Box 29">
            <a:extLst>
              <a:ext uri="{FF2B5EF4-FFF2-40B4-BE49-F238E27FC236}">
                <a16:creationId xmlns:a16="http://schemas.microsoft.com/office/drawing/2014/main" id="{244F4E4D-2275-A549-B99A-5943EF7CB1ED}"/>
              </a:ext>
            </a:extLst>
          </p:cNvPr>
          <p:cNvSpPr txBox="1">
            <a:spLocks noChangeArrowheads="1"/>
          </p:cNvSpPr>
          <p:nvPr/>
        </p:nvSpPr>
        <p:spPr bwMode="auto">
          <a:xfrm>
            <a:off x="5935663" y="2209800"/>
            <a:ext cx="21558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2000" i="1">
                <a:solidFill>
                  <a:schemeClr val="tx1"/>
                </a:solidFill>
                <a:latin typeface="Calibri" panose="020F0502020204030204" pitchFamily="34" charset="0"/>
              </a:rPr>
              <a:t>Block b is in cache:</a:t>
            </a:r>
          </a:p>
          <a:p>
            <a:pPr>
              <a:lnSpc>
                <a:spcPct val="98000"/>
              </a:lnSpc>
              <a:spcBef>
                <a:spcPct val="0"/>
              </a:spcBef>
              <a:buClrTx/>
              <a:buSzTx/>
              <a:buFontTx/>
              <a:buNone/>
            </a:pPr>
            <a:r>
              <a:rPr lang="en-GB" altLang="en-US" sz="2000" i="1">
                <a:solidFill>
                  <a:srgbClr val="C00000"/>
                </a:solidFill>
                <a:latin typeface="Calibri" panose="020F0502020204030204" pitchFamily="34" charset="0"/>
              </a:rPr>
              <a:t>Hit!</a:t>
            </a:r>
          </a:p>
        </p:txBody>
      </p:sp>
      <p:sp>
        <p:nvSpPr>
          <p:cNvPr id="76833" name="Footer Placeholder 4">
            <a:extLst>
              <a:ext uri="{FF2B5EF4-FFF2-40B4-BE49-F238E27FC236}">
                <a16:creationId xmlns:a16="http://schemas.microsoft.com/office/drawing/2014/main" id="{E2454A29-0A73-6B47-B779-A13A4070BF4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76834" name="Slide Number Placeholder 5">
            <a:extLst>
              <a:ext uri="{FF2B5EF4-FFF2-40B4-BE49-F238E27FC236}">
                <a16:creationId xmlns:a16="http://schemas.microsoft.com/office/drawing/2014/main" id="{3A1825F1-7285-6545-A424-90CD5156459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6CDD68C3-4B85-D947-94F9-3A136F8A3850}" type="slidenum">
              <a:rPr lang="en-US" altLang="en-US" sz="1000">
                <a:solidFill>
                  <a:schemeClr val="tx1"/>
                </a:solidFill>
              </a:rPr>
              <a:pPr>
                <a:spcBef>
                  <a:spcPct val="0"/>
                </a:spcBef>
                <a:buClrTx/>
                <a:buSzTx/>
                <a:buFontTx/>
                <a:buNone/>
              </a:pPr>
              <a:t>33</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a:extLst>
              <a:ext uri="{FF2B5EF4-FFF2-40B4-BE49-F238E27FC236}">
                <a16:creationId xmlns:a16="http://schemas.microsoft.com/office/drawing/2014/main" id="{97EE1948-58D7-E048-BEC3-0E46A0123CEA}"/>
              </a:ext>
            </a:extLst>
          </p:cNvPr>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35" name="Up-Down Arrow 34">
            <a:extLst>
              <a:ext uri="{FF2B5EF4-FFF2-40B4-BE49-F238E27FC236}">
                <a16:creationId xmlns:a16="http://schemas.microsoft.com/office/drawing/2014/main" id="{0184B784-88EA-8D4C-B13B-9A31AC250DED}"/>
              </a:ext>
            </a:extLst>
          </p:cNvPr>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2" name="Title 1">
            <a:extLst>
              <a:ext uri="{FF2B5EF4-FFF2-40B4-BE49-F238E27FC236}">
                <a16:creationId xmlns:a16="http://schemas.microsoft.com/office/drawing/2014/main" id="{8EFE937E-C3E7-E442-BC73-32ECE73676CD}"/>
              </a:ext>
            </a:extLst>
          </p:cNvPr>
          <p:cNvSpPr>
            <a:spLocks noGrp="1"/>
          </p:cNvSpPr>
          <p:nvPr>
            <p:ph type="title"/>
          </p:nvPr>
        </p:nvSpPr>
        <p:spPr/>
        <p:txBody>
          <a:bodyPr/>
          <a:lstStyle/>
          <a:p>
            <a:pPr>
              <a:defRPr/>
            </a:pPr>
            <a:r>
              <a:rPr lang="en-US" altLang="en-US">
                <a:ea typeface="ＭＳ Ｐゴシック" panose="020B0600070205080204" pitchFamily="34" charset="-128"/>
              </a:rPr>
              <a:t>General Cache Concepts: Miss</a:t>
            </a:r>
          </a:p>
        </p:txBody>
      </p:sp>
      <p:sp>
        <p:nvSpPr>
          <p:cNvPr id="3" name="Rectangle 2">
            <a:extLst>
              <a:ext uri="{FF2B5EF4-FFF2-40B4-BE49-F238E27FC236}">
                <a16:creationId xmlns:a16="http://schemas.microsoft.com/office/drawing/2014/main" id="{4D7A51B2-8335-B049-82BC-24FAE4D169B2}"/>
              </a:ext>
            </a:extLst>
          </p:cNvPr>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anchor="ctr" anchorCtr="1"/>
          <a:lstStyle/>
          <a:p>
            <a:pPr algn="ctr">
              <a:defRPr/>
            </a:pPr>
            <a:endParaRPr lang="en-US" sz="1800">
              <a:latin typeface="Calibri" charset="0"/>
              <a:ea typeface="ＭＳ Ｐゴシック" charset="0"/>
              <a:cs typeface="ＭＳ Ｐゴシック" charset="0"/>
            </a:endParaRPr>
          </a:p>
        </p:txBody>
      </p:sp>
      <p:sp>
        <p:nvSpPr>
          <p:cNvPr id="4" name="Rectangle 3">
            <a:extLst>
              <a:ext uri="{FF2B5EF4-FFF2-40B4-BE49-F238E27FC236}">
                <a16:creationId xmlns:a16="http://schemas.microsoft.com/office/drawing/2014/main" id="{1120FB18-1C6A-BA42-9D76-CF2B2BB78EA0}"/>
              </a:ext>
            </a:extLst>
          </p:cNvPr>
          <p:cNvSpPr/>
          <p:nvPr/>
        </p:nvSpPr>
        <p:spPr bwMode="auto">
          <a:xfrm>
            <a:off x="1905000" y="2271713"/>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anchor="ctr" anchorCtr="1"/>
          <a:lstStyle/>
          <a:p>
            <a:pPr algn="ctr">
              <a:defRPr/>
            </a:pPr>
            <a:endParaRPr lang="en-US">
              <a:latin typeface="Calibri" charset="0"/>
              <a:ea typeface="ＭＳ Ｐゴシック" charset="0"/>
              <a:cs typeface="ＭＳ Ｐゴシック" charset="0"/>
            </a:endParaRPr>
          </a:p>
        </p:txBody>
      </p:sp>
      <p:sp>
        <p:nvSpPr>
          <p:cNvPr id="78854" name="Rectangle 4">
            <a:extLst>
              <a:ext uri="{FF2B5EF4-FFF2-40B4-BE49-F238E27FC236}">
                <a16:creationId xmlns:a16="http://schemas.microsoft.com/office/drawing/2014/main" id="{A23279BC-67C0-034C-8EAD-4764103E60B7}"/>
              </a:ext>
            </a:extLst>
          </p:cNvPr>
          <p:cNvSpPr>
            <a:spLocks noChangeArrowheads="1"/>
          </p:cNvSpPr>
          <p:nvPr/>
        </p:nvSpPr>
        <p:spPr bwMode="auto">
          <a:xfrm>
            <a:off x="20574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0</a:t>
            </a:r>
          </a:p>
        </p:txBody>
      </p:sp>
      <p:sp>
        <p:nvSpPr>
          <p:cNvPr id="78855" name="Rectangle 5">
            <a:extLst>
              <a:ext uri="{FF2B5EF4-FFF2-40B4-BE49-F238E27FC236}">
                <a16:creationId xmlns:a16="http://schemas.microsoft.com/office/drawing/2014/main" id="{E8F2A0CE-AFBC-4747-8FDE-A1F96FADC4F0}"/>
              </a:ext>
            </a:extLst>
          </p:cNvPr>
          <p:cNvSpPr>
            <a:spLocks noChangeArrowheads="1"/>
          </p:cNvSpPr>
          <p:nvPr/>
        </p:nvSpPr>
        <p:spPr bwMode="auto">
          <a:xfrm>
            <a:off x="28956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a:t>
            </a:r>
          </a:p>
        </p:txBody>
      </p:sp>
      <p:sp>
        <p:nvSpPr>
          <p:cNvPr id="78856" name="Rectangle 6">
            <a:extLst>
              <a:ext uri="{FF2B5EF4-FFF2-40B4-BE49-F238E27FC236}">
                <a16:creationId xmlns:a16="http://schemas.microsoft.com/office/drawing/2014/main" id="{0979832A-6CBF-C844-9A91-273EA4A9B267}"/>
              </a:ext>
            </a:extLst>
          </p:cNvPr>
          <p:cNvSpPr>
            <a:spLocks noChangeArrowheads="1"/>
          </p:cNvSpPr>
          <p:nvPr/>
        </p:nvSpPr>
        <p:spPr bwMode="auto">
          <a:xfrm>
            <a:off x="37338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2</a:t>
            </a:r>
          </a:p>
        </p:txBody>
      </p:sp>
      <p:sp>
        <p:nvSpPr>
          <p:cNvPr id="78857" name="Rectangle 7">
            <a:extLst>
              <a:ext uri="{FF2B5EF4-FFF2-40B4-BE49-F238E27FC236}">
                <a16:creationId xmlns:a16="http://schemas.microsoft.com/office/drawing/2014/main" id="{ECCEC08C-699B-B54A-9882-149EA2478201}"/>
              </a:ext>
            </a:extLst>
          </p:cNvPr>
          <p:cNvSpPr>
            <a:spLocks noChangeArrowheads="1"/>
          </p:cNvSpPr>
          <p:nvPr/>
        </p:nvSpPr>
        <p:spPr bwMode="auto">
          <a:xfrm>
            <a:off x="4572000" y="4419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3</a:t>
            </a:r>
          </a:p>
        </p:txBody>
      </p:sp>
      <p:sp>
        <p:nvSpPr>
          <p:cNvPr id="78858" name="Rectangle 8">
            <a:extLst>
              <a:ext uri="{FF2B5EF4-FFF2-40B4-BE49-F238E27FC236}">
                <a16:creationId xmlns:a16="http://schemas.microsoft.com/office/drawing/2014/main" id="{D2279976-D972-9E40-A35D-1905BCA98ED5}"/>
              </a:ext>
            </a:extLst>
          </p:cNvPr>
          <p:cNvSpPr>
            <a:spLocks noChangeArrowheads="1"/>
          </p:cNvSpPr>
          <p:nvPr/>
        </p:nvSpPr>
        <p:spPr bwMode="auto">
          <a:xfrm>
            <a:off x="20574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4</a:t>
            </a:r>
          </a:p>
        </p:txBody>
      </p:sp>
      <p:sp>
        <p:nvSpPr>
          <p:cNvPr id="78859" name="Rectangle 9">
            <a:extLst>
              <a:ext uri="{FF2B5EF4-FFF2-40B4-BE49-F238E27FC236}">
                <a16:creationId xmlns:a16="http://schemas.microsoft.com/office/drawing/2014/main" id="{02BF7604-3F0E-2D41-8DBD-9341DB27F382}"/>
              </a:ext>
            </a:extLst>
          </p:cNvPr>
          <p:cNvSpPr>
            <a:spLocks noChangeArrowheads="1"/>
          </p:cNvSpPr>
          <p:nvPr/>
        </p:nvSpPr>
        <p:spPr bwMode="auto">
          <a:xfrm>
            <a:off x="28956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5</a:t>
            </a:r>
          </a:p>
        </p:txBody>
      </p:sp>
      <p:sp>
        <p:nvSpPr>
          <p:cNvPr id="78860" name="Rectangle 10">
            <a:extLst>
              <a:ext uri="{FF2B5EF4-FFF2-40B4-BE49-F238E27FC236}">
                <a16:creationId xmlns:a16="http://schemas.microsoft.com/office/drawing/2014/main" id="{C3D5DD77-3C87-D146-818B-DE193D017573}"/>
              </a:ext>
            </a:extLst>
          </p:cNvPr>
          <p:cNvSpPr>
            <a:spLocks noChangeArrowheads="1"/>
          </p:cNvSpPr>
          <p:nvPr/>
        </p:nvSpPr>
        <p:spPr bwMode="auto">
          <a:xfrm>
            <a:off x="37338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6</a:t>
            </a:r>
          </a:p>
        </p:txBody>
      </p:sp>
      <p:sp>
        <p:nvSpPr>
          <p:cNvPr id="78861" name="Rectangle 11">
            <a:extLst>
              <a:ext uri="{FF2B5EF4-FFF2-40B4-BE49-F238E27FC236}">
                <a16:creationId xmlns:a16="http://schemas.microsoft.com/office/drawing/2014/main" id="{52355040-92C8-334B-8626-724959B62EFC}"/>
              </a:ext>
            </a:extLst>
          </p:cNvPr>
          <p:cNvSpPr>
            <a:spLocks noChangeArrowheads="1"/>
          </p:cNvSpPr>
          <p:nvPr/>
        </p:nvSpPr>
        <p:spPr bwMode="auto">
          <a:xfrm>
            <a:off x="4572000" y="4800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7</a:t>
            </a:r>
          </a:p>
        </p:txBody>
      </p:sp>
      <p:sp>
        <p:nvSpPr>
          <p:cNvPr id="78862" name="Rectangle 12">
            <a:extLst>
              <a:ext uri="{FF2B5EF4-FFF2-40B4-BE49-F238E27FC236}">
                <a16:creationId xmlns:a16="http://schemas.microsoft.com/office/drawing/2014/main" id="{9D23DEE1-8450-D847-942A-9AAE4AD3F74C}"/>
              </a:ext>
            </a:extLst>
          </p:cNvPr>
          <p:cNvSpPr>
            <a:spLocks noChangeArrowheads="1"/>
          </p:cNvSpPr>
          <p:nvPr/>
        </p:nvSpPr>
        <p:spPr bwMode="auto">
          <a:xfrm>
            <a:off x="20574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8</a:t>
            </a:r>
          </a:p>
        </p:txBody>
      </p:sp>
      <p:sp>
        <p:nvSpPr>
          <p:cNvPr id="78863" name="Rectangle 13">
            <a:extLst>
              <a:ext uri="{FF2B5EF4-FFF2-40B4-BE49-F238E27FC236}">
                <a16:creationId xmlns:a16="http://schemas.microsoft.com/office/drawing/2014/main" id="{8D7E9C4F-739B-8C45-9BBC-4BDE7852B3DF}"/>
              </a:ext>
            </a:extLst>
          </p:cNvPr>
          <p:cNvSpPr>
            <a:spLocks noChangeArrowheads="1"/>
          </p:cNvSpPr>
          <p:nvPr/>
        </p:nvSpPr>
        <p:spPr bwMode="auto">
          <a:xfrm>
            <a:off x="28956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9</a:t>
            </a:r>
          </a:p>
        </p:txBody>
      </p:sp>
      <p:sp>
        <p:nvSpPr>
          <p:cNvPr id="78864" name="Rectangle 14">
            <a:extLst>
              <a:ext uri="{FF2B5EF4-FFF2-40B4-BE49-F238E27FC236}">
                <a16:creationId xmlns:a16="http://schemas.microsoft.com/office/drawing/2014/main" id="{C52D8723-CE0C-E445-AFDF-C08AECBF0D9F}"/>
              </a:ext>
            </a:extLst>
          </p:cNvPr>
          <p:cNvSpPr>
            <a:spLocks noChangeArrowheads="1"/>
          </p:cNvSpPr>
          <p:nvPr/>
        </p:nvSpPr>
        <p:spPr bwMode="auto">
          <a:xfrm>
            <a:off x="37338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10</a:t>
            </a:r>
          </a:p>
        </p:txBody>
      </p:sp>
      <p:sp>
        <p:nvSpPr>
          <p:cNvPr id="78865" name="Rectangle 15">
            <a:extLst>
              <a:ext uri="{FF2B5EF4-FFF2-40B4-BE49-F238E27FC236}">
                <a16:creationId xmlns:a16="http://schemas.microsoft.com/office/drawing/2014/main" id="{E9C9FE8D-15DE-3B49-9868-AC625A91585A}"/>
              </a:ext>
            </a:extLst>
          </p:cNvPr>
          <p:cNvSpPr>
            <a:spLocks noChangeArrowheads="1"/>
          </p:cNvSpPr>
          <p:nvPr/>
        </p:nvSpPr>
        <p:spPr bwMode="auto">
          <a:xfrm>
            <a:off x="4572000" y="5181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11</a:t>
            </a:r>
          </a:p>
        </p:txBody>
      </p:sp>
      <p:sp>
        <p:nvSpPr>
          <p:cNvPr id="78866" name="Rectangle 16">
            <a:extLst>
              <a:ext uri="{FF2B5EF4-FFF2-40B4-BE49-F238E27FC236}">
                <a16:creationId xmlns:a16="http://schemas.microsoft.com/office/drawing/2014/main" id="{4BE7BAA7-1810-8F4F-99C5-5457A301934C}"/>
              </a:ext>
            </a:extLst>
          </p:cNvPr>
          <p:cNvSpPr>
            <a:spLocks noChangeArrowheads="1"/>
          </p:cNvSpPr>
          <p:nvPr/>
        </p:nvSpPr>
        <p:spPr bwMode="auto">
          <a:xfrm>
            <a:off x="20574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12</a:t>
            </a:r>
          </a:p>
        </p:txBody>
      </p:sp>
      <p:sp>
        <p:nvSpPr>
          <p:cNvPr id="78867" name="Rectangle 17">
            <a:extLst>
              <a:ext uri="{FF2B5EF4-FFF2-40B4-BE49-F238E27FC236}">
                <a16:creationId xmlns:a16="http://schemas.microsoft.com/office/drawing/2014/main" id="{0246C640-BEEC-884F-8A4D-70F67F0BC663}"/>
              </a:ext>
            </a:extLst>
          </p:cNvPr>
          <p:cNvSpPr>
            <a:spLocks noChangeArrowheads="1"/>
          </p:cNvSpPr>
          <p:nvPr/>
        </p:nvSpPr>
        <p:spPr bwMode="auto">
          <a:xfrm>
            <a:off x="28956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13</a:t>
            </a:r>
          </a:p>
        </p:txBody>
      </p:sp>
      <p:sp>
        <p:nvSpPr>
          <p:cNvPr id="78868" name="Rectangle 18">
            <a:extLst>
              <a:ext uri="{FF2B5EF4-FFF2-40B4-BE49-F238E27FC236}">
                <a16:creationId xmlns:a16="http://schemas.microsoft.com/office/drawing/2014/main" id="{64ACAFBD-A4A6-0B4C-8784-B82B0F8F9BFE}"/>
              </a:ext>
            </a:extLst>
          </p:cNvPr>
          <p:cNvSpPr>
            <a:spLocks noChangeArrowheads="1"/>
          </p:cNvSpPr>
          <p:nvPr/>
        </p:nvSpPr>
        <p:spPr bwMode="auto">
          <a:xfrm>
            <a:off x="37338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14</a:t>
            </a:r>
          </a:p>
        </p:txBody>
      </p:sp>
      <p:sp>
        <p:nvSpPr>
          <p:cNvPr id="78869" name="Rectangle 19">
            <a:extLst>
              <a:ext uri="{FF2B5EF4-FFF2-40B4-BE49-F238E27FC236}">
                <a16:creationId xmlns:a16="http://schemas.microsoft.com/office/drawing/2014/main" id="{986BA64C-0935-6A49-9394-9DB0F82EC21C}"/>
              </a:ext>
            </a:extLst>
          </p:cNvPr>
          <p:cNvSpPr>
            <a:spLocks noChangeArrowheads="1"/>
          </p:cNvSpPr>
          <p:nvPr/>
        </p:nvSpPr>
        <p:spPr bwMode="auto">
          <a:xfrm>
            <a:off x="4572000" y="5562600"/>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15</a:t>
            </a:r>
          </a:p>
        </p:txBody>
      </p:sp>
      <p:cxnSp>
        <p:nvCxnSpPr>
          <p:cNvPr id="78870" name="Straight Connector 21">
            <a:extLst>
              <a:ext uri="{FF2B5EF4-FFF2-40B4-BE49-F238E27FC236}">
                <a16:creationId xmlns:a16="http://schemas.microsoft.com/office/drawing/2014/main" id="{9397A842-8409-8849-B94F-482272AB0245}"/>
              </a:ext>
            </a:extLst>
          </p:cNvPr>
          <p:cNvCxnSpPr>
            <a:cxnSpLocks noChangeShapeType="1"/>
          </p:cNvCxnSpPr>
          <p:nvPr/>
        </p:nvCxnSpPr>
        <p:spPr bwMode="auto">
          <a:xfrm>
            <a:off x="2286000" y="6096000"/>
            <a:ext cx="3048000" cy="1588"/>
          </a:xfrm>
          <a:prstGeom prst="line">
            <a:avLst/>
          </a:prstGeom>
          <a:noFill/>
          <a:ln w="88900" cap="rnd">
            <a:solidFill>
              <a:schemeClr val="tx1"/>
            </a:solidFill>
            <a:prstDash val="sysDot"/>
            <a:round/>
            <a:headEnd/>
            <a:tailEnd/>
          </a:ln>
          <a:extLst>
            <a:ext uri="{909E8E84-426E-40DD-AFC4-6F175D3DCCD1}">
              <a14:hiddenFill xmlns:a14="http://schemas.microsoft.com/office/drawing/2010/main">
                <a:noFill/>
              </a14:hiddenFill>
            </a:ext>
          </a:extLst>
        </p:spPr>
      </p:cxnSp>
      <p:sp>
        <p:nvSpPr>
          <p:cNvPr id="78871" name="Rectangle 25">
            <a:extLst>
              <a:ext uri="{FF2B5EF4-FFF2-40B4-BE49-F238E27FC236}">
                <a16:creationId xmlns:a16="http://schemas.microsoft.com/office/drawing/2014/main" id="{61106830-5591-B54A-81D4-58226AA9B506}"/>
              </a:ext>
            </a:extLst>
          </p:cNvPr>
          <p:cNvSpPr>
            <a:spLocks noChangeArrowheads="1"/>
          </p:cNvSpPr>
          <p:nvPr/>
        </p:nvSpPr>
        <p:spPr bwMode="auto">
          <a:xfrm>
            <a:off x="20574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8</a:t>
            </a:r>
          </a:p>
        </p:txBody>
      </p:sp>
      <p:sp>
        <p:nvSpPr>
          <p:cNvPr id="78872" name="Rectangle 26">
            <a:extLst>
              <a:ext uri="{FF2B5EF4-FFF2-40B4-BE49-F238E27FC236}">
                <a16:creationId xmlns:a16="http://schemas.microsoft.com/office/drawing/2014/main" id="{B9DA6A19-BC2F-3242-B385-A00E39703F91}"/>
              </a:ext>
            </a:extLst>
          </p:cNvPr>
          <p:cNvSpPr>
            <a:spLocks noChangeArrowheads="1"/>
          </p:cNvSpPr>
          <p:nvPr/>
        </p:nvSpPr>
        <p:spPr bwMode="auto">
          <a:xfrm>
            <a:off x="28956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9</a:t>
            </a:r>
          </a:p>
        </p:txBody>
      </p:sp>
      <p:sp>
        <p:nvSpPr>
          <p:cNvPr id="78873" name="Rectangle 27">
            <a:extLst>
              <a:ext uri="{FF2B5EF4-FFF2-40B4-BE49-F238E27FC236}">
                <a16:creationId xmlns:a16="http://schemas.microsoft.com/office/drawing/2014/main" id="{2396C592-AD3A-6B4B-8767-D7003ECEF9F0}"/>
              </a:ext>
            </a:extLst>
          </p:cNvPr>
          <p:cNvSpPr>
            <a:spLocks noChangeArrowheads="1"/>
          </p:cNvSpPr>
          <p:nvPr/>
        </p:nvSpPr>
        <p:spPr bwMode="auto">
          <a:xfrm>
            <a:off x="37338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14</a:t>
            </a:r>
          </a:p>
        </p:txBody>
      </p:sp>
      <p:sp>
        <p:nvSpPr>
          <p:cNvPr id="78874" name="Rectangle 28">
            <a:extLst>
              <a:ext uri="{FF2B5EF4-FFF2-40B4-BE49-F238E27FC236}">
                <a16:creationId xmlns:a16="http://schemas.microsoft.com/office/drawing/2014/main" id="{28AA6D9C-EF41-7C45-A95C-0096A4895A99}"/>
              </a:ext>
            </a:extLst>
          </p:cNvPr>
          <p:cNvSpPr>
            <a:spLocks noChangeArrowheads="1"/>
          </p:cNvSpPr>
          <p:nvPr/>
        </p:nvSpPr>
        <p:spPr bwMode="auto">
          <a:xfrm>
            <a:off x="4572000" y="2424113"/>
            <a:ext cx="762000" cy="304800"/>
          </a:xfrm>
          <a:prstGeom prst="rect">
            <a:avLst/>
          </a:prstGeom>
          <a:solidFill>
            <a:schemeClr val="bg1"/>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3</a:t>
            </a:r>
          </a:p>
        </p:txBody>
      </p:sp>
      <p:sp>
        <p:nvSpPr>
          <p:cNvPr id="78875" name="TextBox 29">
            <a:extLst>
              <a:ext uri="{FF2B5EF4-FFF2-40B4-BE49-F238E27FC236}">
                <a16:creationId xmlns:a16="http://schemas.microsoft.com/office/drawing/2014/main" id="{8745F024-9184-BA48-9CC9-1570FF00089D}"/>
              </a:ext>
            </a:extLst>
          </p:cNvPr>
          <p:cNvSpPr txBox="1">
            <a:spLocks noChangeArrowheads="1"/>
          </p:cNvSpPr>
          <p:nvPr/>
        </p:nvSpPr>
        <p:spPr bwMode="auto">
          <a:xfrm>
            <a:off x="788988" y="2347913"/>
            <a:ext cx="949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alibri" panose="020F0502020204030204" pitchFamily="34" charset="0"/>
              </a:rPr>
              <a:t>Cache</a:t>
            </a:r>
          </a:p>
        </p:txBody>
      </p:sp>
      <p:sp>
        <p:nvSpPr>
          <p:cNvPr id="78876" name="TextBox 30">
            <a:extLst>
              <a:ext uri="{FF2B5EF4-FFF2-40B4-BE49-F238E27FC236}">
                <a16:creationId xmlns:a16="http://schemas.microsoft.com/office/drawing/2014/main" id="{20598C79-238A-8F4B-A946-42306535F3E4}"/>
              </a:ext>
            </a:extLst>
          </p:cNvPr>
          <p:cNvSpPr txBox="1">
            <a:spLocks noChangeArrowheads="1"/>
          </p:cNvSpPr>
          <p:nvPr/>
        </p:nvSpPr>
        <p:spPr bwMode="auto">
          <a:xfrm>
            <a:off x="457200" y="4343400"/>
            <a:ext cx="1281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alibri" panose="020F0502020204030204" pitchFamily="34" charset="0"/>
              </a:rPr>
              <a:t>Memory</a:t>
            </a:r>
          </a:p>
        </p:txBody>
      </p:sp>
      <p:sp>
        <p:nvSpPr>
          <p:cNvPr id="44" name="Text Box 29">
            <a:extLst>
              <a:ext uri="{FF2B5EF4-FFF2-40B4-BE49-F238E27FC236}">
                <a16:creationId xmlns:a16="http://schemas.microsoft.com/office/drawing/2014/main" id="{AF3B6593-A549-DA4D-863B-E8C7E4A1ED6D}"/>
              </a:ext>
            </a:extLst>
          </p:cNvPr>
          <p:cNvSpPr txBox="1">
            <a:spLocks noChangeArrowheads="1"/>
          </p:cNvSpPr>
          <p:nvPr/>
        </p:nvSpPr>
        <p:spPr bwMode="auto">
          <a:xfrm>
            <a:off x="5919788" y="1581150"/>
            <a:ext cx="2827337"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2000" i="1">
                <a:solidFill>
                  <a:schemeClr val="tx1"/>
                </a:solidFill>
                <a:latin typeface="Calibri" panose="020F0502020204030204" pitchFamily="34" charset="0"/>
              </a:rPr>
              <a:t>Data in block b is needed</a:t>
            </a:r>
          </a:p>
        </p:txBody>
      </p:sp>
      <p:sp>
        <p:nvSpPr>
          <p:cNvPr id="46" name="Rectangle 45">
            <a:extLst>
              <a:ext uri="{FF2B5EF4-FFF2-40B4-BE49-F238E27FC236}">
                <a16:creationId xmlns:a16="http://schemas.microsoft.com/office/drawing/2014/main" id="{4E219C92-9AFD-8141-8A5D-5189EDCF4444}"/>
              </a:ext>
            </a:extLst>
          </p:cNvPr>
          <p:cNvSpPr>
            <a:spLocks noChangeArrowheads="1"/>
          </p:cNvSpPr>
          <p:nvPr/>
        </p:nvSpPr>
        <p:spPr bwMode="auto">
          <a:xfrm>
            <a:off x="3997325" y="1619250"/>
            <a:ext cx="1184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latin typeface="Calibri" panose="020F0502020204030204" pitchFamily="34" charset="0"/>
              </a:rPr>
              <a:t>Request: 12</a:t>
            </a:r>
          </a:p>
        </p:txBody>
      </p:sp>
      <p:sp>
        <p:nvSpPr>
          <p:cNvPr id="48" name="Text Box 29">
            <a:extLst>
              <a:ext uri="{FF2B5EF4-FFF2-40B4-BE49-F238E27FC236}">
                <a16:creationId xmlns:a16="http://schemas.microsoft.com/office/drawing/2014/main" id="{14DB39B7-46EC-C64C-AFD9-7004EA315F22}"/>
              </a:ext>
            </a:extLst>
          </p:cNvPr>
          <p:cNvSpPr txBox="1">
            <a:spLocks noChangeArrowheads="1"/>
          </p:cNvSpPr>
          <p:nvPr/>
        </p:nvSpPr>
        <p:spPr bwMode="auto">
          <a:xfrm>
            <a:off x="5935663" y="2209800"/>
            <a:ext cx="2570162"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2000" i="1">
                <a:solidFill>
                  <a:schemeClr val="tx1"/>
                </a:solidFill>
                <a:latin typeface="Calibri" panose="020F0502020204030204" pitchFamily="34" charset="0"/>
              </a:rPr>
              <a:t>Block b is not in cache:</a:t>
            </a:r>
          </a:p>
          <a:p>
            <a:pPr>
              <a:lnSpc>
                <a:spcPct val="98000"/>
              </a:lnSpc>
              <a:spcBef>
                <a:spcPct val="0"/>
              </a:spcBef>
              <a:buClrTx/>
              <a:buSzTx/>
              <a:buFontTx/>
              <a:buNone/>
            </a:pPr>
            <a:r>
              <a:rPr lang="en-GB" altLang="en-US" sz="2000" i="1">
                <a:solidFill>
                  <a:srgbClr val="C00000"/>
                </a:solidFill>
                <a:latin typeface="Calibri" panose="020F0502020204030204" pitchFamily="34" charset="0"/>
              </a:rPr>
              <a:t>Miss!</a:t>
            </a:r>
          </a:p>
        </p:txBody>
      </p:sp>
      <p:sp>
        <p:nvSpPr>
          <p:cNvPr id="34" name="Text Box 29">
            <a:extLst>
              <a:ext uri="{FF2B5EF4-FFF2-40B4-BE49-F238E27FC236}">
                <a16:creationId xmlns:a16="http://schemas.microsoft.com/office/drawing/2014/main" id="{EA3E5482-7B1E-E544-94B1-F42B9B7238B8}"/>
              </a:ext>
            </a:extLst>
          </p:cNvPr>
          <p:cNvSpPr txBox="1">
            <a:spLocks noChangeArrowheads="1"/>
          </p:cNvSpPr>
          <p:nvPr/>
        </p:nvSpPr>
        <p:spPr bwMode="auto">
          <a:xfrm>
            <a:off x="5943600" y="3200400"/>
            <a:ext cx="258445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2000" i="1">
                <a:solidFill>
                  <a:schemeClr val="tx1"/>
                </a:solidFill>
                <a:latin typeface="Calibri" panose="020F0502020204030204" pitchFamily="34" charset="0"/>
              </a:rPr>
              <a:t>Block b is fetched from</a:t>
            </a:r>
          </a:p>
          <a:p>
            <a:pPr>
              <a:lnSpc>
                <a:spcPct val="98000"/>
              </a:lnSpc>
              <a:spcBef>
                <a:spcPct val="0"/>
              </a:spcBef>
              <a:buClrTx/>
              <a:buSzTx/>
              <a:buFontTx/>
              <a:buNone/>
            </a:pPr>
            <a:r>
              <a:rPr lang="en-GB" altLang="en-US" sz="2000" i="1">
                <a:solidFill>
                  <a:schemeClr val="tx1"/>
                </a:solidFill>
                <a:latin typeface="Calibri" panose="020F0502020204030204" pitchFamily="34" charset="0"/>
              </a:rPr>
              <a:t>memory</a:t>
            </a:r>
          </a:p>
        </p:txBody>
      </p:sp>
      <p:sp>
        <p:nvSpPr>
          <p:cNvPr id="36" name="Rectangle 35">
            <a:extLst>
              <a:ext uri="{FF2B5EF4-FFF2-40B4-BE49-F238E27FC236}">
                <a16:creationId xmlns:a16="http://schemas.microsoft.com/office/drawing/2014/main" id="{078F89AA-E035-A24E-8E94-B5BEA570B651}"/>
              </a:ext>
            </a:extLst>
          </p:cNvPr>
          <p:cNvSpPr>
            <a:spLocks noChangeArrowheads="1"/>
          </p:cNvSpPr>
          <p:nvPr/>
        </p:nvSpPr>
        <p:spPr bwMode="auto">
          <a:xfrm>
            <a:off x="3997325" y="3395663"/>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latin typeface="Calibri" panose="020F0502020204030204" pitchFamily="34" charset="0"/>
              </a:rPr>
              <a:t>Request: 12</a:t>
            </a:r>
          </a:p>
        </p:txBody>
      </p:sp>
      <p:sp>
        <p:nvSpPr>
          <p:cNvPr id="37" name="Rectangle 36">
            <a:extLst>
              <a:ext uri="{FF2B5EF4-FFF2-40B4-BE49-F238E27FC236}">
                <a16:creationId xmlns:a16="http://schemas.microsoft.com/office/drawing/2014/main" id="{4EB6A40D-8FCD-394C-901E-11218091C0C5}"/>
              </a:ext>
            </a:extLst>
          </p:cNvPr>
          <p:cNvSpPr>
            <a:spLocks noChangeArrowheads="1"/>
          </p:cNvSpPr>
          <p:nvPr/>
        </p:nvSpPr>
        <p:spPr bwMode="auto">
          <a:xfrm>
            <a:off x="2057400" y="5562600"/>
            <a:ext cx="762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12</a:t>
            </a:r>
          </a:p>
        </p:txBody>
      </p:sp>
      <p:sp>
        <p:nvSpPr>
          <p:cNvPr id="38" name="Rectangle 37">
            <a:extLst>
              <a:ext uri="{FF2B5EF4-FFF2-40B4-BE49-F238E27FC236}">
                <a16:creationId xmlns:a16="http://schemas.microsoft.com/office/drawing/2014/main" id="{E0B285A5-3034-FD4C-AD78-0367FBAF7329}"/>
              </a:ext>
            </a:extLst>
          </p:cNvPr>
          <p:cNvSpPr>
            <a:spLocks noChangeArrowheads="1"/>
          </p:cNvSpPr>
          <p:nvPr/>
        </p:nvSpPr>
        <p:spPr bwMode="auto">
          <a:xfrm>
            <a:off x="2590800" y="3429000"/>
            <a:ext cx="762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12</a:t>
            </a:r>
          </a:p>
        </p:txBody>
      </p:sp>
      <p:sp>
        <p:nvSpPr>
          <p:cNvPr id="39" name="Rectangle 38">
            <a:extLst>
              <a:ext uri="{FF2B5EF4-FFF2-40B4-BE49-F238E27FC236}">
                <a16:creationId xmlns:a16="http://schemas.microsoft.com/office/drawing/2014/main" id="{D6F4A9BF-CFD0-9E4C-8C55-0D5AF0A08C0B}"/>
              </a:ext>
            </a:extLst>
          </p:cNvPr>
          <p:cNvSpPr>
            <a:spLocks noChangeArrowheads="1"/>
          </p:cNvSpPr>
          <p:nvPr/>
        </p:nvSpPr>
        <p:spPr bwMode="auto">
          <a:xfrm>
            <a:off x="2895600" y="2425700"/>
            <a:ext cx="762000" cy="304800"/>
          </a:xfrm>
          <a:prstGeom prst="rect">
            <a:avLst/>
          </a:prstGeom>
          <a:solidFill>
            <a:srgbClr val="FF9999"/>
          </a:solidFill>
          <a:ln w="28575">
            <a:solidFill>
              <a:schemeClr val="tx1"/>
            </a:solidFill>
            <a:round/>
            <a:headEnd/>
            <a:tailEnd type="triangle" w="med" len="med"/>
          </a:ln>
        </p:spPr>
        <p:txBody>
          <a:bodyPr anchor="ctr" anchorCtr="1"/>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800">
                <a:solidFill>
                  <a:schemeClr val="tx1"/>
                </a:solidFill>
                <a:latin typeface="Calibri" panose="020F0502020204030204" pitchFamily="34" charset="0"/>
              </a:rPr>
              <a:t>12</a:t>
            </a:r>
          </a:p>
        </p:txBody>
      </p:sp>
      <p:sp>
        <p:nvSpPr>
          <p:cNvPr id="42" name="Text Box 29">
            <a:extLst>
              <a:ext uri="{FF2B5EF4-FFF2-40B4-BE49-F238E27FC236}">
                <a16:creationId xmlns:a16="http://schemas.microsoft.com/office/drawing/2014/main" id="{032F49F0-2491-7B40-A091-B1954D891AD3}"/>
              </a:ext>
            </a:extLst>
          </p:cNvPr>
          <p:cNvSpPr txBox="1">
            <a:spLocks noChangeArrowheads="1"/>
          </p:cNvSpPr>
          <p:nvPr/>
        </p:nvSpPr>
        <p:spPr bwMode="auto">
          <a:xfrm>
            <a:off x="5943600" y="4191000"/>
            <a:ext cx="2811463" cy="175418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i="1" dirty="0">
                <a:latin typeface="Calibri" pitchFamily="34" charset="0"/>
                <a:ea typeface="ＭＳ Ｐゴシック" charset="0"/>
                <a:cs typeface="ＭＳ Ｐゴシック"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0" dirty="0">
                <a:solidFill>
                  <a:srgbClr val="C00000"/>
                </a:solidFill>
                <a:latin typeface="Calibri" pitchFamily="34" charset="0"/>
                <a:ea typeface="ＭＳ Ｐゴシック" charset="0"/>
                <a:cs typeface="ＭＳ Ｐゴシック" charset="0"/>
              </a:rPr>
              <a:t>Placement policy:</a:t>
            </a:r>
            <a:br>
              <a:rPr lang="en-GB" sz="1800" b="0" dirty="0">
                <a:latin typeface="Calibri" pitchFamily="34" charset="0"/>
                <a:ea typeface="ＭＳ Ｐゴシック" charset="0"/>
                <a:cs typeface="ＭＳ Ｐゴシック" charset="0"/>
              </a:rPr>
            </a:br>
            <a:r>
              <a:rPr lang="en-GB" sz="1800" b="0" dirty="0">
                <a:latin typeface="Calibri" pitchFamily="34" charset="0"/>
                <a:ea typeface="ＭＳ Ｐゴシック" charset="0"/>
                <a:cs typeface="ＭＳ Ｐゴシック"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0" dirty="0">
                <a:solidFill>
                  <a:srgbClr val="C00000"/>
                </a:solidFill>
                <a:latin typeface="Calibri" pitchFamily="34" charset="0"/>
                <a:ea typeface="ＭＳ Ｐゴシック" charset="0"/>
                <a:cs typeface="ＭＳ Ｐゴシック" charset="0"/>
              </a:rPr>
              <a:t>Replacement policy:</a:t>
            </a:r>
            <a:br>
              <a:rPr lang="en-GB" sz="1800" b="0" dirty="0">
                <a:solidFill>
                  <a:srgbClr val="C00000"/>
                </a:solidFill>
                <a:latin typeface="Calibri" pitchFamily="34" charset="0"/>
                <a:ea typeface="ＭＳ Ｐゴシック" charset="0"/>
                <a:cs typeface="ＭＳ Ｐゴシック" charset="0"/>
              </a:rPr>
            </a:br>
            <a:r>
              <a:rPr lang="en-GB" sz="1800" b="0" dirty="0">
                <a:latin typeface="Calibri" pitchFamily="34" charset="0"/>
                <a:ea typeface="ＭＳ Ｐゴシック" charset="0"/>
                <a:cs typeface="ＭＳ Ｐゴシック" charset="0"/>
              </a:rPr>
              <a:t>determines which block</a:t>
            </a:r>
            <a:br>
              <a:rPr lang="en-GB" sz="1800" b="0" dirty="0">
                <a:latin typeface="Calibri" pitchFamily="34" charset="0"/>
                <a:ea typeface="ＭＳ Ｐゴシック" charset="0"/>
                <a:cs typeface="ＭＳ Ｐゴシック" charset="0"/>
              </a:rPr>
            </a:br>
            <a:r>
              <a:rPr lang="en-GB" sz="1800" b="0" dirty="0">
                <a:latin typeface="Calibri" pitchFamily="34" charset="0"/>
                <a:ea typeface="ＭＳ Ｐゴシック" charset="0"/>
                <a:cs typeface="ＭＳ Ｐゴシック" charset="0"/>
              </a:rPr>
              <a:t>gets evicted (victim)</a:t>
            </a:r>
          </a:p>
        </p:txBody>
      </p:sp>
      <p:sp>
        <p:nvSpPr>
          <p:cNvPr id="78886" name="Footer Placeholder 4">
            <a:extLst>
              <a:ext uri="{FF2B5EF4-FFF2-40B4-BE49-F238E27FC236}">
                <a16:creationId xmlns:a16="http://schemas.microsoft.com/office/drawing/2014/main" id="{28AD5440-9D41-DD42-A117-BBE28715435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78887" name="Slide Number Placeholder 5">
            <a:extLst>
              <a:ext uri="{FF2B5EF4-FFF2-40B4-BE49-F238E27FC236}">
                <a16:creationId xmlns:a16="http://schemas.microsoft.com/office/drawing/2014/main" id="{A8573338-4BE5-A542-B2D9-792BC664AE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E6A29C6-482B-2F42-824C-8106B5F0ED8E}" type="slidenum">
              <a:rPr lang="en-US" altLang="en-US" sz="1000">
                <a:solidFill>
                  <a:schemeClr val="tx1"/>
                </a:solidFill>
              </a:rPr>
              <a:pPr>
                <a:spcBef>
                  <a:spcPct val="0"/>
                </a:spcBef>
                <a:buClrTx/>
                <a:buSzTx/>
                <a:buFontTx/>
                <a:buNone/>
              </a:pPr>
              <a:t>34</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a:extLst>
              <a:ext uri="{FF2B5EF4-FFF2-40B4-BE49-F238E27FC236}">
                <a16:creationId xmlns:a16="http://schemas.microsoft.com/office/drawing/2014/main" id="{89F264E0-9851-354D-BD6E-6AB69550393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General Caching Concepts: </a:t>
            </a:r>
            <a:br>
              <a:rPr lang="en-US" altLang="en-US">
                <a:ea typeface="ＭＳ Ｐゴシック" panose="020B0600070205080204" pitchFamily="34" charset="-128"/>
              </a:rPr>
            </a:br>
            <a:r>
              <a:rPr lang="en-US" altLang="en-US">
                <a:ea typeface="ＭＳ Ｐゴシック" panose="020B0600070205080204" pitchFamily="34" charset="-128"/>
              </a:rPr>
              <a:t>Types of Cache Misses</a:t>
            </a:r>
          </a:p>
        </p:txBody>
      </p:sp>
      <p:sp>
        <p:nvSpPr>
          <p:cNvPr id="80898" name="Rectangle 5">
            <a:extLst>
              <a:ext uri="{FF2B5EF4-FFF2-40B4-BE49-F238E27FC236}">
                <a16:creationId xmlns:a16="http://schemas.microsoft.com/office/drawing/2014/main" id="{A3752C2E-CFDD-3642-A52F-7F1FA6DA9A2E}"/>
              </a:ext>
            </a:extLst>
          </p:cNvPr>
          <p:cNvSpPr>
            <a:spLocks noGrp="1" noChangeArrowheads="1"/>
          </p:cNvSpPr>
          <p:nvPr>
            <p:ph type="body" idx="1"/>
          </p:nvPr>
        </p:nvSpPr>
        <p:spPr>
          <a:xfrm>
            <a:off x="396875" y="1733550"/>
            <a:ext cx="8518525" cy="4972050"/>
          </a:xfrm>
        </p:spPr>
        <p:txBody>
          <a:bodyPr/>
          <a:lstStyle/>
          <a:p>
            <a:r>
              <a:rPr lang="en-US" altLang="en-US">
                <a:solidFill>
                  <a:srgbClr val="FF0000"/>
                </a:solidFill>
                <a:ea typeface="ＭＳ Ｐゴシック" panose="020B0600070205080204" pitchFamily="34" charset="-128"/>
              </a:rPr>
              <a:t>Cold (compulsory) miss</a:t>
            </a:r>
          </a:p>
          <a:p>
            <a:pPr lvl="1"/>
            <a:r>
              <a:rPr lang="en-US" altLang="en-US">
                <a:ea typeface="ＭＳ Ｐゴシック" panose="020B0600070205080204" pitchFamily="34" charset="-128"/>
              </a:rPr>
              <a:t>Cold misses occur because the cache is empty.</a:t>
            </a:r>
          </a:p>
          <a:p>
            <a:r>
              <a:rPr lang="en-US" altLang="en-US">
                <a:solidFill>
                  <a:srgbClr val="FF0000"/>
                </a:solidFill>
                <a:ea typeface="ＭＳ Ｐゴシック" panose="020B0600070205080204" pitchFamily="34" charset="-128"/>
              </a:rPr>
              <a:t>Conflict miss</a:t>
            </a:r>
          </a:p>
          <a:p>
            <a:pPr lvl="1"/>
            <a:r>
              <a:rPr lang="en-US" altLang="en-US">
                <a:ea typeface="ＭＳ Ｐゴシック" panose="020B0600070205080204" pitchFamily="34" charset="-128"/>
              </a:rPr>
              <a:t>Most caches limit blocks at level k+1 to a small subset (sometimes a singleton) of the block positions at level k.</a:t>
            </a:r>
          </a:p>
          <a:p>
            <a:pPr lvl="2"/>
            <a:r>
              <a:rPr lang="en-US" altLang="en-US">
                <a:ea typeface="ＭＳ Ｐゴシック" panose="020B0600070205080204" pitchFamily="34" charset="-128"/>
              </a:rPr>
              <a:t>E.g. Block i at level k+1 must be placed in block (i mod 4) at level k.</a:t>
            </a:r>
          </a:p>
          <a:p>
            <a:pPr lvl="1"/>
            <a:r>
              <a:rPr lang="en-US" altLang="en-US">
                <a:ea typeface="ＭＳ Ｐゴシック" panose="020B0600070205080204" pitchFamily="34" charset="-128"/>
              </a:rPr>
              <a:t>Conflict misses occur when the level k cache is large enough, but multiple data objects all map to the same level k block.</a:t>
            </a:r>
          </a:p>
          <a:p>
            <a:pPr lvl="2"/>
            <a:r>
              <a:rPr lang="en-US" altLang="en-US">
                <a:ea typeface="ＭＳ Ｐゴシック" panose="020B0600070205080204" pitchFamily="34" charset="-128"/>
              </a:rPr>
              <a:t>E.g. Referencing blocks 0, 8, 0, 8, 0, 8, ... would miss every time.</a:t>
            </a:r>
          </a:p>
          <a:p>
            <a:r>
              <a:rPr lang="en-US" altLang="en-US">
                <a:solidFill>
                  <a:srgbClr val="FF0000"/>
                </a:solidFill>
                <a:ea typeface="ＭＳ Ｐゴシック" panose="020B0600070205080204" pitchFamily="34" charset="-128"/>
              </a:rPr>
              <a:t>Capacity miss</a:t>
            </a:r>
          </a:p>
          <a:p>
            <a:pPr lvl="1"/>
            <a:r>
              <a:rPr lang="en-US" altLang="en-US">
                <a:ea typeface="ＭＳ Ｐゴシック" panose="020B0600070205080204" pitchFamily="34" charset="-128"/>
              </a:rPr>
              <a:t>Occurs when the set of active cache blocks (</a:t>
            </a:r>
            <a:r>
              <a:rPr lang="en-US" altLang="en-US">
                <a:solidFill>
                  <a:srgbClr val="FF0000"/>
                </a:solidFill>
                <a:ea typeface="ＭＳ Ｐゴシック" panose="020B0600070205080204" pitchFamily="34" charset="-128"/>
              </a:rPr>
              <a:t>working set</a:t>
            </a:r>
            <a:r>
              <a:rPr lang="en-US" altLang="en-US">
                <a:ea typeface="ＭＳ Ｐゴシック" panose="020B0600070205080204" pitchFamily="34" charset="-128"/>
              </a:rPr>
              <a:t>) is larger than the cache.</a:t>
            </a:r>
          </a:p>
        </p:txBody>
      </p:sp>
      <p:sp>
        <p:nvSpPr>
          <p:cNvPr id="80899" name="Footer Placeholder 1">
            <a:extLst>
              <a:ext uri="{FF2B5EF4-FFF2-40B4-BE49-F238E27FC236}">
                <a16:creationId xmlns:a16="http://schemas.microsoft.com/office/drawing/2014/main" id="{8E5CFC8E-4D16-1A49-8AB4-AF3C4F0FF79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80900" name="Slide Number Placeholder 2">
            <a:extLst>
              <a:ext uri="{FF2B5EF4-FFF2-40B4-BE49-F238E27FC236}">
                <a16:creationId xmlns:a16="http://schemas.microsoft.com/office/drawing/2014/main" id="{E26836E2-C73A-3041-A286-0D0871306B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AC0DF5B-4EA7-D04A-A794-C9EBE9D0C904}" type="slidenum">
              <a:rPr lang="en-US" altLang="en-US" sz="1000">
                <a:solidFill>
                  <a:schemeClr val="tx1"/>
                </a:solidFill>
              </a:rPr>
              <a:pPr>
                <a:spcBef>
                  <a:spcPct val="0"/>
                </a:spcBef>
                <a:buClrTx/>
                <a:buSzTx/>
                <a:buFontTx/>
                <a:buNone/>
              </a:pPr>
              <a:t>35</a:t>
            </a:fld>
            <a:endParaRPr lang="en-US" altLang="en-US" sz="1000">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ED6E739D-2F1A-9347-B03B-7F9FF40C682A}"/>
              </a:ext>
            </a:extLst>
          </p:cNvPr>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n-US">
                <a:ea typeface="ＭＳ Ｐゴシック" panose="020B0600070205080204" pitchFamily="34" charset="-128"/>
              </a:rPr>
              <a:t>Examples of Caching in the Hierarchy</a:t>
            </a:r>
          </a:p>
        </p:txBody>
      </p:sp>
      <p:sp>
        <p:nvSpPr>
          <p:cNvPr id="37893" name="Rectangle 3">
            <a:extLst>
              <a:ext uri="{FF2B5EF4-FFF2-40B4-BE49-F238E27FC236}">
                <a16:creationId xmlns:a16="http://schemas.microsoft.com/office/drawing/2014/main" id="{F2B153D0-9DA0-FB40-9135-DCCDCBDF2D91}"/>
              </a:ext>
            </a:extLst>
          </p:cNvPr>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a:solidFill>
                  <a:schemeClr val="accent6">
                    <a:lumMod val="75000"/>
                  </a:schemeClr>
                </a:solidFill>
                <a:latin typeface="Calibri" pitchFamily="34" charset="0"/>
                <a:ea typeface="ＭＳ Ｐゴシック" charset="0"/>
                <a:cs typeface="ＭＳ Ｐゴシック" charset="0"/>
              </a:rPr>
              <a:t>Hardware</a:t>
            </a:r>
          </a:p>
        </p:txBody>
      </p:sp>
      <p:sp>
        <p:nvSpPr>
          <p:cNvPr id="82947" name="Rectangle 4">
            <a:extLst>
              <a:ext uri="{FF2B5EF4-FFF2-40B4-BE49-F238E27FC236}">
                <a16:creationId xmlns:a16="http://schemas.microsoft.com/office/drawing/2014/main" id="{257BE2F1-54B8-3B43-839D-F1DF32433BF0}"/>
              </a:ext>
            </a:extLst>
          </p:cNvPr>
          <p:cNvSpPr>
            <a:spLocks noChangeArrowheads="1"/>
          </p:cNvSpPr>
          <p:nvPr/>
        </p:nvSpPr>
        <p:spPr bwMode="auto">
          <a:xfrm>
            <a:off x="5905500" y="2428875"/>
            <a:ext cx="17526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0</a:t>
            </a:r>
          </a:p>
        </p:txBody>
      </p:sp>
      <p:sp>
        <p:nvSpPr>
          <p:cNvPr id="82948" name="Rectangle 5">
            <a:extLst>
              <a:ext uri="{FF2B5EF4-FFF2-40B4-BE49-F238E27FC236}">
                <a16:creationId xmlns:a16="http://schemas.microsoft.com/office/drawing/2014/main" id="{CCEDB108-47F5-4F44-9391-D8CDC0AE97F5}"/>
              </a:ext>
            </a:extLst>
          </p:cNvPr>
          <p:cNvSpPr>
            <a:spLocks noChangeArrowheads="1"/>
          </p:cNvSpPr>
          <p:nvPr/>
        </p:nvSpPr>
        <p:spPr bwMode="auto">
          <a:xfrm>
            <a:off x="3848100" y="2428875"/>
            <a:ext cx="20574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On-Chip TLB</a:t>
            </a:r>
          </a:p>
        </p:txBody>
      </p:sp>
      <p:sp>
        <p:nvSpPr>
          <p:cNvPr id="82949" name="Rectangle 6">
            <a:extLst>
              <a:ext uri="{FF2B5EF4-FFF2-40B4-BE49-F238E27FC236}">
                <a16:creationId xmlns:a16="http://schemas.microsoft.com/office/drawing/2014/main" id="{4EC43477-EADE-764A-B786-B208484362DD}"/>
              </a:ext>
            </a:extLst>
          </p:cNvPr>
          <p:cNvSpPr>
            <a:spLocks noChangeArrowheads="1"/>
          </p:cNvSpPr>
          <p:nvPr/>
        </p:nvSpPr>
        <p:spPr bwMode="auto">
          <a:xfrm>
            <a:off x="1943100" y="2428875"/>
            <a:ext cx="19050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Address translations</a:t>
            </a:r>
          </a:p>
        </p:txBody>
      </p:sp>
      <p:sp>
        <p:nvSpPr>
          <p:cNvPr id="82950" name="Rectangle 7">
            <a:extLst>
              <a:ext uri="{FF2B5EF4-FFF2-40B4-BE49-F238E27FC236}">
                <a16:creationId xmlns:a16="http://schemas.microsoft.com/office/drawing/2014/main" id="{E3FC5F09-5C11-4E43-AE95-0E3FFE087CC4}"/>
              </a:ext>
            </a:extLst>
          </p:cNvPr>
          <p:cNvSpPr>
            <a:spLocks noChangeArrowheads="1"/>
          </p:cNvSpPr>
          <p:nvPr/>
        </p:nvSpPr>
        <p:spPr bwMode="auto">
          <a:xfrm>
            <a:off x="114300" y="2428875"/>
            <a:ext cx="18288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TLB</a:t>
            </a:r>
          </a:p>
        </p:txBody>
      </p:sp>
      <p:sp>
        <p:nvSpPr>
          <p:cNvPr id="82951" name="Rectangle 8">
            <a:extLst>
              <a:ext uri="{FF2B5EF4-FFF2-40B4-BE49-F238E27FC236}">
                <a16:creationId xmlns:a16="http://schemas.microsoft.com/office/drawing/2014/main" id="{250DAD39-2D9A-4F40-BD70-9D6902CB19CC}"/>
              </a:ext>
            </a:extLst>
          </p:cNvPr>
          <p:cNvSpPr>
            <a:spLocks noChangeArrowheads="1"/>
          </p:cNvSpPr>
          <p:nvPr/>
        </p:nvSpPr>
        <p:spPr bwMode="auto">
          <a:xfrm>
            <a:off x="7658100" y="5338763"/>
            <a:ext cx="1447800" cy="58578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Web browser</a:t>
            </a:r>
          </a:p>
        </p:txBody>
      </p:sp>
      <p:sp>
        <p:nvSpPr>
          <p:cNvPr id="82952" name="Rectangle 9">
            <a:extLst>
              <a:ext uri="{FF2B5EF4-FFF2-40B4-BE49-F238E27FC236}">
                <a16:creationId xmlns:a16="http://schemas.microsoft.com/office/drawing/2014/main" id="{25382E15-D983-4E4E-B8FA-407259DD0BD2}"/>
              </a:ext>
            </a:extLst>
          </p:cNvPr>
          <p:cNvSpPr>
            <a:spLocks noChangeArrowheads="1"/>
          </p:cNvSpPr>
          <p:nvPr/>
        </p:nvSpPr>
        <p:spPr bwMode="auto">
          <a:xfrm>
            <a:off x="5905500" y="5338763"/>
            <a:ext cx="1752600" cy="58578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10,000,000</a:t>
            </a:r>
          </a:p>
        </p:txBody>
      </p:sp>
      <p:sp>
        <p:nvSpPr>
          <p:cNvPr id="82953" name="Rectangle 10">
            <a:extLst>
              <a:ext uri="{FF2B5EF4-FFF2-40B4-BE49-F238E27FC236}">
                <a16:creationId xmlns:a16="http://schemas.microsoft.com/office/drawing/2014/main" id="{CE24A362-3D91-C846-A583-6D318C3257EB}"/>
              </a:ext>
            </a:extLst>
          </p:cNvPr>
          <p:cNvSpPr>
            <a:spLocks noChangeArrowheads="1"/>
          </p:cNvSpPr>
          <p:nvPr/>
        </p:nvSpPr>
        <p:spPr bwMode="auto">
          <a:xfrm>
            <a:off x="3848100" y="5338763"/>
            <a:ext cx="2057400" cy="58578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Local disk</a:t>
            </a:r>
          </a:p>
        </p:txBody>
      </p:sp>
      <p:sp>
        <p:nvSpPr>
          <p:cNvPr id="82954" name="Rectangle 11">
            <a:extLst>
              <a:ext uri="{FF2B5EF4-FFF2-40B4-BE49-F238E27FC236}">
                <a16:creationId xmlns:a16="http://schemas.microsoft.com/office/drawing/2014/main" id="{D48775E6-8781-764B-B11A-728FEB15D187}"/>
              </a:ext>
            </a:extLst>
          </p:cNvPr>
          <p:cNvSpPr>
            <a:spLocks noChangeArrowheads="1"/>
          </p:cNvSpPr>
          <p:nvPr/>
        </p:nvSpPr>
        <p:spPr bwMode="auto">
          <a:xfrm>
            <a:off x="1943100" y="5338763"/>
            <a:ext cx="1905000" cy="58578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Web pages</a:t>
            </a:r>
          </a:p>
        </p:txBody>
      </p:sp>
      <p:sp>
        <p:nvSpPr>
          <p:cNvPr id="82955" name="Rectangle 12">
            <a:extLst>
              <a:ext uri="{FF2B5EF4-FFF2-40B4-BE49-F238E27FC236}">
                <a16:creationId xmlns:a16="http://schemas.microsoft.com/office/drawing/2014/main" id="{9DCD2737-521D-584A-8AAB-32A6A933DF7D}"/>
              </a:ext>
            </a:extLst>
          </p:cNvPr>
          <p:cNvSpPr>
            <a:spLocks noChangeArrowheads="1"/>
          </p:cNvSpPr>
          <p:nvPr/>
        </p:nvSpPr>
        <p:spPr bwMode="auto">
          <a:xfrm>
            <a:off x="114300" y="5338763"/>
            <a:ext cx="1828800" cy="58578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Browser cache</a:t>
            </a:r>
          </a:p>
        </p:txBody>
      </p:sp>
      <p:sp>
        <p:nvSpPr>
          <p:cNvPr id="82956" name="Rectangle 13">
            <a:extLst>
              <a:ext uri="{FF2B5EF4-FFF2-40B4-BE49-F238E27FC236}">
                <a16:creationId xmlns:a16="http://schemas.microsoft.com/office/drawing/2014/main" id="{BC41C479-CF50-8943-8681-C674F508E5BD}"/>
              </a:ext>
            </a:extLst>
          </p:cNvPr>
          <p:cNvSpPr>
            <a:spLocks noChangeArrowheads="1"/>
          </p:cNvSpPr>
          <p:nvPr/>
        </p:nvSpPr>
        <p:spPr bwMode="auto">
          <a:xfrm>
            <a:off x="114300" y="5924550"/>
            <a:ext cx="18288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Web cache</a:t>
            </a:r>
          </a:p>
        </p:txBody>
      </p:sp>
      <p:sp>
        <p:nvSpPr>
          <p:cNvPr id="82957" name="Rectangle 14">
            <a:extLst>
              <a:ext uri="{FF2B5EF4-FFF2-40B4-BE49-F238E27FC236}">
                <a16:creationId xmlns:a16="http://schemas.microsoft.com/office/drawing/2014/main" id="{71A58B10-79B1-6344-AD1B-82ABC6DF1A3E}"/>
              </a:ext>
            </a:extLst>
          </p:cNvPr>
          <p:cNvSpPr>
            <a:spLocks noChangeArrowheads="1"/>
          </p:cNvSpPr>
          <p:nvPr/>
        </p:nvSpPr>
        <p:spPr bwMode="auto">
          <a:xfrm>
            <a:off x="114300" y="4752975"/>
            <a:ext cx="18288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Network buffer cache</a:t>
            </a:r>
          </a:p>
        </p:txBody>
      </p:sp>
      <p:sp>
        <p:nvSpPr>
          <p:cNvPr id="82958" name="Rectangle 15">
            <a:extLst>
              <a:ext uri="{FF2B5EF4-FFF2-40B4-BE49-F238E27FC236}">
                <a16:creationId xmlns:a16="http://schemas.microsoft.com/office/drawing/2014/main" id="{1E040BE9-DC1D-4647-AE00-D5ADA636AB1B}"/>
              </a:ext>
            </a:extLst>
          </p:cNvPr>
          <p:cNvSpPr>
            <a:spLocks noChangeArrowheads="1"/>
          </p:cNvSpPr>
          <p:nvPr/>
        </p:nvSpPr>
        <p:spPr bwMode="auto">
          <a:xfrm>
            <a:off x="114300" y="4029075"/>
            <a:ext cx="18288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Buffer cache</a:t>
            </a:r>
          </a:p>
        </p:txBody>
      </p:sp>
      <p:sp>
        <p:nvSpPr>
          <p:cNvPr id="82959" name="Rectangle 16">
            <a:extLst>
              <a:ext uri="{FF2B5EF4-FFF2-40B4-BE49-F238E27FC236}">
                <a16:creationId xmlns:a16="http://schemas.microsoft.com/office/drawing/2014/main" id="{6AAE2C61-BC41-4440-8FF6-0E77FEEC32DE}"/>
              </a:ext>
            </a:extLst>
          </p:cNvPr>
          <p:cNvSpPr>
            <a:spLocks noChangeArrowheads="1"/>
          </p:cNvSpPr>
          <p:nvPr/>
        </p:nvSpPr>
        <p:spPr bwMode="auto">
          <a:xfrm>
            <a:off x="114300" y="3690938"/>
            <a:ext cx="18288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Virtual Memory</a:t>
            </a:r>
          </a:p>
        </p:txBody>
      </p:sp>
      <p:sp>
        <p:nvSpPr>
          <p:cNvPr id="82960" name="Rectangle 17">
            <a:extLst>
              <a:ext uri="{FF2B5EF4-FFF2-40B4-BE49-F238E27FC236}">
                <a16:creationId xmlns:a16="http://schemas.microsoft.com/office/drawing/2014/main" id="{149C7728-AA84-1B4B-B6E4-16D2031BBB18}"/>
              </a:ext>
            </a:extLst>
          </p:cNvPr>
          <p:cNvSpPr>
            <a:spLocks noChangeArrowheads="1"/>
          </p:cNvSpPr>
          <p:nvPr/>
        </p:nvSpPr>
        <p:spPr bwMode="auto">
          <a:xfrm>
            <a:off x="114300" y="3352800"/>
            <a:ext cx="1828800" cy="33813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L2 cache</a:t>
            </a:r>
          </a:p>
        </p:txBody>
      </p:sp>
      <p:sp>
        <p:nvSpPr>
          <p:cNvPr id="82961" name="Rectangle 18">
            <a:extLst>
              <a:ext uri="{FF2B5EF4-FFF2-40B4-BE49-F238E27FC236}">
                <a16:creationId xmlns:a16="http://schemas.microsoft.com/office/drawing/2014/main" id="{41A1DE26-098E-254E-946D-C882B5939994}"/>
              </a:ext>
            </a:extLst>
          </p:cNvPr>
          <p:cNvSpPr>
            <a:spLocks noChangeArrowheads="1"/>
          </p:cNvSpPr>
          <p:nvPr/>
        </p:nvSpPr>
        <p:spPr bwMode="auto">
          <a:xfrm>
            <a:off x="114300" y="3014663"/>
            <a:ext cx="18288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L1 cache</a:t>
            </a:r>
          </a:p>
        </p:txBody>
      </p:sp>
      <p:sp>
        <p:nvSpPr>
          <p:cNvPr id="82962" name="Rectangle 19">
            <a:extLst>
              <a:ext uri="{FF2B5EF4-FFF2-40B4-BE49-F238E27FC236}">
                <a16:creationId xmlns:a16="http://schemas.microsoft.com/office/drawing/2014/main" id="{689ED65B-D31B-1140-9D56-3556B474151D}"/>
              </a:ext>
            </a:extLst>
          </p:cNvPr>
          <p:cNvSpPr>
            <a:spLocks noChangeArrowheads="1"/>
          </p:cNvSpPr>
          <p:nvPr/>
        </p:nvSpPr>
        <p:spPr bwMode="auto">
          <a:xfrm>
            <a:off x="114300" y="2078038"/>
            <a:ext cx="1828800" cy="3508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Registers</a:t>
            </a:r>
          </a:p>
        </p:txBody>
      </p:sp>
      <p:sp>
        <p:nvSpPr>
          <p:cNvPr id="82963" name="Rectangle 20">
            <a:extLst>
              <a:ext uri="{FF2B5EF4-FFF2-40B4-BE49-F238E27FC236}">
                <a16:creationId xmlns:a16="http://schemas.microsoft.com/office/drawing/2014/main" id="{38A008FD-CFCB-EF40-87A9-DAE214400C59}"/>
              </a:ext>
            </a:extLst>
          </p:cNvPr>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800">
                <a:solidFill>
                  <a:schemeClr val="tx1"/>
                </a:solidFill>
                <a:latin typeface="Calibri" panose="020F0502020204030204" pitchFamily="34" charset="0"/>
              </a:rPr>
              <a:t>Cache Type</a:t>
            </a:r>
          </a:p>
        </p:txBody>
      </p:sp>
      <p:sp>
        <p:nvSpPr>
          <p:cNvPr id="82964" name="Rectangle 21">
            <a:extLst>
              <a:ext uri="{FF2B5EF4-FFF2-40B4-BE49-F238E27FC236}">
                <a16:creationId xmlns:a16="http://schemas.microsoft.com/office/drawing/2014/main" id="{BE6B1782-FFAC-FB4A-8A00-00654E236BBF}"/>
              </a:ext>
            </a:extLst>
          </p:cNvPr>
          <p:cNvSpPr>
            <a:spLocks noChangeArrowheads="1"/>
          </p:cNvSpPr>
          <p:nvPr/>
        </p:nvSpPr>
        <p:spPr bwMode="auto">
          <a:xfrm>
            <a:off x="1943100" y="5924550"/>
            <a:ext cx="19050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Web pages</a:t>
            </a:r>
          </a:p>
        </p:txBody>
      </p:sp>
      <p:sp>
        <p:nvSpPr>
          <p:cNvPr id="82965" name="Rectangle 22">
            <a:extLst>
              <a:ext uri="{FF2B5EF4-FFF2-40B4-BE49-F238E27FC236}">
                <a16:creationId xmlns:a16="http://schemas.microsoft.com/office/drawing/2014/main" id="{02409EBA-EEB7-5844-9F69-726912DC8A2C}"/>
              </a:ext>
            </a:extLst>
          </p:cNvPr>
          <p:cNvSpPr>
            <a:spLocks noChangeArrowheads="1"/>
          </p:cNvSpPr>
          <p:nvPr/>
        </p:nvSpPr>
        <p:spPr bwMode="auto">
          <a:xfrm>
            <a:off x="1943100" y="4752975"/>
            <a:ext cx="19050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Parts of files</a:t>
            </a:r>
          </a:p>
        </p:txBody>
      </p:sp>
      <p:sp>
        <p:nvSpPr>
          <p:cNvPr id="82966" name="Rectangle 23">
            <a:extLst>
              <a:ext uri="{FF2B5EF4-FFF2-40B4-BE49-F238E27FC236}">
                <a16:creationId xmlns:a16="http://schemas.microsoft.com/office/drawing/2014/main" id="{1233B16F-FD90-0146-A065-164EC12D742C}"/>
              </a:ext>
            </a:extLst>
          </p:cNvPr>
          <p:cNvSpPr>
            <a:spLocks noChangeArrowheads="1"/>
          </p:cNvSpPr>
          <p:nvPr/>
        </p:nvSpPr>
        <p:spPr bwMode="auto">
          <a:xfrm>
            <a:off x="1943100" y="4029075"/>
            <a:ext cx="19050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Parts of files</a:t>
            </a:r>
          </a:p>
        </p:txBody>
      </p:sp>
      <p:sp>
        <p:nvSpPr>
          <p:cNvPr id="82967" name="Rectangle 24">
            <a:extLst>
              <a:ext uri="{FF2B5EF4-FFF2-40B4-BE49-F238E27FC236}">
                <a16:creationId xmlns:a16="http://schemas.microsoft.com/office/drawing/2014/main" id="{0B86DB75-DA68-CB48-9FC7-A907650EBE47}"/>
              </a:ext>
            </a:extLst>
          </p:cNvPr>
          <p:cNvSpPr>
            <a:spLocks noChangeArrowheads="1"/>
          </p:cNvSpPr>
          <p:nvPr/>
        </p:nvSpPr>
        <p:spPr bwMode="auto">
          <a:xfrm>
            <a:off x="1943100" y="3690938"/>
            <a:ext cx="19050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4-KB page</a:t>
            </a:r>
          </a:p>
        </p:txBody>
      </p:sp>
      <p:sp>
        <p:nvSpPr>
          <p:cNvPr id="82968" name="Rectangle 25">
            <a:extLst>
              <a:ext uri="{FF2B5EF4-FFF2-40B4-BE49-F238E27FC236}">
                <a16:creationId xmlns:a16="http://schemas.microsoft.com/office/drawing/2014/main" id="{497325A5-4B93-1B40-AF51-3B3B39434F7E}"/>
              </a:ext>
            </a:extLst>
          </p:cNvPr>
          <p:cNvSpPr>
            <a:spLocks noChangeArrowheads="1"/>
          </p:cNvSpPr>
          <p:nvPr/>
        </p:nvSpPr>
        <p:spPr bwMode="auto">
          <a:xfrm>
            <a:off x="1943100" y="3352800"/>
            <a:ext cx="1905000" cy="33813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64-bytes block</a:t>
            </a:r>
          </a:p>
        </p:txBody>
      </p:sp>
      <p:sp>
        <p:nvSpPr>
          <p:cNvPr id="82969" name="Rectangle 26">
            <a:extLst>
              <a:ext uri="{FF2B5EF4-FFF2-40B4-BE49-F238E27FC236}">
                <a16:creationId xmlns:a16="http://schemas.microsoft.com/office/drawing/2014/main" id="{3D5C82B9-B6B0-E340-B02C-AA3EF556F16C}"/>
              </a:ext>
            </a:extLst>
          </p:cNvPr>
          <p:cNvSpPr>
            <a:spLocks noChangeArrowheads="1"/>
          </p:cNvSpPr>
          <p:nvPr/>
        </p:nvSpPr>
        <p:spPr bwMode="auto">
          <a:xfrm>
            <a:off x="1943100" y="3014663"/>
            <a:ext cx="19050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64-bytes block</a:t>
            </a:r>
          </a:p>
        </p:txBody>
      </p:sp>
      <p:sp>
        <p:nvSpPr>
          <p:cNvPr id="82970" name="Rectangle 27">
            <a:extLst>
              <a:ext uri="{FF2B5EF4-FFF2-40B4-BE49-F238E27FC236}">
                <a16:creationId xmlns:a16="http://schemas.microsoft.com/office/drawing/2014/main" id="{B99F48EF-D605-104F-949E-FEB78DA19140}"/>
              </a:ext>
            </a:extLst>
          </p:cNvPr>
          <p:cNvSpPr>
            <a:spLocks noChangeArrowheads="1"/>
          </p:cNvSpPr>
          <p:nvPr/>
        </p:nvSpPr>
        <p:spPr bwMode="auto">
          <a:xfrm>
            <a:off x="1943100" y="2078038"/>
            <a:ext cx="1905000" cy="3508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4-8 bytes words</a:t>
            </a:r>
          </a:p>
        </p:txBody>
      </p:sp>
      <p:sp>
        <p:nvSpPr>
          <p:cNvPr id="82971" name="Rectangle 28">
            <a:extLst>
              <a:ext uri="{FF2B5EF4-FFF2-40B4-BE49-F238E27FC236}">
                <a16:creationId xmlns:a16="http://schemas.microsoft.com/office/drawing/2014/main" id="{5532F939-D456-CD45-BC8D-B1A011EF9F42}"/>
              </a:ext>
            </a:extLst>
          </p:cNvPr>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800">
                <a:solidFill>
                  <a:schemeClr val="tx1"/>
                </a:solidFill>
                <a:latin typeface="Calibri" panose="020F0502020204030204" pitchFamily="34" charset="0"/>
              </a:rPr>
              <a:t>What is Cached?</a:t>
            </a:r>
          </a:p>
        </p:txBody>
      </p:sp>
      <p:sp>
        <p:nvSpPr>
          <p:cNvPr id="82972" name="Rectangle 29">
            <a:extLst>
              <a:ext uri="{FF2B5EF4-FFF2-40B4-BE49-F238E27FC236}">
                <a16:creationId xmlns:a16="http://schemas.microsoft.com/office/drawing/2014/main" id="{A6797D1A-1EC5-C842-AAAB-781A06586270}"/>
              </a:ext>
            </a:extLst>
          </p:cNvPr>
          <p:cNvSpPr>
            <a:spLocks noChangeArrowheads="1"/>
          </p:cNvSpPr>
          <p:nvPr/>
        </p:nvSpPr>
        <p:spPr bwMode="auto">
          <a:xfrm>
            <a:off x="7658100" y="5924550"/>
            <a:ext cx="14478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Web proxy server</a:t>
            </a:r>
          </a:p>
        </p:txBody>
      </p:sp>
      <p:sp>
        <p:nvSpPr>
          <p:cNvPr id="82973" name="Rectangle 30">
            <a:extLst>
              <a:ext uri="{FF2B5EF4-FFF2-40B4-BE49-F238E27FC236}">
                <a16:creationId xmlns:a16="http://schemas.microsoft.com/office/drawing/2014/main" id="{8C51B96F-216D-8A4F-BB37-7F082BA3166E}"/>
              </a:ext>
            </a:extLst>
          </p:cNvPr>
          <p:cNvSpPr>
            <a:spLocks noChangeArrowheads="1"/>
          </p:cNvSpPr>
          <p:nvPr/>
        </p:nvSpPr>
        <p:spPr bwMode="auto">
          <a:xfrm>
            <a:off x="5905500" y="5924550"/>
            <a:ext cx="17526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1,000,000,000</a:t>
            </a:r>
          </a:p>
        </p:txBody>
      </p:sp>
      <p:sp>
        <p:nvSpPr>
          <p:cNvPr id="82974" name="Rectangle 31">
            <a:extLst>
              <a:ext uri="{FF2B5EF4-FFF2-40B4-BE49-F238E27FC236}">
                <a16:creationId xmlns:a16="http://schemas.microsoft.com/office/drawing/2014/main" id="{CAA23C4D-C2B4-5047-85B8-7983AB45571F}"/>
              </a:ext>
            </a:extLst>
          </p:cNvPr>
          <p:cNvSpPr>
            <a:spLocks noChangeArrowheads="1"/>
          </p:cNvSpPr>
          <p:nvPr/>
        </p:nvSpPr>
        <p:spPr bwMode="auto">
          <a:xfrm>
            <a:off x="3848100" y="5924550"/>
            <a:ext cx="20574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Remote server disks</a:t>
            </a:r>
          </a:p>
        </p:txBody>
      </p:sp>
      <p:sp>
        <p:nvSpPr>
          <p:cNvPr id="82975" name="Rectangle 32">
            <a:extLst>
              <a:ext uri="{FF2B5EF4-FFF2-40B4-BE49-F238E27FC236}">
                <a16:creationId xmlns:a16="http://schemas.microsoft.com/office/drawing/2014/main" id="{B7A68E6E-53F2-0D48-B5E3-17EBB828FD04}"/>
              </a:ext>
            </a:extLst>
          </p:cNvPr>
          <p:cNvSpPr>
            <a:spLocks noChangeArrowheads="1"/>
          </p:cNvSpPr>
          <p:nvPr/>
        </p:nvSpPr>
        <p:spPr bwMode="auto">
          <a:xfrm>
            <a:off x="7658100" y="4029075"/>
            <a:ext cx="14478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OS</a:t>
            </a:r>
          </a:p>
        </p:txBody>
      </p:sp>
      <p:sp>
        <p:nvSpPr>
          <p:cNvPr id="82976" name="Rectangle 33">
            <a:extLst>
              <a:ext uri="{FF2B5EF4-FFF2-40B4-BE49-F238E27FC236}">
                <a16:creationId xmlns:a16="http://schemas.microsoft.com/office/drawing/2014/main" id="{B23B5EAC-763B-ED4B-BF54-372F23F291D5}"/>
              </a:ext>
            </a:extLst>
          </p:cNvPr>
          <p:cNvSpPr>
            <a:spLocks noChangeArrowheads="1"/>
          </p:cNvSpPr>
          <p:nvPr/>
        </p:nvSpPr>
        <p:spPr bwMode="auto">
          <a:xfrm>
            <a:off x="5905500" y="4029075"/>
            <a:ext cx="17526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100</a:t>
            </a:r>
          </a:p>
        </p:txBody>
      </p:sp>
      <p:sp>
        <p:nvSpPr>
          <p:cNvPr id="82977" name="Rectangle 34">
            <a:extLst>
              <a:ext uri="{FF2B5EF4-FFF2-40B4-BE49-F238E27FC236}">
                <a16:creationId xmlns:a16="http://schemas.microsoft.com/office/drawing/2014/main" id="{12EBB928-1411-E34E-905F-190F730D05B3}"/>
              </a:ext>
            </a:extLst>
          </p:cNvPr>
          <p:cNvSpPr>
            <a:spLocks noChangeArrowheads="1"/>
          </p:cNvSpPr>
          <p:nvPr/>
        </p:nvSpPr>
        <p:spPr bwMode="auto">
          <a:xfrm>
            <a:off x="3848100" y="4029075"/>
            <a:ext cx="20574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Main memory</a:t>
            </a:r>
          </a:p>
        </p:txBody>
      </p:sp>
      <p:sp>
        <p:nvSpPr>
          <p:cNvPr id="82978" name="Rectangle 35">
            <a:extLst>
              <a:ext uri="{FF2B5EF4-FFF2-40B4-BE49-F238E27FC236}">
                <a16:creationId xmlns:a16="http://schemas.microsoft.com/office/drawing/2014/main" id="{800FC374-415E-BC41-BD6B-1ED145CE9914}"/>
              </a:ext>
            </a:extLst>
          </p:cNvPr>
          <p:cNvSpPr>
            <a:spLocks noChangeArrowheads="1"/>
          </p:cNvSpPr>
          <p:nvPr/>
        </p:nvSpPr>
        <p:spPr bwMode="auto">
          <a:xfrm>
            <a:off x="7658100" y="3014663"/>
            <a:ext cx="14478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Hardware</a:t>
            </a:r>
          </a:p>
        </p:txBody>
      </p:sp>
      <p:sp>
        <p:nvSpPr>
          <p:cNvPr id="82979" name="Rectangle 36">
            <a:extLst>
              <a:ext uri="{FF2B5EF4-FFF2-40B4-BE49-F238E27FC236}">
                <a16:creationId xmlns:a16="http://schemas.microsoft.com/office/drawing/2014/main" id="{CAC2D8C6-95EA-8E48-9E81-B93E66BE0759}"/>
              </a:ext>
            </a:extLst>
          </p:cNvPr>
          <p:cNvSpPr>
            <a:spLocks noChangeArrowheads="1"/>
          </p:cNvSpPr>
          <p:nvPr/>
        </p:nvSpPr>
        <p:spPr bwMode="auto">
          <a:xfrm>
            <a:off x="5905500" y="3014663"/>
            <a:ext cx="17526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a:t>
            </a:r>
          </a:p>
        </p:txBody>
      </p:sp>
      <p:sp>
        <p:nvSpPr>
          <p:cNvPr id="82980" name="Rectangle 37">
            <a:extLst>
              <a:ext uri="{FF2B5EF4-FFF2-40B4-BE49-F238E27FC236}">
                <a16:creationId xmlns:a16="http://schemas.microsoft.com/office/drawing/2014/main" id="{D2E15A01-BF4E-4043-8ECF-267BA34C89BB}"/>
              </a:ext>
            </a:extLst>
          </p:cNvPr>
          <p:cNvSpPr>
            <a:spLocks noChangeArrowheads="1"/>
          </p:cNvSpPr>
          <p:nvPr/>
        </p:nvSpPr>
        <p:spPr bwMode="auto">
          <a:xfrm>
            <a:off x="3848100" y="3014663"/>
            <a:ext cx="20574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On-Chip L1</a:t>
            </a:r>
          </a:p>
        </p:txBody>
      </p:sp>
      <p:sp>
        <p:nvSpPr>
          <p:cNvPr id="82981" name="Rectangle 38">
            <a:extLst>
              <a:ext uri="{FF2B5EF4-FFF2-40B4-BE49-F238E27FC236}">
                <a16:creationId xmlns:a16="http://schemas.microsoft.com/office/drawing/2014/main" id="{D94FAA5E-5981-B346-BB66-BD95164A7DED}"/>
              </a:ext>
            </a:extLst>
          </p:cNvPr>
          <p:cNvSpPr>
            <a:spLocks noChangeArrowheads="1"/>
          </p:cNvSpPr>
          <p:nvPr/>
        </p:nvSpPr>
        <p:spPr bwMode="auto">
          <a:xfrm>
            <a:off x="7658100" y="3352800"/>
            <a:ext cx="1447800" cy="33813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Hardware</a:t>
            </a:r>
          </a:p>
        </p:txBody>
      </p:sp>
      <p:sp>
        <p:nvSpPr>
          <p:cNvPr id="82982" name="Rectangle 39">
            <a:extLst>
              <a:ext uri="{FF2B5EF4-FFF2-40B4-BE49-F238E27FC236}">
                <a16:creationId xmlns:a16="http://schemas.microsoft.com/office/drawing/2014/main" id="{E51A537C-6AE1-5A40-9932-99CDDED36944}"/>
              </a:ext>
            </a:extLst>
          </p:cNvPr>
          <p:cNvSpPr>
            <a:spLocks noChangeArrowheads="1"/>
          </p:cNvSpPr>
          <p:nvPr/>
        </p:nvSpPr>
        <p:spPr bwMode="auto">
          <a:xfrm>
            <a:off x="5905500" y="3352800"/>
            <a:ext cx="1752600" cy="33813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10</a:t>
            </a:r>
          </a:p>
        </p:txBody>
      </p:sp>
      <p:sp>
        <p:nvSpPr>
          <p:cNvPr id="82983" name="Rectangle 40">
            <a:extLst>
              <a:ext uri="{FF2B5EF4-FFF2-40B4-BE49-F238E27FC236}">
                <a16:creationId xmlns:a16="http://schemas.microsoft.com/office/drawing/2014/main" id="{B78A2060-91B3-2E4B-B45D-BEA91D5AFEDF}"/>
              </a:ext>
            </a:extLst>
          </p:cNvPr>
          <p:cNvSpPr>
            <a:spLocks noChangeArrowheads="1"/>
          </p:cNvSpPr>
          <p:nvPr/>
        </p:nvSpPr>
        <p:spPr bwMode="auto">
          <a:xfrm>
            <a:off x="3848100" y="3352800"/>
            <a:ext cx="2057400" cy="33813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On/Off-Chip L2</a:t>
            </a:r>
          </a:p>
        </p:txBody>
      </p:sp>
      <p:sp>
        <p:nvSpPr>
          <p:cNvPr id="82984" name="Rectangle 41">
            <a:extLst>
              <a:ext uri="{FF2B5EF4-FFF2-40B4-BE49-F238E27FC236}">
                <a16:creationId xmlns:a16="http://schemas.microsoft.com/office/drawing/2014/main" id="{D6CB15A7-3BDA-1B4D-8538-CD5B85FEABF1}"/>
              </a:ext>
            </a:extLst>
          </p:cNvPr>
          <p:cNvSpPr>
            <a:spLocks noChangeArrowheads="1"/>
          </p:cNvSpPr>
          <p:nvPr/>
        </p:nvSpPr>
        <p:spPr bwMode="auto">
          <a:xfrm>
            <a:off x="7658100" y="4752975"/>
            <a:ext cx="14478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AFS/NFS client</a:t>
            </a:r>
          </a:p>
        </p:txBody>
      </p:sp>
      <p:sp>
        <p:nvSpPr>
          <p:cNvPr id="82985" name="Rectangle 42">
            <a:extLst>
              <a:ext uri="{FF2B5EF4-FFF2-40B4-BE49-F238E27FC236}">
                <a16:creationId xmlns:a16="http://schemas.microsoft.com/office/drawing/2014/main" id="{7E9E2867-BE78-C64D-800A-29C13A5BA3AB}"/>
              </a:ext>
            </a:extLst>
          </p:cNvPr>
          <p:cNvSpPr>
            <a:spLocks noChangeArrowheads="1"/>
          </p:cNvSpPr>
          <p:nvPr/>
        </p:nvSpPr>
        <p:spPr bwMode="auto">
          <a:xfrm>
            <a:off x="5905500" y="4752975"/>
            <a:ext cx="17526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10,000,000</a:t>
            </a:r>
          </a:p>
        </p:txBody>
      </p:sp>
      <p:sp>
        <p:nvSpPr>
          <p:cNvPr id="82986" name="Rectangle 43">
            <a:extLst>
              <a:ext uri="{FF2B5EF4-FFF2-40B4-BE49-F238E27FC236}">
                <a16:creationId xmlns:a16="http://schemas.microsoft.com/office/drawing/2014/main" id="{17FB86A5-75AA-3B44-92B8-231BEE1149B8}"/>
              </a:ext>
            </a:extLst>
          </p:cNvPr>
          <p:cNvSpPr>
            <a:spLocks noChangeArrowheads="1"/>
          </p:cNvSpPr>
          <p:nvPr/>
        </p:nvSpPr>
        <p:spPr bwMode="auto">
          <a:xfrm>
            <a:off x="3848100" y="4752975"/>
            <a:ext cx="2057400" cy="585788"/>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Local disk</a:t>
            </a:r>
          </a:p>
        </p:txBody>
      </p:sp>
      <p:sp>
        <p:nvSpPr>
          <p:cNvPr id="82987" name="Rectangle 44">
            <a:extLst>
              <a:ext uri="{FF2B5EF4-FFF2-40B4-BE49-F238E27FC236}">
                <a16:creationId xmlns:a16="http://schemas.microsoft.com/office/drawing/2014/main" id="{972B238E-6747-1E42-A409-E4BF30E50EF8}"/>
              </a:ext>
            </a:extLst>
          </p:cNvPr>
          <p:cNvSpPr>
            <a:spLocks noChangeArrowheads="1"/>
          </p:cNvSpPr>
          <p:nvPr/>
        </p:nvSpPr>
        <p:spPr bwMode="auto">
          <a:xfrm>
            <a:off x="7658100" y="3690938"/>
            <a:ext cx="14478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Hardware + OS</a:t>
            </a:r>
          </a:p>
        </p:txBody>
      </p:sp>
      <p:sp>
        <p:nvSpPr>
          <p:cNvPr id="82988" name="Rectangle 45">
            <a:extLst>
              <a:ext uri="{FF2B5EF4-FFF2-40B4-BE49-F238E27FC236}">
                <a16:creationId xmlns:a16="http://schemas.microsoft.com/office/drawing/2014/main" id="{A0BD4164-CCD7-9C45-8476-B1C2F3699498}"/>
              </a:ext>
            </a:extLst>
          </p:cNvPr>
          <p:cNvSpPr>
            <a:spLocks noChangeArrowheads="1"/>
          </p:cNvSpPr>
          <p:nvPr/>
        </p:nvSpPr>
        <p:spPr bwMode="auto">
          <a:xfrm>
            <a:off x="5905500" y="3690938"/>
            <a:ext cx="17526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100</a:t>
            </a:r>
          </a:p>
        </p:txBody>
      </p:sp>
      <p:sp>
        <p:nvSpPr>
          <p:cNvPr id="82989" name="Rectangle 46">
            <a:extLst>
              <a:ext uri="{FF2B5EF4-FFF2-40B4-BE49-F238E27FC236}">
                <a16:creationId xmlns:a16="http://schemas.microsoft.com/office/drawing/2014/main" id="{2A3A596E-BABC-9D40-B288-41EE9B3AA231}"/>
              </a:ext>
            </a:extLst>
          </p:cNvPr>
          <p:cNvSpPr>
            <a:spLocks noChangeArrowheads="1"/>
          </p:cNvSpPr>
          <p:nvPr/>
        </p:nvSpPr>
        <p:spPr bwMode="auto">
          <a:xfrm>
            <a:off x="3848100" y="3690938"/>
            <a:ext cx="2057400" cy="3381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Main memory</a:t>
            </a:r>
          </a:p>
        </p:txBody>
      </p:sp>
      <p:sp>
        <p:nvSpPr>
          <p:cNvPr id="82990" name="Rectangle 47">
            <a:extLst>
              <a:ext uri="{FF2B5EF4-FFF2-40B4-BE49-F238E27FC236}">
                <a16:creationId xmlns:a16="http://schemas.microsoft.com/office/drawing/2014/main" id="{E56D237A-88DC-7344-BB65-D1CEC964264F}"/>
              </a:ext>
            </a:extLst>
          </p:cNvPr>
          <p:cNvSpPr>
            <a:spLocks noChangeArrowheads="1"/>
          </p:cNvSpPr>
          <p:nvPr/>
        </p:nvSpPr>
        <p:spPr bwMode="auto">
          <a:xfrm>
            <a:off x="7658100" y="2078038"/>
            <a:ext cx="1447800" cy="3508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Compiler</a:t>
            </a:r>
          </a:p>
        </p:txBody>
      </p:sp>
      <p:sp>
        <p:nvSpPr>
          <p:cNvPr id="82991" name="Rectangle 48">
            <a:extLst>
              <a:ext uri="{FF2B5EF4-FFF2-40B4-BE49-F238E27FC236}">
                <a16:creationId xmlns:a16="http://schemas.microsoft.com/office/drawing/2014/main" id="{62BEE047-60D0-1440-8658-BA4ECCD65F14}"/>
              </a:ext>
            </a:extLst>
          </p:cNvPr>
          <p:cNvSpPr>
            <a:spLocks noChangeArrowheads="1"/>
          </p:cNvSpPr>
          <p:nvPr/>
        </p:nvSpPr>
        <p:spPr bwMode="auto">
          <a:xfrm>
            <a:off x="5905500" y="2078038"/>
            <a:ext cx="1752600" cy="3508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0</a:t>
            </a:r>
          </a:p>
        </p:txBody>
      </p:sp>
      <p:sp>
        <p:nvSpPr>
          <p:cNvPr id="82992" name="Rectangle 49">
            <a:extLst>
              <a:ext uri="{FF2B5EF4-FFF2-40B4-BE49-F238E27FC236}">
                <a16:creationId xmlns:a16="http://schemas.microsoft.com/office/drawing/2014/main" id="{94BB3E85-6320-ED47-B2D9-EA0D6C44129C}"/>
              </a:ext>
            </a:extLst>
          </p:cNvPr>
          <p:cNvSpPr>
            <a:spLocks noChangeArrowheads="1"/>
          </p:cNvSpPr>
          <p:nvPr/>
        </p:nvSpPr>
        <p:spPr bwMode="auto">
          <a:xfrm>
            <a:off x="3848100" y="2078038"/>
            <a:ext cx="2057400" cy="350837"/>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 CPU core</a:t>
            </a:r>
          </a:p>
        </p:txBody>
      </p:sp>
      <p:sp>
        <p:nvSpPr>
          <p:cNvPr id="82993" name="Rectangle 50">
            <a:extLst>
              <a:ext uri="{FF2B5EF4-FFF2-40B4-BE49-F238E27FC236}">
                <a16:creationId xmlns:a16="http://schemas.microsoft.com/office/drawing/2014/main" id="{F7C92E79-0684-D84E-BE99-65BA2995CDBE}"/>
              </a:ext>
            </a:extLst>
          </p:cNvPr>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800">
                <a:solidFill>
                  <a:schemeClr val="tx1"/>
                </a:solidFill>
                <a:latin typeface="Calibri" panose="020F0502020204030204" pitchFamily="34" charset="0"/>
              </a:rPr>
              <a:t>Managed By</a:t>
            </a:r>
          </a:p>
        </p:txBody>
      </p:sp>
      <p:sp>
        <p:nvSpPr>
          <p:cNvPr id="37941" name="Rectangle 51">
            <a:extLst>
              <a:ext uri="{FF2B5EF4-FFF2-40B4-BE49-F238E27FC236}">
                <a16:creationId xmlns:a16="http://schemas.microsoft.com/office/drawing/2014/main" id="{4A31B690-494C-B245-8166-FCAA15430A25}"/>
              </a:ext>
            </a:extLst>
          </p:cNvPr>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latin typeface="Calibri" pitchFamily="34" charset="0"/>
                <a:ea typeface="ＭＳ Ｐゴシック" charset="0"/>
                <a:cs typeface="ＭＳ Ｐゴシック" charset="0"/>
              </a:rPr>
              <a:t>Latency (cycles)</a:t>
            </a:r>
          </a:p>
        </p:txBody>
      </p:sp>
      <p:sp>
        <p:nvSpPr>
          <p:cNvPr id="82995" name="Rectangle 52">
            <a:extLst>
              <a:ext uri="{FF2B5EF4-FFF2-40B4-BE49-F238E27FC236}">
                <a16:creationId xmlns:a16="http://schemas.microsoft.com/office/drawing/2014/main" id="{C90C7AB2-A2BB-8E41-81BB-F7D4FB9E04C1}"/>
              </a:ext>
            </a:extLst>
          </p:cNvPr>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800">
                <a:solidFill>
                  <a:schemeClr val="tx1"/>
                </a:solidFill>
                <a:latin typeface="Calibri" panose="020F0502020204030204" pitchFamily="34" charset="0"/>
              </a:rPr>
              <a:t>Where is it Cached?</a:t>
            </a:r>
          </a:p>
        </p:txBody>
      </p:sp>
      <p:sp>
        <p:nvSpPr>
          <p:cNvPr id="82996" name="Line 58">
            <a:extLst>
              <a:ext uri="{FF2B5EF4-FFF2-40B4-BE49-F238E27FC236}">
                <a16:creationId xmlns:a16="http://schemas.microsoft.com/office/drawing/2014/main" id="{F7BA77DE-9468-6C47-BEC0-7C8473B37B31}"/>
              </a:ext>
            </a:extLst>
          </p:cNvPr>
          <p:cNvSpPr>
            <a:spLocks noChangeShapeType="1"/>
          </p:cNvSpPr>
          <p:nvPr/>
        </p:nvSpPr>
        <p:spPr bwMode="auto">
          <a:xfrm>
            <a:off x="114300" y="1438275"/>
            <a:ext cx="1588" cy="639763"/>
          </a:xfrm>
          <a:prstGeom prst="line">
            <a:avLst/>
          </a:prstGeom>
          <a:noFill/>
          <a:ln w="9525">
            <a:solidFill>
              <a:srgbClr val="000066"/>
            </a:solidFill>
            <a:miter lim="800000"/>
            <a:headEnd/>
            <a:tailEnd/>
          </a:ln>
          <a:extLst>
            <a:ext uri="{909E8E84-426E-40DD-AFC4-6F175D3DCCD1}">
              <a14:hiddenFill xmlns:a14="http://schemas.microsoft.com/office/drawing/2010/main">
                <a:noFill/>
              </a14:hiddenFill>
            </a:ext>
          </a:extLst>
        </p:spPr>
        <p:txBody>
          <a:bodyPr anchor="ctr"/>
          <a:lstStyle/>
          <a:p>
            <a:endParaRPr lang="en-US"/>
          </a:p>
        </p:txBody>
      </p:sp>
      <p:sp>
        <p:nvSpPr>
          <p:cNvPr id="82997" name="Rectangle 15">
            <a:extLst>
              <a:ext uri="{FF2B5EF4-FFF2-40B4-BE49-F238E27FC236}">
                <a16:creationId xmlns:a16="http://schemas.microsoft.com/office/drawing/2014/main" id="{1FDE7225-9D82-254D-BD81-68A1A695FB69}"/>
              </a:ext>
            </a:extLst>
          </p:cNvPr>
          <p:cNvSpPr>
            <a:spLocks noChangeArrowheads="1"/>
          </p:cNvSpPr>
          <p:nvPr/>
        </p:nvSpPr>
        <p:spPr bwMode="auto">
          <a:xfrm>
            <a:off x="114300" y="4391025"/>
            <a:ext cx="18288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Disk cache	</a:t>
            </a:r>
          </a:p>
        </p:txBody>
      </p:sp>
      <p:sp>
        <p:nvSpPr>
          <p:cNvPr id="82998" name="Rectangle 23">
            <a:extLst>
              <a:ext uri="{FF2B5EF4-FFF2-40B4-BE49-F238E27FC236}">
                <a16:creationId xmlns:a16="http://schemas.microsoft.com/office/drawing/2014/main" id="{7B8BAE66-C436-694A-8964-B74B92063A35}"/>
              </a:ext>
            </a:extLst>
          </p:cNvPr>
          <p:cNvSpPr>
            <a:spLocks noChangeArrowheads="1"/>
          </p:cNvSpPr>
          <p:nvPr/>
        </p:nvSpPr>
        <p:spPr bwMode="auto">
          <a:xfrm>
            <a:off x="1943100" y="4391025"/>
            <a:ext cx="19050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Disk sectors</a:t>
            </a:r>
          </a:p>
        </p:txBody>
      </p:sp>
      <p:sp>
        <p:nvSpPr>
          <p:cNvPr id="82999" name="Rectangle 34">
            <a:extLst>
              <a:ext uri="{FF2B5EF4-FFF2-40B4-BE49-F238E27FC236}">
                <a16:creationId xmlns:a16="http://schemas.microsoft.com/office/drawing/2014/main" id="{790C4897-4BAF-2C43-8017-20C9A3A65620}"/>
              </a:ext>
            </a:extLst>
          </p:cNvPr>
          <p:cNvSpPr>
            <a:spLocks noChangeArrowheads="1"/>
          </p:cNvSpPr>
          <p:nvPr/>
        </p:nvSpPr>
        <p:spPr bwMode="auto">
          <a:xfrm>
            <a:off x="3848100" y="4391025"/>
            <a:ext cx="20574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Disk controller</a:t>
            </a:r>
          </a:p>
        </p:txBody>
      </p:sp>
      <p:sp>
        <p:nvSpPr>
          <p:cNvPr id="83000" name="Rectangle 33">
            <a:extLst>
              <a:ext uri="{FF2B5EF4-FFF2-40B4-BE49-F238E27FC236}">
                <a16:creationId xmlns:a16="http://schemas.microsoft.com/office/drawing/2014/main" id="{2FF193CB-6889-0D49-A49E-6169D74E783A}"/>
              </a:ext>
            </a:extLst>
          </p:cNvPr>
          <p:cNvSpPr>
            <a:spLocks noChangeArrowheads="1"/>
          </p:cNvSpPr>
          <p:nvPr/>
        </p:nvSpPr>
        <p:spPr bwMode="auto">
          <a:xfrm>
            <a:off x="5905500" y="4391025"/>
            <a:ext cx="17526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gn="r">
              <a:lnSpc>
                <a:spcPct val="98000"/>
              </a:lnSpc>
              <a:spcBef>
                <a:spcPct val="0"/>
              </a:spcBef>
              <a:buClrTx/>
              <a:buSzTx/>
              <a:buFontTx/>
              <a:buNone/>
            </a:pPr>
            <a:r>
              <a:rPr lang="en-GB" altLang="en-US" sz="1600">
                <a:solidFill>
                  <a:srgbClr val="000066"/>
                </a:solidFill>
                <a:latin typeface="Calibri" panose="020F0502020204030204" pitchFamily="34" charset="0"/>
              </a:rPr>
              <a:t>100,000</a:t>
            </a:r>
          </a:p>
        </p:txBody>
      </p:sp>
      <p:sp>
        <p:nvSpPr>
          <p:cNvPr id="83001" name="Rectangle 32">
            <a:extLst>
              <a:ext uri="{FF2B5EF4-FFF2-40B4-BE49-F238E27FC236}">
                <a16:creationId xmlns:a16="http://schemas.microsoft.com/office/drawing/2014/main" id="{2454154D-ABEC-6D40-AA26-1B140D0FAE50}"/>
              </a:ext>
            </a:extLst>
          </p:cNvPr>
          <p:cNvSpPr>
            <a:spLocks noChangeArrowheads="1"/>
          </p:cNvSpPr>
          <p:nvPr/>
        </p:nvSpPr>
        <p:spPr bwMode="auto">
          <a:xfrm>
            <a:off x="7658100" y="4391025"/>
            <a:ext cx="1447800" cy="36195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ct val="98000"/>
              </a:lnSpc>
              <a:spcBef>
                <a:spcPct val="0"/>
              </a:spcBef>
              <a:buClrTx/>
              <a:buSzTx/>
              <a:buFontTx/>
              <a:buNone/>
            </a:pPr>
            <a:r>
              <a:rPr lang="en-GB" altLang="en-US" sz="1600">
                <a:solidFill>
                  <a:srgbClr val="000066"/>
                </a:solidFill>
                <a:latin typeface="Calibri" panose="020F0502020204030204" pitchFamily="34" charset="0"/>
              </a:rPr>
              <a:t>Disk firmware</a:t>
            </a:r>
          </a:p>
        </p:txBody>
      </p:sp>
      <p:sp>
        <p:nvSpPr>
          <p:cNvPr id="83002" name="Footer Placeholder 1">
            <a:extLst>
              <a:ext uri="{FF2B5EF4-FFF2-40B4-BE49-F238E27FC236}">
                <a16:creationId xmlns:a16="http://schemas.microsoft.com/office/drawing/2014/main" id="{1FC8F616-D1DE-FC48-9CB2-FE0D165E636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83003" name="Slide Number Placeholder 2">
            <a:extLst>
              <a:ext uri="{FF2B5EF4-FFF2-40B4-BE49-F238E27FC236}">
                <a16:creationId xmlns:a16="http://schemas.microsoft.com/office/drawing/2014/main" id="{128E5935-C5AB-B74B-AED0-610B0FFAA0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4E886A7-BA40-FA4E-BB7D-279063056342}" type="slidenum">
              <a:rPr lang="en-US" altLang="en-US" sz="1000">
                <a:solidFill>
                  <a:schemeClr val="tx1"/>
                </a:solidFill>
              </a:rPr>
              <a:pPr>
                <a:spcBef>
                  <a:spcPct val="0"/>
                </a:spcBef>
                <a:buClrTx/>
                <a:buSzTx/>
                <a:buFontTx/>
                <a:buNone/>
              </a:pPr>
              <a:t>36</a:t>
            </a:fld>
            <a:endParaRPr lang="en-US" altLang="en-US" sz="100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D0D39DB6-5743-FB44-BDFB-2C7A0F9E03FC}"/>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Summary so far</a:t>
            </a:r>
          </a:p>
        </p:txBody>
      </p:sp>
      <p:sp>
        <p:nvSpPr>
          <p:cNvPr id="84994" name="Rectangle 3">
            <a:extLst>
              <a:ext uri="{FF2B5EF4-FFF2-40B4-BE49-F238E27FC236}">
                <a16:creationId xmlns:a16="http://schemas.microsoft.com/office/drawing/2014/main" id="{1665DBA9-4D3B-984F-8EE0-A5041CA6217E}"/>
              </a:ext>
            </a:extLst>
          </p:cNvPr>
          <p:cNvSpPr>
            <a:spLocks noGrp="1" noChangeArrowheads="1"/>
          </p:cNvSpPr>
          <p:nvPr>
            <p:ph type="body" idx="1"/>
          </p:nvPr>
        </p:nvSpPr>
        <p:spPr/>
        <p:txBody>
          <a:bodyPr/>
          <a:lstStyle/>
          <a:p>
            <a:r>
              <a:rPr lang="en-US" altLang="en-US">
                <a:ea typeface="ＭＳ Ｐゴシック" panose="020B0600070205080204" pitchFamily="34" charset="-128"/>
              </a:rPr>
              <a:t>The speed gap between CPU, memory and mass storage continues to widen.</a:t>
            </a:r>
          </a:p>
          <a:p>
            <a:endParaRPr lang="en-US" altLang="en-US">
              <a:ea typeface="ＭＳ Ｐゴシック" panose="020B0600070205080204" pitchFamily="34" charset="-128"/>
            </a:endParaRPr>
          </a:p>
          <a:p>
            <a:r>
              <a:rPr lang="en-US" altLang="en-US">
                <a:ea typeface="ＭＳ Ｐゴシック" panose="020B0600070205080204" pitchFamily="34" charset="-128"/>
              </a:rPr>
              <a:t>Well-written programs exhibit a property called locality.</a:t>
            </a:r>
          </a:p>
          <a:p>
            <a:endParaRPr lang="en-US" altLang="en-US">
              <a:ea typeface="ＭＳ Ｐゴシック" panose="020B0600070205080204" pitchFamily="34" charset="-128"/>
            </a:endParaRPr>
          </a:p>
          <a:p>
            <a:r>
              <a:rPr lang="en-US" altLang="en-US">
                <a:ea typeface="ＭＳ Ｐゴシック" panose="020B0600070205080204" pitchFamily="34" charset="-128"/>
              </a:rPr>
              <a:t>Memory hierarchies based on caching close the gap by exploiting locality.</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84995" name="Footer Placeholder 1">
            <a:extLst>
              <a:ext uri="{FF2B5EF4-FFF2-40B4-BE49-F238E27FC236}">
                <a16:creationId xmlns:a16="http://schemas.microsoft.com/office/drawing/2014/main" id="{8C6BD40F-660A-5740-A721-134A0EF0942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84996" name="Slide Number Placeholder 2">
            <a:extLst>
              <a:ext uri="{FF2B5EF4-FFF2-40B4-BE49-F238E27FC236}">
                <a16:creationId xmlns:a16="http://schemas.microsoft.com/office/drawing/2014/main" id="{41CD00CA-6AA1-C54B-93A0-3F3A690173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692AADE-F141-9D4F-9003-B511E4E530CF}" type="slidenum">
              <a:rPr lang="en-US" altLang="en-US" sz="1000">
                <a:solidFill>
                  <a:schemeClr val="tx1"/>
                </a:solidFill>
              </a:rPr>
              <a:pPr>
                <a:spcBef>
                  <a:spcPct val="0"/>
                </a:spcBef>
                <a:buClrTx/>
                <a:buSzTx/>
                <a:buFontTx/>
                <a:buNone/>
              </a:pPr>
              <a:t>37</a:t>
            </a:fld>
            <a:endParaRPr lang="en-US" altLang="en-US" sz="1000">
              <a:solidFill>
                <a:schemeClr val="tx1"/>
              </a:solidFill>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Footer Placeholder 4">
            <a:extLst>
              <a:ext uri="{FF2B5EF4-FFF2-40B4-BE49-F238E27FC236}">
                <a16:creationId xmlns:a16="http://schemas.microsoft.com/office/drawing/2014/main" id="{34C7B5F2-DE86-F847-9E58-2C78AE5D0C3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87042" name="Slide Number Placeholder 5">
            <a:extLst>
              <a:ext uri="{FF2B5EF4-FFF2-40B4-BE49-F238E27FC236}">
                <a16:creationId xmlns:a16="http://schemas.microsoft.com/office/drawing/2014/main" id="{71B5F79D-8A59-4241-B2FB-B15B99C1393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D3BB6A5-8A8A-7947-AB19-EC2642A1874F}" type="slidenum">
              <a:rPr lang="en-US" altLang="en-US" sz="1000">
                <a:solidFill>
                  <a:schemeClr val="tx1"/>
                </a:solidFill>
              </a:rPr>
              <a:pPr>
                <a:spcBef>
                  <a:spcPct val="0"/>
                </a:spcBef>
                <a:buClrTx/>
                <a:buSzTx/>
                <a:buFontTx/>
                <a:buNone/>
              </a:pPr>
              <a:t>38</a:t>
            </a:fld>
            <a:endParaRPr lang="en-US" altLang="en-US" sz="1000">
              <a:solidFill>
                <a:schemeClr val="tx1"/>
              </a:solidFill>
            </a:endParaRPr>
          </a:p>
        </p:txBody>
      </p:sp>
      <p:sp>
        <p:nvSpPr>
          <p:cNvPr id="439298" name="Rectangle 2">
            <a:extLst>
              <a:ext uri="{FF2B5EF4-FFF2-40B4-BE49-F238E27FC236}">
                <a16:creationId xmlns:a16="http://schemas.microsoft.com/office/drawing/2014/main" id="{9C6A4D49-859C-1F4F-A932-40A49FF0B8B7}"/>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Sharing Memory</a:t>
            </a:r>
          </a:p>
        </p:txBody>
      </p:sp>
      <p:sp>
        <p:nvSpPr>
          <p:cNvPr id="20486" name="Rectangle 3">
            <a:extLst>
              <a:ext uri="{FF2B5EF4-FFF2-40B4-BE49-F238E27FC236}">
                <a16:creationId xmlns:a16="http://schemas.microsoft.com/office/drawing/2014/main" id="{A51617B6-D9AE-5449-92CC-3A4EAE642DE4}"/>
              </a:ext>
            </a:extLst>
          </p:cNvPr>
          <p:cNvSpPr>
            <a:spLocks noGrp="1" noChangeArrowheads="1"/>
          </p:cNvSpPr>
          <p:nvPr>
            <p:ph type="body" idx="1"/>
          </p:nvPr>
        </p:nvSpPr>
        <p:spPr/>
        <p:txBody>
          <a:bodyPr/>
          <a:lstStyle/>
          <a:p>
            <a:r>
              <a:rPr lang="en-US" altLang="en-US">
                <a:ea typeface="ＭＳ Ｐゴシック" panose="020B0600070205080204" pitchFamily="34" charset="-128"/>
              </a:rPr>
              <a:t>Rewind to the days of </a:t>
            </a:r>
            <a:r>
              <a:rPr lang="ja-JP" altLang="en-US">
                <a:ea typeface="ＭＳ Ｐゴシック" panose="020B0600070205080204" pitchFamily="34" charset="-128"/>
              </a:rPr>
              <a:t>“</a:t>
            </a:r>
            <a:r>
              <a:rPr lang="en-US" altLang="ja-JP">
                <a:ea typeface="ＭＳ Ｐゴシック" panose="020B0600070205080204" pitchFamily="34" charset="-128"/>
              </a:rPr>
              <a:t>second-generation</a:t>
            </a:r>
            <a:r>
              <a:rPr lang="ja-JP" altLang="en-US">
                <a:ea typeface="ＭＳ Ｐゴシック" panose="020B0600070205080204" pitchFamily="34" charset="-128"/>
              </a:rPr>
              <a:t>”</a:t>
            </a:r>
            <a:r>
              <a:rPr lang="en-US" altLang="ja-JP">
                <a:ea typeface="ＭＳ Ｐゴシック" panose="020B0600070205080204" pitchFamily="34" charset="-128"/>
              </a:rPr>
              <a:t> computers</a:t>
            </a:r>
          </a:p>
          <a:p>
            <a:pPr lvl="1"/>
            <a:r>
              <a:rPr lang="en-US" altLang="en-US">
                <a:ea typeface="ＭＳ Ｐゴシック" panose="020B0600070205080204" pitchFamily="34" charset="-128"/>
              </a:rPr>
              <a:t>Programs use </a:t>
            </a:r>
            <a:r>
              <a:rPr lang="en-US" altLang="en-US">
                <a:solidFill>
                  <a:srgbClr val="FF3300"/>
                </a:solidFill>
                <a:ea typeface="ＭＳ Ｐゴシック" panose="020B0600070205080204" pitchFamily="34" charset="-128"/>
              </a:rPr>
              <a:t>physical addresses</a:t>
            </a:r>
            <a:r>
              <a:rPr lang="en-US" altLang="en-US">
                <a:ea typeface="ＭＳ Ｐゴシック" panose="020B0600070205080204" pitchFamily="34" charset="-128"/>
              </a:rPr>
              <a:t> directly</a:t>
            </a:r>
          </a:p>
          <a:p>
            <a:pPr lvl="1"/>
            <a:r>
              <a:rPr lang="en-US" altLang="en-US">
                <a:ea typeface="ＭＳ Ｐゴシック" panose="020B0600070205080204" pitchFamily="34" charset="-128"/>
              </a:rPr>
              <a:t>OS loads job, runs it, unloads it</a:t>
            </a:r>
          </a:p>
          <a:p>
            <a:endParaRPr lang="en-US" altLang="en-US">
              <a:ea typeface="ＭＳ Ｐゴシック" panose="020B0600070205080204" pitchFamily="34" charset="-128"/>
            </a:endParaRPr>
          </a:p>
          <a:p>
            <a:r>
              <a:rPr lang="en-US" altLang="en-US">
                <a:ea typeface="ＭＳ Ｐゴシック" panose="020B0600070205080204" pitchFamily="34" charset="-128"/>
              </a:rPr>
              <a:t>Multiprogramming changes all of this</a:t>
            </a:r>
          </a:p>
          <a:p>
            <a:pPr lvl="1"/>
            <a:r>
              <a:rPr lang="en-US" altLang="en-US">
                <a:ea typeface="ＭＳ Ｐゴシック" panose="020B0600070205080204" pitchFamily="34" charset="-128"/>
              </a:rPr>
              <a:t>Want multiple processes in memory at once</a:t>
            </a:r>
          </a:p>
          <a:p>
            <a:pPr lvl="2"/>
            <a:r>
              <a:rPr lang="en-US" altLang="en-US">
                <a:ea typeface="ＭＳ Ｐゴシック" panose="020B0600070205080204" pitchFamily="34" charset="-128"/>
              </a:rPr>
              <a:t>Overlap I/O and CPU of multiple jobs</a:t>
            </a:r>
          </a:p>
          <a:p>
            <a:pPr lvl="1"/>
            <a:r>
              <a:rPr lang="en-US" altLang="en-US">
                <a:solidFill>
                  <a:srgbClr val="0000FF"/>
                </a:solidFill>
                <a:ea typeface="ＭＳ Ｐゴシック" panose="020B0600070205080204" pitchFamily="34" charset="-128"/>
              </a:rPr>
              <a:t>How to share physical memory across multiple processes?</a:t>
            </a:r>
          </a:p>
          <a:p>
            <a:pPr lvl="2"/>
            <a:r>
              <a:rPr lang="en-US" altLang="en-US">
                <a:ea typeface="ＭＳ Ｐゴシック" panose="020B0600070205080204" pitchFamily="34" charset="-128"/>
              </a:rPr>
              <a:t>Many programs do not need all of their code and data at once (or ever) – no need to allocate memory for it</a:t>
            </a:r>
          </a:p>
          <a:p>
            <a:pPr lvl="2"/>
            <a:r>
              <a:rPr lang="en-US" altLang="en-US">
                <a:ea typeface="ＭＳ Ｐゴシック" panose="020B0600070205080204" pitchFamily="34" charset="-128"/>
              </a:rPr>
              <a:t>A program can run on machine with less memory than it </a:t>
            </a:r>
            <a:r>
              <a:rPr lang="ja-JP" altLang="en-US">
                <a:ea typeface="ＭＳ Ｐゴシック" panose="020B0600070205080204" pitchFamily="34" charset="-128"/>
              </a:rPr>
              <a:t>“</a:t>
            </a:r>
            <a:r>
              <a:rPr lang="en-US" altLang="ja-JP">
                <a:ea typeface="ＭＳ Ｐゴシック" panose="020B0600070205080204" pitchFamily="34" charset="-128"/>
              </a:rPr>
              <a:t>needs</a:t>
            </a:r>
            <a:r>
              <a:rPr lang="ja-JP" altLang="en-US">
                <a:ea typeface="ＭＳ Ｐゴシック" panose="020B0600070205080204" pitchFamily="34" charset="-128"/>
              </a:rPr>
              <a:t>”</a:t>
            </a:r>
            <a:endParaRPr lang="en-US" altLang="ja-JP">
              <a:ea typeface="ＭＳ Ｐゴシック" panose="020B0600070205080204" pitchFamily="34" charset="-128"/>
            </a:endParaRPr>
          </a:p>
          <a:p>
            <a:pPr lvl="2"/>
            <a:endParaRPr lang="en-US" altLang="en-US">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6">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6">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6">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486">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486">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48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Footer Placeholder 4">
            <a:extLst>
              <a:ext uri="{FF2B5EF4-FFF2-40B4-BE49-F238E27FC236}">
                <a16:creationId xmlns:a16="http://schemas.microsoft.com/office/drawing/2014/main" id="{3E4ABAFB-5FAD-B84E-98DE-81A666567D7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88066" name="Slide Number Placeholder 5">
            <a:extLst>
              <a:ext uri="{FF2B5EF4-FFF2-40B4-BE49-F238E27FC236}">
                <a16:creationId xmlns:a16="http://schemas.microsoft.com/office/drawing/2014/main" id="{EA2A0365-7CE6-6545-89DB-0DD88605185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31AC93D-CAB9-BD46-814F-56846D6B5E0A}" type="slidenum">
              <a:rPr lang="en-US" altLang="en-US" sz="1000">
                <a:solidFill>
                  <a:schemeClr val="tx1"/>
                </a:solidFill>
              </a:rPr>
              <a:pPr>
                <a:spcBef>
                  <a:spcPct val="0"/>
                </a:spcBef>
                <a:buClrTx/>
                <a:buSzTx/>
                <a:buFontTx/>
                <a:buNone/>
              </a:pPr>
              <a:t>39</a:t>
            </a:fld>
            <a:endParaRPr lang="en-US" altLang="en-US" sz="1000">
              <a:solidFill>
                <a:schemeClr val="tx1"/>
              </a:solidFill>
            </a:endParaRPr>
          </a:p>
        </p:txBody>
      </p:sp>
      <p:sp>
        <p:nvSpPr>
          <p:cNvPr id="441346" name="Rectangle 2">
            <a:extLst>
              <a:ext uri="{FF2B5EF4-FFF2-40B4-BE49-F238E27FC236}">
                <a16:creationId xmlns:a16="http://schemas.microsoft.com/office/drawing/2014/main" id="{E2469B28-5B52-DE4D-A092-7D0B33DF933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Virtual Addresses</a:t>
            </a:r>
          </a:p>
        </p:txBody>
      </p:sp>
      <p:sp>
        <p:nvSpPr>
          <p:cNvPr id="21510" name="Rectangle 3">
            <a:extLst>
              <a:ext uri="{FF2B5EF4-FFF2-40B4-BE49-F238E27FC236}">
                <a16:creationId xmlns:a16="http://schemas.microsoft.com/office/drawing/2014/main" id="{0F4D4D7D-39AD-A344-AD89-72B3447F1971}"/>
              </a:ext>
            </a:extLst>
          </p:cNvPr>
          <p:cNvSpPr>
            <a:spLocks noGrp="1" noChangeArrowheads="1"/>
          </p:cNvSpPr>
          <p:nvPr>
            <p:ph type="body" idx="1"/>
          </p:nvPr>
        </p:nvSpPr>
        <p:spPr>
          <a:xfrm>
            <a:off x="685800" y="1600200"/>
            <a:ext cx="7924800" cy="4648200"/>
          </a:xfrm>
        </p:spPr>
        <p:txBody>
          <a:bodyPr/>
          <a:lstStyle/>
          <a:p>
            <a:r>
              <a:rPr lang="en-US" altLang="en-US">
                <a:ea typeface="ＭＳ Ｐゴシック" panose="020B0600070205080204" pitchFamily="34" charset="-128"/>
              </a:rPr>
              <a:t>To make it easier to manage the memory of processes running in the system, we</a:t>
            </a:r>
            <a:r>
              <a:rPr lang="ja-JP" altLang="en-US">
                <a:ea typeface="ＭＳ Ｐゴシック" panose="020B0600070205080204" pitchFamily="34" charset="-128"/>
              </a:rPr>
              <a:t>’</a:t>
            </a:r>
            <a:r>
              <a:rPr lang="en-US" altLang="ja-JP">
                <a:ea typeface="ＭＳ Ｐゴシック" panose="020B0600070205080204" pitchFamily="34" charset="-128"/>
              </a:rPr>
              <a:t>re going to make them use </a:t>
            </a:r>
            <a:r>
              <a:rPr lang="en-US" altLang="ja-JP">
                <a:solidFill>
                  <a:srgbClr val="FF3300"/>
                </a:solidFill>
                <a:ea typeface="ＭＳ Ｐゴシック" panose="020B0600070205080204" pitchFamily="34" charset="-128"/>
              </a:rPr>
              <a:t>virtual addresses</a:t>
            </a:r>
            <a:r>
              <a:rPr lang="en-US" altLang="ja-JP">
                <a:ea typeface="ＭＳ Ｐゴシック" panose="020B0600070205080204" pitchFamily="34" charset="-128"/>
              </a:rPr>
              <a:t> (logical addresses)</a:t>
            </a:r>
          </a:p>
          <a:p>
            <a:pPr lvl="1"/>
            <a:r>
              <a:rPr lang="en-US" altLang="en-US">
                <a:ea typeface="ＭＳ Ｐゴシック" panose="020B0600070205080204" pitchFamily="34" charset="-128"/>
              </a:rPr>
              <a:t>Virtual addresses are independent of the actual physical location of the data referenced</a:t>
            </a:r>
          </a:p>
          <a:p>
            <a:pPr lvl="1"/>
            <a:r>
              <a:rPr lang="en-US" altLang="en-US">
                <a:ea typeface="ＭＳ Ｐゴシック" panose="020B0600070205080204" pitchFamily="34" charset="-128"/>
              </a:rPr>
              <a:t>OS determines location of data in physical memory</a:t>
            </a:r>
          </a:p>
          <a:p>
            <a:r>
              <a:rPr lang="en-US" altLang="en-US">
                <a:ea typeface="ＭＳ Ｐゴシック" panose="020B0600070205080204" pitchFamily="34" charset="-128"/>
              </a:rPr>
              <a:t>Instructions executed by the CPU issue virtual addresses</a:t>
            </a:r>
          </a:p>
          <a:p>
            <a:pPr lvl="1"/>
            <a:r>
              <a:rPr lang="en-US" altLang="en-US">
                <a:ea typeface="ＭＳ Ｐゴシック" panose="020B0600070205080204" pitchFamily="34" charset="-128"/>
              </a:rPr>
              <a:t>Virtual addresses are translated by hardware into physical addresses (with help from OS)</a:t>
            </a:r>
          </a:p>
          <a:p>
            <a:pPr lvl="1"/>
            <a:r>
              <a:rPr lang="en-US" altLang="en-US">
                <a:ea typeface="ＭＳ Ｐゴシック" panose="020B0600070205080204" pitchFamily="34" charset="-128"/>
              </a:rPr>
              <a:t>The set of virtual addresses that can be used by a process comprises its </a:t>
            </a:r>
            <a:r>
              <a:rPr lang="en-US" altLang="en-US">
                <a:solidFill>
                  <a:srgbClr val="FF3300"/>
                </a:solidFill>
                <a:ea typeface="ＭＳ Ｐゴシック" panose="020B0600070205080204" pitchFamily="34" charset="-128"/>
              </a:rPr>
              <a:t>virtual address space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10">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510">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build="p"/>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9812" name="Rectangle 1028">
            <a:extLst>
              <a:ext uri="{FF2B5EF4-FFF2-40B4-BE49-F238E27FC236}">
                <a16:creationId xmlns:a16="http://schemas.microsoft.com/office/drawing/2014/main" id="{876E5196-37F9-A441-A6B9-8D503BE06DA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Random-Access Memory (RAM)</a:t>
            </a:r>
          </a:p>
        </p:txBody>
      </p:sp>
      <p:sp>
        <p:nvSpPr>
          <p:cNvPr id="20482" name="Rectangle 1029">
            <a:extLst>
              <a:ext uri="{FF2B5EF4-FFF2-40B4-BE49-F238E27FC236}">
                <a16:creationId xmlns:a16="http://schemas.microsoft.com/office/drawing/2014/main" id="{EF032FC5-F7E7-A346-A475-7D32B5A07A98}"/>
              </a:ext>
            </a:extLst>
          </p:cNvPr>
          <p:cNvSpPr>
            <a:spLocks noGrp="1" noChangeArrowheads="1"/>
          </p:cNvSpPr>
          <p:nvPr>
            <p:ph type="body" idx="1"/>
          </p:nvPr>
        </p:nvSpPr>
        <p:spPr>
          <a:xfrm>
            <a:off x="396875" y="1657350"/>
            <a:ext cx="8442325" cy="4972050"/>
          </a:xfrm>
        </p:spPr>
        <p:txBody>
          <a:bodyPr/>
          <a:lstStyle/>
          <a:p>
            <a:r>
              <a:rPr lang="en-US" altLang="en-US" sz="2000">
                <a:ea typeface="ＭＳ Ｐゴシック" panose="020B0600070205080204" pitchFamily="34" charset="-128"/>
              </a:rPr>
              <a:t>Key features</a:t>
            </a:r>
          </a:p>
          <a:p>
            <a:pPr lvl="1"/>
            <a:r>
              <a:rPr lang="en-US" altLang="en-US" sz="1800">
                <a:solidFill>
                  <a:srgbClr val="FF0000"/>
                </a:solidFill>
                <a:ea typeface="ＭＳ Ｐゴシック" panose="020B0600070205080204" pitchFamily="34" charset="-128"/>
              </a:rPr>
              <a:t>RAM</a:t>
            </a:r>
            <a:r>
              <a:rPr lang="en-US" altLang="en-US" sz="1800">
                <a:ea typeface="ＭＳ Ｐゴシック" panose="020B0600070205080204" pitchFamily="34" charset="-128"/>
              </a:rPr>
              <a:t> is traditionally packaged as a chip.</a:t>
            </a:r>
          </a:p>
          <a:p>
            <a:pPr lvl="1"/>
            <a:r>
              <a:rPr lang="en-US" altLang="en-US" sz="1800">
                <a:ea typeface="ＭＳ Ｐゴシック" panose="020B0600070205080204" pitchFamily="34" charset="-128"/>
              </a:rPr>
              <a:t>Basic storage unit is normally a </a:t>
            </a:r>
            <a:r>
              <a:rPr lang="en-US" altLang="en-US" sz="1800">
                <a:solidFill>
                  <a:srgbClr val="FF0000"/>
                </a:solidFill>
                <a:ea typeface="ＭＳ Ｐゴシック" panose="020B0600070205080204" pitchFamily="34" charset="-128"/>
              </a:rPr>
              <a:t>cell</a:t>
            </a:r>
            <a:r>
              <a:rPr lang="en-US" altLang="en-US" sz="1800">
                <a:ea typeface="ＭＳ Ｐゴシック" panose="020B0600070205080204" pitchFamily="34" charset="-128"/>
              </a:rPr>
              <a:t> (one bit per cell).</a:t>
            </a:r>
          </a:p>
          <a:p>
            <a:pPr lvl="1"/>
            <a:r>
              <a:rPr lang="en-US" altLang="en-US" sz="1800">
                <a:ea typeface="ＭＳ Ｐゴシック" panose="020B0600070205080204" pitchFamily="34" charset="-128"/>
              </a:rPr>
              <a:t>Multiple RAM chips form a memory.</a:t>
            </a:r>
          </a:p>
          <a:p>
            <a:r>
              <a:rPr lang="en-US" altLang="en-US" sz="2000">
                <a:ea typeface="ＭＳ Ｐゴシック" panose="020B0600070205080204" pitchFamily="34" charset="-128"/>
              </a:rPr>
              <a:t>Static RAM (SRAM)</a:t>
            </a:r>
          </a:p>
          <a:p>
            <a:pPr lvl="1"/>
            <a:r>
              <a:rPr lang="en-US" altLang="en-US" sz="1800">
                <a:ea typeface="ＭＳ Ｐゴシック" panose="020B0600070205080204" pitchFamily="34" charset="-128"/>
              </a:rPr>
              <a:t>Each cell stores a bit with a four or six-transistor circuit.</a:t>
            </a:r>
          </a:p>
          <a:p>
            <a:pPr lvl="1"/>
            <a:r>
              <a:rPr lang="en-US" altLang="en-US" sz="1800">
                <a:ea typeface="ＭＳ Ｐゴシック" panose="020B0600070205080204" pitchFamily="34" charset="-128"/>
              </a:rPr>
              <a:t>Retains value indefinitely, as long as it is kept powered.</a:t>
            </a:r>
          </a:p>
          <a:p>
            <a:pPr lvl="1"/>
            <a:r>
              <a:rPr lang="en-US" altLang="en-US" sz="1800">
                <a:ea typeface="ＭＳ Ｐゴシック" panose="020B0600070205080204" pitchFamily="34" charset="-128"/>
              </a:rPr>
              <a:t>Relatively insensitive to electrical noise (EMI), radiation, etc.</a:t>
            </a:r>
          </a:p>
          <a:p>
            <a:pPr lvl="1"/>
            <a:r>
              <a:rPr lang="en-US" altLang="en-US" sz="1800">
                <a:ea typeface="ＭＳ Ｐゴシック" panose="020B0600070205080204" pitchFamily="34" charset="-128"/>
              </a:rPr>
              <a:t>Faster and more expensive than DRAM.</a:t>
            </a:r>
          </a:p>
          <a:p>
            <a:r>
              <a:rPr lang="en-US" altLang="en-US" sz="2000">
                <a:ea typeface="ＭＳ Ｐゴシック" panose="020B0600070205080204" pitchFamily="34" charset="-128"/>
              </a:rPr>
              <a:t>Dynamic RAM (DRAM)</a:t>
            </a:r>
          </a:p>
          <a:p>
            <a:pPr lvl="1"/>
            <a:r>
              <a:rPr lang="en-US" altLang="en-US" sz="1800">
                <a:ea typeface="ＭＳ Ｐゴシック" panose="020B0600070205080204" pitchFamily="34" charset="-128"/>
              </a:rPr>
              <a:t>Each cell stores bit with a capacitor. One transistor is used for access</a:t>
            </a:r>
          </a:p>
          <a:p>
            <a:pPr lvl="1"/>
            <a:r>
              <a:rPr lang="en-US" altLang="en-US" sz="1800">
                <a:ea typeface="ＭＳ Ｐゴシック" panose="020B0600070205080204" pitchFamily="34" charset="-128"/>
              </a:rPr>
              <a:t>Value must be refreshed every 10-100 ms.</a:t>
            </a:r>
          </a:p>
          <a:p>
            <a:pPr lvl="1"/>
            <a:r>
              <a:rPr lang="en-US" altLang="en-US" sz="1800">
                <a:ea typeface="ＭＳ Ｐゴシック" panose="020B0600070205080204" pitchFamily="34" charset="-128"/>
              </a:rPr>
              <a:t>More sensitive to disturbances (EMI, radiation,…) than SRAM.</a:t>
            </a:r>
          </a:p>
          <a:p>
            <a:pPr lvl="1"/>
            <a:r>
              <a:rPr lang="en-US" altLang="en-US" sz="1800">
                <a:ea typeface="ＭＳ Ｐゴシック" panose="020B0600070205080204" pitchFamily="34" charset="-128"/>
              </a:rPr>
              <a:t>Slower and cheaper than SRAM.</a:t>
            </a:r>
          </a:p>
        </p:txBody>
      </p:sp>
      <p:sp>
        <p:nvSpPr>
          <p:cNvPr id="20483" name="Footer Placeholder 1">
            <a:extLst>
              <a:ext uri="{FF2B5EF4-FFF2-40B4-BE49-F238E27FC236}">
                <a16:creationId xmlns:a16="http://schemas.microsoft.com/office/drawing/2014/main" id="{29B4FBE4-2DFF-1F46-8D42-DACA0B109B4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20484" name="Slide Number Placeholder 2">
            <a:extLst>
              <a:ext uri="{FF2B5EF4-FFF2-40B4-BE49-F238E27FC236}">
                <a16:creationId xmlns:a16="http://schemas.microsoft.com/office/drawing/2014/main" id="{90B0C64B-EB9B-4F40-96BE-A4A12B5670F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7991507-E318-2840-A6C7-629812F60030}" type="slidenum">
              <a:rPr lang="en-US" altLang="en-US" sz="1000">
                <a:solidFill>
                  <a:schemeClr val="tx1"/>
                </a:solidFill>
              </a:rPr>
              <a:pPr>
                <a:spcBef>
                  <a:spcPct val="0"/>
                </a:spcBef>
                <a:buClrTx/>
                <a:buSzTx/>
                <a:buFontTx/>
                <a:buNone/>
              </a:pPr>
              <a:t>4</a:t>
            </a:fld>
            <a:endParaRPr lang="en-US" altLang="en-US" sz="1000">
              <a:solidFill>
                <a:schemeClr val="tx1"/>
              </a:solidFill>
            </a:endParaRP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Footer Placeholder 4">
            <a:extLst>
              <a:ext uri="{FF2B5EF4-FFF2-40B4-BE49-F238E27FC236}">
                <a16:creationId xmlns:a16="http://schemas.microsoft.com/office/drawing/2014/main" id="{47B92997-0D41-224D-986E-825617D7DC8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89090" name="Slide Number Placeholder 5">
            <a:extLst>
              <a:ext uri="{FF2B5EF4-FFF2-40B4-BE49-F238E27FC236}">
                <a16:creationId xmlns:a16="http://schemas.microsoft.com/office/drawing/2014/main" id="{96CA107D-FB15-344A-856B-68258E7928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34A43B4-4946-474D-A00B-FF556A2F9B09}" type="slidenum">
              <a:rPr lang="en-US" altLang="en-US" sz="1000">
                <a:solidFill>
                  <a:schemeClr val="tx1"/>
                </a:solidFill>
              </a:rPr>
              <a:pPr>
                <a:spcBef>
                  <a:spcPct val="0"/>
                </a:spcBef>
                <a:buClrTx/>
                <a:buSzTx/>
                <a:buFontTx/>
                <a:buNone/>
              </a:pPr>
              <a:t>40</a:t>
            </a:fld>
            <a:endParaRPr lang="en-US" altLang="en-US" sz="1000">
              <a:solidFill>
                <a:schemeClr val="tx1"/>
              </a:solidFill>
            </a:endParaRPr>
          </a:p>
        </p:txBody>
      </p:sp>
      <p:sp>
        <p:nvSpPr>
          <p:cNvPr id="471042" name="Rectangle 1026">
            <a:extLst>
              <a:ext uri="{FF2B5EF4-FFF2-40B4-BE49-F238E27FC236}">
                <a16:creationId xmlns:a16="http://schemas.microsoft.com/office/drawing/2014/main" id="{89E37BD4-9E31-AC47-9D18-80E2706F6C02}"/>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Virtual Addresses</a:t>
            </a:r>
          </a:p>
        </p:txBody>
      </p:sp>
      <p:sp>
        <p:nvSpPr>
          <p:cNvPr id="89092" name="Rectangle 1027">
            <a:extLst>
              <a:ext uri="{FF2B5EF4-FFF2-40B4-BE49-F238E27FC236}">
                <a16:creationId xmlns:a16="http://schemas.microsoft.com/office/drawing/2014/main" id="{703B63F4-197C-134B-8423-A9A66200B2B9}"/>
              </a:ext>
            </a:extLst>
          </p:cNvPr>
          <p:cNvSpPr>
            <a:spLocks noGrp="1" noChangeArrowheads="1"/>
          </p:cNvSpPr>
          <p:nvPr>
            <p:ph type="body" idx="1"/>
          </p:nvPr>
        </p:nvSpPr>
        <p:spPr>
          <a:xfrm>
            <a:off x="609600" y="3581400"/>
            <a:ext cx="7924800" cy="1524000"/>
          </a:xfrm>
        </p:spPr>
        <p:txBody>
          <a:bodyPr/>
          <a:lstStyle/>
          <a:p>
            <a:pPr>
              <a:lnSpc>
                <a:spcPct val="90000"/>
              </a:lnSpc>
            </a:pPr>
            <a:r>
              <a:rPr lang="en-US" altLang="en-US">
                <a:ea typeface="ＭＳ Ｐゴシック" panose="020B0600070205080204" pitchFamily="34" charset="-128"/>
              </a:rPr>
              <a:t>Many ways to do this translation…</a:t>
            </a:r>
          </a:p>
          <a:p>
            <a:pPr lvl="1">
              <a:lnSpc>
                <a:spcPct val="90000"/>
              </a:lnSpc>
            </a:pPr>
            <a:r>
              <a:rPr lang="en-US" altLang="en-US">
                <a:ea typeface="ＭＳ Ｐゴシック" panose="020B0600070205080204" pitchFamily="34" charset="-128"/>
              </a:rPr>
              <a:t>Need hardware support and OS management algorithms </a:t>
            </a:r>
          </a:p>
          <a:p>
            <a:r>
              <a:rPr lang="en-US" altLang="en-US">
                <a:ea typeface="ＭＳ Ｐゴシック" panose="020B0600070205080204" pitchFamily="34" charset="-128"/>
              </a:rPr>
              <a:t>Requirements</a:t>
            </a:r>
          </a:p>
          <a:p>
            <a:pPr lvl="1"/>
            <a:r>
              <a:rPr lang="en-US" altLang="en-US">
                <a:ea typeface="ＭＳ Ｐゴシック" panose="020B0600070205080204" pitchFamily="34" charset="-128"/>
              </a:rPr>
              <a:t>Need protection – restrict which addresses jobs can use</a:t>
            </a:r>
          </a:p>
          <a:p>
            <a:pPr lvl="1"/>
            <a:r>
              <a:rPr lang="en-US" altLang="en-US">
                <a:ea typeface="ＭＳ Ｐゴシック" panose="020B0600070205080204" pitchFamily="34" charset="-128"/>
              </a:rPr>
              <a:t>Fast translation – lookups need to be fast</a:t>
            </a:r>
          </a:p>
          <a:p>
            <a:pPr lvl="1"/>
            <a:r>
              <a:rPr lang="en-US" altLang="en-US">
                <a:ea typeface="ＭＳ Ｐゴシック" panose="020B0600070205080204" pitchFamily="34" charset="-128"/>
              </a:rPr>
              <a:t>Fast change – updating memory hardware on context switch</a:t>
            </a:r>
          </a:p>
          <a:p>
            <a:pPr lvl="1">
              <a:lnSpc>
                <a:spcPct val="90000"/>
              </a:lnSpc>
            </a:pPr>
            <a:endParaRPr lang="en-US" altLang="en-US">
              <a:ea typeface="ＭＳ Ｐゴシック" panose="020B0600070205080204" pitchFamily="34" charset="-128"/>
            </a:endParaRPr>
          </a:p>
        </p:txBody>
      </p:sp>
      <p:sp>
        <p:nvSpPr>
          <p:cNvPr id="89093" name="Text Box 1030">
            <a:extLst>
              <a:ext uri="{FF2B5EF4-FFF2-40B4-BE49-F238E27FC236}">
                <a16:creationId xmlns:a16="http://schemas.microsoft.com/office/drawing/2014/main" id="{FDD6B14B-CE1B-754E-9A63-D6359DFE91B3}"/>
              </a:ext>
            </a:extLst>
          </p:cNvPr>
          <p:cNvSpPr txBox="1">
            <a:spLocks noChangeArrowheads="1"/>
          </p:cNvSpPr>
          <p:nvPr/>
        </p:nvSpPr>
        <p:spPr bwMode="auto">
          <a:xfrm>
            <a:off x="4141788" y="2690813"/>
            <a:ext cx="860425" cy="409575"/>
          </a:xfrm>
          <a:prstGeom prst="rect">
            <a:avLst/>
          </a:prstGeom>
          <a:solidFill>
            <a:srgbClr val="CCFFFF"/>
          </a:solidFill>
          <a:ln w="12700">
            <a:solidFill>
              <a:schemeClr val="tx1"/>
            </a:solidFill>
            <a:miter lim="800000"/>
            <a:headEnd/>
            <a:tailEnd type="none" w="med" len="lg"/>
          </a:ln>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2000">
                <a:solidFill>
                  <a:schemeClr val="tx1"/>
                </a:solidFill>
              </a:rPr>
              <a:t>vmap</a:t>
            </a:r>
          </a:p>
        </p:txBody>
      </p:sp>
      <p:sp>
        <p:nvSpPr>
          <p:cNvPr id="89094" name="Text Box 1033">
            <a:extLst>
              <a:ext uri="{FF2B5EF4-FFF2-40B4-BE49-F238E27FC236}">
                <a16:creationId xmlns:a16="http://schemas.microsoft.com/office/drawing/2014/main" id="{ECF67F49-ED92-F94C-A09F-D664EE9E3C16}"/>
              </a:ext>
            </a:extLst>
          </p:cNvPr>
          <p:cNvSpPr txBox="1">
            <a:spLocks noChangeArrowheads="1"/>
          </p:cNvSpPr>
          <p:nvPr/>
        </p:nvSpPr>
        <p:spPr bwMode="auto">
          <a:xfrm>
            <a:off x="1600200" y="2690813"/>
            <a:ext cx="1425575" cy="409575"/>
          </a:xfrm>
          <a:prstGeom prst="rect">
            <a:avLst/>
          </a:prstGeom>
          <a:noFill/>
          <a:ln w="127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2000">
                <a:solidFill>
                  <a:schemeClr val="tx1"/>
                </a:solidFill>
              </a:rPr>
              <a:t>processor</a:t>
            </a:r>
          </a:p>
        </p:txBody>
      </p:sp>
      <p:sp>
        <p:nvSpPr>
          <p:cNvPr id="89095" name="Rectangle 1034">
            <a:extLst>
              <a:ext uri="{FF2B5EF4-FFF2-40B4-BE49-F238E27FC236}">
                <a16:creationId xmlns:a16="http://schemas.microsoft.com/office/drawing/2014/main" id="{22CB5083-CDEC-C844-BC81-D79CC95B7121}"/>
              </a:ext>
            </a:extLst>
          </p:cNvPr>
          <p:cNvSpPr>
            <a:spLocks noChangeArrowheads="1"/>
          </p:cNvSpPr>
          <p:nvPr/>
        </p:nvSpPr>
        <p:spPr bwMode="auto">
          <a:xfrm>
            <a:off x="6172200" y="2547938"/>
            <a:ext cx="1212850" cy="714375"/>
          </a:xfrm>
          <a:prstGeom prst="rect">
            <a:avLst/>
          </a:prstGeom>
          <a:noFill/>
          <a:ln w="127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2000">
                <a:solidFill>
                  <a:schemeClr val="tx1"/>
                </a:solidFill>
              </a:rPr>
              <a:t>physical</a:t>
            </a:r>
            <a:br>
              <a:rPr lang="en-US" altLang="en-US" sz="2000">
                <a:solidFill>
                  <a:schemeClr val="tx1"/>
                </a:solidFill>
              </a:rPr>
            </a:br>
            <a:r>
              <a:rPr lang="en-US" altLang="en-US" sz="2000">
                <a:solidFill>
                  <a:schemeClr val="tx1"/>
                </a:solidFill>
              </a:rPr>
              <a:t>memory</a:t>
            </a:r>
          </a:p>
        </p:txBody>
      </p:sp>
      <p:sp>
        <p:nvSpPr>
          <p:cNvPr id="89096" name="Line 1038">
            <a:extLst>
              <a:ext uri="{FF2B5EF4-FFF2-40B4-BE49-F238E27FC236}">
                <a16:creationId xmlns:a16="http://schemas.microsoft.com/office/drawing/2014/main" id="{728105A9-7D92-C34B-A190-75AA3DA9CECF}"/>
              </a:ext>
            </a:extLst>
          </p:cNvPr>
          <p:cNvSpPr>
            <a:spLocks noChangeShapeType="1"/>
          </p:cNvSpPr>
          <p:nvPr/>
        </p:nvSpPr>
        <p:spPr bwMode="auto">
          <a:xfrm>
            <a:off x="3048000" y="2895600"/>
            <a:ext cx="1066800" cy="0"/>
          </a:xfrm>
          <a:prstGeom prst="line">
            <a:avLst/>
          </a:prstGeom>
          <a:noFill/>
          <a:ln w="12700">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89097" name="Line 1039">
            <a:extLst>
              <a:ext uri="{FF2B5EF4-FFF2-40B4-BE49-F238E27FC236}">
                <a16:creationId xmlns:a16="http://schemas.microsoft.com/office/drawing/2014/main" id="{373C6A9F-E734-B945-8B87-EB7EAABCDA9B}"/>
              </a:ext>
            </a:extLst>
          </p:cNvPr>
          <p:cNvSpPr>
            <a:spLocks noChangeShapeType="1"/>
          </p:cNvSpPr>
          <p:nvPr/>
        </p:nvSpPr>
        <p:spPr bwMode="auto">
          <a:xfrm>
            <a:off x="5029200" y="2895600"/>
            <a:ext cx="1066800" cy="0"/>
          </a:xfrm>
          <a:prstGeom prst="line">
            <a:avLst/>
          </a:prstGeom>
          <a:noFill/>
          <a:ln w="12700">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89098" name="AutoShape 1040">
            <a:extLst>
              <a:ext uri="{FF2B5EF4-FFF2-40B4-BE49-F238E27FC236}">
                <a16:creationId xmlns:a16="http://schemas.microsoft.com/office/drawing/2014/main" id="{50C6C021-4EA8-D54C-8CDE-62A5FDFCC693}"/>
              </a:ext>
            </a:extLst>
          </p:cNvPr>
          <p:cNvSpPr>
            <a:spLocks noChangeArrowheads="1"/>
          </p:cNvSpPr>
          <p:nvPr/>
        </p:nvSpPr>
        <p:spPr bwMode="auto">
          <a:xfrm>
            <a:off x="2895600" y="1828800"/>
            <a:ext cx="1219200" cy="914400"/>
          </a:xfrm>
          <a:prstGeom prst="downArrowCallout">
            <a:avLst>
              <a:gd name="adj1" fmla="val 33333"/>
              <a:gd name="adj2" fmla="val 33333"/>
              <a:gd name="adj3" fmla="val 16667"/>
              <a:gd name="adj4" fmla="val 66667"/>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600">
              <a:solidFill>
                <a:schemeClr val="tx1"/>
              </a:solidFill>
            </a:endParaRPr>
          </a:p>
        </p:txBody>
      </p:sp>
      <p:sp>
        <p:nvSpPr>
          <p:cNvPr id="89099" name="Text Box 1041">
            <a:extLst>
              <a:ext uri="{FF2B5EF4-FFF2-40B4-BE49-F238E27FC236}">
                <a16:creationId xmlns:a16="http://schemas.microsoft.com/office/drawing/2014/main" id="{0F406933-10E7-AA4F-97D5-6F7D80F75184}"/>
              </a:ext>
            </a:extLst>
          </p:cNvPr>
          <p:cNvSpPr txBox="1">
            <a:spLocks noChangeArrowheads="1"/>
          </p:cNvSpPr>
          <p:nvPr/>
        </p:nvSpPr>
        <p:spPr bwMode="auto">
          <a:xfrm>
            <a:off x="2895600" y="1828800"/>
            <a:ext cx="11890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virtual</a:t>
            </a:r>
            <a:br>
              <a:rPr lang="en-US" altLang="en-US" sz="1600">
                <a:solidFill>
                  <a:schemeClr val="tx1"/>
                </a:solidFill>
              </a:rPr>
            </a:br>
            <a:r>
              <a:rPr lang="en-US" altLang="en-US" sz="1600">
                <a:solidFill>
                  <a:schemeClr val="tx1"/>
                </a:solidFill>
              </a:rPr>
              <a:t>addresses</a:t>
            </a:r>
          </a:p>
        </p:txBody>
      </p:sp>
      <p:sp>
        <p:nvSpPr>
          <p:cNvPr id="89100" name="AutoShape 1044">
            <a:extLst>
              <a:ext uri="{FF2B5EF4-FFF2-40B4-BE49-F238E27FC236}">
                <a16:creationId xmlns:a16="http://schemas.microsoft.com/office/drawing/2014/main" id="{1556884E-EF5A-D943-8D40-694EF5B2FC86}"/>
              </a:ext>
            </a:extLst>
          </p:cNvPr>
          <p:cNvSpPr>
            <a:spLocks noChangeArrowheads="1"/>
          </p:cNvSpPr>
          <p:nvPr/>
        </p:nvSpPr>
        <p:spPr bwMode="auto">
          <a:xfrm>
            <a:off x="4953000" y="1828800"/>
            <a:ext cx="1219200" cy="914400"/>
          </a:xfrm>
          <a:prstGeom prst="downArrowCallout">
            <a:avLst>
              <a:gd name="adj1" fmla="val 33333"/>
              <a:gd name="adj2" fmla="val 33333"/>
              <a:gd name="adj3" fmla="val 16667"/>
              <a:gd name="adj4" fmla="val 66667"/>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600">
              <a:solidFill>
                <a:schemeClr val="tx1"/>
              </a:solidFill>
            </a:endParaRPr>
          </a:p>
        </p:txBody>
      </p:sp>
      <p:sp>
        <p:nvSpPr>
          <p:cNvPr id="89101" name="Text Box 1043">
            <a:extLst>
              <a:ext uri="{FF2B5EF4-FFF2-40B4-BE49-F238E27FC236}">
                <a16:creationId xmlns:a16="http://schemas.microsoft.com/office/drawing/2014/main" id="{3D47F276-8A2F-F847-9EA5-090CE0F812E4}"/>
              </a:ext>
            </a:extLst>
          </p:cNvPr>
          <p:cNvSpPr txBox="1">
            <a:spLocks noChangeArrowheads="1"/>
          </p:cNvSpPr>
          <p:nvPr/>
        </p:nvSpPr>
        <p:spPr bwMode="auto">
          <a:xfrm>
            <a:off x="4953000" y="1828800"/>
            <a:ext cx="118903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physical</a:t>
            </a:r>
            <a:br>
              <a:rPr lang="en-US" altLang="en-US" sz="1600">
                <a:solidFill>
                  <a:schemeClr val="tx1"/>
                </a:solidFill>
              </a:rPr>
            </a:br>
            <a:r>
              <a:rPr lang="en-US" altLang="en-US" sz="1600">
                <a:solidFill>
                  <a:schemeClr val="tx1"/>
                </a:solidFill>
              </a:rPr>
              <a:t>addresses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Footer Placeholder 4">
            <a:extLst>
              <a:ext uri="{FF2B5EF4-FFF2-40B4-BE49-F238E27FC236}">
                <a16:creationId xmlns:a16="http://schemas.microsoft.com/office/drawing/2014/main" id="{346AD30C-09E2-4240-BDCB-B73A2058D4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90114" name="Slide Number Placeholder 5">
            <a:extLst>
              <a:ext uri="{FF2B5EF4-FFF2-40B4-BE49-F238E27FC236}">
                <a16:creationId xmlns:a16="http://schemas.microsoft.com/office/drawing/2014/main" id="{A5006C95-1402-5B44-BBD9-35245B4870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D5C534F-E65D-474A-A7F1-F64A5AB3FA94}" type="slidenum">
              <a:rPr lang="en-US" altLang="en-US" sz="1000">
                <a:solidFill>
                  <a:schemeClr val="tx1"/>
                </a:solidFill>
              </a:rPr>
              <a:pPr>
                <a:spcBef>
                  <a:spcPct val="0"/>
                </a:spcBef>
                <a:buClrTx/>
                <a:buSzTx/>
                <a:buFontTx/>
                <a:buNone/>
              </a:pPr>
              <a:t>41</a:t>
            </a:fld>
            <a:endParaRPr lang="en-US" altLang="en-US" sz="1000">
              <a:solidFill>
                <a:schemeClr val="tx1"/>
              </a:solidFill>
            </a:endParaRPr>
          </a:p>
        </p:txBody>
      </p:sp>
      <p:sp>
        <p:nvSpPr>
          <p:cNvPr id="444418" name="Rectangle 2">
            <a:extLst>
              <a:ext uri="{FF2B5EF4-FFF2-40B4-BE49-F238E27FC236}">
                <a16:creationId xmlns:a16="http://schemas.microsoft.com/office/drawing/2014/main" id="{312C5A66-D8AE-6F46-BB79-8814A4C023D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Fixed Partitions</a:t>
            </a:r>
          </a:p>
        </p:txBody>
      </p:sp>
      <p:sp>
        <p:nvSpPr>
          <p:cNvPr id="90116" name="Rectangle 3">
            <a:extLst>
              <a:ext uri="{FF2B5EF4-FFF2-40B4-BE49-F238E27FC236}">
                <a16:creationId xmlns:a16="http://schemas.microsoft.com/office/drawing/2014/main" id="{32C44DDF-8F51-7941-B9C1-D9C3D5E95A2F}"/>
              </a:ext>
            </a:extLst>
          </p:cNvPr>
          <p:cNvSpPr>
            <a:spLocks noGrp="1" noChangeArrowheads="1"/>
          </p:cNvSpPr>
          <p:nvPr>
            <p:ph type="body" idx="1"/>
          </p:nvPr>
        </p:nvSpPr>
        <p:spPr>
          <a:xfrm>
            <a:off x="685800" y="1600200"/>
            <a:ext cx="5410200" cy="4572000"/>
          </a:xfrm>
        </p:spPr>
        <p:txBody>
          <a:bodyPr/>
          <a:lstStyle/>
          <a:p>
            <a:r>
              <a:rPr lang="en-US" altLang="en-US">
                <a:ea typeface="ＭＳ Ｐゴシック" panose="020B0600070205080204" pitchFamily="34" charset="-128"/>
              </a:rPr>
              <a:t>Physical memory is broken up into fixed partitions</a:t>
            </a:r>
          </a:p>
          <a:p>
            <a:pPr lvl="1"/>
            <a:r>
              <a:rPr lang="en-US" altLang="en-US">
                <a:ea typeface="ＭＳ Ｐゴシック" panose="020B0600070205080204" pitchFamily="34" charset="-128"/>
              </a:rPr>
              <a:t>Size of each partition is the same and fixed</a:t>
            </a:r>
          </a:p>
          <a:p>
            <a:pPr lvl="1"/>
            <a:r>
              <a:rPr lang="en-US" altLang="en-US">
                <a:ea typeface="ＭＳ Ｐゴシック" panose="020B0600070205080204" pitchFamily="34" charset="-128"/>
              </a:rPr>
              <a:t>Hardware requirements: </a:t>
            </a:r>
            <a:r>
              <a:rPr lang="en-US" altLang="en-US">
                <a:solidFill>
                  <a:srgbClr val="009900"/>
                </a:solidFill>
                <a:ea typeface="ＭＳ Ｐゴシック" panose="020B0600070205080204" pitchFamily="34" charset="-128"/>
              </a:rPr>
              <a:t>base register</a:t>
            </a:r>
          </a:p>
          <a:p>
            <a:pPr lvl="1"/>
            <a:r>
              <a:rPr lang="en-US" altLang="en-US">
                <a:ea typeface="ＭＳ Ｐゴシック" panose="020B0600070205080204" pitchFamily="34" charset="-128"/>
              </a:rPr>
              <a:t>Physical address = virtual address + base register</a:t>
            </a:r>
          </a:p>
          <a:p>
            <a:pPr lvl="1"/>
            <a:r>
              <a:rPr lang="en-US" altLang="en-US">
                <a:ea typeface="ＭＳ Ｐゴシック" panose="020B0600070205080204" pitchFamily="34" charset="-128"/>
              </a:rPr>
              <a:t>Base register loaded by OS when it switches to a process</a:t>
            </a:r>
          </a:p>
        </p:txBody>
      </p:sp>
      <p:sp>
        <p:nvSpPr>
          <p:cNvPr id="90117" name="Rectangle 40">
            <a:extLst>
              <a:ext uri="{FF2B5EF4-FFF2-40B4-BE49-F238E27FC236}">
                <a16:creationId xmlns:a16="http://schemas.microsoft.com/office/drawing/2014/main" id="{97534303-2F37-3640-9B3F-30B689494962}"/>
              </a:ext>
            </a:extLst>
          </p:cNvPr>
          <p:cNvSpPr>
            <a:spLocks noChangeArrowheads="1"/>
          </p:cNvSpPr>
          <p:nvPr/>
        </p:nvSpPr>
        <p:spPr bwMode="auto">
          <a:xfrm>
            <a:off x="6781800" y="2362200"/>
            <a:ext cx="1295400" cy="3048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0118" name="Rectangle 61">
            <a:extLst>
              <a:ext uri="{FF2B5EF4-FFF2-40B4-BE49-F238E27FC236}">
                <a16:creationId xmlns:a16="http://schemas.microsoft.com/office/drawing/2014/main" id="{85391A12-702D-4441-9B59-9F632725E595}"/>
              </a:ext>
            </a:extLst>
          </p:cNvPr>
          <p:cNvSpPr>
            <a:spLocks noChangeArrowheads="1"/>
          </p:cNvSpPr>
          <p:nvPr/>
        </p:nvSpPr>
        <p:spPr bwMode="auto">
          <a:xfrm>
            <a:off x="6781800" y="23622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0119" name="Text Box 64">
            <a:extLst>
              <a:ext uri="{FF2B5EF4-FFF2-40B4-BE49-F238E27FC236}">
                <a16:creationId xmlns:a16="http://schemas.microsoft.com/office/drawing/2014/main" id="{32C29B02-41C5-7444-A705-E813AAB64008}"/>
              </a:ext>
            </a:extLst>
          </p:cNvPr>
          <p:cNvSpPr txBox="1">
            <a:spLocks noChangeArrowheads="1"/>
          </p:cNvSpPr>
          <p:nvPr/>
        </p:nvSpPr>
        <p:spPr bwMode="auto">
          <a:xfrm>
            <a:off x="6629400" y="19812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009900"/>
                </a:solidFill>
              </a:rPr>
              <a:t>Physical Memory</a:t>
            </a:r>
          </a:p>
        </p:txBody>
      </p:sp>
      <p:sp>
        <p:nvSpPr>
          <p:cNvPr id="90120" name="Rectangle 65">
            <a:extLst>
              <a:ext uri="{FF2B5EF4-FFF2-40B4-BE49-F238E27FC236}">
                <a16:creationId xmlns:a16="http://schemas.microsoft.com/office/drawing/2014/main" id="{B2B5D8D0-C210-5548-8D2A-54A854DE6D35}"/>
              </a:ext>
            </a:extLst>
          </p:cNvPr>
          <p:cNvSpPr>
            <a:spLocks noChangeArrowheads="1"/>
          </p:cNvSpPr>
          <p:nvPr/>
        </p:nvSpPr>
        <p:spPr bwMode="auto">
          <a:xfrm>
            <a:off x="6781800" y="29718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0121" name="Rectangle 66">
            <a:extLst>
              <a:ext uri="{FF2B5EF4-FFF2-40B4-BE49-F238E27FC236}">
                <a16:creationId xmlns:a16="http://schemas.microsoft.com/office/drawing/2014/main" id="{9F77DFA9-1BEA-3B47-A1DE-7A4F5161E9D4}"/>
              </a:ext>
            </a:extLst>
          </p:cNvPr>
          <p:cNvSpPr>
            <a:spLocks noChangeArrowheads="1"/>
          </p:cNvSpPr>
          <p:nvPr/>
        </p:nvSpPr>
        <p:spPr bwMode="auto">
          <a:xfrm>
            <a:off x="6781800" y="35814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0122" name="Rectangle 67">
            <a:extLst>
              <a:ext uri="{FF2B5EF4-FFF2-40B4-BE49-F238E27FC236}">
                <a16:creationId xmlns:a16="http://schemas.microsoft.com/office/drawing/2014/main" id="{B5F9BF16-BCF9-8F42-9FFC-EBC9C0A7EA7F}"/>
              </a:ext>
            </a:extLst>
          </p:cNvPr>
          <p:cNvSpPr>
            <a:spLocks noChangeArrowheads="1"/>
          </p:cNvSpPr>
          <p:nvPr/>
        </p:nvSpPr>
        <p:spPr bwMode="auto">
          <a:xfrm>
            <a:off x="6781800" y="4191000"/>
            <a:ext cx="1295400" cy="609600"/>
          </a:xfrm>
          <a:prstGeom prst="rect">
            <a:avLst/>
          </a:prstGeom>
          <a:solidFill>
            <a:schemeClr val="bg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0123" name="Rectangle 68">
            <a:extLst>
              <a:ext uri="{FF2B5EF4-FFF2-40B4-BE49-F238E27FC236}">
                <a16:creationId xmlns:a16="http://schemas.microsoft.com/office/drawing/2014/main" id="{0F46C4BC-3961-474E-83DC-6953304CD07D}"/>
              </a:ext>
            </a:extLst>
          </p:cNvPr>
          <p:cNvSpPr>
            <a:spLocks noChangeArrowheads="1"/>
          </p:cNvSpPr>
          <p:nvPr/>
        </p:nvSpPr>
        <p:spPr bwMode="auto">
          <a:xfrm>
            <a:off x="6781800" y="48006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0124" name="Text Box 70">
            <a:extLst>
              <a:ext uri="{FF2B5EF4-FFF2-40B4-BE49-F238E27FC236}">
                <a16:creationId xmlns:a16="http://schemas.microsoft.com/office/drawing/2014/main" id="{A53C92B2-E1BD-8C40-89DE-F8CDCCA7369A}"/>
              </a:ext>
            </a:extLst>
          </p:cNvPr>
          <p:cNvSpPr txBox="1">
            <a:spLocks noChangeArrowheads="1"/>
          </p:cNvSpPr>
          <p:nvPr/>
        </p:nvSpPr>
        <p:spPr bwMode="auto">
          <a:xfrm>
            <a:off x="7239000" y="25146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P1</a:t>
            </a:r>
          </a:p>
        </p:txBody>
      </p:sp>
      <p:sp>
        <p:nvSpPr>
          <p:cNvPr id="90125" name="Text Box 72">
            <a:extLst>
              <a:ext uri="{FF2B5EF4-FFF2-40B4-BE49-F238E27FC236}">
                <a16:creationId xmlns:a16="http://schemas.microsoft.com/office/drawing/2014/main" id="{8BD561C3-4B87-4949-AC99-9C965FB9320C}"/>
              </a:ext>
            </a:extLst>
          </p:cNvPr>
          <p:cNvSpPr txBox="1">
            <a:spLocks noChangeArrowheads="1"/>
          </p:cNvSpPr>
          <p:nvPr/>
        </p:nvSpPr>
        <p:spPr bwMode="auto">
          <a:xfrm>
            <a:off x="7239000" y="31242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P2</a:t>
            </a:r>
          </a:p>
        </p:txBody>
      </p:sp>
      <p:sp>
        <p:nvSpPr>
          <p:cNvPr id="90126" name="Text Box 73">
            <a:extLst>
              <a:ext uri="{FF2B5EF4-FFF2-40B4-BE49-F238E27FC236}">
                <a16:creationId xmlns:a16="http://schemas.microsoft.com/office/drawing/2014/main" id="{6846D5D8-9E15-F349-9134-C14EADA4B849}"/>
              </a:ext>
            </a:extLst>
          </p:cNvPr>
          <p:cNvSpPr txBox="1">
            <a:spLocks noChangeArrowheads="1"/>
          </p:cNvSpPr>
          <p:nvPr/>
        </p:nvSpPr>
        <p:spPr bwMode="auto">
          <a:xfrm>
            <a:off x="7239000" y="37338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P3</a:t>
            </a:r>
          </a:p>
        </p:txBody>
      </p:sp>
      <p:sp>
        <p:nvSpPr>
          <p:cNvPr id="90127" name="Text Box 74">
            <a:extLst>
              <a:ext uri="{FF2B5EF4-FFF2-40B4-BE49-F238E27FC236}">
                <a16:creationId xmlns:a16="http://schemas.microsoft.com/office/drawing/2014/main" id="{2BB15D36-00E2-FE49-9194-B24023152CB3}"/>
              </a:ext>
            </a:extLst>
          </p:cNvPr>
          <p:cNvSpPr txBox="1">
            <a:spLocks noChangeArrowheads="1"/>
          </p:cNvSpPr>
          <p:nvPr/>
        </p:nvSpPr>
        <p:spPr bwMode="auto">
          <a:xfrm>
            <a:off x="7239000" y="43434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P4</a:t>
            </a:r>
          </a:p>
        </p:txBody>
      </p:sp>
      <p:sp>
        <p:nvSpPr>
          <p:cNvPr id="90128" name="Text Box 75">
            <a:extLst>
              <a:ext uri="{FF2B5EF4-FFF2-40B4-BE49-F238E27FC236}">
                <a16:creationId xmlns:a16="http://schemas.microsoft.com/office/drawing/2014/main" id="{2714F92F-F4F5-3140-B5F9-B15D47FEC0D5}"/>
              </a:ext>
            </a:extLst>
          </p:cNvPr>
          <p:cNvSpPr txBox="1">
            <a:spLocks noChangeArrowheads="1"/>
          </p:cNvSpPr>
          <p:nvPr/>
        </p:nvSpPr>
        <p:spPr bwMode="auto">
          <a:xfrm>
            <a:off x="7239000" y="49530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P5</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Footer Placeholder 4">
            <a:extLst>
              <a:ext uri="{FF2B5EF4-FFF2-40B4-BE49-F238E27FC236}">
                <a16:creationId xmlns:a16="http://schemas.microsoft.com/office/drawing/2014/main" id="{C1233C78-9B15-E348-B594-3FEC4E7B37F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91138" name="Slide Number Placeholder 5">
            <a:extLst>
              <a:ext uri="{FF2B5EF4-FFF2-40B4-BE49-F238E27FC236}">
                <a16:creationId xmlns:a16="http://schemas.microsoft.com/office/drawing/2014/main" id="{66ED1FD5-EC61-C24F-9DD7-590FD03A72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FF7149D-0CBD-A24F-B07F-AF8DBFAA615A}" type="slidenum">
              <a:rPr lang="en-US" altLang="en-US" sz="1000">
                <a:solidFill>
                  <a:schemeClr val="tx1"/>
                </a:solidFill>
              </a:rPr>
              <a:pPr>
                <a:spcBef>
                  <a:spcPct val="0"/>
                </a:spcBef>
                <a:buClrTx/>
                <a:buSzTx/>
                <a:buFontTx/>
                <a:buNone/>
              </a:pPr>
              <a:t>42</a:t>
            </a:fld>
            <a:endParaRPr lang="en-US" altLang="en-US" sz="1000">
              <a:solidFill>
                <a:schemeClr val="tx1"/>
              </a:solidFill>
            </a:endParaRPr>
          </a:p>
        </p:txBody>
      </p:sp>
      <p:sp>
        <p:nvSpPr>
          <p:cNvPr id="440322" name="Rectangle 2">
            <a:extLst>
              <a:ext uri="{FF2B5EF4-FFF2-40B4-BE49-F238E27FC236}">
                <a16:creationId xmlns:a16="http://schemas.microsoft.com/office/drawing/2014/main" id="{83A230E4-C7A2-7645-B507-2D1EB5F2B879}"/>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Fixed Partitions</a:t>
            </a:r>
          </a:p>
        </p:txBody>
      </p:sp>
      <p:sp>
        <p:nvSpPr>
          <p:cNvPr id="91140" name="Rectangle 40">
            <a:extLst>
              <a:ext uri="{FF2B5EF4-FFF2-40B4-BE49-F238E27FC236}">
                <a16:creationId xmlns:a16="http://schemas.microsoft.com/office/drawing/2014/main" id="{18DCACF9-999E-6547-B968-E4C6D6C219B7}"/>
              </a:ext>
            </a:extLst>
          </p:cNvPr>
          <p:cNvSpPr>
            <a:spLocks noChangeArrowheads="1"/>
          </p:cNvSpPr>
          <p:nvPr/>
        </p:nvSpPr>
        <p:spPr bwMode="auto">
          <a:xfrm>
            <a:off x="5638800" y="2362200"/>
            <a:ext cx="1295400" cy="3048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1141" name="Text Box 44">
            <a:extLst>
              <a:ext uri="{FF2B5EF4-FFF2-40B4-BE49-F238E27FC236}">
                <a16:creationId xmlns:a16="http://schemas.microsoft.com/office/drawing/2014/main" id="{CE14F91A-B7DF-E841-B0CB-597D107EE0E7}"/>
              </a:ext>
            </a:extLst>
          </p:cNvPr>
          <p:cNvSpPr txBox="1">
            <a:spLocks noChangeArrowheads="1"/>
          </p:cNvSpPr>
          <p:nvPr/>
        </p:nvSpPr>
        <p:spPr bwMode="auto">
          <a:xfrm>
            <a:off x="1676400" y="28194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P4</a:t>
            </a:r>
            <a:r>
              <a:rPr lang="ja-JP" altLang="en-US" sz="1400">
                <a:solidFill>
                  <a:schemeClr val="tx1"/>
                </a:solidFill>
              </a:rPr>
              <a:t>’</a:t>
            </a:r>
            <a:r>
              <a:rPr lang="en-US" altLang="ja-JP" sz="1400">
                <a:solidFill>
                  <a:schemeClr val="tx1"/>
                </a:solidFill>
              </a:rPr>
              <a:t>s Base</a:t>
            </a:r>
            <a:endParaRPr lang="en-US" altLang="en-US" sz="1400">
              <a:solidFill>
                <a:schemeClr val="tx1"/>
              </a:solidFill>
            </a:endParaRPr>
          </a:p>
        </p:txBody>
      </p:sp>
      <p:sp>
        <p:nvSpPr>
          <p:cNvPr id="91142" name="Oval 45">
            <a:extLst>
              <a:ext uri="{FF2B5EF4-FFF2-40B4-BE49-F238E27FC236}">
                <a16:creationId xmlns:a16="http://schemas.microsoft.com/office/drawing/2014/main" id="{F789DAC4-20CB-074C-9FF9-AAB478EFB1DC}"/>
              </a:ext>
            </a:extLst>
          </p:cNvPr>
          <p:cNvSpPr>
            <a:spLocks noChangeArrowheads="1"/>
          </p:cNvSpPr>
          <p:nvPr/>
        </p:nvSpPr>
        <p:spPr bwMode="auto">
          <a:xfrm>
            <a:off x="4038600" y="4038600"/>
            <a:ext cx="609600" cy="609600"/>
          </a:xfrm>
          <a:prstGeom prst="ellipse">
            <a:avLst/>
          </a:prstGeom>
          <a:solidFill>
            <a:schemeClr val="accent1"/>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1143" name="Text Box 46">
            <a:extLst>
              <a:ext uri="{FF2B5EF4-FFF2-40B4-BE49-F238E27FC236}">
                <a16:creationId xmlns:a16="http://schemas.microsoft.com/office/drawing/2014/main" id="{797DD747-D578-264F-AF5C-4F562EBA0FA7}"/>
              </a:ext>
            </a:extLst>
          </p:cNvPr>
          <p:cNvSpPr txBox="1">
            <a:spLocks noChangeArrowheads="1"/>
          </p:cNvSpPr>
          <p:nvPr/>
        </p:nvSpPr>
        <p:spPr bwMode="auto">
          <a:xfrm>
            <a:off x="4191000" y="4191000"/>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a:t>
            </a:r>
          </a:p>
        </p:txBody>
      </p:sp>
      <p:sp>
        <p:nvSpPr>
          <p:cNvPr id="91144" name="Line 49">
            <a:extLst>
              <a:ext uri="{FF2B5EF4-FFF2-40B4-BE49-F238E27FC236}">
                <a16:creationId xmlns:a16="http://schemas.microsoft.com/office/drawing/2014/main" id="{8DC533FF-B713-964C-BD40-EC50C4978576}"/>
              </a:ext>
            </a:extLst>
          </p:cNvPr>
          <p:cNvSpPr>
            <a:spLocks noChangeShapeType="1"/>
          </p:cNvSpPr>
          <p:nvPr/>
        </p:nvSpPr>
        <p:spPr bwMode="auto">
          <a:xfrm>
            <a:off x="2971800" y="4343400"/>
            <a:ext cx="10668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1145" name="Arc 51">
            <a:extLst>
              <a:ext uri="{FF2B5EF4-FFF2-40B4-BE49-F238E27FC236}">
                <a16:creationId xmlns:a16="http://schemas.microsoft.com/office/drawing/2014/main" id="{1C88AD4F-DB34-A74F-8663-58CF615ABB17}"/>
              </a:ext>
            </a:extLst>
          </p:cNvPr>
          <p:cNvSpPr>
            <a:spLocks/>
          </p:cNvSpPr>
          <p:nvPr/>
        </p:nvSpPr>
        <p:spPr bwMode="auto">
          <a:xfrm>
            <a:off x="2971800" y="2973388"/>
            <a:ext cx="1371600" cy="1074737"/>
          </a:xfrm>
          <a:custGeom>
            <a:avLst/>
            <a:gdLst>
              <a:gd name="T0" fmla="*/ 0 w 21600"/>
              <a:gd name="T1" fmla="*/ 0 h 23449"/>
              <a:gd name="T2" fmla="*/ 2147483646 w 21600"/>
              <a:gd name="T3" fmla="*/ 2147483646 h 23449"/>
              <a:gd name="T4" fmla="*/ 0 w 21600"/>
              <a:gd name="T5" fmla="*/ 2147483646 h 23449"/>
              <a:gd name="T6" fmla="*/ 0 60000 65536"/>
              <a:gd name="T7" fmla="*/ 0 60000 65536"/>
              <a:gd name="T8" fmla="*/ 0 60000 65536"/>
              <a:gd name="T9" fmla="*/ 0 w 21600"/>
              <a:gd name="T10" fmla="*/ 0 h 23449"/>
              <a:gd name="T11" fmla="*/ 21600 w 21600"/>
              <a:gd name="T12" fmla="*/ 23449 h 23449"/>
            </a:gdLst>
            <a:ahLst/>
            <a:cxnLst>
              <a:cxn ang="T6">
                <a:pos x="T0" y="T1"/>
              </a:cxn>
              <a:cxn ang="T7">
                <a:pos x="T2" y="T3"/>
              </a:cxn>
              <a:cxn ang="T8">
                <a:pos x="T4" y="T5"/>
              </a:cxn>
            </a:cxnLst>
            <a:rect l="T9" t="T10" r="T11" b="T12"/>
            <a:pathLst>
              <a:path w="21600" h="23449" fill="none" extrusionOk="0">
                <a:moveTo>
                  <a:pt x="-1" y="0"/>
                </a:moveTo>
                <a:cubicBezTo>
                  <a:pt x="11929" y="0"/>
                  <a:pt x="21600" y="9670"/>
                  <a:pt x="21600" y="21600"/>
                </a:cubicBezTo>
                <a:cubicBezTo>
                  <a:pt x="21600" y="22217"/>
                  <a:pt x="21573" y="22834"/>
                  <a:pt x="21520" y="23448"/>
                </a:cubicBezTo>
              </a:path>
              <a:path w="21600" h="23449" stroke="0" extrusionOk="0">
                <a:moveTo>
                  <a:pt x="-1" y="0"/>
                </a:moveTo>
                <a:cubicBezTo>
                  <a:pt x="11929" y="0"/>
                  <a:pt x="21600" y="9670"/>
                  <a:pt x="21600" y="21600"/>
                </a:cubicBezTo>
                <a:cubicBezTo>
                  <a:pt x="21600" y="22217"/>
                  <a:pt x="21573" y="22834"/>
                  <a:pt x="21520" y="23448"/>
                </a:cubicBezTo>
                <a:lnTo>
                  <a:pt x="0" y="21600"/>
                </a:lnTo>
                <a:lnTo>
                  <a:pt x="-1" y="0"/>
                </a:lnTo>
                <a:close/>
              </a:path>
            </a:pathLst>
          </a:custGeom>
          <a:noFill/>
          <a:ln w="9525">
            <a:solidFill>
              <a:schemeClr val="accent2"/>
            </a:solidFill>
            <a:round/>
            <a:headEnd/>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1146" name="Line 52">
            <a:extLst>
              <a:ext uri="{FF2B5EF4-FFF2-40B4-BE49-F238E27FC236}">
                <a16:creationId xmlns:a16="http://schemas.microsoft.com/office/drawing/2014/main" id="{16D8AB89-5239-074A-93FB-EDA88BE2AE72}"/>
              </a:ext>
            </a:extLst>
          </p:cNvPr>
          <p:cNvSpPr>
            <a:spLocks noChangeShapeType="1"/>
          </p:cNvSpPr>
          <p:nvPr/>
        </p:nvSpPr>
        <p:spPr bwMode="auto">
          <a:xfrm>
            <a:off x="4648200" y="4343400"/>
            <a:ext cx="9906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1147" name="Text Box 56">
            <a:extLst>
              <a:ext uri="{FF2B5EF4-FFF2-40B4-BE49-F238E27FC236}">
                <a16:creationId xmlns:a16="http://schemas.microsoft.com/office/drawing/2014/main" id="{4A09EFFE-1E2E-3F47-98E6-1A8C7E13D1DD}"/>
              </a:ext>
            </a:extLst>
          </p:cNvPr>
          <p:cNvSpPr txBox="1">
            <a:spLocks noChangeArrowheads="1"/>
          </p:cNvSpPr>
          <p:nvPr/>
        </p:nvSpPr>
        <p:spPr bwMode="auto">
          <a:xfrm>
            <a:off x="1676400" y="41910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Offset</a:t>
            </a:r>
          </a:p>
        </p:txBody>
      </p:sp>
      <p:sp>
        <p:nvSpPr>
          <p:cNvPr id="91148" name="Text Box 59">
            <a:extLst>
              <a:ext uri="{FF2B5EF4-FFF2-40B4-BE49-F238E27FC236}">
                <a16:creationId xmlns:a16="http://schemas.microsoft.com/office/drawing/2014/main" id="{52FE4ABA-EDF4-1943-8830-7D338D9D4862}"/>
              </a:ext>
            </a:extLst>
          </p:cNvPr>
          <p:cNvSpPr txBox="1">
            <a:spLocks noChangeArrowheads="1"/>
          </p:cNvSpPr>
          <p:nvPr/>
        </p:nvSpPr>
        <p:spPr bwMode="auto">
          <a:xfrm>
            <a:off x="1600200" y="38862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Virtual Address</a:t>
            </a:r>
          </a:p>
        </p:txBody>
      </p:sp>
      <p:sp>
        <p:nvSpPr>
          <p:cNvPr id="91149" name="Rectangle 61">
            <a:extLst>
              <a:ext uri="{FF2B5EF4-FFF2-40B4-BE49-F238E27FC236}">
                <a16:creationId xmlns:a16="http://schemas.microsoft.com/office/drawing/2014/main" id="{CF935B9A-DE6C-204B-AE51-C0E1FE2AD094}"/>
              </a:ext>
            </a:extLst>
          </p:cNvPr>
          <p:cNvSpPr>
            <a:spLocks noChangeArrowheads="1"/>
          </p:cNvSpPr>
          <p:nvPr/>
        </p:nvSpPr>
        <p:spPr bwMode="auto">
          <a:xfrm>
            <a:off x="5638800" y="23622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1150" name="Text Box 64">
            <a:extLst>
              <a:ext uri="{FF2B5EF4-FFF2-40B4-BE49-F238E27FC236}">
                <a16:creationId xmlns:a16="http://schemas.microsoft.com/office/drawing/2014/main" id="{472F1C42-76A8-6B44-82FA-67A54C204456}"/>
              </a:ext>
            </a:extLst>
          </p:cNvPr>
          <p:cNvSpPr txBox="1">
            <a:spLocks noChangeArrowheads="1"/>
          </p:cNvSpPr>
          <p:nvPr/>
        </p:nvSpPr>
        <p:spPr bwMode="auto">
          <a:xfrm>
            <a:off x="5486400" y="19812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009900"/>
                </a:solidFill>
              </a:rPr>
              <a:t>Physical Memory</a:t>
            </a:r>
          </a:p>
        </p:txBody>
      </p:sp>
      <p:sp>
        <p:nvSpPr>
          <p:cNvPr id="91151" name="Rectangle 65">
            <a:extLst>
              <a:ext uri="{FF2B5EF4-FFF2-40B4-BE49-F238E27FC236}">
                <a16:creationId xmlns:a16="http://schemas.microsoft.com/office/drawing/2014/main" id="{9651E01D-4B7F-2045-972A-58F5353F2FE2}"/>
              </a:ext>
            </a:extLst>
          </p:cNvPr>
          <p:cNvSpPr>
            <a:spLocks noChangeArrowheads="1"/>
          </p:cNvSpPr>
          <p:nvPr/>
        </p:nvSpPr>
        <p:spPr bwMode="auto">
          <a:xfrm>
            <a:off x="5638800" y="29718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1152" name="Rectangle 66">
            <a:extLst>
              <a:ext uri="{FF2B5EF4-FFF2-40B4-BE49-F238E27FC236}">
                <a16:creationId xmlns:a16="http://schemas.microsoft.com/office/drawing/2014/main" id="{4D90E27C-3696-B344-B446-1583E1954211}"/>
              </a:ext>
            </a:extLst>
          </p:cNvPr>
          <p:cNvSpPr>
            <a:spLocks noChangeArrowheads="1"/>
          </p:cNvSpPr>
          <p:nvPr/>
        </p:nvSpPr>
        <p:spPr bwMode="auto">
          <a:xfrm>
            <a:off x="5638800" y="35814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1153" name="Rectangle 67">
            <a:extLst>
              <a:ext uri="{FF2B5EF4-FFF2-40B4-BE49-F238E27FC236}">
                <a16:creationId xmlns:a16="http://schemas.microsoft.com/office/drawing/2014/main" id="{7AD9270D-33B7-4345-832B-E4DEF69D7CB2}"/>
              </a:ext>
            </a:extLst>
          </p:cNvPr>
          <p:cNvSpPr>
            <a:spLocks noChangeArrowheads="1"/>
          </p:cNvSpPr>
          <p:nvPr/>
        </p:nvSpPr>
        <p:spPr bwMode="auto">
          <a:xfrm>
            <a:off x="5638800" y="4191000"/>
            <a:ext cx="1295400" cy="609600"/>
          </a:xfrm>
          <a:prstGeom prst="rect">
            <a:avLst/>
          </a:prstGeom>
          <a:solidFill>
            <a:schemeClr val="bg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1154" name="Rectangle 68">
            <a:extLst>
              <a:ext uri="{FF2B5EF4-FFF2-40B4-BE49-F238E27FC236}">
                <a16:creationId xmlns:a16="http://schemas.microsoft.com/office/drawing/2014/main" id="{BD5AE908-170C-E54E-A714-41C0FF1F4F36}"/>
              </a:ext>
            </a:extLst>
          </p:cNvPr>
          <p:cNvSpPr>
            <a:spLocks noChangeArrowheads="1"/>
          </p:cNvSpPr>
          <p:nvPr/>
        </p:nvSpPr>
        <p:spPr bwMode="auto">
          <a:xfrm>
            <a:off x="5638800" y="4800600"/>
            <a:ext cx="1295400" cy="609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1155" name="Text Box 69">
            <a:extLst>
              <a:ext uri="{FF2B5EF4-FFF2-40B4-BE49-F238E27FC236}">
                <a16:creationId xmlns:a16="http://schemas.microsoft.com/office/drawing/2014/main" id="{A555D570-5189-8D43-A21D-365E580BB074}"/>
              </a:ext>
            </a:extLst>
          </p:cNvPr>
          <p:cNvSpPr txBox="1">
            <a:spLocks noChangeArrowheads="1"/>
          </p:cNvSpPr>
          <p:nvPr/>
        </p:nvSpPr>
        <p:spPr bwMode="auto">
          <a:xfrm>
            <a:off x="1676400" y="25146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Base Register</a:t>
            </a:r>
          </a:p>
        </p:txBody>
      </p:sp>
      <p:sp>
        <p:nvSpPr>
          <p:cNvPr id="91156" name="Text Box 70">
            <a:extLst>
              <a:ext uri="{FF2B5EF4-FFF2-40B4-BE49-F238E27FC236}">
                <a16:creationId xmlns:a16="http://schemas.microsoft.com/office/drawing/2014/main" id="{9ED18244-C86E-364F-B173-6E43BA829AE6}"/>
              </a:ext>
            </a:extLst>
          </p:cNvPr>
          <p:cNvSpPr txBox="1">
            <a:spLocks noChangeArrowheads="1"/>
          </p:cNvSpPr>
          <p:nvPr/>
        </p:nvSpPr>
        <p:spPr bwMode="auto">
          <a:xfrm>
            <a:off x="6096000" y="25146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P1</a:t>
            </a:r>
          </a:p>
        </p:txBody>
      </p:sp>
      <p:sp>
        <p:nvSpPr>
          <p:cNvPr id="91157" name="Text Box 72">
            <a:extLst>
              <a:ext uri="{FF2B5EF4-FFF2-40B4-BE49-F238E27FC236}">
                <a16:creationId xmlns:a16="http://schemas.microsoft.com/office/drawing/2014/main" id="{5824978D-4945-C74C-91B1-F67AB2C8CD93}"/>
              </a:ext>
            </a:extLst>
          </p:cNvPr>
          <p:cNvSpPr txBox="1">
            <a:spLocks noChangeArrowheads="1"/>
          </p:cNvSpPr>
          <p:nvPr/>
        </p:nvSpPr>
        <p:spPr bwMode="auto">
          <a:xfrm>
            <a:off x="6096000" y="31242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P2</a:t>
            </a:r>
          </a:p>
        </p:txBody>
      </p:sp>
      <p:sp>
        <p:nvSpPr>
          <p:cNvPr id="91158" name="Text Box 73">
            <a:extLst>
              <a:ext uri="{FF2B5EF4-FFF2-40B4-BE49-F238E27FC236}">
                <a16:creationId xmlns:a16="http://schemas.microsoft.com/office/drawing/2014/main" id="{8153339C-BAC4-2C47-A4C6-C13A76415D0F}"/>
              </a:ext>
            </a:extLst>
          </p:cNvPr>
          <p:cNvSpPr txBox="1">
            <a:spLocks noChangeArrowheads="1"/>
          </p:cNvSpPr>
          <p:nvPr/>
        </p:nvSpPr>
        <p:spPr bwMode="auto">
          <a:xfrm>
            <a:off x="6096000" y="37338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P3</a:t>
            </a:r>
          </a:p>
        </p:txBody>
      </p:sp>
      <p:sp>
        <p:nvSpPr>
          <p:cNvPr id="91159" name="Text Box 74">
            <a:extLst>
              <a:ext uri="{FF2B5EF4-FFF2-40B4-BE49-F238E27FC236}">
                <a16:creationId xmlns:a16="http://schemas.microsoft.com/office/drawing/2014/main" id="{C77C7C86-5C23-F144-A5A6-311B1073B8FA}"/>
              </a:ext>
            </a:extLst>
          </p:cNvPr>
          <p:cNvSpPr txBox="1">
            <a:spLocks noChangeArrowheads="1"/>
          </p:cNvSpPr>
          <p:nvPr/>
        </p:nvSpPr>
        <p:spPr bwMode="auto">
          <a:xfrm>
            <a:off x="6096000" y="43434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P4</a:t>
            </a:r>
          </a:p>
        </p:txBody>
      </p:sp>
      <p:sp>
        <p:nvSpPr>
          <p:cNvPr id="91160" name="Text Box 75">
            <a:extLst>
              <a:ext uri="{FF2B5EF4-FFF2-40B4-BE49-F238E27FC236}">
                <a16:creationId xmlns:a16="http://schemas.microsoft.com/office/drawing/2014/main" id="{4EA6DAD6-8683-E44D-9A09-14200D0F6197}"/>
              </a:ext>
            </a:extLst>
          </p:cNvPr>
          <p:cNvSpPr txBox="1">
            <a:spLocks noChangeArrowheads="1"/>
          </p:cNvSpPr>
          <p:nvPr/>
        </p:nvSpPr>
        <p:spPr bwMode="auto">
          <a:xfrm>
            <a:off x="6096000" y="49530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P5</a:t>
            </a:r>
          </a:p>
        </p:txBody>
      </p:sp>
      <p:sp>
        <p:nvSpPr>
          <p:cNvPr id="27" name="Text Box 64">
            <a:extLst>
              <a:ext uri="{FF2B5EF4-FFF2-40B4-BE49-F238E27FC236}">
                <a16:creationId xmlns:a16="http://schemas.microsoft.com/office/drawing/2014/main" id="{113BDECB-382F-2943-A2A6-FFDF85F70B94}"/>
              </a:ext>
            </a:extLst>
          </p:cNvPr>
          <p:cNvSpPr txBox="1">
            <a:spLocks noChangeArrowheads="1"/>
          </p:cNvSpPr>
          <p:nvPr/>
        </p:nvSpPr>
        <p:spPr bwMode="auto">
          <a:xfrm>
            <a:off x="685800" y="5105400"/>
            <a:ext cx="4191000"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marL="0" lvl="1" algn="ctr">
              <a:spcBef>
                <a:spcPct val="50000"/>
              </a:spcBef>
              <a:buClrTx/>
              <a:buSzTx/>
              <a:buFontTx/>
              <a:buNone/>
            </a:pPr>
            <a:r>
              <a:rPr lang="en-US" altLang="en-US" sz="1600" b="0">
                <a:solidFill>
                  <a:srgbClr val="D60093"/>
                </a:solidFill>
              </a:rPr>
              <a:t>How do we provide protection?</a:t>
            </a:r>
          </a:p>
          <a:p>
            <a:pPr algn="ctr">
              <a:spcBef>
                <a:spcPct val="50000"/>
              </a:spcBef>
              <a:buClrTx/>
              <a:buSzTx/>
              <a:buFontTx/>
              <a:buNone/>
            </a:pPr>
            <a:endParaRPr lang="en-US" altLang="en-US" sz="1400">
              <a:solidFill>
                <a:srgbClr val="0099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Number Placeholder 5">
            <a:extLst>
              <a:ext uri="{FF2B5EF4-FFF2-40B4-BE49-F238E27FC236}">
                <a16:creationId xmlns:a16="http://schemas.microsoft.com/office/drawing/2014/main" id="{25B34020-A54F-F24B-A017-3448C31EE1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700ECD8-A602-1F45-A0AE-142D664D95C9}" type="slidenum">
              <a:rPr lang="en-US" altLang="en-US" sz="1000">
                <a:solidFill>
                  <a:schemeClr val="tx1"/>
                </a:solidFill>
              </a:rPr>
              <a:pPr>
                <a:spcBef>
                  <a:spcPct val="0"/>
                </a:spcBef>
                <a:buClrTx/>
                <a:buSzTx/>
                <a:buFontTx/>
                <a:buNone/>
              </a:pPr>
              <a:t>43</a:t>
            </a:fld>
            <a:endParaRPr lang="en-US" altLang="en-US" sz="1000">
              <a:solidFill>
                <a:schemeClr val="tx1"/>
              </a:solidFill>
            </a:endParaRPr>
          </a:p>
        </p:txBody>
      </p:sp>
      <p:sp>
        <p:nvSpPr>
          <p:cNvPr id="444418" name="Rectangle 2">
            <a:extLst>
              <a:ext uri="{FF2B5EF4-FFF2-40B4-BE49-F238E27FC236}">
                <a16:creationId xmlns:a16="http://schemas.microsoft.com/office/drawing/2014/main" id="{835139F2-CD09-6B46-908D-D403CE0FE57B}"/>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Fixed Partitions</a:t>
            </a:r>
          </a:p>
        </p:txBody>
      </p:sp>
      <p:sp>
        <p:nvSpPr>
          <p:cNvPr id="25606" name="Rectangle 3">
            <a:extLst>
              <a:ext uri="{FF2B5EF4-FFF2-40B4-BE49-F238E27FC236}">
                <a16:creationId xmlns:a16="http://schemas.microsoft.com/office/drawing/2014/main" id="{9FCBEB72-9C46-3A45-8EA1-6DC0D202D5FB}"/>
              </a:ext>
            </a:extLst>
          </p:cNvPr>
          <p:cNvSpPr>
            <a:spLocks noGrp="1" noChangeArrowheads="1"/>
          </p:cNvSpPr>
          <p:nvPr>
            <p:ph type="body" idx="1"/>
          </p:nvPr>
        </p:nvSpPr>
        <p:spPr>
          <a:xfrm>
            <a:off x="685800" y="1600200"/>
            <a:ext cx="7924800" cy="4572000"/>
          </a:xfrm>
        </p:spPr>
        <p:txBody>
          <a:bodyPr/>
          <a:lstStyle/>
          <a:p>
            <a:r>
              <a:rPr lang="en-US" altLang="en-US">
                <a:solidFill>
                  <a:srgbClr val="1F1F1F"/>
                </a:solidFill>
                <a:ea typeface="ＭＳ Ｐゴシック" panose="020B0600070205080204" pitchFamily="34" charset="-128"/>
              </a:rPr>
              <a:t>Advantages</a:t>
            </a:r>
          </a:p>
          <a:p>
            <a:pPr lvl="1"/>
            <a:r>
              <a:rPr lang="en-US" altLang="en-US">
                <a:solidFill>
                  <a:srgbClr val="0000FF"/>
                </a:solidFill>
                <a:ea typeface="ＭＳ Ｐゴシック" panose="020B0600070205080204" pitchFamily="34" charset="-128"/>
              </a:rPr>
              <a:t>Easy to implement</a:t>
            </a:r>
          </a:p>
          <a:p>
            <a:pPr lvl="2"/>
            <a:r>
              <a:rPr lang="en-US" altLang="en-US" sz="2000">
                <a:solidFill>
                  <a:srgbClr val="1F1F1F"/>
                </a:solidFill>
                <a:ea typeface="ＭＳ Ｐゴシック" panose="020B0600070205080204" pitchFamily="34" charset="-128"/>
              </a:rPr>
              <a:t>Need base register</a:t>
            </a:r>
          </a:p>
          <a:p>
            <a:pPr lvl="2"/>
            <a:r>
              <a:rPr lang="en-US" altLang="en-US" sz="2000">
                <a:solidFill>
                  <a:srgbClr val="1F1F1F"/>
                </a:solidFill>
                <a:ea typeface="ＭＳ Ｐゴシック" panose="020B0600070205080204" pitchFamily="34" charset="-128"/>
              </a:rPr>
              <a:t>Verify that offset is less than fixed partition size</a:t>
            </a:r>
          </a:p>
          <a:p>
            <a:pPr lvl="1"/>
            <a:r>
              <a:rPr lang="en-US" altLang="en-US">
                <a:solidFill>
                  <a:srgbClr val="0000FF"/>
                </a:solidFill>
                <a:ea typeface="ＭＳ Ｐゴシック" panose="020B0600070205080204" pitchFamily="34" charset="-128"/>
              </a:rPr>
              <a:t>Fast context switch</a:t>
            </a:r>
          </a:p>
          <a:p>
            <a:endParaRPr lang="en-US" altLang="en-US">
              <a:solidFill>
                <a:srgbClr val="D60093"/>
              </a:solidFill>
              <a:ea typeface="ＭＳ Ｐゴシック" panose="020B0600070205080204" pitchFamily="34" charset="-128"/>
            </a:endParaRPr>
          </a:p>
          <a:p>
            <a:r>
              <a:rPr lang="en-US" altLang="en-US">
                <a:solidFill>
                  <a:srgbClr val="D60093"/>
                </a:solidFill>
                <a:ea typeface="ＭＳ Ｐゴシック" panose="020B0600070205080204" pitchFamily="34" charset="-128"/>
              </a:rPr>
              <a:t>Problems?</a:t>
            </a:r>
          </a:p>
          <a:p>
            <a:pPr lvl="1"/>
            <a:r>
              <a:rPr lang="en-US" altLang="en-US">
                <a:solidFill>
                  <a:srgbClr val="FF0000"/>
                </a:solidFill>
                <a:ea typeface="ＭＳ Ｐゴシック" panose="020B0600070205080204" pitchFamily="34" charset="-128"/>
              </a:rPr>
              <a:t>Internal fragmentation</a:t>
            </a:r>
            <a:r>
              <a:rPr lang="en-US" altLang="en-US">
                <a:ea typeface="ＭＳ Ｐゴシック" panose="020B0600070205080204" pitchFamily="34" charset="-128"/>
              </a:rPr>
              <a:t>: memory in a partition not used by a process is not available to other processes</a:t>
            </a:r>
          </a:p>
          <a:p>
            <a:pPr lvl="1"/>
            <a:r>
              <a:rPr lang="en-US" altLang="en-US">
                <a:solidFill>
                  <a:srgbClr val="FF0000"/>
                </a:solidFill>
                <a:ea typeface="ＭＳ Ｐゴシック" panose="020B0600070205080204" pitchFamily="34" charset="-128"/>
              </a:rPr>
              <a:t>Partition size</a:t>
            </a:r>
            <a:r>
              <a:rPr lang="en-US" altLang="en-US">
                <a:ea typeface="ＭＳ Ｐゴシック" panose="020B0600070205080204" pitchFamily="34" charset="-128"/>
              </a:rPr>
              <a:t>: one size does not fit all (very large processes?)</a:t>
            </a:r>
          </a:p>
        </p:txBody>
      </p:sp>
      <p:sp>
        <p:nvSpPr>
          <p:cNvPr id="92164" name="Footer Placeholder 5">
            <a:extLst>
              <a:ext uri="{FF2B5EF4-FFF2-40B4-BE49-F238E27FC236}">
                <a16:creationId xmlns:a16="http://schemas.microsoft.com/office/drawing/2014/main" id="{73C9FF88-5FC4-B14A-95CF-A59EEAB73F6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6">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6">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60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Number Placeholder 5">
            <a:extLst>
              <a:ext uri="{FF2B5EF4-FFF2-40B4-BE49-F238E27FC236}">
                <a16:creationId xmlns:a16="http://schemas.microsoft.com/office/drawing/2014/main" id="{87C335E6-D121-F046-A751-6B41433BF53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AC9A1DE-09A3-7346-98DE-5568AD67C7EA}" type="slidenum">
              <a:rPr lang="en-US" altLang="en-US" sz="1000">
                <a:solidFill>
                  <a:schemeClr val="tx1"/>
                </a:solidFill>
              </a:rPr>
              <a:pPr>
                <a:spcBef>
                  <a:spcPct val="0"/>
                </a:spcBef>
                <a:buClrTx/>
                <a:buSzTx/>
                <a:buFontTx/>
                <a:buNone/>
              </a:pPr>
              <a:t>44</a:t>
            </a:fld>
            <a:endParaRPr lang="en-US" altLang="en-US" sz="1000">
              <a:solidFill>
                <a:schemeClr val="tx1"/>
              </a:solidFill>
            </a:endParaRPr>
          </a:p>
        </p:txBody>
      </p:sp>
      <p:sp>
        <p:nvSpPr>
          <p:cNvPr id="442370" name="Rectangle 2">
            <a:extLst>
              <a:ext uri="{FF2B5EF4-FFF2-40B4-BE49-F238E27FC236}">
                <a16:creationId xmlns:a16="http://schemas.microsoft.com/office/drawing/2014/main" id="{8C7A50AE-701B-C94C-99BD-65D45D4B65A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Variable Partitions</a:t>
            </a:r>
          </a:p>
        </p:txBody>
      </p:sp>
      <p:sp>
        <p:nvSpPr>
          <p:cNvPr id="27654" name="Rectangle 3">
            <a:extLst>
              <a:ext uri="{FF2B5EF4-FFF2-40B4-BE49-F238E27FC236}">
                <a16:creationId xmlns:a16="http://schemas.microsoft.com/office/drawing/2014/main" id="{7AC9FEAF-2505-6642-A254-AF72A9C6B916}"/>
              </a:ext>
            </a:extLst>
          </p:cNvPr>
          <p:cNvSpPr>
            <a:spLocks noGrp="1" noChangeArrowheads="1"/>
          </p:cNvSpPr>
          <p:nvPr>
            <p:ph type="body" idx="1"/>
          </p:nvPr>
        </p:nvSpPr>
        <p:spPr/>
        <p:txBody>
          <a:bodyPr/>
          <a:lstStyle/>
          <a:p>
            <a:r>
              <a:rPr lang="en-US" altLang="en-US">
                <a:ea typeface="ＭＳ Ｐゴシック" panose="020B0600070205080204" pitchFamily="34" charset="-128"/>
              </a:rPr>
              <a:t>Natural extension – physical memory is broken up into variable sized partitions</a:t>
            </a:r>
          </a:p>
          <a:p>
            <a:pPr lvl="1"/>
            <a:r>
              <a:rPr lang="en-US" altLang="en-US">
                <a:ea typeface="ＭＳ Ｐゴシック" panose="020B0600070205080204" pitchFamily="34" charset="-128"/>
              </a:rPr>
              <a:t>Hardware requirements: </a:t>
            </a:r>
            <a:r>
              <a:rPr lang="en-US" altLang="en-US">
                <a:solidFill>
                  <a:srgbClr val="009900"/>
                </a:solidFill>
                <a:ea typeface="ＭＳ Ｐゴシック" panose="020B0600070205080204" pitchFamily="34" charset="-128"/>
              </a:rPr>
              <a:t>base register</a:t>
            </a:r>
            <a:r>
              <a:rPr lang="en-US" altLang="en-US">
                <a:ea typeface="ＭＳ Ｐゴシック" panose="020B0600070205080204" pitchFamily="34" charset="-128"/>
              </a:rPr>
              <a:t> and </a:t>
            </a:r>
            <a:r>
              <a:rPr lang="en-US" altLang="en-US">
                <a:solidFill>
                  <a:srgbClr val="009900"/>
                </a:solidFill>
                <a:ea typeface="ＭＳ Ｐゴシック" panose="020B0600070205080204" pitchFamily="34" charset="-128"/>
              </a:rPr>
              <a:t>limit register</a:t>
            </a:r>
          </a:p>
          <a:p>
            <a:pPr lvl="1"/>
            <a:r>
              <a:rPr lang="en-US" altLang="en-US">
                <a:ea typeface="ＭＳ Ｐゴシック" panose="020B0600070205080204" pitchFamily="34" charset="-128"/>
              </a:rPr>
              <a:t>Physical address = virtual address + base register</a:t>
            </a:r>
          </a:p>
          <a:p>
            <a:endParaRPr lang="en-US" altLang="en-US">
              <a:solidFill>
                <a:srgbClr val="D60093"/>
              </a:solidFill>
              <a:ea typeface="ＭＳ Ｐゴシック" panose="020B0600070205080204" pitchFamily="34" charset="-128"/>
            </a:endParaRPr>
          </a:p>
          <a:p>
            <a:r>
              <a:rPr lang="en-US" altLang="en-US">
                <a:solidFill>
                  <a:srgbClr val="D60093"/>
                </a:solidFill>
                <a:ea typeface="ＭＳ Ｐゴシック" panose="020B0600070205080204" pitchFamily="34" charset="-128"/>
              </a:rPr>
              <a:t>Why do we need the limit register?</a:t>
            </a:r>
          </a:p>
          <a:p>
            <a:pPr lvl="1"/>
            <a:r>
              <a:rPr lang="en-US" altLang="en-US">
                <a:ea typeface="ＭＳ Ｐゴシック" panose="020B0600070205080204" pitchFamily="34" charset="-128"/>
              </a:rPr>
              <a:t>Protection: if (virtual address &gt; limit) then fault</a:t>
            </a:r>
          </a:p>
        </p:txBody>
      </p:sp>
      <p:sp>
        <p:nvSpPr>
          <p:cNvPr id="93188" name="Footer Placeholder 5">
            <a:extLst>
              <a:ext uri="{FF2B5EF4-FFF2-40B4-BE49-F238E27FC236}">
                <a16:creationId xmlns:a16="http://schemas.microsoft.com/office/drawing/2014/main" id="{89737C94-BD43-F744-BEAA-8A263F93405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Footer Placeholder 4">
            <a:extLst>
              <a:ext uri="{FF2B5EF4-FFF2-40B4-BE49-F238E27FC236}">
                <a16:creationId xmlns:a16="http://schemas.microsoft.com/office/drawing/2014/main" id="{187C9B2D-A8FA-6D44-B758-60A18FEAC3F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94210" name="Slide Number Placeholder 5">
            <a:extLst>
              <a:ext uri="{FF2B5EF4-FFF2-40B4-BE49-F238E27FC236}">
                <a16:creationId xmlns:a16="http://schemas.microsoft.com/office/drawing/2014/main" id="{7B927795-A671-3148-8C61-D822D0ABB1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AF4F400-7350-3342-BD1A-807CFF2284DB}" type="slidenum">
              <a:rPr lang="en-US" altLang="en-US" sz="1000">
                <a:solidFill>
                  <a:schemeClr val="tx1"/>
                </a:solidFill>
              </a:rPr>
              <a:pPr>
                <a:spcBef>
                  <a:spcPct val="0"/>
                </a:spcBef>
                <a:buClrTx/>
                <a:buSzTx/>
                <a:buFontTx/>
                <a:buNone/>
              </a:pPr>
              <a:t>45</a:t>
            </a:fld>
            <a:endParaRPr lang="en-US" altLang="en-US" sz="1000">
              <a:solidFill>
                <a:schemeClr val="tx1"/>
              </a:solidFill>
            </a:endParaRPr>
          </a:p>
        </p:txBody>
      </p:sp>
      <p:sp>
        <p:nvSpPr>
          <p:cNvPr id="450562" name="Rectangle 2">
            <a:extLst>
              <a:ext uri="{FF2B5EF4-FFF2-40B4-BE49-F238E27FC236}">
                <a16:creationId xmlns:a16="http://schemas.microsoft.com/office/drawing/2014/main" id="{693694E3-2002-1C45-BDEC-04B3FF7432C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Variable Partitions</a:t>
            </a:r>
          </a:p>
        </p:txBody>
      </p:sp>
      <p:sp>
        <p:nvSpPr>
          <p:cNvPr id="94212" name="Rectangle 6">
            <a:extLst>
              <a:ext uri="{FF2B5EF4-FFF2-40B4-BE49-F238E27FC236}">
                <a16:creationId xmlns:a16="http://schemas.microsoft.com/office/drawing/2014/main" id="{61471E3B-1A4C-7243-AC4C-F6F5DFD5DD8A}"/>
              </a:ext>
            </a:extLst>
          </p:cNvPr>
          <p:cNvSpPr>
            <a:spLocks noChangeArrowheads="1"/>
          </p:cNvSpPr>
          <p:nvPr/>
        </p:nvSpPr>
        <p:spPr bwMode="auto">
          <a:xfrm>
            <a:off x="7162800" y="2057400"/>
            <a:ext cx="1295400" cy="3048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13" name="Text Box 7">
            <a:extLst>
              <a:ext uri="{FF2B5EF4-FFF2-40B4-BE49-F238E27FC236}">
                <a16:creationId xmlns:a16="http://schemas.microsoft.com/office/drawing/2014/main" id="{21A81E63-4CC6-C145-B240-769A76FCDECC}"/>
              </a:ext>
            </a:extLst>
          </p:cNvPr>
          <p:cNvSpPr txBox="1">
            <a:spLocks noChangeArrowheads="1"/>
          </p:cNvSpPr>
          <p:nvPr/>
        </p:nvSpPr>
        <p:spPr bwMode="auto">
          <a:xfrm>
            <a:off x="3048000" y="21336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P3</a:t>
            </a:r>
            <a:r>
              <a:rPr lang="ja-JP" altLang="en-US" sz="1400">
                <a:solidFill>
                  <a:schemeClr val="tx1"/>
                </a:solidFill>
              </a:rPr>
              <a:t>’</a:t>
            </a:r>
            <a:r>
              <a:rPr lang="en-US" altLang="ja-JP" sz="1400">
                <a:solidFill>
                  <a:schemeClr val="tx1"/>
                </a:solidFill>
              </a:rPr>
              <a:t>s Base</a:t>
            </a:r>
            <a:endParaRPr lang="en-US" altLang="en-US" sz="1400">
              <a:solidFill>
                <a:schemeClr val="tx1"/>
              </a:solidFill>
            </a:endParaRPr>
          </a:p>
        </p:txBody>
      </p:sp>
      <p:sp>
        <p:nvSpPr>
          <p:cNvPr id="94214" name="Oval 8">
            <a:extLst>
              <a:ext uri="{FF2B5EF4-FFF2-40B4-BE49-F238E27FC236}">
                <a16:creationId xmlns:a16="http://schemas.microsoft.com/office/drawing/2014/main" id="{5018542D-56E8-FA41-A7BC-C2E51936B1D8}"/>
              </a:ext>
            </a:extLst>
          </p:cNvPr>
          <p:cNvSpPr>
            <a:spLocks noChangeArrowheads="1"/>
          </p:cNvSpPr>
          <p:nvPr/>
        </p:nvSpPr>
        <p:spPr bwMode="auto">
          <a:xfrm>
            <a:off x="5562600" y="3733800"/>
            <a:ext cx="609600" cy="609600"/>
          </a:xfrm>
          <a:prstGeom prst="ellipse">
            <a:avLst/>
          </a:prstGeom>
          <a:solidFill>
            <a:schemeClr val="accent1"/>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15" name="Text Box 9">
            <a:extLst>
              <a:ext uri="{FF2B5EF4-FFF2-40B4-BE49-F238E27FC236}">
                <a16:creationId xmlns:a16="http://schemas.microsoft.com/office/drawing/2014/main" id="{3267B929-9076-F54B-A36D-CD60FDF1DC59}"/>
              </a:ext>
            </a:extLst>
          </p:cNvPr>
          <p:cNvSpPr txBox="1">
            <a:spLocks noChangeArrowheads="1"/>
          </p:cNvSpPr>
          <p:nvPr/>
        </p:nvSpPr>
        <p:spPr bwMode="auto">
          <a:xfrm>
            <a:off x="5715000" y="3886200"/>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a:t>
            </a:r>
          </a:p>
        </p:txBody>
      </p:sp>
      <p:sp>
        <p:nvSpPr>
          <p:cNvPr id="94216" name="Line 10">
            <a:extLst>
              <a:ext uri="{FF2B5EF4-FFF2-40B4-BE49-F238E27FC236}">
                <a16:creationId xmlns:a16="http://schemas.microsoft.com/office/drawing/2014/main" id="{C0D44829-86CD-EA42-9B60-0A931CA5028F}"/>
              </a:ext>
            </a:extLst>
          </p:cNvPr>
          <p:cNvSpPr>
            <a:spLocks noChangeShapeType="1"/>
          </p:cNvSpPr>
          <p:nvPr/>
        </p:nvSpPr>
        <p:spPr bwMode="auto">
          <a:xfrm>
            <a:off x="4038600" y="4038600"/>
            <a:ext cx="1524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4217" name="Arc 11">
            <a:extLst>
              <a:ext uri="{FF2B5EF4-FFF2-40B4-BE49-F238E27FC236}">
                <a16:creationId xmlns:a16="http://schemas.microsoft.com/office/drawing/2014/main" id="{92972224-0686-DE4A-B831-4831CD61D90A}"/>
              </a:ext>
            </a:extLst>
          </p:cNvPr>
          <p:cNvSpPr>
            <a:spLocks/>
          </p:cNvSpPr>
          <p:nvPr/>
        </p:nvSpPr>
        <p:spPr bwMode="auto">
          <a:xfrm>
            <a:off x="4343400" y="2286000"/>
            <a:ext cx="1524000" cy="1457325"/>
          </a:xfrm>
          <a:custGeom>
            <a:avLst/>
            <a:gdLst>
              <a:gd name="T0" fmla="*/ 0 w 21600"/>
              <a:gd name="T1" fmla="*/ 0 h 23449"/>
              <a:gd name="T2" fmla="*/ 2147483646 w 21600"/>
              <a:gd name="T3" fmla="*/ 2147483646 h 23449"/>
              <a:gd name="T4" fmla="*/ 0 w 21600"/>
              <a:gd name="T5" fmla="*/ 2147483646 h 23449"/>
              <a:gd name="T6" fmla="*/ 0 60000 65536"/>
              <a:gd name="T7" fmla="*/ 0 60000 65536"/>
              <a:gd name="T8" fmla="*/ 0 60000 65536"/>
              <a:gd name="T9" fmla="*/ 0 w 21600"/>
              <a:gd name="T10" fmla="*/ 0 h 23449"/>
              <a:gd name="T11" fmla="*/ 21600 w 21600"/>
              <a:gd name="T12" fmla="*/ 23449 h 23449"/>
            </a:gdLst>
            <a:ahLst/>
            <a:cxnLst>
              <a:cxn ang="T6">
                <a:pos x="T0" y="T1"/>
              </a:cxn>
              <a:cxn ang="T7">
                <a:pos x="T2" y="T3"/>
              </a:cxn>
              <a:cxn ang="T8">
                <a:pos x="T4" y="T5"/>
              </a:cxn>
            </a:cxnLst>
            <a:rect l="T9" t="T10" r="T11" b="T12"/>
            <a:pathLst>
              <a:path w="21600" h="23449" fill="none" extrusionOk="0">
                <a:moveTo>
                  <a:pt x="-1" y="0"/>
                </a:moveTo>
                <a:cubicBezTo>
                  <a:pt x="11929" y="0"/>
                  <a:pt x="21600" y="9670"/>
                  <a:pt x="21600" y="21600"/>
                </a:cubicBezTo>
                <a:cubicBezTo>
                  <a:pt x="21600" y="22217"/>
                  <a:pt x="21573" y="22834"/>
                  <a:pt x="21520" y="23448"/>
                </a:cubicBezTo>
              </a:path>
              <a:path w="21600" h="23449" stroke="0" extrusionOk="0">
                <a:moveTo>
                  <a:pt x="-1" y="0"/>
                </a:moveTo>
                <a:cubicBezTo>
                  <a:pt x="11929" y="0"/>
                  <a:pt x="21600" y="9670"/>
                  <a:pt x="21600" y="21600"/>
                </a:cubicBezTo>
                <a:cubicBezTo>
                  <a:pt x="21600" y="22217"/>
                  <a:pt x="21573" y="22834"/>
                  <a:pt x="21520" y="23448"/>
                </a:cubicBezTo>
                <a:lnTo>
                  <a:pt x="0" y="21600"/>
                </a:lnTo>
                <a:lnTo>
                  <a:pt x="-1" y="0"/>
                </a:lnTo>
                <a:close/>
              </a:path>
            </a:pathLst>
          </a:custGeom>
          <a:noFill/>
          <a:ln w="9525">
            <a:solidFill>
              <a:schemeClr val="accent2"/>
            </a:solidFill>
            <a:round/>
            <a:headEnd/>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4218" name="Line 12">
            <a:extLst>
              <a:ext uri="{FF2B5EF4-FFF2-40B4-BE49-F238E27FC236}">
                <a16:creationId xmlns:a16="http://schemas.microsoft.com/office/drawing/2014/main" id="{48C43C7D-2DDC-834A-855F-CD12AE11E32E}"/>
              </a:ext>
            </a:extLst>
          </p:cNvPr>
          <p:cNvSpPr>
            <a:spLocks noChangeShapeType="1"/>
          </p:cNvSpPr>
          <p:nvPr/>
        </p:nvSpPr>
        <p:spPr bwMode="auto">
          <a:xfrm>
            <a:off x="6172200" y="4038600"/>
            <a:ext cx="9906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4219" name="Text Box 13">
            <a:extLst>
              <a:ext uri="{FF2B5EF4-FFF2-40B4-BE49-F238E27FC236}">
                <a16:creationId xmlns:a16="http://schemas.microsoft.com/office/drawing/2014/main" id="{E731DADE-BF1F-4340-97B0-93AE9C535D4F}"/>
              </a:ext>
            </a:extLst>
          </p:cNvPr>
          <p:cNvSpPr txBox="1">
            <a:spLocks noChangeArrowheads="1"/>
          </p:cNvSpPr>
          <p:nvPr/>
        </p:nvSpPr>
        <p:spPr bwMode="auto">
          <a:xfrm>
            <a:off x="1143000" y="38862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Offset</a:t>
            </a:r>
          </a:p>
        </p:txBody>
      </p:sp>
      <p:sp>
        <p:nvSpPr>
          <p:cNvPr id="94220" name="Text Box 14">
            <a:extLst>
              <a:ext uri="{FF2B5EF4-FFF2-40B4-BE49-F238E27FC236}">
                <a16:creationId xmlns:a16="http://schemas.microsoft.com/office/drawing/2014/main" id="{963FDCE3-B0A5-6A48-8216-27BF550A496D}"/>
              </a:ext>
            </a:extLst>
          </p:cNvPr>
          <p:cNvSpPr txBox="1">
            <a:spLocks noChangeArrowheads="1"/>
          </p:cNvSpPr>
          <p:nvPr/>
        </p:nvSpPr>
        <p:spPr bwMode="auto">
          <a:xfrm>
            <a:off x="1066800" y="35814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Virtual Address</a:t>
            </a:r>
          </a:p>
        </p:txBody>
      </p:sp>
      <p:sp>
        <p:nvSpPr>
          <p:cNvPr id="94221" name="Rectangle 17">
            <a:extLst>
              <a:ext uri="{FF2B5EF4-FFF2-40B4-BE49-F238E27FC236}">
                <a16:creationId xmlns:a16="http://schemas.microsoft.com/office/drawing/2014/main" id="{56EA729C-556B-294D-802A-110A6A60602B}"/>
              </a:ext>
            </a:extLst>
          </p:cNvPr>
          <p:cNvSpPr>
            <a:spLocks noChangeArrowheads="1"/>
          </p:cNvSpPr>
          <p:nvPr/>
        </p:nvSpPr>
        <p:spPr bwMode="auto">
          <a:xfrm>
            <a:off x="7162800" y="2362200"/>
            <a:ext cx="1295400" cy="9144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22" name="Rectangle 18">
            <a:extLst>
              <a:ext uri="{FF2B5EF4-FFF2-40B4-BE49-F238E27FC236}">
                <a16:creationId xmlns:a16="http://schemas.microsoft.com/office/drawing/2014/main" id="{10BCF0C8-6CBB-A84B-8049-64477A0F3F9B}"/>
              </a:ext>
            </a:extLst>
          </p:cNvPr>
          <p:cNvSpPr>
            <a:spLocks noChangeArrowheads="1"/>
          </p:cNvSpPr>
          <p:nvPr/>
        </p:nvSpPr>
        <p:spPr bwMode="auto">
          <a:xfrm>
            <a:off x="7162800" y="3276600"/>
            <a:ext cx="1295400" cy="609600"/>
          </a:xfrm>
          <a:prstGeom prst="rect">
            <a:avLst/>
          </a:prstGeom>
          <a:solidFill>
            <a:srgbClr val="808080"/>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23" name="Rectangle 19">
            <a:extLst>
              <a:ext uri="{FF2B5EF4-FFF2-40B4-BE49-F238E27FC236}">
                <a16:creationId xmlns:a16="http://schemas.microsoft.com/office/drawing/2014/main" id="{7E4AF51C-578E-AC49-9DF7-3DF7B45200DC}"/>
              </a:ext>
            </a:extLst>
          </p:cNvPr>
          <p:cNvSpPr>
            <a:spLocks noChangeArrowheads="1"/>
          </p:cNvSpPr>
          <p:nvPr/>
        </p:nvSpPr>
        <p:spPr bwMode="auto">
          <a:xfrm>
            <a:off x="7162800" y="3657600"/>
            <a:ext cx="1295400" cy="762000"/>
          </a:xfrm>
          <a:prstGeom prst="rect">
            <a:avLst/>
          </a:prstGeom>
          <a:solidFill>
            <a:schemeClr val="bg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24" name="Rectangle 20">
            <a:extLst>
              <a:ext uri="{FF2B5EF4-FFF2-40B4-BE49-F238E27FC236}">
                <a16:creationId xmlns:a16="http://schemas.microsoft.com/office/drawing/2014/main" id="{7F0E6D01-C5C4-9B4D-9107-30548667654B}"/>
              </a:ext>
            </a:extLst>
          </p:cNvPr>
          <p:cNvSpPr>
            <a:spLocks noChangeArrowheads="1"/>
          </p:cNvSpPr>
          <p:nvPr/>
        </p:nvSpPr>
        <p:spPr bwMode="auto">
          <a:xfrm>
            <a:off x="7162800" y="4419600"/>
            <a:ext cx="1295400" cy="685800"/>
          </a:xfrm>
          <a:prstGeom prst="rect">
            <a:avLst/>
          </a:prstGeom>
          <a:solidFill>
            <a:srgbClr val="808080"/>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25" name="Text Box 21">
            <a:extLst>
              <a:ext uri="{FF2B5EF4-FFF2-40B4-BE49-F238E27FC236}">
                <a16:creationId xmlns:a16="http://schemas.microsoft.com/office/drawing/2014/main" id="{000165C8-6264-5D4E-B625-E0BC6FDBC1F6}"/>
              </a:ext>
            </a:extLst>
          </p:cNvPr>
          <p:cNvSpPr txBox="1">
            <a:spLocks noChangeArrowheads="1"/>
          </p:cNvSpPr>
          <p:nvPr/>
        </p:nvSpPr>
        <p:spPr bwMode="auto">
          <a:xfrm>
            <a:off x="3048000" y="18288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Base Register</a:t>
            </a:r>
          </a:p>
        </p:txBody>
      </p:sp>
      <p:sp>
        <p:nvSpPr>
          <p:cNvPr id="94226" name="Text Box 23">
            <a:extLst>
              <a:ext uri="{FF2B5EF4-FFF2-40B4-BE49-F238E27FC236}">
                <a16:creationId xmlns:a16="http://schemas.microsoft.com/office/drawing/2014/main" id="{37DEE6B1-595E-B045-B22D-C2CD99882462}"/>
              </a:ext>
            </a:extLst>
          </p:cNvPr>
          <p:cNvSpPr txBox="1">
            <a:spLocks noChangeArrowheads="1"/>
          </p:cNvSpPr>
          <p:nvPr/>
        </p:nvSpPr>
        <p:spPr bwMode="auto">
          <a:xfrm>
            <a:off x="7620000" y="25908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P2</a:t>
            </a:r>
          </a:p>
        </p:txBody>
      </p:sp>
      <p:sp>
        <p:nvSpPr>
          <p:cNvPr id="94227" name="Text Box 25">
            <a:extLst>
              <a:ext uri="{FF2B5EF4-FFF2-40B4-BE49-F238E27FC236}">
                <a16:creationId xmlns:a16="http://schemas.microsoft.com/office/drawing/2014/main" id="{5EEF2429-0B67-404A-B4FE-AE1AF071EFDB}"/>
              </a:ext>
            </a:extLst>
          </p:cNvPr>
          <p:cNvSpPr txBox="1">
            <a:spLocks noChangeArrowheads="1"/>
          </p:cNvSpPr>
          <p:nvPr/>
        </p:nvSpPr>
        <p:spPr bwMode="auto">
          <a:xfrm>
            <a:off x="7620000" y="38862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P3</a:t>
            </a:r>
          </a:p>
        </p:txBody>
      </p:sp>
      <p:sp>
        <p:nvSpPr>
          <p:cNvPr id="94228" name="AutoShape 33">
            <a:extLst>
              <a:ext uri="{FF2B5EF4-FFF2-40B4-BE49-F238E27FC236}">
                <a16:creationId xmlns:a16="http://schemas.microsoft.com/office/drawing/2014/main" id="{50BAFF32-A3A1-8A43-AA15-CF50327AA2FB}"/>
              </a:ext>
            </a:extLst>
          </p:cNvPr>
          <p:cNvSpPr>
            <a:spLocks noChangeArrowheads="1"/>
          </p:cNvSpPr>
          <p:nvPr/>
        </p:nvSpPr>
        <p:spPr bwMode="auto">
          <a:xfrm>
            <a:off x="3429000" y="3733800"/>
            <a:ext cx="609600" cy="609600"/>
          </a:xfrm>
          <a:prstGeom prst="diamond">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29" name="Text Box 34">
            <a:extLst>
              <a:ext uri="{FF2B5EF4-FFF2-40B4-BE49-F238E27FC236}">
                <a16:creationId xmlns:a16="http://schemas.microsoft.com/office/drawing/2014/main" id="{3AF952EA-46C3-6F4F-B5A5-0938861417C8}"/>
              </a:ext>
            </a:extLst>
          </p:cNvPr>
          <p:cNvSpPr txBox="1">
            <a:spLocks noChangeArrowheads="1"/>
          </p:cNvSpPr>
          <p:nvPr/>
        </p:nvSpPr>
        <p:spPr bwMode="auto">
          <a:xfrm>
            <a:off x="3581400" y="38862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&lt;</a:t>
            </a:r>
          </a:p>
        </p:txBody>
      </p:sp>
      <p:sp>
        <p:nvSpPr>
          <p:cNvPr id="94230" name="Line 38">
            <a:extLst>
              <a:ext uri="{FF2B5EF4-FFF2-40B4-BE49-F238E27FC236}">
                <a16:creationId xmlns:a16="http://schemas.microsoft.com/office/drawing/2014/main" id="{978EB27C-68F1-F549-B15B-13B41694ACF6}"/>
              </a:ext>
            </a:extLst>
          </p:cNvPr>
          <p:cNvSpPr>
            <a:spLocks noChangeShapeType="1"/>
          </p:cNvSpPr>
          <p:nvPr/>
        </p:nvSpPr>
        <p:spPr bwMode="auto">
          <a:xfrm>
            <a:off x="3733800" y="4343400"/>
            <a:ext cx="0" cy="838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4231" name="Text Box 39">
            <a:extLst>
              <a:ext uri="{FF2B5EF4-FFF2-40B4-BE49-F238E27FC236}">
                <a16:creationId xmlns:a16="http://schemas.microsoft.com/office/drawing/2014/main" id="{FE6350EA-F5DC-594B-BCC4-7EE846C152D4}"/>
              </a:ext>
            </a:extLst>
          </p:cNvPr>
          <p:cNvSpPr txBox="1">
            <a:spLocks noChangeArrowheads="1"/>
          </p:cNvSpPr>
          <p:nvPr/>
        </p:nvSpPr>
        <p:spPr bwMode="auto">
          <a:xfrm>
            <a:off x="2895600" y="52578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FF3300"/>
                </a:solidFill>
              </a:rPr>
              <a:t>Protection Fault</a:t>
            </a:r>
          </a:p>
        </p:txBody>
      </p:sp>
      <p:sp>
        <p:nvSpPr>
          <p:cNvPr id="94232" name="Text Box 41">
            <a:extLst>
              <a:ext uri="{FF2B5EF4-FFF2-40B4-BE49-F238E27FC236}">
                <a16:creationId xmlns:a16="http://schemas.microsoft.com/office/drawing/2014/main" id="{9FE456ED-4219-6742-9590-73C6E9919A09}"/>
              </a:ext>
            </a:extLst>
          </p:cNvPr>
          <p:cNvSpPr txBox="1">
            <a:spLocks noChangeArrowheads="1"/>
          </p:cNvSpPr>
          <p:nvPr/>
        </p:nvSpPr>
        <p:spPr bwMode="auto">
          <a:xfrm>
            <a:off x="4191000" y="3733800"/>
            <a:ext cx="914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D60093"/>
                </a:solidFill>
              </a:rPr>
              <a:t>Yes?</a:t>
            </a:r>
          </a:p>
        </p:txBody>
      </p:sp>
      <p:sp>
        <p:nvSpPr>
          <p:cNvPr id="94233" name="Text Box 42">
            <a:extLst>
              <a:ext uri="{FF2B5EF4-FFF2-40B4-BE49-F238E27FC236}">
                <a16:creationId xmlns:a16="http://schemas.microsoft.com/office/drawing/2014/main" id="{384C942F-7353-E040-84F7-F6CFD4E53A33}"/>
              </a:ext>
            </a:extLst>
          </p:cNvPr>
          <p:cNvSpPr txBox="1">
            <a:spLocks noChangeArrowheads="1"/>
          </p:cNvSpPr>
          <p:nvPr/>
        </p:nvSpPr>
        <p:spPr bwMode="auto">
          <a:xfrm>
            <a:off x="3810000" y="4419600"/>
            <a:ext cx="914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D60093"/>
                </a:solidFill>
              </a:rPr>
              <a:t>No?</a:t>
            </a:r>
          </a:p>
        </p:txBody>
      </p:sp>
      <p:sp>
        <p:nvSpPr>
          <p:cNvPr id="94234" name="Text Box 43">
            <a:extLst>
              <a:ext uri="{FF2B5EF4-FFF2-40B4-BE49-F238E27FC236}">
                <a16:creationId xmlns:a16="http://schemas.microsoft.com/office/drawing/2014/main" id="{4AC60795-A863-B042-810C-3492BD52F7EA}"/>
              </a:ext>
            </a:extLst>
          </p:cNvPr>
          <p:cNvSpPr txBox="1">
            <a:spLocks noChangeArrowheads="1"/>
          </p:cNvSpPr>
          <p:nvPr/>
        </p:nvSpPr>
        <p:spPr bwMode="auto">
          <a:xfrm>
            <a:off x="3048000" y="28956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P3</a:t>
            </a:r>
            <a:r>
              <a:rPr lang="ja-JP" altLang="en-US" sz="1400">
                <a:solidFill>
                  <a:schemeClr val="tx1"/>
                </a:solidFill>
              </a:rPr>
              <a:t>’</a:t>
            </a:r>
            <a:r>
              <a:rPr lang="en-US" altLang="ja-JP" sz="1400">
                <a:solidFill>
                  <a:schemeClr val="tx1"/>
                </a:solidFill>
              </a:rPr>
              <a:t>s Limit</a:t>
            </a:r>
            <a:endParaRPr lang="en-US" altLang="en-US" sz="1400">
              <a:solidFill>
                <a:schemeClr val="tx1"/>
              </a:solidFill>
            </a:endParaRPr>
          </a:p>
        </p:txBody>
      </p:sp>
      <p:sp>
        <p:nvSpPr>
          <p:cNvPr id="94235" name="Text Box 44">
            <a:extLst>
              <a:ext uri="{FF2B5EF4-FFF2-40B4-BE49-F238E27FC236}">
                <a16:creationId xmlns:a16="http://schemas.microsoft.com/office/drawing/2014/main" id="{69485EAD-78A6-9F49-AC74-4A8FEC0F8FF9}"/>
              </a:ext>
            </a:extLst>
          </p:cNvPr>
          <p:cNvSpPr txBox="1">
            <a:spLocks noChangeArrowheads="1"/>
          </p:cNvSpPr>
          <p:nvPr/>
        </p:nvSpPr>
        <p:spPr bwMode="auto">
          <a:xfrm>
            <a:off x="3048000" y="25908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Limit Register</a:t>
            </a:r>
          </a:p>
        </p:txBody>
      </p:sp>
      <p:sp>
        <p:nvSpPr>
          <p:cNvPr id="94236" name="Line 45">
            <a:extLst>
              <a:ext uri="{FF2B5EF4-FFF2-40B4-BE49-F238E27FC236}">
                <a16:creationId xmlns:a16="http://schemas.microsoft.com/office/drawing/2014/main" id="{1F8D2C4F-178A-8148-870D-58BE2F0B90A4}"/>
              </a:ext>
            </a:extLst>
          </p:cNvPr>
          <p:cNvSpPr>
            <a:spLocks noChangeShapeType="1"/>
          </p:cNvSpPr>
          <p:nvPr/>
        </p:nvSpPr>
        <p:spPr bwMode="auto">
          <a:xfrm>
            <a:off x="3733800" y="3200400"/>
            <a:ext cx="0" cy="5334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4237" name="Line 46">
            <a:extLst>
              <a:ext uri="{FF2B5EF4-FFF2-40B4-BE49-F238E27FC236}">
                <a16:creationId xmlns:a16="http://schemas.microsoft.com/office/drawing/2014/main" id="{4C56CDE8-50C9-934F-B556-8440000B14BF}"/>
              </a:ext>
            </a:extLst>
          </p:cNvPr>
          <p:cNvSpPr>
            <a:spLocks noChangeShapeType="1"/>
          </p:cNvSpPr>
          <p:nvPr/>
        </p:nvSpPr>
        <p:spPr bwMode="auto">
          <a:xfrm>
            <a:off x="2438400" y="4038600"/>
            <a:ext cx="9906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4238" name="Rectangle 48">
            <a:extLst>
              <a:ext uri="{FF2B5EF4-FFF2-40B4-BE49-F238E27FC236}">
                <a16:creationId xmlns:a16="http://schemas.microsoft.com/office/drawing/2014/main" id="{E891FC0C-F352-0A41-BF78-B909C10363C1}"/>
              </a:ext>
            </a:extLst>
          </p:cNvPr>
          <p:cNvSpPr>
            <a:spLocks noChangeArrowheads="1"/>
          </p:cNvSpPr>
          <p:nvPr/>
        </p:nvSpPr>
        <p:spPr bwMode="auto">
          <a:xfrm>
            <a:off x="7162800" y="2057400"/>
            <a:ext cx="1295400" cy="3048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4239" name="Text Box 47">
            <a:extLst>
              <a:ext uri="{FF2B5EF4-FFF2-40B4-BE49-F238E27FC236}">
                <a16:creationId xmlns:a16="http://schemas.microsoft.com/office/drawing/2014/main" id="{1C43A271-78FD-544F-AE9F-A18F87693EC9}"/>
              </a:ext>
            </a:extLst>
          </p:cNvPr>
          <p:cNvSpPr txBox="1">
            <a:spLocks noChangeArrowheads="1"/>
          </p:cNvSpPr>
          <p:nvPr/>
        </p:nvSpPr>
        <p:spPr bwMode="auto">
          <a:xfrm>
            <a:off x="7620000" y="20574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P1</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2DCA342-0785-BC47-BFE4-40190D9EC475}"/>
              </a:ext>
            </a:extLst>
          </p:cNvPr>
          <p:cNvSpPr>
            <a:spLocks noChangeArrowheads="1"/>
          </p:cNvSpPr>
          <p:nvPr/>
        </p:nvSpPr>
        <p:spPr bwMode="auto">
          <a:xfrm>
            <a:off x="6705600" y="3352800"/>
            <a:ext cx="1295400" cy="2667000"/>
          </a:xfrm>
          <a:prstGeom prst="rect">
            <a:avLst/>
          </a:prstGeom>
          <a:solidFill>
            <a:schemeClr val="bg2">
              <a:lumMod val="50000"/>
            </a:schemeClr>
          </a:solidFill>
          <a:ln w="9525">
            <a:solidFill>
              <a:schemeClr val="accent2"/>
            </a:solidFill>
            <a:miter lim="800000"/>
            <a:headEnd/>
            <a:tailEnd type="none" w="med" len="lg"/>
          </a:ln>
        </p:spPr>
        <p:txBody>
          <a:bodyPr wrap="none" anchor="ctr"/>
          <a:lstStyle/>
          <a:p>
            <a:pPr>
              <a:defRPr/>
            </a:pPr>
            <a:endParaRPr lang="en-US">
              <a:latin typeface="Arial" charset="0"/>
              <a:ea typeface="ＭＳ Ｐゴシック" charset="0"/>
              <a:cs typeface="ＭＳ Ｐゴシック" charset="0"/>
            </a:endParaRPr>
          </a:p>
        </p:txBody>
      </p:sp>
      <p:sp>
        <p:nvSpPr>
          <p:cNvPr id="95234" name="Slide Number Placeholder 5">
            <a:extLst>
              <a:ext uri="{FF2B5EF4-FFF2-40B4-BE49-F238E27FC236}">
                <a16:creationId xmlns:a16="http://schemas.microsoft.com/office/drawing/2014/main" id="{4017C6E5-7FB2-3F41-95D5-45D929B83D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F7C731A-6F44-BD4D-BB98-056FAB07663E}" type="slidenum">
              <a:rPr lang="en-US" altLang="en-US" sz="1000">
                <a:solidFill>
                  <a:schemeClr val="tx1"/>
                </a:solidFill>
              </a:rPr>
              <a:pPr>
                <a:spcBef>
                  <a:spcPct val="0"/>
                </a:spcBef>
                <a:buClrTx/>
                <a:buSzTx/>
                <a:buFontTx/>
                <a:buNone/>
              </a:pPr>
              <a:t>46</a:t>
            </a:fld>
            <a:endParaRPr lang="en-US" altLang="en-US" sz="1000">
              <a:solidFill>
                <a:schemeClr val="tx1"/>
              </a:solidFill>
            </a:endParaRPr>
          </a:p>
        </p:txBody>
      </p:sp>
      <p:sp>
        <p:nvSpPr>
          <p:cNvPr id="442370" name="Rectangle 2">
            <a:extLst>
              <a:ext uri="{FF2B5EF4-FFF2-40B4-BE49-F238E27FC236}">
                <a16:creationId xmlns:a16="http://schemas.microsoft.com/office/drawing/2014/main" id="{52FB1563-A14D-654C-A9BA-CA2DC17A3C2C}"/>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Variable Partitions</a:t>
            </a:r>
          </a:p>
        </p:txBody>
      </p:sp>
      <p:sp>
        <p:nvSpPr>
          <p:cNvPr id="29702" name="Rectangle 3">
            <a:extLst>
              <a:ext uri="{FF2B5EF4-FFF2-40B4-BE49-F238E27FC236}">
                <a16:creationId xmlns:a16="http://schemas.microsoft.com/office/drawing/2014/main" id="{8EA88892-C5D9-2942-9654-959A9ECD0377}"/>
              </a:ext>
            </a:extLst>
          </p:cNvPr>
          <p:cNvSpPr>
            <a:spLocks noGrp="1" noChangeArrowheads="1"/>
          </p:cNvSpPr>
          <p:nvPr>
            <p:ph type="body" idx="1"/>
          </p:nvPr>
        </p:nvSpPr>
        <p:spPr>
          <a:xfrm>
            <a:off x="685800" y="1600200"/>
            <a:ext cx="7924800" cy="3810000"/>
          </a:xfrm>
        </p:spPr>
        <p:txBody>
          <a:bodyPr/>
          <a:lstStyle/>
          <a:p>
            <a:r>
              <a:rPr lang="en-US" altLang="en-US">
                <a:ea typeface="ＭＳ Ｐゴシック" panose="020B0600070205080204" pitchFamily="34" charset="-128"/>
              </a:rPr>
              <a:t>Advantages</a:t>
            </a:r>
          </a:p>
          <a:p>
            <a:pPr lvl="1"/>
            <a:r>
              <a:rPr lang="en-US" altLang="en-US">
                <a:solidFill>
                  <a:srgbClr val="0000FF"/>
                </a:solidFill>
                <a:ea typeface="ＭＳ Ｐゴシック" panose="020B0600070205080204" pitchFamily="34" charset="-128"/>
              </a:rPr>
              <a:t>No internal fragmentation</a:t>
            </a:r>
            <a:r>
              <a:rPr lang="en-US" altLang="en-US">
                <a:ea typeface="ＭＳ Ｐゴシック" panose="020B0600070205080204" pitchFamily="34" charset="-128"/>
              </a:rPr>
              <a:t>: allocate just enough for process</a:t>
            </a:r>
          </a:p>
          <a:p>
            <a:r>
              <a:rPr lang="en-US" altLang="en-US">
                <a:solidFill>
                  <a:srgbClr val="D60093"/>
                </a:solidFill>
                <a:ea typeface="ＭＳ Ｐゴシック" panose="020B0600070205080204" pitchFamily="34" charset="-128"/>
              </a:rPr>
              <a:t>Problems?</a:t>
            </a:r>
          </a:p>
          <a:p>
            <a:pPr lvl="1"/>
            <a:r>
              <a:rPr lang="en-US" altLang="en-US">
                <a:solidFill>
                  <a:srgbClr val="FF0000"/>
                </a:solidFill>
                <a:ea typeface="ＭＳ Ｐゴシック" panose="020B0600070205080204" pitchFamily="34" charset="-128"/>
              </a:rPr>
              <a:t>External fragmentation</a:t>
            </a:r>
            <a:r>
              <a:rPr lang="en-US" altLang="en-US">
                <a:ea typeface="ＭＳ Ｐゴシック" panose="020B0600070205080204" pitchFamily="34" charset="-128"/>
              </a:rPr>
              <a:t>: job loading and unloading produces empty holes scattered throughout memory</a:t>
            </a:r>
          </a:p>
        </p:txBody>
      </p:sp>
      <p:sp>
        <p:nvSpPr>
          <p:cNvPr id="95237" name="Footer Placeholder 5">
            <a:extLst>
              <a:ext uri="{FF2B5EF4-FFF2-40B4-BE49-F238E27FC236}">
                <a16:creationId xmlns:a16="http://schemas.microsoft.com/office/drawing/2014/main" id="{69A3635B-D3F2-0246-89E6-12B91834891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8" name="Rectangle 17">
            <a:extLst>
              <a:ext uri="{FF2B5EF4-FFF2-40B4-BE49-F238E27FC236}">
                <a16:creationId xmlns:a16="http://schemas.microsoft.com/office/drawing/2014/main" id="{44733D44-5ECF-D646-9A05-0FCCDF68067F}"/>
              </a:ext>
            </a:extLst>
          </p:cNvPr>
          <p:cNvSpPr>
            <a:spLocks noChangeArrowheads="1"/>
          </p:cNvSpPr>
          <p:nvPr/>
        </p:nvSpPr>
        <p:spPr bwMode="auto">
          <a:xfrm>
            <a:off x="6705600" y="4191000"/>
            <a:ext cx="1295400" cy="381000"/>
          </a:xfrm>
          <a:prstGeom prst="rect">
            <a:avLst/>
          </a:prstGeom>
          <a:solidFill>
            <a:schemeClr val="bg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 name="Rectangle 19">
            <a:extLst>
              <a:ext uri="{FF2B5EF4-FFF2-40B4-BE49-F238E27FC236}">
                <a16:creationId xmlns:a16="http://schemas.microsoft.com/office/drawing/2014/main" id="{6458FAB6-D534-224B-AD4A-7E87BD47CFFC}"/>
              </a:ext>
            </a:extLst>
          </p:cNvPr>
          <p:cNvSpPr>
            <a:spLocks noChangeArrowheads="1"/>
          </p:cNvSpPr>
          <p:nvPr/>
        </p:nvSpPr>
        <p:spPr bwMode="auto">
          <a:xfrm>
            <a:off x="6705600" y="4572000"/>
            <a:ext cx="1295400" cy="609600"/>
          </a:xfrm>
          <a:prstGeom prst="rect">
            <a:avLst/>
          </a:prstGeom>
          <a:solidFill>
            <a:schemeClr val="bg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2" name="Text Box 23">
            <a:extLst>
              <a:ext uri="{FF2B5EF4-FFF2-40B4-BE49-F238E27FC236}">
                <a16:creationId xmlns:a16="http://schemas.microsoft.com/office/drawing/2014/main" id="{BB85CC19-99DE-0D4D-85F5-D98A9ACD2E66}"/>
              </a:ext>
            </a:extLst>
          </p:cNvPr>
          <p:cNvSpPr txBox="1">
            <a:spLocks noChangeArrowheads="1"/>
          </p:cNvSpPr>
          <p:nvPr/>
        </p:nvSpPr>
        <p:spPr bwMode="auto">
          <a:xfrm>
            <a:off x="7162800" y="41910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P2</a:t>
            </a:r>
          </a:p>
        </p:txBody>
      </p:sp>
      <p:sp>
        <p:nvSpPr>
          <p:cNvPr id="13" name="Text Box 25">
            <a:extLst>
              <a:ext uri="{FF2B5EF4-FFF2-40B4-BE49-F238E27FC236}">
                <a16:creationId xmlns:a16="http://schemas.microsoft.com/office/drawing/2014/main" id="{C394698B-270D-0B47-A334-8862E6FF3576}"/>
              </a:ext>
            </a:extLst>
          </p:cNvPr>
          <p:cNvSpPr txBox="1">
            <a:spLocks noChangeArrowheads="1"/>
          </p:cNvSpPr>
          <p:nvPr/>
        </p:nvSpPr>
        <p:spPr bwMode="auto">
          <a:xfrm>
            <a:off x="7162800" y="46482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P3</a:t>
            </a:r>
          </a:p>
        </p:txBody>
      </p:sp>
      <p:sp>
        <p:nvSpPr>
          <p:cNvPr id="14" name="Rectangle 48">
            <a:extLst>
              <a:ext uri="{FF2B5EF4-FFF2-40B4-BE49-F238E27FC236}">
                <a16:creationId xmlns:a16="http://schemas.microsoft.com/office/drawing/2014/main" id="{294CD88F-1907-1640-B29D-6F7D9EC28D3F}"/>
              </a:ext>
            </a:extLst>
          </p:cNvPr>
          <p:cNvSpPr>
            <a:spLocks noChangeArrowheads="1"/>
          </p:cNvSpPr>
          <p:nvPr/>
        </p:nvSpPr>
        <p:spPr bwMode="auto">
          <a:xfrm>
            <a:off x="6705600" y="3352800"/>
            <a:ext cx="1295400" cy="838200"/>
          </a:xfrm>
          <a:prstGeom prst="rect">
            <a:avLst/>
          </a:prstGeom>
          <a:solidFill>
            <a:srgbClr val="FFFF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5" name="Text Box 47">
            <a:extLst>
              <a:ext uri="{FF2B5EF4-FFF2-40B4-BE49-F238E27FC236}">
                <a16:creationId xmlns:a16="http://schemas.microsoft.com/office/drawing/2014/main" id="{A725AF24-DD57-A743-9374-3E38CF780FAF}"/>
              </a:ext>
            </a:extLst>
          </p:cNvPr>
          <p:cNvSpPr txBox="1">
            <a:spLocks noChangeArrowheads="1"/>
          </p:cNvSpPr>
          <p:nvPr/>
        </p:nvSpPr>
        <p:spPr bwMode="auto">
          <a:xfrm>
            <a:off x="7162800" y="35814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P1</a:t>
            </a:r>
          </a:p>
        </p:txBody>
      </p:sp>
      <p:sp>
        <p:nvSpPr>
          <p:cNvPr id="16" name="Rectangle 19">
            <a:extLst>
              <a:ext uri="{FF2B5EF4-FFF2-40B4-BE49-F238E27FC236}">
                <a16:creationId xmlns:a16="http://schemas.microsoft.com/office/drawing/2014/main" id="{C2AC2B1F-E390-8C4D-A56C-777321EA5D38}"/>
              </a:ext>
            </a:extLst>
          </p:cNvPr>
          <p:cNvSpPr>
            <a:spLocks noChangeArrowheads="1"/>
          </p:cNvSpPr>
          <p:nvPr/>
        </p:nvSpPr>
        <p:spPr bwMode="auto">
          <a:xfrm>
            <a:off x="6705600" y="5181600"/>
            <a:ext cx="1295400" cy="609600"/>
          </a:xfrm>
          <a:prstGeom prst="rect">
            <a:avLst/>
          </a:prstGeom>
          <a:solidFill>
            <a:schemeClr val="bg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7" name="Text Box 25">
            <a:extLst>
              <a:ext uri="{FF2B5EF4-FFF2-40B4-BE49-F238E27FC236}">
                <a16:creationId xmlns:a16="http://schemas.microsoft.com/office/drawing/2014/main" id="{FDF4E457-A934-AC48-B1B7-6FC4442233EE}"/>
              </a:ext>
            </a:extLst>
          </p:cNvPr>
          <p:cNvSpPr txBox="1">
            <a:spLocks noChangeArrowheads="1"/>
          </p:cNvSpPr>
          <p:nvPr/>
        </p:nvSpPr>
        <p:spPr bwMode="auto">
          <a:xfrm>
            <a:off x="7162800" y="52578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0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702">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8"/>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2"/>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9702" grpId="0" build="p"/>
      <p:bldP spid="8" grpId="0" animBg="1"/>
      <p:bldP spid="8" grpId="1" animBg="1"/>
      <p:bldP spid="10" grpId="0" animBg="1"/>
      <p:bldP spid="12" grpId="0"/>
      <p:bldP spid="12" grpId="1"/>
      <p:bldP spid="13" grpId="0"/>
      <p:bldP spid="14" grpId="0" animBg="1"/>
      <p:bldP spid="15" grpId="0"/>
      <p:bldP spid="16" grpId="0" animBg="1"/>
      <p:bldP spid="1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Footer Placeholder 4">
            <a:extLst>
              <a:ext uri="{FF2B5EF4-FFF2-40B4-BE49-F238E27FC236}">
                <a16:creationId xmlns:a16="http://schemas.microsoft.com/office/drawing/2014/main" id="{CF13AE42-70CF-C94F-9DB4-1C1556F315F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96258" name="Slide Number Placeholder 5">
            <a:extLst>
              <a:ext uri="{FF2B5EF4-FFF2-40B4-BE49-F238E27FC236}">
                <a16:creationId xmlns:a16="http://schemas.microsoft.com/office/drawing/2014/main" id="{7569438D-163D-FB41-B2AB-8C1BA1AED8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E38C050-D3DF-934F-AD6C-66B231170F9D}" type="slidenum">
              <a:rPr lang="en-US" altLang="en-US" sz="1000">
                <a:solidFill>
                  <a:schemeClr val="tx1"/>
                </a:solidFill>
              </a:rPr>
              <a:pPr>
                <a:spcBef>
                  <a:spcPct val="0"/>
                </a:spcBef>
                <a:buClrTx/>
                <a:buSzTx/>
                <a:buFontTx/>
                <a:buNone/>
              </a:pPr>
              <a:t>47</a:t>
            </a:fld>
            <a:endParaRPr lang="en-US" altLang="en-US" sz="1000">
              <a:solidFill>
                <a:schemeClr val="tx1"/>
              </a:solidFill>
            </a:endParaRPr>
          </a:p>
        </p:txBody>
      </p:sp>
      <p:sp>
        <p:nvSpPr>
          <p:cNvPr id="448514" name="Rectangle 2">
            <a:extLst>
              <a:ext uri="{FF2B5EF4-FFF2-40B4-BE49-F238E27FC236}">
                <a16:creationId xmlns:a16="http://schemas.microsoft.com/office/drawing/2014/main" id="{89833E9C-EF18-9041-974F-FA58DADFDD1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Paging</a:t>
            </a:r>
          </a:p>
        </p:txBody>
      </p:sp>
      <p:sp>
        <p:nvSpPr>
          <p:cNvPr id="96260" name="Rectangle 3">
            <a:extLst>
              <a:ext uri="{FF2B5EF4-FFF2-40B4-BE49-F238E27FC236}">
                <a16:creationId xmlns:a16="http://schemas.microsoft.com/office/drawing/2014/main" id="{09CC7892-32C0-4147-88DC-FEB98BCE8D5D}"/>
              </a:ext>
            </a:extLst>
          </p:cNvPr>
          <p:cNvSpPr>
            <a:spLocks noGrp="1" noChangeArrowheads="1"/>
          </p:cNvSpPr>
          <p:nvPr>
            <p:ph type="body" idx="1"/>
          </p:nvPr>
        </p:nvSpPr>
        <p:spPr>
          <a:xfrm>
            <a:off x="685800" y="1600200"/>
            <a:ext cx="7924800" cy="1371600"/>
          </a:xfrm>
        </p:spPr>
        <p:txBody>
          <a:bodyPr/>
          <a:lstStyle/>
          <a:p>
            <a:r>
              <a:rPr lang="en-US" altLang="en-US">
                <a:ea typeface="ＭＳ Ｐゴシック" panose="020B0600070205080204" pitchFamily="34" charset="-128"/>
              </a:rPr>
              <a:t>New Idea: split virtual address space into multiple partitions</a:t>
            </a:r>
          </a:p>
          <a:p>
            <a:pPr lvl="1"/>
            <a:r>
              <a:rPr lang="en-US" altLang="en-US">
                <a:ea typeface="ＭＳ Ｐゴシック" panose="020B0600070205080204" pitchFamily="34" charset="-128"/>
              </a:rPr>
              <a:t>Each can go anywhere!</a:t>
            </a:r>
          </a:p>
          <a:p>
            <a:endParaRPr lang="en-US" altLang="en-US">
              <a:ea typeface="ＭＳ Ｐゴシック" panose="020B0600070205080204" pitchFamily="34" charset="-128"/>
            </a:endParaRPr>
          </a:p>
        </p:txBody>
      </p:sp>
      <p:sp>
        <p:nvSpPr>
          <p:cNvPr id="96261" name="Rectangle 5">
            <a:extLst>
              <a:ext uri="{FF2B5EF4-FFF2-40B4-BE49-F238E27FC236}">
                <a16:creationId xmlns:a16="http://schemas.microsoft.com/office/drawing/2014/main" id="{A1000D41-E6A9-4F40-A998-F1B7DDAFE388}"/>
              </a:ext>
            </a:extLst>
          </p:cNvPr>
          <p:cNvSpPr>
            <a:spLocks noChangeArrowheads="1"/>
          </p:cNvSpPr>
          <p:nvPr/>
        </p:nvSpPr>
        <p:spPr bwMode="auto">
          <a:xfrm>
            <a:off x="2133600" y="32004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62" name="Text Box 6">
            <a:extLst>
              <a:ext uri="{FF2B5EF4-FFF2-40B4-BE49-F238E27FC236}">
                <a16:creationId xmlns:a16="http://schemas.microsoft.com/office/drawing/2014/main" id="{8413A183-98FF-A04D-9B77-12890F363F43}"/>
              </a:ext>
            </a:extLst>
          </p:cNvPr>
          <p:cNvSpPr txBox="1">
            <a:spLocks noChangeArrowheads="1"/>
          </p:cNvSpPr>
          <p:nvPr/>
        </p:nvSpPr>
        <p:spPr bwMode="auto">
          <a:xfrm>
            <a:off x="1828800" y="28194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009900"/>
                </a:solidFill>
              </a:rPr>
              <a:t>Virtual Memory</a:t>
            </a:r>
          </a:p>
        </p:txBody>
      </p:sp>
      <p:sp>
        <p:nvSpPr>
          <p:cNvPr id="96263" name="Text Box 11">
            <a:extLst>
              <a:ext uri="{FF2B5EF4-FFF2-40B4-BE49-F238E27FC236}">
                <a16:creationId xmlns:a16="http://schemas.microsoft.com/office/drawing/2014/main" id="{13D2A072-7197-0E42-8C58-70DF5D3340F7}"/>
              </a:ext>
            </a:extLst>
          </p:cNvPr>
          <p:cNvSpPr txBox="1">
            <a:spLocks noChangeArrowheads="1"/>
          </p:cNvSpPr>
          <p:nvPr/>
        </p:nvSpPr>
        <p:spPr bwMode="auto">
          <a:xfrm>
            <a:off x="2209800" y="32004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Page 1</a:t>
            </a:r>
          </a:p>
        </p:txBody>
      </p:sp>
      <p:sp>
        <p:nvSpPr>
          <p:cNvPr id="96264" name="Rectangle 17">
            <a:extLst>
              <a:ext uri="{FF2B5EF4-FFF2-40B4-BE49-F238E27FC236}">
                <a16:creationId xmlns:a16="http://schemas.microsoft.com/office/drawing/2014/main" id="{BE06CF29-A58C-EB4C-909C-2396080A9386}"/>
              </a:ext>
            </a:extLst>
          </p:cNvPr>
          <p:cNvSpPr>
            <a:spLocks noChangeArrowheads="1"/>
          </p:cNvSpPr>
          <p:nvPr/>
        </p:nvSpPr>
        <p:spPr bwMode="auto">
          <a:xfrm>
            <a:off x="2133600" y="35814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65" name="Rectangle 18">
            <a:extLst>
              <a:ext uri="{FF2B5EF4-FFF2-40B4-BE49-F238E27FC236}">
                <a16:creationId xmlns:a16="http://schemas.microsoft.com/office/drawing/2014/main" id="{1AD72919-CF20-2448-8DBE-2A95C8DB3E36}"/>
              </a:ext>
            </a:extLst>
          </p:cNvPr>
          <p:cNvSpPr>
            <a:spLocks noChangeArrowheads="1"/>
          </p:cNvSpPr>
          <p:nvPr/>
        </p:nvSpPr>
        <p:spPr bwMode="auto">
          <a:xfrm>
            <a:off x="2133600" y="39624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66" name="Rectangle 19">
            <a:extLst>
              <a:ext uri="{FF2B5EF4-FFF2-40B4-BE49-F238E27FC236}">
                <a16:creationId xmlns:a16="http://schemas.microsoft.com/office/drawing/2014/main" id="{53183B45-559D-114E-AD24-440097A7AF51}"/>
              </a:ext>
            </a:extLst>
          </p:cNvPr>
          <p:cNvSpPr>
            <a:spLocks noChangeArrowheads="1"/>
          </p:cNvSpPr>
          <p:nvPr/>
        </p:nvSpPr>
        <p:spPr bwMode="auto">
          <a:xfrm>
            <a:off x="2133600" y="4800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67" name="Text Box 20">
            <a:extLst>
              <a:ext uri="{FF2B5EF4-FFF2-40B4-BE49-F238E27FC236}">
                <a16:creationId xmlns:a16="http://schemas.microsoft.com/office/drawing/2014/main" id="{1F51208F-0948-6749-B6EA-F9A42CF59089}"/>
              </a:ext>
            </a:extLst>
          </p:cNvPr>
          <p:cNvSpPr txBox="1">
            <a:spLocks noChangeArrowheads="1"/>
          </p:cNvSpPr>
          <p:nvPr/>
        </p:nvSpPr>
        <p:spPr bwMode="auto">
          <a:xfrm>
            <a:off x="2209800" y="35814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Page 2</a:t>
            </a:r>
          </a:p>
        </p:txBody>
      </p:sp>
      <p:sp>
        <p:nvSpPr>
          <p:cNvPr id="96268" name="Text Box 21">
            <a:extLst>
              <a:ext uri="{FF2B5EF4-FFF2-40B4-BE49-F238E27FC236}">
                <a16:creationId xmlns:a16="http://schemas.microsoft.com/office/drawing/2014/main" id="{66A9A4F1-A34C-6C4E-BF41-E02DE2BF0C36}"/>
              </a:ext>
            </a:extLst>
          </p:cNvPr>
          <p:cNvSpPr txBox="1">
            <a:spLocks noChangeArrowheads="1"/>
          </p:cNvSpPr>
          <p:nvPr/>
        </p:nvSpPr>
        <p:spPr bwMode="auto">
          <a:xfrm>
            <a:off x="2209800" y="39624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Page 3</a:t>
            </a:r>
          </a:p>
        </p:txBody>
      </p:sp>
      <p:sp>
        <p:nvSpPr>
          <p:cNvPr id="96269" name="Text Box 22">
            <a:extLst>
              <a:ext uri="{FF2B5EF4-FFF2-40B4-BE49-F238E27FC236}">
                <a16:creationId xmlns:a16="http://schemas.microsoft.com/office/drawing/2014/main" id="{642C58A0-78DA-A14B-813D-06D65F5532B5}"/>
              </a:ext>
            </a:extLst>
          </p:cNvPr>
          <p:cNvSpPr txBox="1">
            <a:spLocks noChangeArrowheads="1"/>
          </p:cNvSpPr>
          <p:nvPr/>
        </p:nvSpPr>
        <p:spPr bwMode="auto">
          <a:xfrm>
            <a:off x="2209800" y="48006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Page N</a:t>
            </a:r>
          </a:p>
        </p:txBody>
      </p:sp>
      <p:sp>
        <p:nvSpPr>
          <p:cNvPr id="96270" name="Line 23">
            <a:extLst>
              <a:ext uri="{FF2B5EF4-FFF2-40B4-BE49-F238E27FC236}">
                <a16:creationId xmlns:a16="http://schemas.microsoft.com/office/drawing/2014/main" id="{88CA4718-B379-8C45-9CCC-B1261D62D1F9}"/>
              </a:ext>
            </a:extLst>
          </p:cNvPr>
          <p:cNvSpPr>
            <a:spLocks noChangeShapeType="1"/>
          </p:cNvSpPr>
          <p:nvPr/>
        </p:nvSpPr>
        <p:spPr bwMode="auto">
          <a:xfrm>
            <a:off x="2590800" y="4495800"/>
            <a:ext cx="0" cy="228600"/>
          </a:xfrm>
          <a:prstGeom prst="line">
            <a:avLst/>
          </a:prstGeom>
          <a:noFill/>
          <a:ln w="38100" cap="rnd">
            <a:solidFill>
              <a:schemeClr val="accent2"/>
            </a:solidFill>
            <a:prstDash val="sysDot"/>
            <a:round/>
            <a:headEnd/>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96271" name="Rectangle 24">
            <a:extLst>
              <a:ext uri="{FF2B5EF4-FFF2-40B4-BE49-F238E27FC236}">
                <a16:creationId xmlns:a16="http://schemas.microsoft.com/office/drawing/2014/main" id="{ACE31BDE-858B-4946-A87F-1C8EA0C23CEF}"/>
              </a:ext>
            </a:extLst>
          </p:cNvPr>
          <p:cNvSpPr>
            <a:spLocks noChangeArrowheads="1"/>
          </p:cNvSpPr>
          <p:nvPr/>
        </p:nvSpPr>
        <p:spPr bwMode="auto">
          <a:xfrm>
            <a:off x="5791200" y="2895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72" name="Text Box 25">
            <a:extLst>
              <a:ext uri="{FF2B5EF4-FFF2-40B4-BE49-F238E27FC236}">
                <a16:creationId xmlns:a16="http://schemas.microsoft.com/office/drawing/2014/main" id="{8AAB7A9E-E7DF-FA4C-BA77-6437664127E2}"/>
              </a:ext>
            </a:extLst>
          </p:cNvPr>
          <p:cNvSpPr txBox="1">
            <a:spLocks noChangeArrowheads="1"/>
          </p:cNvSpPr>
          <p:nvPr/>
        </p:nvSpPr>
        <p:spPr bwMode="auto">
          <a:xfrm>
            <a:off x="5486400" y="25146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009900"/>
                </a:solidFill>
              </a:rPr>
              <a:t>Physical Memory</a:t>
            </a:r>
          </a:p>
        </p:txBody>
      </p:sp>
      <p:sp>
        <p:nvSpPr>
          <p:cNvPr id="96273" name="Rectangle 27">
            <a:extLst>
              <a:ext uri="{FF2B5EF4-FFF2-40B4-BE49-F238E27FC236}">
                <a16:creationId xmlns:a16="http://schemas.microsoft.com/office/drawing/2014/main" id="{0DB61367-9084-7A47-87AD-8F7331145D05}"/>
              </a:ext>
            </a:extLst>
          </p:cNvPr>
          <p:cNvSpPr>
            <a:spLocks noChangeArrowheads="1"/>
          </p:cNvSpPr>
          <p:nvPr/>
        </p:nvSpPr>
        <p:spPr bwMode="auto">
          <a:xfrm>
            <a:off x="5791200" y="3276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74" name="Rectangle 28">
            <a:extLst>
              <a:ext uri="{FF2B5EF4-FFF2-40B4-BE49-F238E27FC236}">
                <a16:creationId xmlns:a16="http://schemas.microsoft.com/office/drawing/2014/main" id="{08393463-D78C-CB4E-8CA9-98352DF05B44}"/>
              </a:ext>
            </a:extLst>
          </p:cNvPr>
          <p:cNvSpPr>
            <a:spLocks noChangeArrowheads="1"/>
          </p:cNvSpPr>
          <p:nvPr/>
        </p:nvSpPr>
        <p:spPr bwMode="auto">
          <a:xfrm>
            <a:off x="5791200" y="3657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75" name="Rectangle 29">
            <a:extLst>
              <a:ext uri="{FF2B5EF4-FFF2-40B4-BE49-F238E27FC236}">
                <a16:creationId xmlns:a16="http://schemas.microsoft.com/office/drawing/2014/main" id="{39F1C310-C275-BE40-8287-6ACD278E099E}"/>
              </a:ext>
            </a:extLst>
          </p:cNvPr>
          <p:cNvSpPr>
            <a:spLocks noChangeArrowheads="1"/>
          </p:cNvSpPr>
          <p:nvPr/>
        </p:nvSpPr>
        <p:spPr bwMode="auto">
          <a:xfrm>
            <a:off x="5791200" y="4038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76" name="Rectangle 34">
            <a:extLst>
              <a:ext uri="{FF2B5EF4-FFF2-40B4-BE49-F238E27FC236}">
                <a16:creationId xmlns:a16="http://schemas.microsoft.com/office/drawing/2014/main" id="{85804881-C4BF-D047-8281-7E5838545091}"/>
              </a:ext>
            </a:extLst>
          </p:cNvPr>
          <p:cNvSpPr>
            <a:spLocks noChangeArrowheads="1"/>
          </p:cNvSpPr>
          <p:nvPr/>
        </p:nvSpPr>
        <p:spPr bwMode="auto">
          <a:xfrm>
            <a:off x="5791200" y="4419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77" name="Rectangle 35">
            <a:extLst>
              <a:ext uri="{FF2B5EF4-FFF2-40B4-BE49-F238E27FC236}">
                <a16:creationId xmlns:a16="http://schemas.microsoft.com/office/drawing/2014/main" id="{B775A159-A58A-5140-8F9B-EF485CADC6F8}"/>
              </a:ext>
            </a:extLst>
          </p:cNvPr>
          <p:cNvSpPr>
            <a:spLocks noChangeArrowheads="1"/>
          </p:cNvSpPr>
          <p:nvPr/>
        </p:nvSpPr>
        <p:spPr bwMode="auto">
          <a:xfrm>
            <a:off x="5791200" y="4800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78" name="Rectangle 36">
            <a:extLst>
              <a:ext uri="{FF2B5EF4-FFF2-40B4-BE49-F238E27FC236}">
                <a16:creationId xmlns:a16="http://schemas.microsoft.com/office/drawing/2014/main" id="{DF0E3894-1DC8-FA41-B508-83C6B25843A6}"/>
              </a:ext>
            </a:extLst>
          </p:cNvPr>
          <p:cNvSpPr>
            <a:spLocks noChangeArrowheads="1"/>
          </p:cNvSpPr>
          <p:nvPr/>
        </p:nvSpPr>
        <p:spPr bwMode="auto">
          <a:xfrm>
            <a:off x="5791200" y="5181600"/>
            <a:ext cx="990600" cy="3810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6279" name="Line 37">
            <a:extLst>
              <a:ext uri="{FF2B5EF4-FFF2-40B4-BE49-F238E27FC236}">
                <a16:creationId xmlns:a16="http://schemas.microsoft.com/office/drawing/2014/main" id="{04E6ED1A-E186-1C4F-9FC1-C75FCE37E8C9}"/>
              </a:ext>
            </a:extLst>
          </p:cNvPr>
          <p:cNvSpPr>
            <a:spLocks noChangeShapeType="1"/>
          </p:cNvSpPr>
          <p:nvPr/>
        </p:nvSpPr>
        <p:spPr bwMode="auto">
          <a:xfrm>
            <a:off x="3124200" y="3352800"/>
            <a:ext cx="2667000" cy="838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6280" name="Line 38">
            <a:extLst>
              <a:ext uri="{FF2B5EF4-FFF2-40B4-BE49-F238E27FC236}">
                <a16:creationId xmlns:a16="http://schemas.microsoft.com/office/drawing/2014/main" id="{634AE972-47F5-3049-8199-E6F1CB4ABC05}"/>
              </a:ext>
            </a:extLst>
          </p:cNvPr>
          <p:cNvSpPr>
            <a:spLocks noChangeShapeType="1"/>
          </p:cNvSpPr>
          <p:nvPr/>
        </p:nvSpPr>
        <p:spPr bwMode="auto">
          <a:xfrm flipV="1">
            <a:off x="3124200" y="3124200"/>
            <a:ext cx="2667000" cy="6858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6281" name="Line 39">
            <a:extLst>
              <a:ext uri="{FF2B5EF4-FFF2-40B4-BE49-F238E27FC236}">
                <a16:creationId xmlns:a16="http://schemas.microsoft.com/office/drawing/2014/main" id="{DEB9FB83-2B86-A543-B4EF-73CF54B33442}"/>
              </a:ext>
            </a:extLst>
          </p:cNvPr>
          <p:cNvSpPr>
            <a:spLocks noChangeShapeType="1"/>
          </p:cNvSpPr>
          <p:nvPr/>
        </p:nvSpPr>
        <p:spPr bwMode="auto">
          <a:xfrm flipV="1">
            <a:off x="3124200" y="3886200"/>
            <a:ext cx="2667000" cy="3048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6282" name="Line 40">
            <a:extLst>
              <a:ext uri="{FF2B5EF4-FFF2-40B4-BE49-F238E27FC236}">
                <a16:creationId xmlns:a16="http://schemas.microsoft.com/office/drawing/2014/main" id="{2FE55D66-2BC1-C346-B4A1-A8436ECE19D6}"/>
              </a:ext>
            </a:extLst>
          </p:cNvPr>
          <p:cNvSpPr>
            <a:spLocks noChangeShapeType="1"/>
          </p:cNvSpPr>
          <p:nvPr/>
        </p:nvSpPr>
        <p:spPr bwMode="auto">
          <a:xfrm>
            <a:off x="3124200" y="4953000"/>
            <a:ext cx="2667000" cy="3810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 name="TextBox 1">
            <a:extLst>
              <a:ext uri="{FF2B5EF4-FFF2-40B4-BE49-F238E27FC236}">
                <a16:creationId xmlns:a16="http://schemas.microsoft.com/office/drawing/2014/main" id="{A7B3BC5C-2D31-3641-B1FC-8E657ECEFE5C}"/>
              </a:ext>
            </a:extLst>
          </p:cNvPr>
          <p:cNvSpPr txBox="1">
            <a:spLocks noChangeArrowheads="1"/>
          </p:cNvSpPr>
          <p:nvPr/>
        </p:nvSpPr>
        <p:spPr bwMode="auto">
          <a:xfrm>
            <a:off x="152400" y="5486400"/>
            <a:ext cx="5969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Paging solves the external fragmentation problem by </a:t>
            </a:r>
          </a:p>
          <a:p>
            <a:pPr>
              <a:spcBef>
                <a:spcPct val="0"/>
              </a:spcBef>
              <a:buClrTx/>
              <a:buSzTx/>
              <a:buFontTx/>
              <a:buNone/>
            </a:pPr>
            <a:r>
              <a:rPr lang="en-US" altLang="en-US" sz="1600">
                <a:solidFill>
                  <a:schemeClr val="tx1"/>
                </a:solidFill>
              </a:rPr>
              <a:t>using fixed sized units in both physical and virtual memory</a:t>
            </a:r>
          </a:p>
          <a:p>
            <a:pPr>
              <a:spcBef>
                <a:spcPct val="0"/>
              </a:spcBef>
              <a:buClrTx/>
              <a:buSzTx/>
              <a:buFontTx/>
              <a:buNone/>
            </a:pPr>
            <a:endParaRPr lang="en-US" altLang="en-US" sz="1600">
              <a:solidFill>
                <a:schemeClr val="tx1"/>
              </a:solidFill>
            </a:endParaRPr>
          </a:p>
        </p:txBody>
      </p:sp>
      <p:sp>
        <p:nvSpPr>
          <p:cNvPr id="3" name="TextBox 2">
            <a:extLst>
              <a:ext uri="{FF2B5EF4-FFF2-40B4-BE49-F238E27FC236}">
                <a16:creationId xmlns:a16="http://schemas.microsoft.com/office/drawing/2014/main" id="{5BBDB9DC-B388-8E44-9ED7-923E9121FDEF}"/>
              </a:ext>
            </a:extLst>
          </p:cNvPr>
          <p:cNvSpPr txBox="1">
            <a:spLocks noChangeArrowheads="1"/>
          </p:cNvSpPr>
          <p:nvPr/>
        </p:nvSpPr>
        <p:spPr bwMode="auto">
          <a:xfrm>
            <a:off x="6629400" y="5715000"/>
            <a:ext cx="2390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But need to keep track </a:t>
            </a:r>
          </a:p>
          <a:p>
            <a:pPr>
              <a:spcBef>
                <a:spcPct val="0"/>
              </a:spcBef>
              <a:buClrTx/>
              <a:buSzTx/>
              <a:buFontTx/>
              <a:buNone/>
            </a:pPr>
            <a:r>
              <a:rPr lang="en-US" altLang="en-US" sz="1600">
                <a:solidFill>
                  <a:schemeClr val="tx1"/>
                </a:solidFill>
              </a:rPr>
              <a:t>of where things 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281" name="Footer Placeholder 4">
            <a:extLst>
              <a:ext uri="{FF2B5EF4-FFF2-40B4-BE49-F238E27FC236}">
                <a16:creationId xmlns:a16="http://schemas.microsoft.com/office/drawing/2014/main" id="{1602143A-7A99-754F-91E9-99D13DA056B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97282" name="Slide Number Placeholder 5">
            <a:extLst>
              <a:ext uri="{FF2B5EF4-FFF2-40B4-BE49-F238E27FC236}">
                <a16:creationId xmlns:a16="http://schemas.microsoft.com/office/drawing/2014/main" id="{CFE3E997-6E1D-FC41-8F85-892425F41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E966DCC-97D4-5843-A691-08F922C48764}" type="slidenum">
              <a:rPr lang="en-US" altLang="en-US" sz="1000">
                <a:solidFill>
                  <a:schemeClr val="tx1"/>
                </a:solidFill>
              </a:rPr>
              <a:pPr>
                <a:spcBef>
                  <a:spcPct val="0"/>
                </a:spcBef>
                <a:buClrTx/>
                <a:buSzTx/>
                <a:buFontTx/>
                <a:buNone/>
              </a:pPr>
              <a:t>48</a:t>
            </a:fld>
            <a:endParaRPr lang="en-US" altLang="en-US" sz="1000">
              <a:solidFill>
                <a:schemeClr val="tx1"/>
              </a:solidFill>
            </a:endParaRPr>
          </a:p>
        </p:txBody>
      </p:sp>
      <p:sp>
        <p:nvSpPr>
          <p:cNvPr id="451586" name="Rectangle 2">
            <a:extLst>
              <a:ext uri="{FF2B5EF4-FFF2-40B4-BE49-F238E27FC236}">
                <a16:creationId xmlns:a16="http://schemas.microsoft.com/office/drawing/2014/main" id="{C2E66088-244B-1141-8314-33FADC58CC33}"/>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Process Perspective</a:t>
            </a:r>
          </a:p>
        </p:txBody>
      </p:sp>
      <p:sp>
        <p:nvSpPr>
          <p:cNvPr id="97284" name="Rectangle 3">
            <a:extLst>
              <a:ext uri="{FF2B5EF4-FFF2-40B4-BE49-F238E27FC236}">
                <a16:creationId xmlns:a16="http://schemas.microsoft.com/office/drawing/2014/main" id="{48EAFD22-3841-8B42-A081-1AF50E702018}"/>
              </a:ext>
            </a:extLst>
          </p:cNvPr>
          <p:cNvSpPr>
            <a:spLocks noGrp="1" noChangeArrowheads="1"/>
          </p:cNvSpPr>
          <p:nvPr>
            <p:ph type="body" idx="1"/>
          </p:nvPr>
        </p:nvSpPr>
        <p:spPr/>
        <p:txBody>
          <a:bodyPr/>
          <a:lstStyle/>
          <a:p>
            <a:r>
              <a:rPr lang="en-US" altLang="en-US">
                <a:ea typeface="ＭＳ Ｐゴシック" panose="020B0600070205080204" pitchFamily="34" charset="-128"/>
              </a:rPr>
              <a:t>Processes view memory as one contiguous address space from 0 through N</a:t>
            </a:r>
          </a:p>
          <a:p>
            <a:pPr lvl="1"/>
            <a:r>
              <a:rPr lang="en-US" altLang="en-US">
                <a:ea typeface="ＭＳ Ｐゴシック" panose="020B0600070205080204" pitchFamily="34" charset="-128"/>
              </a:rPr>
              <a:t>Virtual address space (VAS)</a:t>
            </a:r>
          </a:p>
          <a:p>
            <a:r>
              <a:rPr lang="en-US" altLang="en-US">
                <a:ea typeface="ＭＳ Ｐゴシック" panose="020B0600070205080204" pitchFamily="34" charset="-128"/>
              </a:rPr>
              <a:t>In reality, pages are scattered throughout physical storage</a:t>
            </a:r>
          </a:p>
          <a:p>
            <a:r>
              <a:rPr lang="en-US" altLang="en-US">
                <a:ea typeface="ＭＳ Ｐゴシック" panose="020B0600070205080204" pitchFamily="34" charset="-128"/>
              </a:rPr>
              <a:t>The mapping is invisible to the program</a:t>
            </a:r>
          </a:p>
          <a:p>
            <a:r>
              <a:rPr lang="en-US" altLang="en-US">
                <a:ea typeface="ＭＳ Ｐゴシック" panose="020B0600070205080204" pitchFamily="34" charset="-128"/>
              </a:rPr>
              <a:t>Protection is provided because a program cannot reference memory outside of its VAS</a:t>
            </a:r>
          </a:p>
          <a:p>
            <a:pPr lvl="1"/>
            <a:r>
              <a:rPr lang="en-US" altLang="en-US">
                <a:ea typeface="ＭＳ Ｐゴシック" panose="020B0600070205080204" pitchFamily="34" charset="-128"/>
              </a:rPr>
              <a:t>The address </a:t>
            </a:r>
            <a:r>
              <a:rPr lang="ja-JP" altLang="en-US">
                <a:ea typeface="ＭＳ Ｐゴシック" panose="020B0600070205080204" pitchFamily="34" charset="-128"/>
              </a:rPr>
              <a:t>“</a:t>
            </a:r>
            <a:r>
              <a:rPr lang="en-US" altLang="ja-JP">
                <a:ea typeface="ＭＳ Ｐゴシック" panose="020B0600070205080204" pitchFamily="34" charset="-128"/>
              </a:rPr>
              <a:t>0x1000</a:t>
            </a:r>
            <a:r>
              <a:rPr lang="ja-JP" altLang="en-US">
                <a:ea typeface="ＭＳ Ｐゴシック" panose="020B0600070205080204" pitchFamily="34" charset="-128"/>
              </a:rPr>
              <a:t>”</a:t>
            </a:r>
            <a:r>
              <a:rPr lang="en-US" altLang="ja-JP">
                <a:ea typeface="ＭＳ Ｐゴシック" panose="020B0600070205080204" pitchFamily="34" charset="-128"/>
              </a:rPr>
              <a:t> maps to different physical addresses in different processes</a:t>
            </a:r>
            <a:endParaRPr lang="en-US" altLang="en-US">
              <a:ea typeface="ＭＳ Ｐゴシック" panose="020B0600070205080204" pitchFamily="34" charset="-128"/>
            </a:endParaRP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8305" name="Footer Placeholder 4">
            <a:extLst>
              <a:ext uri="{FF2B5EF4-FFF2-40B4-BE49-F238E27FC236}">
                <a16:creationId xmlns:a16="http://schemas.microsoft.com/office/drawing/2014/main" id="{0E208DD3-DC1D-204E-9926-AE52243CA89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98306" name="Slide Number Placeholder 5">
            <a:extLst>
              <a:ext uri="{FF2B5EF4-FFF2-40B4-BE49-F238E27FC236}">
                <a16:creationId xmlns:a16="http://schemas.microsoft.com/office/drawing/2014/main" id="{4F94707C-EB9A-A14A-B70E-5F2A0CC9311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86ECAD3-823A-CA44-B58B-A41CD5EAF586}" type="slidenum">
              <a:rPr lang="en-US" altLang="en-US" sz="1000">
                <a:solidFill>
                  <a:schemeClr val="tx1"/>
                </a:solidFill>
              </a:rPr>
              <a:pPr>
                <a:spcBef>
                  <a:spcPct val="0"/>
                </a:spcBef>
                <a:buClrTx/>
                <a:buSzTx/>
                <a:buFontTx/>
                <a:buNone/>
              </a:pPr>
              <a:t>49</a:t>
            </a:fld>
            <a:endParaRPr lang="en-US" altLang="en-US" sz="1000">
              <a:solidFill>
                <a:schemeClr val="tx1"/>
              </a:solidFill>
            </a:endParaRPr>
          </a:p>
        </p:txBody>
      </p:sp>
      <p:sp>
        <p:nvSpPr>
          <p:cNvPr id="459778" name="Rectangle 2">
            <a:extLst>
              <a:ext uri="{FF2B5EF4-FFF2-40B4-BE49-F238E27FC236}">
                <a16:creationId xmlns:a16="http://schemas.microsoft.com/office/drawing/2014/main" id="{8E4C3DB3-356B-0345-9493-D91170892DD9}"/>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Paging</a:t>
            </a:r>
          </a:p>
        </p:txBody>
      </p:sp>
      <p:sp>
        <p:nvSpPr>
          <p:cNvPr id="98308" name="Rectangle 3">
            <a:extLst>
              <a:ext uri="{FF2B5EF4-FFF2-40B4-BE49-F238E27FC236}">
                <a16:creationId xmlns:a16="http://schemas.microsoft.com/office/drawing/2014/main" id="{174E876E-AEAB-AC44-B794-74E672D39C48}"/>
              </a:ext>
            </a:extLst>
          </p:cNvPr>
          <p:cNvSpPr>
            <a:spLocks noGrp="1" noChangeArrowheads="1"/>
          </p:cNvSpPr>
          <p:nvPr>
            <p:ph type="body" idx="1"/>
          </p:nvPr>
        </p:nvSpPr>
        <p:spPr/>
        <p:txBody>
          <a:bodyPr/>
          <a:lstStyle/>
          <a:p>
            <a:r>
              <a:rPr lang="en-US" altLang="en-US">
                <a:ea typeface="ＭＳ Ｐゴシック" panose="020B0600070205080204" pitchFamily="34" charset="-128"/>
              </a:rPr>
              <a:t>Translating addresses</a:t>
            </a:r>
          </a:p>
          <a:p>
            <a:pPr lvl="1"/>
            <a:r>
              <a:rPr lang="en-US" altLang="en-US">
                <a:ea typeface="ＭＳ Ｐゴシック" panose="020B0600070205080204" pitchFamily="34" charset="-128"/>
              </a:rPr>
              <a:t>Virtual address has two parts: </a:t>
            </a:r>
            <a:r>
              <a:rPr lang="en-US" altLang="en-US">
                <a:solidFill>
                  <a:srgbClr val="0000FF"/>
                </a:solidFill>
                <a:ea typeface="ＭＳ Ｐゴシック" panose="020B0600070205080204" pitchFamily="34" charset="-128"/>
              </a:rPr>
              <a:t>virtual page number</a:t>
            </a:r>
            <a:r>
              <a:rPr lang="en-US" altLang="en-US">
                <a:ea typeface="ＭＳ Ｐゴシック" panose="020B0600070205080204" pitchFamily="34" charset="-128"/>
              </a:rPr>
              <a:t> and </a:t>
            </a:r>
            <a:r>
              <a:rPr lang="en-US" altLang="en-US">
                <a:solidFill>
                  <a:srgbClr val="0000FF"/>
                </a:solidFill>
                <a:ea typeface="ＭＳ Ｐゴシック" panose="020B0600070205080204" pitchFamily="34" charset="-128"/>
              </a:rPr>
              <a:t>offset</a:t>
            </a:r>
          </a:p>
          <a:p>
            <a:pPr lvl="1"/>
            <a:r>
              <a:rPr lang="en-US" altLang="en-US">
                <a:ea typeface="ＭＳ Ｐゴシック" panose="020B0600070205080204" pitchFamily="34" charset="-128"/>
              </a:rPr>
              <a:t>Virtual page number (VPN) is an index into a page table</a:t>
            </a:r>
          </a:p>
          <a:p>
            <a:pPr lvl="1"/>
            <a:r>
              <a:rPr lang="en-US" altLang="en-US">
                <a:ea typeface="ＭＳ Ｐゴシック" panose="020B0600070205080204" pitchFamily="34" charset="-128"/>
              </a:rPr>
              <a:t>Page table determines page frame number (PFN)</a:t>
            </a:r>
          </a:p>
          <a:p>
            <a:pPr lvl="1"/>
            <a:r>
              <a:rPr lang="en-US" altLang="en-US">
                <a:ea typeface="ＭＳ Ｐゴシック" panose="020B0600070205080204" pitchFamily="34" charset="-128"/>
              </a:rPr>
              <a:t>Physical address is PFN::offset</a:t>
            </a:r>
          </a:p>
          <a:p>
            <a:r>
              <a:rPr lang="en-US" altLang="en-US">
                <a:ea typeface="ＭＳ Ｐゴシック" panose="020B0600070205080204" pitchFamily="34" charset="-128"/>
              </a:rPr>
              <a:t>Page tables</a:t>
            </a:r>
          </a:p>
          <a:p>
            <a:pPr lvl="1"/>
            <a:r>
              <a:rPr lang="en-US" altLang="en-US">
                <a:ea typeface="ＭＳ Ｐゴシック" panose="020B0600070205080204" pitchFamily="34" charset="-128"/>
              </a:rPr>
              <a:t>Map </a:t>
            </a:r>
            <a:r>
              <a:rPr lang="en-US" altLang="en-US">
                <a:solidFill>
                  <a:srgbClr val="0000FF"/>
                </a:solidFill>
                <a:ea typeface="ＭＳ Ｐゴシック" panose="020B0600070205080204" pitchFamily="34" charset="-128"/>
              </a:rPr>
              <a:t>virtual page number </a:t>
            </a:r>
            <a:r>
              <a:rPr lang="en-US" altLang="en-US">
                <a:ea typeface="ＭＳ Ｐゴシック" panose="020B0600070205080204" pitchFamily="34" charset="-128"/>
              </a:rPr>
              <a:t>(VPN) to </a:t>
            </a:r>
            <a:r>
              <a:rPr lang="en-US" altLang="en-US">
                <a:solidFill>
                  <a:srgbClr val="0000FF"/>
                </a:solidFill>
                <a:ea typeface="ＭＳ Ｐゴシック" panose="020B0600070205080204" pitchFamily="34" charset="-128"/>
              </a:rPr>
              <a:t>page frame number </a:t>
            </a:r>
            <a:r>
              <a:rPr lang="en-US" altLang="en-US">
                <a:ea typeface="ＭＳ Ｐゴシック" panose="020B0600070205080204" pitchFamily="34" charset="-128"/>
              </a:rPr>
              <a:t>(PFN)</a:t>
            </a:r>
          </a:p>
          <a:p>
            <a:pPr lvl="2"/>
            <a:r>
              <a:rPr lang="en-US" altLang="en-US">
                <a:ea typeface="ＭＳ Ｐゴシック" panose="020B0600070205080204" pitchFamily="34" charset="-128"/>
              </a:rPr>
              <a:t>VPN is the index into the table that determines PFN</a:t>
            </a:r>
          </a:p>
          <a:p>
            <a:pPr lvl="1"/>
            <a:r>
              <a:rPr lang="en-US" altLang="en-US">
                <a:ea typeface="ＭＳ Ｐゴシック" panose="020B0600070205080204" pitchFamily="34" charset="-128"/>
              </a:rPr>
              <a:t>One page table entry (PTE) per page in virtual address space</a:t>
            </a:r>
          </a:p>
          <a:p>
            <a:pPr lvl="2"/>
            <a:r>
              <a:rPr lang="en-US" altLang="en-US">
                <a:ea typeface="ＭＳ Ｐゴシック" panose="020B0600070205080204" pitchFamily="34" charset="-128"/>
              </a:rPr>
              <a:t>Or, one PTE per VPN</a:t>
            </a:r>
          </a:p>
          <a:p>
            <a:pPr lvl="1"/>
            <a:endParaRPr lang="en-US" altLang="en-US">
              <a:ea typeface="ＭＳ Ｐゴシック" panose="020B0600070205080204" pitchFamily="34" charset="-128"/>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a:extLst>
              <a:ext uri="{FF2B5EF4-FFF2-40B4-BE49-F238E27FC236}">
                <a16:creationId xmlns:a16="http://schemas.microsoft.com/office/drawing/2014/main" id="{CD7E9411-B6F2-E24C-934B-9F3CFE957FC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SRAM vs DRAM Summary</a:t>
            </a:r>
          </a:p>
        </p:txBody>
      </p:sp>
      <p:sp>
        <p:nvSpPr>
          <p:cNvPr id="22530" name="Text Box 1028">
            <a:extLst>
              <a:ext uri="{FF2B5EF4-FFF2-40B4-BE49-F238E27FC236}">
                <a16:creationId xmlns:a16="http://schemas.microsoft.com/office/drawing/2014/main" id="{E4BA9C76-3356-6B4B-8EF5-05F688EC8F77}"/>
              </a:ext>
            </a:extLst>
          </p:cNvPr>
          <p:cNvSpPr txBox="1">
            <a:spLocks noChangeArrowheads="1"/>
          </p:cNvSpPr>
          <p:nvPr/>
        </p:nvSpPr>
        <p:spPr bwMode="auto">
          <a:xfrm>
            <a:off x="381000" y="2362200"/>
            <a:ext cx="8610600" cy="224631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solidFill>
                  <a:schemeClr val="tx1"/>
                </a:solidFill>
              </a:rPr>
              <a:t>	</a:t>
            </a:r>
            <a:r>
              <a:rPr lang="en-US" altLang="en-US" sz="2000">
                <a:solidFill>
                  <a:schemeClr val="tx1"/>
                </a:solidFill>
              </a:rPr>
              <a:t>Trans.	Access	Needs	Needs		</a:t>
            </a:r>
          </a:p>
          <a:p>
            <a:pPr>
              <a:spcBef>
                <a:spcPct val="0"/>
              </a:spcBef>
              <a:buClrTx/>
              <a:buSzTx/>
              <a:buFontTx/>
              <a:buNone/>
            </a:pPr>
            <a:r>
              <a:rPr lang="en-US" altLang="en-US" sz="2000">
                <a:solidFill>
                  <a:schemeClr val="tx1"/>
                </a:solidFill>
              </a:rPr>
              <a:t>	per bit	 time	refresh?	EDC?	Cost	Applications</a:t>
            </a:r>
          </a:p>
          <a:p>
            <a:pPr>
              <a:spcBef>
                <a:spcPct val="0"/>
              </a:spcBef>
              <a:buClrTx/>
              <a:buSzTx/>
              <a:buFontTx/>
              <a:buNone/>
            </a:pPr>
            <a:endParaRPr lang="en-US" altLang="en-US" sz="2000" b="0">
              <a:solidFill>
                <a:schemeClr val="tx1"/>
              </a:solidFill>
            </a:endParaRPr>
          </a:p>
          <a:p>
            <a:pPr>
              <a:spcBef>
                <a:spcPct val="0"/>
              </a:spcBef>
              <a:buClrTx/>
              <a:buSzTx/>
              <a:buFontTx/>
              <a:buNone/>
            </a:pPr>
            <a:r>
              <a:rPr lang="en-US" altLang="en-US" sz="2000" b="0">
                <a:solidFill>
                  <a:schemeClr val="tx1"/>
                </a:solidFill>
              </a:rPr>
              <a:t>SRAM	4 or 6	1X	No	Maybe	100x	Cache memories</a:t>
            </a:r>
          </a:p>
          <a:p>
            <a:pPr>
              <a:spcBef>
                <a:spcPct val="0"/>
              </a:spcBef>
              <a:buClrTx/>
              <a:buSzTx/>
              <a:buFontTx/>
              <a:buNone/>
            </a:pPr>
            <a:endParaRPr lang="en-US" altLang="en-US" sz="2000" b="0">
              <a:solidFill>
                <a:schemeClr val="tx1"/>
              </a:solidFill>
            </a:endParaRPr>
          </a:p>
          <a:p>
            <a:pPr>
              <a:spcBef>
                <a:spcPct val="0"/>
              </a:spcBef>
              <a:buClrTx/>
              <a:buSzTx/>
              <a:buFontTx/>
              <a:buNone/>
            </a:pPr>
            <a:r>
              <a:rPr lang="en-US" altLang="en-US" sz="2000" b="0">
                <a:solidFill>
                  <a:schemeClr val="tx1"/>
                </a:solidFill>
              </a:rPr>
              <a:t>DRAM	1	10X	Yes	Yes	1X	Main memories,</a:t>
            </a:r>
          </a:p>
          <a:p>
            <a:pPr>
              <a:spcBef>
                <a:spcPct val="0"/>
              </a:spcBef>
              <a:buClrTx/>
              <a:buSzTx/>
              <a:buFontTx/>
              <a:buNone/>
            </a:pPr>
            <a:r>
              <a:rPr lang="en-US" altLang="en-US" sz="2000" b="0">
                <a:solidFill>
                  <a:schemeClr val="tx1"/>
                </a:solidFill>
              </a:rPr>
              <a:t>						frame buffers</a:t>
            </a:r>
          </a:p>
        </p:txBody>
      </p:sp>
      <p:sp>
        <p:nvSpPr>
          <p:cNvPr id="22531" name="Line 1029">
            <a:extLst>
              <a:ext uri="{FF2B5EF4-FFF2-40B4-BE49-F238E27FC236}">
                <a16:creationId xmlns:a16="http://schemas.microsoft.com/office/drawing/2014/main" id="{BFF63A74-ABFD-1740-B0DD-6C5C0A4F1E6E}"/>
              </a:ext>
            </a:extLst>
          </p:cNvPr>
          <p:cNvSpPr>
            <a:spLocks noChangeShapeType="1"/>
          </p:cNvSpPr>
          <p:nvPr/>
        </p:nvSpPr>
        <p:spPr bwMode="auto">
          <a:xfrm>
            <a:off x="381000" y="3124200"/>
            <a:ext cx="8610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2" name="Footer Placeholder 1">
            <a:extLst>
              <a:ext uri="{FF2B5EF4-FFF2-40B4-BE49-F238E27FC236}">
                <a16:creationId xmlns:a16="http://schemas.microsoft.com/office/drawing/2014/main" id="{E5EB4C9F-77AC-C742-9288-802241480A4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22533" name="Slide Number Placeholder 2">
            <a:extLst>
              <a:ext uri="{FF2B5EF4-FFF2-40B4-BE49-F238E27FC236}">
                <a16:creationId xmlns:a16="http://schemas.microsoft.com/office/drawing/2014/main" id="{354BACDB-19D0-3245-A04B-2AA68866BB5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3AC90A4-8708-1743-A6BC-82CA9D47F5B2}" type="slidenum">
              <a:rPr lang="en-US" altLang="en-US" sz="1000">
                <a:solidFill>
                  <a:schemeClr val="tx1"/>
                </a:solidFill>
              </a:rPr>
              <a:pPr>
                <a:spcBef>
                  <a:spcPct val="0"/>
                </a:spcBef>
                <a:buClrTx/>
                <a:buSzTx/>
                <a:buFontTx/>
                <a:buNone/>
              </a:pPr>
              <a:t>5</a:t>
            </a:fld>
            <a:endParaRPr lang="en-US" altLang="en-US" sz="1000">
              <a:solidFill>
                <a:schemeClr val="tx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Footer Placeholder 4">
            <a:extLst>
              <a:ext uri="{FF2B5EF4-FFF2-40B4-BE49-F238E27FC236}">
                <a16:creationId xmlns:a16="http://schemas.microsoft.com/office/drawing/2014/main" id="{717DB18F-DAB8-0743-9ABC-218EA3E3DB1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99330" name="Slide Number Placeholder 5">
            <a:extLst>
              <a:ext uri="{FF2B5EF4-FFF2-40B4-BE49-F238E27FC236}">
                <a16:creationId xmlns:a16="http://schemas.microsoft.com/office/drawing/2014/main" id="{BDE95D26-F843-ED42-A759-61A176AE51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5587467-9067-FB42-B228-0F117229ED82}" type="slidenum">
              <a:rPr lang="en-US" altLang="en-US" sz="1000">
                <a:solidFill>
                  <a:schemeClr val="tx1"/>
                </a:solidFill>
              </a:rPr>
              <a:pPr>
                <a:spcBef>
                  <a:spcPct val="0"/>
                </a:spcBef>
                <a:buClrTx/>
                <a:buSzTx/>
                <a:buFontTx/>
                <a:buNone/>
              </a:pPr>
              <a:t>50</a:t>
            </a:fld>
            <a:endParaRPr lang="en-US" altLang="en-US" sz="1000">
              <a:solidFill>
                <a:schemeClr val="tx1"/>
              </a:solidFill>
            </a:endParaRPr>
          </a:p>
        </p:txBody>
      </p:sp>
      <p:sp>
        <p:nvSpPr>
          <p:cNvPr id="458754" name="Rectangle 2">
            <a:extLst>
              <a:ext uri="{FF2B5EF4-FFF2-40B4-BE49-F238E27FC236}">
                <a16:creationId xmlns:a16="http://schemas.microsoft.com/office/drawing/2014/main" id="{7B4DF074-6FDC-FC4C-9AA8-41F21AF81A2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Page Lookups</a:t>
            </a:r>
          </a:p>
        </p:txBody>
      </p:sp>
      <p:sp>
        <p:nvSpPr>
          <p:cNvPr id="99332" name="Rectangle 6">
            <a:extLst>
              <a:ext uri="{FF2B5EF4-FFF2-40B4-BE49-F238E27FC236}">
                <a16:creationId xmlns:a16="http://schemas.microsoft.com/office/drawing/2014/main" id="{39B8738B-CDEB-9243-8E1A-9C00EF0ADB70}"/>
              </a:ext>
            </a:extLst>
          </p:cNvPr>
          <p:cNvSpPr>
            <a:spLocks noChangeArrowheads="1"/>
          </p:cNvSpPr>
          <p:nvPr/>
        </p:nvSpPr>
        <p:spPr bwMode="auto">
          <a:xfrm>
            <a:off x="7315200" y="2133600"/>
            <a:ext cx="1295400" cy="3276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9333" name="Rectangle 7">
            <a:extLst>
              <a:ext uri="{FF2B5EF4-FFF2-40B4-BE49-F238E27FC236}">
                <a16:creationId xmlns:a16="http://schemas.microsoft.com/office/drawing/2014/main" id="{5EC73178-6314-EE4C-8C28-36B367AA8B32}"/>
              </a:ext>
            </a:extLst>
          </p:cNvPr>
          <p:cNvSpPr>
            <a:spLocks noChangeArrowheads="1"/>
          </p:cNvSpPr>
          <p:nvPr/>
        </p:nvSpPr>
        <p:spPr bwMode="auto">
          <a:xfrm>
            <a:off x="1676400" y="3733800"/>
            <a:ext cx="1219200" cy="12192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99334" name="Text Box 8">
            <a:extLst>
              <a:ext uri="{FF2B5EF4-FFF2-40B4-BE49-F238E27FC236}">
                <a16:creationId xmlns:a16="http://schemas.microsoft.com/office/drawing/2014/main" id="{DFEC4A16-D1DE-7C47-9153-A26F80EAD2ED}"/>
              </a:ext>
            </a:extLst>
          </p:cNvPr>
          <p:cNvSpPr txBox="1">
            <a:spLocks noChangeArrowheads="1"/>
          </p:cNvSpPr>
          <p:nvPr/>
        </p:nvSpPr>
        <p:spPr bwMode="auto">
          <a:xfrm>
            <a:off x="1676400" y="4191000"/>
            <a:ext cx="12192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Page frame</a:t>
            </a:r>
          </a:p>
        </p:txBody>
      </p:sp>
      <p:sp>
        <p:nvSpPr>
          <p:cNvPr id="99335" name="Arc 17">
            <a:extLst>
              <a:ext uri="{FF2B5EF4-FFF2-40B4-BE49-F238E27FC236}">
                <a16:creationId xmlns:a16="http://schemas.microsoft.com/office/drawing/2014/main" id="{76FB08EA-EBBC-064C-A435-D131F4F01164}"/>
              </a:ext>
            </a:extLst>
          </p:cNvPr>
          <p:cNvSpPr>
            <a:spLocks/>
          </p:cNvSpPr>
          <p:nvPr/>
        </p:nvSpPr>
        <p:spPr bwMode="auto">
          <a:xfrm>
            <a:off x="2895600" y="2667000"/>
            <a:ext cx="2895600" cy="922338"/>
          </a:xfrm>
          <a:custGeom>
            <a:avLst/>
            <a:gdLst>
              <a:gd name="T0" fmla="*/ 0 w 21600"/>
              <a:gd name="T1" fmla="*/ 0 h 23449"/>
              <a:gd name="T2" fmla="*/ 2147483646 w 21600"/>
              <a:gd name="T3" fmla="*/ 2147483646 h 23449"/>
              <a:gd name="T4" fmla="*/ 0 w 21600"/>
              <a:gd name="T5" fmla="*/ 2147483646 h 23449"/>
              <a:gd name="T6" fmla="*/ 0 60000 65536"/>
              <a:gd name="T7" fmla="*/ 0 60000 65536"/>
              <a:gd name="T8" fmla="*/ 0 60000 65536"/>
              <a:gd name="T9" fmla="*/ 0 w 21600"/>
              <a:gd name="T10" fmla="*/ 0 h 23449"/>
              <a:gd name="T11" fmla="*/ 21600 w 21600"/>
              <a:gd name="T12" fmla="*/ 23449 h 23449"/>
            </a:gdLst>
            <a:ahLst/>
            <a:cxnLst>
              <a:cxn ang="T6">
                <a:pos x="T0" y="T1"/>
              </a:cxn>
              <a:cxn ang="T7">
                <a:pos x="T2" y="T3"/>
              </a:cxn>
              <a:cxn ang="T8">
                <a:pos x="T4" y="T5"/>
              </a:cxn>
            </a:cxnLst>
            <a:rect l="T9" t="T10" r="T11" b="T12"/>
            <a:pathLst>
              <a:path w="21600" h="23449" fill="none" extrusionOk="0">
                <a:moveTo>
                  <a:pt x="-1" y="0"/>
                </a:moveTo>
                <a:cubicBezTo>
                  <a:pt x="11929" y="0"/>
                  <a:pt x="21600" y="9670"/>
                  <a:pt x="21600" y="21600"/>
                </a:cubicBezTo>
                <a:cubicBezTo>
                  <a:pt x="21600" y="22217"/>
                  <a:pt x="21573" y="22834"/>
                  <a:pt x="21520" y="23448"/>
                </a:cubicBezTo>
              </a:path>
              <a:path w="21600" h="23449" stroke="0" extrusionOk="0">
                <a:moveTo>
                  <a:pt x="-1" y="0"/>
                </a:moveTo>
                <a:cubicBezTo>
                  <a:pt x="11929" y="0"/>
                  <a:pt x="21600" y="9670"/>
                  <a:pt x="21600" y="21600"/>
                </a:cubicBezTo>
                <a:cubicBezTo>
                  <a:pt x="21600" y="22217"/>
                  <a:pt x="21573" y="22834"/>
                  <a:pt x="21520" y="23448"/>
                </a:cubicBezTo>
                <a:lnTo>
                  <a:pt x="0" y="21600"/>
                </a:lnTo>
                <a:lnTo>
                  <a:pt x="-1" y="0"/>
                </a:lnTo>
                <a:close/>
              </a:path>
            </a:pathLst>
          </a:custGeom>
          <a:noFill/>
          <a:ln w="9525">
            <a:solidFill>
              <a:schemeClr val="accent2"/>
            </a:solidFill>
            <a:round/>
            <a:headEnd/>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9336" name="Line 18">
            <a:extLst>
              <a:ext uri="{FF2B5EF4-FFF2-40B4-BE49-F238E27FC236}">
                <a16:creationId xmlns:a16="http://schemas.microsoft.com/office/drawing/2014/main" id="{E43A9CD8-E342-174B-903F-A1839B360D4F}"/>
              </a:ext>
            </a:extLst>
          </p:cNvPr>
          <p:cNvSpPr>
            <a:spLocks noChangeShapeType="1"/>
          </p:cNvSpPr>
          <p:nvPr/>
        </p:nvSpPr>
        <p:spPr bwMode="auto">
          <a:xfrm>
            <a:off x="6400800" y="3733800"/>
            <a:ext cx="9144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9337" name="Text Box 21">
            <a:extLst>
              <a:ext uri="{FF2B5EF4-FFF2-40B4-BE49-F238E27FC236}">
                <a16:creationId xmlns:a16="http://schemas.microsoft.com/office/drawing/2014/main" id="{0721E6F5-197C-FA45-B07B-2B9F254B916B}"/>
              </a:ext>
            </a:extLst>
          </p:cNvPr>
          <p:cNvSpPr txBox="1">
            <a:spLocks noChangeArrowheads="1"/>
          </p:cNvSpPr>
          <p:nvPr/>
        </p:nvSpPr>
        <p:spPr bwMode="auto">
          <a:xfrm>
            <a:off x="228600" y="2514600"/>
            <a:ext cx="13716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Page number</a:t>
            </a:r>
          </a:p>
        </p:txBody>
      </p:sp>
      <p:sp>
        <p:nvSpPr>
          <p:cNvPr id="99338" name="Text Box 22">
            <a:extLst>
              <a:ext uri="{FF2B5EF4-FFF2-40B4-BE49-F238E27FC236}">
                <a16:creationId xmlns:a16="http://schemas.microsoft.com/office/drawing/2014/main" id="{36A88815-DE49-1048-9009-2F13EE0626C5}"/>
              </a:ext>
            </a:extLst>
          </p:cNvPr>
          <p:cNvSpPr txBox="1">
            <a:spLocks noChangeArrowheads="1"/>
          </p:cNvSpPr>
          <p:nvPr/>
        </p:nvSpPr>
        <p:spPr bwMode="auto">
          <a:xfrm>
            <a:off x="1600200" y="25146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Offset</a:t>
            </a:r>
          </a:p>
        </p:txBody>
      </p:sp>
      <p:sp>
        <p:nvSpPr>
          <p:cNvPr id="99339" name="Arc 24">
            <a:extLst>
              <a:ext uri="{FF2B5EF4-FFF2-40B4-BE49-F238E27FC236}">
                <a16:creationId xmlns:a16="http://schemas.microsoft.com/office/drawing/2014/main" id="{BF625C54-117C-A443-A30B-5211A484581C}"/>
              </a:ext>
            </a:extLst>
          </p:cNvPr>
          <p:cNvSpPr>
            <a:spLocks/>
          </p:cNvSpPr>
          <p:nvPr/>
        </p:nvSpPr>
        <p:spPr bwMode="auto">
          <a:xfrm flipH="1" flipV="1">
            <a:off x="838200" y="2819400"/>
            <a:ext cx="838200" cy="13716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accent2"/>
            </a:solidFill>
            <a:round/>
            <a:headEnd type="stealth" w="med" len="lg"/>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9340" name="Text Box 25">
            <a:extLst>
              <a:ext uri="{FF2B5EF4-FFF2-40B4-BE49-F238E27FC236}">
                <a16:creationId xmlns:a16="http://schemas.microsoft.com/office/drawing/2014/main" id="{45CC122A-F574-9445-ACAD-0F3092A76E6D}"/>
              </a:ext>
            </a:extLst>
          </p:cNvPr>
          <p:cNvSpPr txBox="1">
            <a:spLocks noChangeArrowheads="1"/>
          </p:cNvSpPr>
          <p:nvPr/>
        </p:nvSpPr>
        <p:spPr bwMode="auto">
          <a:xfrm>
            <a:off x="228600" y="22098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Virtual Address</a:t>
            </a:r>
          </a:p>
        </p:txBody>
      </p:sp>
      <p:sp>
        <p:nvSpPr>
          <p:cNvPr id="99341" name="Text Box 26">
            <a:extLst>
              <a:ext uri="{FF2B5EF4-FFF2-40B4-BE49-F238E27FC236}">
                <a16:creationId xmlns:a16="http://schemas.microsoft.com/office/drawing/2014/main" id="{D6B6AE32-41A2-2C46-B51E-E3502552CAB3}"/>
              </a:ext>
            </a:extLst>
          </p:cNvPr>
          <p:cNvSpPr txBox="1">
            <a:spLocks noChangeArrowheads="1"/>
          </p:cNvSpPr>
          <p:nvPr/>
        </p:nvSpPr>
        <p:spPr bwMode="auto">
          <a:xfrm>
            <a:off x="1600200" y="3429000"/>
            <a:ext cx="13716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009900"/>
                </a:solidFill>
              </a:rPr>
              <a:t>Page Table</a:t>
            </a:r>
          </a:p>
        </p:txBody>
      </p:sp>
      <p:sp>
        <p:nvSpPr>
          <p:cNvPr id="99342" name="Text Box 30">
            <a:extLst>
              <a:ext uri="{FF2B5EF4-FFF2-40B4-BE49-F238E27FC236}">
                <a16:creationId xmlns:a16="http://schemas.microsoft.com/office/drawing/2014/main" id="{B0A38237-B079-0042-A2E6-6DEC182C20F2}"/>
              </a:ext>
            </a:extLst>
          </p:cNvPr>
          <p:cNvSpPr txBox="1">
            <a:spLocks noChangeArrowheads="1"/>
          </p:cNvSpPr>
          <p:nvPr/>
        </p:nvSpPr>
        <p:spPr bwMode="auto">
          <a:xfrm>
            <a:off x="3733800" y="3581400"/>
            <a:ext cx="13716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Page frame</a:t>
            </a:r>
          </a:p>
        </p:txBody>
      </p:sp>
      <p:sp>
        <p:nvSpPr>
          <p:cNvPr id="99343" name="Text Box 31">
            <a:extLst>
              <a:ext uri="{FF2B5EF4-FFF2-40B4-BE49-F238E27FC236}">
                <a16:creationId xmlns:a16="http://schemas.microsoft.com/office/drawing/2014/main" id="{989FFBAB-4F2B-CB46-999C-EAB2255F1091}"/>
              </a:ext>
            </a:extLst>
          </p:cNvPr>
          <p:cNvSpPr txBox="1">
            <a:spLocks noChangeArrowheads="1"/>
          </p:cNvSpPr>
          <p:nvPr/>
        </p:nvSpPr>
        <p:spPr bwMode="auto">
          <a:xfrm>
            <a:off x="5105400" y="35814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Offset</a:t>
            </a:r>
          </a:p>
        </p:txBody>
      </p:sp>
      <p:sp>
        <p:nvSpPr>
          <p:cNvPr id="99344" name="Text Box 32">
            <a:extLst>
              <a:ext uri="{FF2B5EF4-FFF2-40B4-BE49-F238E27FC236}">
                <a16:creationId xmlns:a16="http://schemas.microsoft.com/office/drawing/2014/main" id="{CEF5E843-CAD5-A34E-B844-6C5CFDDA8ECD}"/>
              </a:ext>
            </a:extLst>
          </p:cNvPr>
          <p:cNvSpPr txBox="1">
            <a:spLocks noChangeArrowheads="1"/>
          </p:cNvSpPr>
          <p:nvPr/>
        </p:nvSpPr>
        <p:spPr bwMode="auto">
          <a:xfrm>
            <a:off x="3733800" y="32766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Physical Address</a:t>
            </a:r>
          </a:p>
        </p:txBody>
      </p:sp>
      <p:sp>
        <p:nvSpPr>
          <p:cNvPr id="99345" name="Arc 33">
            <a:extLst>
              <a:ext uri="{FF2B5EF4-FFF2-40B4-BE49-F238E27FC236}">
                <a16:creationId xmlns:a16="http://schemas.microsoft.com/office/drawing/2014/main" id="{1EA20609-FC13-E24C-AA41-743F083285E7}"/>
              </a:ext>
            </a:extLst>
          </p:cNvPr>
          <p:cNvSpPr>
            <a:spLocks/>
          </p:cNvSpPr>
          <p:nvPr/>
        </p:nvSpPr>
        <p:spPr bwMode="auto">
          <a:xfrm flipV="1">
            <a:off x="2895600" y="3886200"/>
            <a:ext cx="1447800" cy="457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accent2"/>
            </a:solidFill>
            <a:round/>
            <a:headEnd/>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9346" name="Text Box 34">
            <a:extLst>
              <a:ext uri="{FF2B5EF4-FFF2-40B4-BE49-F238E27FC236}">
                <a16:creationId xmlns:a16="http://schemas.microsoft.com/office/drawing/2014/main" id="{E61902CE-6E81-014D-B7C0-CA88CC51D8E3}"/>
              </a:ext>
            </a:extLst>
          </p:cNvPr>
          <p:cNvSpPr txBox="1">
            <a:spLocks noChangeArrowheads="1"/>
          </p:cNvSpPr>
          <p:nvPr/>
        </p:nvSpPr>
        <p:spPr bwMode="auto">
          <a:xfrm>
            <a:off x="7162800" y="18288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009900"/>
                </a:solidFill>
              </a:rPr>
              <a:t>Physical Memory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0353" name="Footer Placeholder 4">
            <a:extLst>
              <a:ext uri="{FF2B5EF4-FFF2-40B4-BE49-F238E27FC236}">
                <a16:creationId xmlns:a16="http://schemas.microsoft.com/office/drawing/2014/main" id="{AAF23354-6F8D-5D4E-99B9-2465A4605C5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100354" name="Slide Number Placeholder 5">
            <a:extLst>
              <a:ext uri="{FF2B5EF4-FFF2-40B4-BE49-F238E27FC236}">
                <a16:creationId xmlns:a16="http://schemas.microsoft.com/office/drawing/2014/main" id="{D58ACB45-5374-A848-80AE-D39F62242E6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CDB918E-B6DB-4D4E-BD6A-824CEEDFDF4F}" type="slidenum">
              <a:rPr lang="en-US" altLang="en-US" sz="1000">
                <a:solidFill>
                  <a:schemeClr val="tx1"/>
                </a:solidFill>
              </a:rPr>
              <a:pPr>
                <a:spcBef>
                  <a:spcPct val="0"/>
                </a:spcBef>
                <a:buClrTx/>
                <a:buSzTx/>
                <a:buFontTx/>
                <a:buNone/>
              </a:pPr>
              <a:t>51</a:t>
            </a:fld>
            <a:endParaRPr lang="en-US" altLang="en-US" sz="1000">
              <a:solidFill>
                <a:schemeClr val="tx1"/>
              </a:solidFill>
            </a:endParaRPr>
          </a:p>
        </p:txBody>
      </p:sp>
      <p:sp>
        <p:nvSpPr>
          <p:cNvPr id="452610" name="Rectangle 2">
            <a:extLst>
              <a:ext uri="{FF2B5EF4-FFF2-40B4-BE49-F238E27FC236}">
                <a16:creationId xmlns:a16="http://schemas.microsoft.com/office/drawing/2014/main" id="{F5BAE34C-E98B-5E42-A005-931C4C0A4559}"/>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Paging Example</a:t>
            </a:r>
          </a:p>
        </p:txBody>
      </p:sp>
      <p:sp>
        <p:nvSpPr>
          <p:cNvPr id="33798" name="Rectangle 3">
            <a:extLst>
              <a:ext uri="{FF2B5EF4-FFF2-40B4-BE49-F238E27FC236}">
                <a16:creationId xmlns:a16="http://schemas.microsoft.com/office/drawing/2014/main" id="{CEDFA8C1-25C7-3E49-AF77-3D325CF0396D}"/>
              </a:ext>
            </a:extLst>
          </p:cNvPr>
          <p:cNvSpPr>
            <a:spLocks noGrp="1" noChangeArrowheads="1"/>
          </p:cNvSpPr>
          <p:nvPr>
            <p:ph type="body" idx="1"/>
          </p:nvPr>
        </p:nvSpPr>
        <p:spPr>
          <a:xfrm>
            <a:off x="685800" y="1600200"/>
            <a:ext cx="8077200" cy="4419600"/>
          </a:xfrm>
        </p:spPr>
        <p:txBody>
          <a:bodyPr/>
          <a:lstStyle/>
          <a:p>
            <a:r>
              <a:rPr lang="en-US" altLang="en-US">
                <a:ea typeface="ＭＳ Ｐゴシック" panose="020B0600070205080204" pitchFamily="34" charset="-128"/>
              </a:rPr>
              <a:t>Pages are 4KB</a:t>
            </a:r>
          </a:p>
          <a:p>
            <a:pPr lvl="1"/>
            <a:r>
              <a:rPr lang="en-US" altLang="en-US">
                <a:ea typeface="ＭＳ Ｐゴシック" panose="020B0600070205080204" pitchFamily="34" charset="-128"/>
              </a:rPr>
              <a:t>Offset is 12 bits (because 4KB = 2</a:t>
            </a:r>
            <a:r>
              <a:rPr lang="en-US" altLang="en-US" baseline="30000">
                <a:ea typeface="ＭＳ Ｐゴシック" panose="020B0600070205080204" pitchFamily="34" charset="-128"/>
              </a:rPr>
              <a:t>12</a:t>
            </a:r>
            <a:r>
              <a:rPr lang="en-US" altLang="en-US">
                <a:ea typeface="ＭＳ Ｐゴシック" panose="020B0600070205080204" pitchFamily="34" charset="-128"/>
              </a:rPr>
              <a:t> bytes)</a:t>
            </a:r>
          </a:p>
          <a:p>
            <a:pPr lvl="1"/>
            <a:r>
              <a:rPr lang="en-US" altLang="en-US">
                <a:ea typeface="ＭＳ Ｐゴシック" panose="020B0600070205080204" pitchFamily="34" charset="-128"/>
              </a:rPr>
              <a:t>VPN is 20 bits (32 bits is the length of every virtual address)</a:t>
            </a:r>
          </a:p>
          <a:p>
            <a:r>
              <a:rPr lang="en-US" altLang="en-US">
                <a:ea typeface="ＭＳ Ｐゴシック" panose="020B0600070205080204" pitchFamily="34" charset="-128"/>
              </a:rPr>
              <a:t>Virtual address is 0x7468</a:t>
            </a:r>
          </a:p>
          <a:p>
            <a:pPr lvl="1"/>
            <a:r>
              <a:rPr lang="en-US" altLang="en-US">
                <a:ea typeface="ＭＳ Ｐゴシック" panose="020B0600070205080204" pitchFamily="34" charset="-128"/>
              </a:rPr>
              <a:t>Virtual page is 0x7, offset is 0x468</a:t>
            </a:r>
          </a:p>
          <a:p>
            <a:r>
              <a:rPr lang="en-US" altLang="en-US">
                <a:ea typeface="ＭＳ Ｐゴシック" panose="020B0600070205080204" pitchFamily="34" charset="-128"/>
              </a:rPr>
              <a:t>Page table entry 0x7 contains 0x2000</a:t>
            </a:r>
          </a:p>
          <a:p>
            <a:pPr lvl="1"/>
            <a:r>
              <a:rPr lang="en-US" altLang="en-US">
                <a:ea typeface="ＭＳ Ｐゴシック" panose="020B0600070205080204" pitchFamily="34" charset="-128"/>
              </a:rPr>
              <a:t>Page frame number is 0x2000</a:t>
            </a:r>
          </a:p>
          <a:p>
            <a:pPr lvl="1"/>
            <a:r>
              <a:rPr lang="en-US" altLang="en-US">
                <a:ea typeface="ＭＳ Ｐゴシック" panose="020B0600070205080204" pitchFamily="34" charset="-128"/>
              </a:rPr>
              <a:t>Seventh virtual page is at address 0x2000 (2nd physical page)</a:t>
            </a:r>
          </a:p>
          <a:p>
            <a:r>
              <a:rPr lang="en-US" altLang="en-US">
                <a:ea typeface="ＭＳ Ｐゴシック" panose="020B0600070205080204" pitchFamily="34" charset="-128"/>
              </a:rPr>
              <a:t>Physical address = 0x2000 + 0x468 = 0x2468</a:t>
            </a:r>
          </a:p>
          <a:p>
            <a:endParaRPr lang="en-US" altLang="en-US">
              <a:ea typeface="ＭＳ Ｐゴシック" panose="020B0600070205080204" pitchFamily="34" charset="-128"/>
            </a:endParaRPr>
          </a:p>
          <a:p>
            <a:pPr lvl="1"/>
            <a:endParaRPr lang="en-US" altLang="en-US">
              <a:ea typeface="ＭＳ Ｐゴシック" panose="020B0600070205080204" pitchFamily="34" charset="-12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79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79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79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798">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798">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798">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7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1377" name="Slide Number Placeholder 5">
            <a:extLst>
              <a:ext uri="{FF2B5EF4-FFF2-40B4-BE49-F238E27FC236}">
                <a16:creationId xmlns:a16="http://schemas.microsoft.com/office/drawing/2014/main" id="{A0A04410-F321-414B-BE6C-C9DD7094E05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E250E89-131D-1940-9196-FB2551598393}" type="slidenum">
              <a:rPr lang="en-US" altLang="en-US" sz="1000">
                <a:solidFill>
                  <a:schemeClr val="tx1"/>
                </a:solidFill>
              </a:rPr>
              <a:pPr>
                <a:spcBef>
                  <a:spcPct val="0"/>
                </a:spcBef>
                <a:buClrTx/>
                <a:buSzTx/>
                <a:buFontTx/>
                <a:buNone/>
              </a:pPr>
              <a:t>52</a:t>
            </a:fld>
            <a:endParaRPr lang="en-US" altLang="en-US" sz="1000">
              <a:solidFill>
                <a:schemeClr val="tx1"/>
              </a:solidFill>
            </a:endParaRPr>
          </a:p>
        </p:txBody>
      </p:sp>
      <p:sp>
        <p:nvSpPr>
          <p:cNvPr id="460802" name="Rectangle 2">
            <a:extLst>
              <a:ext uri="{FF2B5EF4-FFF2-40B4-BE49-F238E27FC236}">
                <a16:creationId xmlns:a16="http://schemas.microsoft.com/office/drawing/2014/main" id="{C7BDB7FD-E2D6-7743-93CB-013B9D0EEE8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Page Table Entries (PTEs)</a:t>
            </a:r>
          </a:p>
        </p:txBody>
      </p:sp>
      <p:sp>
        <p:nvSpPr>
          <p:cNvPr id="101379" name="Rectangle 3">
            <a:extLst>
              <a:ext uri="{FF2B5EF4-FFF2-40B4-BE49-F238E27FC236}">
                <a16:creationId xmlns:a16="http://schemas.microsoft.com/office/drawing/2014/main" id="{D1E11CBC-786A-B04B-A010-B2F3DD67A5A6}"/>
              </a:ext>
            </a:extLst>
          </p:cNvPr>
          <p:cNvSpPr>
            <a:spLocks noGrp="1" noChangeArrowheads="1"/>
          </p:cNvSpPr>
          <p:nvPr>
            <p:ph type="body" idx="1"/>
          </p:nvPr>
        </p:nvSpPr>
        <p:spPr>
          <a:xfrm>
            <a:off x="685800" y="2438400"/>
            <a:ext cx="7924800" cy="3733800"/>
          </a:xfrm>
        </p:spPr>
        <p:txBody>
          <a:bodyPr/>
          <a:lstStyle/>
          <a:p>
            <a:r>
              <a:rPr lang="en-US" altLang="en-US">
                <a:ea typeface="ＭＳ Ｐゴシック" panose="020B0600070205080204" pitchFamily="34" charset="-128"/>
              </a:rPr>
              <a:t>Page table entries control mapping</a:t>
            </a:r>
          </a:p>
          <a:p>
            <a:pPr lvl="1"/>
            <a:r>
              <a:rPr lang="en-US" altLang="en-US">
                <a:ea typeface="ＭＳ Ｐゴシック" panose="020B0600070205080204" pitchFamily="34" charset="-128"/>
              </a:rPr>
              <a:t>The </a:t>
            </a:r>
            <a:r>
              <a:rPr lang="en-US" altLang="en-US">
                <a:solidFill>
                  <a:srgbClr val="0000FF"/>
                </a:solidFill>
                <a:ea typeface="ＭＳ Ｐゴシック" panose="020B0600070205080204" pitchFamily="34" charset="-128"/>
              </a:rPr>
              <a:t>Modify</a:t>
            </a:r>
            <a:r>
              <a:rPr lang="en-US" altLang="en-US">
                <a:ea typeface="ＭＳ Ｐゴシック" panose="020B0600070205080204" pitchFamily="34" charset="-128"/>
              </a:rPr>
              <a:t> bit says whether or not the page has been written</a:t>
            </a:r>
          </a:p>
          <a:p>
            <a:pPr lvl="2"/>
            <a:r>
              <a:rPr lang="en-US" altLang="en-US">
                <a:ea typeface="ＭＳ Ｐゴシック" panose="020B0600070205080204" pitchFamily="34" charset="-128"/>
              </a:rPr>
              <a:t>It is set when a write to the page occurs</a:t>
            </a:r>
          </a:p>
          <a:p>
            <a:pPr lvl="1"/>
            <a:r>
              <a:rPr lang="en-US" altLang="en-US">
                <a:ea typeface="ＭＳ Ｐゴシック" panose="020B0600070205080204" pitchFamily="34" charset="-128"/>
              </a:rPr>
              <a:t>The </a:t>
            </a:r>
            <a:r>
              <a:rPr lang="en-US" altLang="en-US">
                <a:solidFill>
                  <a:srgbClr val="0000FF"/>
                </a:solidFill>
                <a:ea typeface="ＭＳ Ｐゴシック" panose="020B0600070205080204" pitchFamily="34" charset="-128"/>
              </a:rPr>
              <a:t>Reference</a:t>
            </a:r>
            <a:r>
              <a:rPr lang="en-US" altLang="en-US">
                <a:ea typeface="ＭＳ Ｐゴシック" panose="020B0600070205080204" pitchFamily="34" charset="-128"/>
              </a:rPr>
              <a:t> bit says whether the page has been accessed</a:t>
            </a:r>
          </a:p>
          <a:p>
            <a:pPr lvl="2"/>
            <a:r>
              <a:rPr lang="en-US" altLang="en-US">
                <a:ea typeface="ＭＳ Ｐゴシック" panose="020B0600070205080204" pitchFamily="34" charset="-128"/>
              </a:rPr>
              <a:t>It is set when a read or write to the page occurs</a:t>
            </a:r>
          </a:p>
          <a:p>
            <a:pPr lvl="1"/>
            <a:r>
              <a:rPr lang="en-US" altLang="en-US">
                <a:ea typeface="ＭＳ Ｐゴシック" panose="020B0600070205080204" pitchFamily="34" charset="-128"/>
              </a:rPr>
              <a:t>The </a:t>
            </a:r>
            <a:r>
              <a:rPr lang="en-US" altLang="en-US">
                <a:solidFill>
                  <a:srgbClr val="0000FF"/>
                </a:solidFill>
                <a:ea typeface="ＭＳ Ｐゴシック" panose="020B0600070205080204" pitchFamily="34" charset="-128"/>
              </a:rPr>
              <a:t>Valid</a:t>
            </a:r>
            <a:r>
              <a:rPr lang="en-US" altLang="en-US">
                <a:ea typeface="ＭＳ Ｐゴシック" panose="020B0600070205080204" pitchFamily="34" charset="-128"/>
              </a:rPr>
              <a:t> bit says whether or not the PTE can be used</a:t>
            </a:r>
          </a:p>
          <a:p>
            <a:pPr lvl="2"/>
            <a:r>
              <a:rPr lang="en-US" altLang="en-US">
                <a:ea typeface="ＭＳ Ｐゴシック" panose="020B0600070205080204" pitchFamily="34" charset="-128"/>
              </a:rPr>
              <a:t>It is checked each time the virtual address is used (</a:t>
            </a:r>
            <a:r>
              <a:rPr lang="en-US" altLang="en-US">
                <a:solidFill>
                  <a:srgbClr val="D60093"/>
                </a:solidFill>
                <a:ea typeface="ＭＳ Ｐゴシック" panose="020B0600070205080204" pitchFamily="34" charset="-128"/>
              </a:rPr>
              <a:t>Why?</a:t>
            </a:r>
            <a:r>
              <a:rPr lang="en-US" altLang="en-US">
                <a:ea typeface="ＭＳ Ｐゴシック" panose="020B0600070205080204" pitchFamily="34" charset="-128"/>
              </a:rPr>
              <a:t>)</a:t>
            </a:r>
          </a:p>
          <a:p>
            <a:pPr lvl="1"/>
            <a:r>
              <a:rPr lang="en-US" altLang="en-US">
                <a:ea typeface="ＭＳ Ｐゴシック" panose="020B0600070205080204" pitchFamily="34" charset="-128"/>
              </a:rPr>
              <a:t>The </a:t>
            </a:r>
            <a:r>
              <a:rPr lang="en-US" altLang="en-US">
                <a:solidFill>
                  <a:srgbClr val="0000FF"/>
                </a:solidFill>
                <a:ea typeface="ＭＳ Ｐゴシック" panose="020B0600070205080204" pitchFamily="34" charset="-128"/>
              </a:rPr>
              <a:t>Protection</a:t>
            </a:r>
            <a:r>
              <a:rPr lang="en-US" altLang="en-US">
                <a:ea typeface="ＭＳ Ｐゴシック" panose="020B0600070205080204" pitchFamily="34" charset="-128"/>
              </a:rPr>
              <a:t> bits say what operations are allowed on page</a:t>
            </a:r>
          </a:p>
          <a:p>
            <a:pPr lvl="2"/>
            <a:r>
              <a:rPr lang="en-US" altLang="en-US">
                <a:ea typeface="ＭＳ Ｐゴシック" panose="020B0600070205080204" pitchFamily="34" charset="-128"/>
              </a:rPr>
              <a:t>Read, write, execute (</a:t>
            </a:r>
            <a:r>
              <a:rPr lang="en-US" altLang="en-US">
                <a:solidFill>
                  <a:srgbClr val="D60093"/>
                </a:solidFill>
                <a:ea typeface="ＭＳ Ｐゴシック" panose="020B0600070205080204" pitchFamily="34" charset="-128"/>
              </a:rPr>
              <a:t>Why do we need these?</a:t>
            </a:r>
            <a:r>
              <a:rPr lang="en-US" altLang="en-US">
                <a:ea typeface="ＭＳ Ｐゴシック" panose="020B0600070205080204" pitchFamily="34" charset="-128"/>
              </a:rPr>
              <a:t>)</a:t>
            </a:r>
          </a:p>
          <a:p>
            <a:pPr lvl="1"/>
            <a:r>
              <a:rPr lang="en-US" altLang="en-US">
                <a:ea typeface="ＭＳ Ｐゴシック" panose="020B0600070205080204" pitchFamily="34" charset="-128"/>
              </a:rPr>
              <a:t>The </a:t>
            </a:r>
            <a:r>
              <a:rPr lang="en-US" altLang="en-US">
                <a:solidFill>
                  <a:srgbClr val="0000FF"/>
                </a:solidFill>
                <a:ea typeface="ＭＳ Ｐゴシック" panose="020B0600070205080204" pitchFamily="34" charset="-128"/>
              </a:rPr>
              <a:t>page frame number </a:t>
            </a:r>
            <a:r>
              <a:rPr lang="en-US" altLang="en-US">
                <a:ea typeface="ＭＳ Ｐゴシック" panose="020B0600070205080204" pitchFamily="34" charset="-128"/>
              </a:rPr>
              <a:t>(PFN) determines physical page</a:t>
            </a:r>
          </a:p>
        </p:txBody>
      </p:sp>
      <p:sp>
        <p:nvSpPr>
          <p:cNvPr id="101380" name="Text Box 4">
            <a:extLst>
              <a:ext uri="{FF2B5EF4-FFF2-40B4-BE49-F238E27FC236}">
                <a16:creationId xmlns:a16="http://schemas.microsoft.com/office/drawing/2014/main" id="{E36AA06C-E3B8-C547-8AA9-D4180EF1736D}"/>
              </a:ext>
            </a:extLst>
          </p:cNvPr>
          <p:cNvSpPr txBox="1">
            <a:spLocks noChangeArrowheads="1"/>
          </p:cNvSpPr>
          <p:nvPr/>
        </p:nvSpPr>
        <p:spPr bwMode="auto">
          <a:xfrm>
            <a:off x="2286000" y="1828800"/>
            <a:ext cx="3048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R</a:t>
            </a:r>
          </a:p>
        </p:txBody>
      </p:sp>
      <p:sp>
        <p:nvSpPr>
          <p:cNvPr id="101381" name="Text Box 5">
            <a:extLst>
              <a:ext uri="{FF2B5EF4-FFF2-40B4-BE49-F238E27FC236}">
                <a16:creationId xmlns:a16="http://schemas.microsoft.com/office/drawing/2014/main" id="{A1BDD701-0C24-944A-BCD4-74D3B28F97AE}"/>
              </a:ext>
            </a:extLst>
          </p:cNvPr>
          <p:cNvSpPr txBox="1">
            <a:spLocks noChangeArrowheads="1"/>
          </p:cNvSpPr>
          <p:nvPr/>
        </p:nvSpPr>
        <p:spPr bwMode="auto">
          <a:xfrm>
            <a:off x="2590800" y="1828800"/>
            <a:ext cx="3048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V</a:t>
            </a:r>
          </a:p>
        </p:txBody>
      </p:sp>
      <p:sp>
        <p:nvSpPr>
          <p:cNvPr id="101382" name="Text Box 6">
            <a:extLst>
              <a:ext uri="{FF2B5EF4-FFF2-40B4-BE49-F238E27FC236}">
                <a16:creationId xmlns:a16="http://schemas.microsoft.com/office/drawing/2014/main" id="{E7D62452-B1CD-864C-BFFB-0A1373511D14}"/>
              </a:ext>
            </a:extLst>
          </p:cNvPr>
          <p:cNvSpPr txBox="1">
            <a:spLocks noChangeArrowheads="1"/>
          </p:cNvSpPr>
          <p:nvPr/>
        </p:nvSpPr>
        <p:spPr bwMode="auto">
          <a:xfrm>
            <a:off x="1981200" y="1828800"/>
            <a:ext cx="3048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M</a:t>
            </a:r>
          </a:p>
        </p:txBody>
      </p:sp>
      <p:sp>
        <p:nvSpPr>
          <p:cNvPr id="101383" name="Text Box 7">
            <a:extLst>
              <a:ext uri="{FF2B5EF4-FFF2-40B4-BE49-F238E27FC236}">
                <a16:creationId xmlns:a16="http://schemas.microsoft.com/office/drawing/2014/main" id="{F2C20A07-E854-4C49-9A18-995CCFE917F5}"/>
              </a:ext>
            </a:extLst>
          </p:cNvPr>
          <p:cNvSpPr txBox="1">
            <a:spLocks noChangeArrowheads="1"/>
          </p:cNvSpPr>
          <p:nvPr/>
        </p:nvSpPr>
        <p:spPr bwMode="auto">
          <a:xfrm>
            <a:off x="2895600" y="1828800"/>
            <a:ext cx="9144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Prot</a:t>
            </a:r>
          </a:p>
        </p:txBody>
      </p:sp>
      <p:sp>
        <p:nvSpPr>
          <p:cNvPr id="101384" name="Text Box 8">
            <a:extLst>
              <a:ext uri="{FF2B5EF4-FFF2-40B4-BE49-F238E27FC236}">
                <a16:creationId xmlns:a16="http://schemas.microsoft.com/office/drawing/2014/main" id="{0ED61BD8-C2D8-124F-ABF4-68012F852BF4}"/>
              </a:ext>
            </a:extLst>
          </p:cNvPr>
          <p:cNvSpPr txBox="1">
            <a:spLocks noChangeArrowheads="1"/>
          </p:cNvSpPr>
          <p:nvPr/>
        </p:nvSpPr>
        <p:spPr bwMode="auto">
          <a:xfrm>
            <a:off x="3810000" y="1828800"/>
            <a:ext cx="25908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Page Frame Number</a:t>
            </a:r>
          </a:p>
        </p:txBody>
      </p:sp>
      <p:sp>
        <p:nvSpPr>
          <p:cNvPr id="101385" name="Text Box 9">
            <a:extLst>
              <a:ext uri="{FF2B5EF4-FFF2-40B4-BE49-F238E27FC236}">
                <a16:creationId xmlns:a16="http://schemas.microsoft.com/office/drawing/2014/main" id="{F181797E-EA3B-0F40-BD28-B5D3C74BFBEE}"/>
              </a:ext>
            </a:extLst>
          </p:cNvPr>
          <p:cNvSpPr txBox="1">
            <a:spLocks noChangeArrowheads="1"/>
          </p:cNvSpPr>
          <p:nvPr/>
        </p:nvSpPr>
        <p:spPr bwMode="auto">
          <a:xfrm>
            <a:off x="1981200" y="1524000"/>
            <a:ext cx="30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b="0">
                <a:solidFill>
                  <a:schemeClr val="tx1"/>
                </a:solidFill>
              </a:rPr>
              <a:t>1</a:t>
            </a:r>
          </a:p>
        </p:txBody>
      </p:sp>
      <p:sp>
        <p:nvSpPr>
          <p:cNvPr id="101386" name="Text Box 10">
            <a:extLst>
              <a:ext uri="{FF2B5EF4-FFF2-40B4-BE49-F238E27FC236}">
                <a16:creationId xmlns:a16="http://schemas.microsoft.com/office/drawing/2014/main" id="{1046A5D1-5118-E64A-A419-E0F5C7AA4A10}"/>
              </a:ext>
            </a:extLst>
          </p:cNvPr>
          <p:cNvSpPr txBox="1">
            <a:spLocks noChangeArrowheads="1"/>
          </p:cNvSpPr>
          <p:nvPr/>
        </p:nvSpPr>
        <p:spPr bwMode="auto">
          <a:xfrm>
            <a:off x="2286000" y="1524000"/>
            <a:ext cx="30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b="0">
                <a:solidFill>
                  <a:schemeClr val="tx1"/>
                </a:solidFill>
              </a:rPr>
              <a:t>1</a:t>
            </a:r>
          </a:p>
        </p:txBody>
      </p:sp>
      <p:sp>
        <p:nvSpPr>
          <p:cNvPr id="101387" name="Text Box 11">
            <a:extLst>
              <a:ext uri="{FF2B5EF4-FFF2-40B4-BE49-F238E27FC236}">
                <a16:creationId xmlns:a16="http://schemas.microsoft.com/office/drawing/2014/main" id="{2BDC84FF-A42E-5940-AD3E-6A2CF0C81ADD}"/>
              </a:ext>
            </a:extLst>
          </p:cNvPr>
          <p:cNvSpPr txBox="1">
            <a:spLocks noChangeArrowheads="1"/>
          </p:cNvSpPr>
          <p:nvPr/>
        </p:nvSpPr>
        <p:spPr bwMode="auto">
          <a:xfrm>
            <a:off x="2590800" y="1524000"/>
            <a:ext cx="30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b="0">
                <a:solidFill>
                  <a:schemeClr val="tx1"/>
                </a:solidFill>
              </a:rPr>
              <a:t>1</a:t>
            </a:r>
          </a:p>
        </p:txBody>
      </p:sp>
      <p:sp>
        <p:nvSpPr>
          <p:cNvPr id="101388" name="Text Box 12">
            <a:extLst>
              <a:ext uri="{FF2B5EF4-FFF2-40B4-BE49-F238E27FC236}">
                <a16:creationId xmlns:a16="http://schemas.microsoft.com/office/drawing/2014/main" id="{331E0514-159F-A841-AB1D-0C25712C9660}"/>
              </a:ext>
            </a:extLst>
          </p:cNvPr>
          <p:cNvSpPr txBox="1">
            <a:spLocks noChangeArrowheads="1"/>
          </p:cNvSpPr>
          <p:nvPr/>
        </p:nvSpPr>
        <p:spPr bwMode="auto">
          <a:xfrm>
            <a:off x="3200400" y="1524000"/>
            <a:ext cx="30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b="0">
                <a:solidFill>
                  <a:schemeClr val="tx1"/>
                </a:solidFill>
              </a:rPr>
              <a:t>2</a:t>
            </a:r>
          </a:p>
        </p:txBody>
      </p:sp>
      <p:sp>
        <p:nvSpPr>
          <p:cNvPr id="101389" name="Text Box 13">
            <a:extLst>
              <a:ext uri="{FF2B5EF4-FFF2-40B4-BE49-F238E27FC236}">
                <a16:creationId xmlns:a16="http://schemas.microsoft.com/office/drawing/2014/main" id="{9F2FA07C-9E12-D74A-A512-EFE7EF3D26D5}"/>
              </a:ext>
            </a:extLst>
          </p:cNvPr>
          <p:cNvSpPr txBox="1">
            <a:spLocks noChangeArrowheads="1"/>
          </p:cNvSpPr>
          <p:nvPr/>
        </p:nvSpPr>
        <p:spPr bwMode="auto">
          <a:xfrm>
            <a:off x="4724400" y="15240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b="0">
                <a:solidFill>
                  <a:schemeClr val="tx1"/>
                </a:solidFill>
              </a:rPr>
              <a:t>20</a:t>
            </a:r>
          </a:p>
        </p:txBody>
      </p:sp>
      <p:sp>
        <p:nvSpPr>
          <p:cNvPr id="101390" name="Footer Placeholder 15">
            <a:extLst>
              <a:ext uri="{FF2B5EF4-FFF2-40B4-BE49-F238E27FC236}">
                <a16:creationId xmlns:a16="http://schemas.microsoft.com/office/drawing/2014/main" id="{1375025A-677C-6E4C-AA29-02640FDDCAE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Number Placeholder 5">
            <a:extLst>
              <a:ext uri="{FF2B5EF4-FFF2-40B4-BE49-F238E27FC236}">
                <a16:creationId xmlns:a16="http://schemas.microsoft.com/office/drawing/2014/main" id="{81C5A2F8-F15E-D943-8D0B-9773D74B50A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4348767-C1AB-2B4D-AA2C-D121A71EDBCD}" type="slidenum">
              <a:rPr lang="en-US" altLang="en-US" sz="1000">
                <a:solidFill>
                  <a:schemeClr val="tx1"/>
                </a:solidFill>
              </a:rPr>
              <a:pPr>
                <a:spcBef>
                  <a:spcPct val="0"/>
                </a:spcBef>
                <a:buClrTx/>
                <a:buSzTx/>
                <a:buFontTx/>
                <a:buNone/>
              </a:pPr>
              <a:t>53</a:t>
            </a:fld>
            <a:endParaRPr lang="en-US" altLang="en-US" sz="1000">
              <a:solidFill>
                <a:schemeClr val="tx1"/>
              </a:solidFill>
            </a:endParaRPr>
          </a:p>
        </p:txBody>
      </p:sp>
      <p:sp>
        <p:nvSpPr>
          <p:cNvPr id="453634" name="Rectangle 2">
            <a:extLst>
              <a:ext uri="{FF2B5EF4-FFF2-40B4-BE49-F238E27FC236}">
                <a16:creationId xmlns:a16="http://schemas.microsoft.com/office/drawing/2014/main" id="{7294C1BE-F6C6-7F46-8211-600E995915D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Paging Advantages</a:t>
            </a:r>
          </a:p>
        </p:txBody>
      </p:sp>
      <p:sp>
        <p:nvSpPr>
          <p:cNvPr id="35845" name="Rectangle 3">
            <a:extLst>
              <a:ext uri="{FF2B5EF4-FFF2-40B4-BE49-F238E27FC236}">
                <a16:creationId xmlns:a16="http://schemas.microsoft.com/office/drawing/2014/main" id="{C6071541-1474-3545-B94B-C2EC3282B1B0}"/>
              </a:ext>
            </a:extLst>
          </p:cNvPr>
          <p:cNvSpPr>
            <a:spLocks noGrp="1" noChangeArrowheads="1"/>
          </p:cNvSpPr>
          <p:nvPr>
            <p:ph type="body" idx="1"/>
          </p:nvPr>
        </p:nvSpPr>
        <p:spPr/>
        <p:txBody>
          <a:bodyPr/>
          <a:lstStyle/>
          <a:p>
            <a:r>
              <a:rPr lang="en-US" altLang="en-US">
                <a:solidFill>
                  <a:srgbClr val="0000FF"/>
                </a:solidFill>
                <a:ea typeface="ＭＳ Ｐゴシック" panose="020B0600070205080204" pitchFamily="34" charset="-128"/>
              </a:rPr>
              <a:t>Easy to allocate memory</a:t>
            </a:r>
          </a:p>
          <a:p>
            <a:pPr lvl="1"/>
            <a:r>
              <a:rPr lang="en-US" altLang="en-US">
                <a:ea typeface="ＭＳ Ｐゴシック" panose="020B0600070205080204" pitchFamily="34" charset="-128"/>
              </a:rPr>
              <a:t>Memory comes from a free list of fixed size chunks</a:t>
            </a:r>
          </a:p>
          <a:p>
            <a:pPr lvl="1"/>
            <a:r>
              <a:rPr lang="en-US" altLang="en-US">
                <a:ea typeface="ＭＳ Ｐゴシック" panose="020B0600070205080204" pitchFamily="34" charset="-128"/>
              </a:rPr>
              <a:t>Allocating a page is just removing it from the list</a:t>
            </a:r>
          </a:p>
          <a:p>
            <a:pPr lvl="1"/>
            <a:r>
              <a:rPr lang="en-US" altLang="en-US">
                <a:ea typeface="ＭＳ Ｐゴシック" panose="020B0600070205080204" pitchFamily="34" charset="-128"/>
              </a:rPr>
              <a:t>External fragmentation not a problem</a:t>
            </a:r>
          </a:p>
          <a:p>
            <a:pPr lvl="2"/>
            <a:r>
              <a:rPr lang="en-US" altLang="en-US">
                <a:ea typeface="ＭＳ Ｐゴシック" panose="020B0600070205080204" pitchFamily="34" charset="-128"/>
              </a:rPr>
              <a:t>All pages of the same size</a:t>
            </a:r>
          </a:p>
          <a:p>
            <a:endParaRPr lang="en-US" altLang="en-US">
              <a:ea typeface="ＭＳ Ｐゴシック" panose="020B0600070205080204" pitchFamily="34" charset="-128"/>
            </a:endParaRPr>
          </a:p>
          <a:p>
            <a:r>
              <a:rPr lang="en-US" altLang="en-US">
                <a:solidFill>
                  <a:srgbClr val="0000FF"/>
                </a:solidFill>
                <a:ea typeface="ＭＳ Ｐゴシック" panose="020B0600070205080204" pitchFamily="34" charset="-128"/>
              </a:rPr>
              <a:t>Simplifies protection</a:t>
            </a:r>
          </a:p>
          <a:p>
            <a:pPr lvl="1"/>
            <a:r>
              <a:rPr lang="en-US" altLang="en-US">
                <a:ea typeface="ＭＳ Ｐゴシック" panose="020B0600070205080204" pitchFamily="34" charset="-128"/>
              </a:rPr>
              <a:t>All chunks are the same size</a:t>
            </a:r>
          </a:p>
          <a:p>
            <a:pPr lvl="1"/>
            <a:r>
              <a:rPr lang="en-US" altLang="en-US">
                <a:ea typeface="ＭＳ Ｐゴシック" panose="020B0600070205080204" pitchFamily="34" charset="-128"/>
              </a:rPr>
              <a:t>Like fixed partitions, don</a:t>
            </a:r>
            <a:r>
              <a:rPr lang="fr-FR" altLang="en-US">
                <a:ea typeface="ＭＳ Ｐゴシック" panose="020B0600070205080204" pitchFamily="34" charset="-128"/>
              </a:rPr>
              <a:t>’</a:t>
            </a:r>
            <a:r>
              <a:rPr lang="en-US" altLang="ja-JP">
                <a:ea typeface="ＭＳ Ｐゴシック" panose="020B0600070205080204" pitchFamily="34" charset="-128"/>
              </a:rPr>
              <a:t>t need a limit register</a:t>
            </a:r>
          </a:p>
          <a:p>
            <a:endParaRPr lang="en-US" altLang="en-US">
              <a:ea typeface="ＭＳ Ｐゴシック" panose="020B0600070205080204" pitchFamily="34" charset="-128"/>
            </a:endParaRPr>
          </a:p>
          <a:p>
            <a:r>
              <a:rPr lang="en-US" altLang="en-US">
                <a:solidFill>
                  <a:srgbClr val="0000FF"/>
                </a:solidFill>
                <a:ea typeface="ＭＳ Ｐゴシック" panose="020B0600070205080204" pitchFamily="34" charset="-128"/>
              </a:rPr>
              <a:t>Simplifies virtual memory – later</a:t>
            </a:r>
          </a:p>
        </p:txBody>
      </p:sp>
      <p:sp>
        <p:nvSpPr>
          <p:cNvPr id="102404" name="Footer Placeholder 5">
            <a:extLst>
              <a:ext uri="{FF2B5EF4-FFF2-40B4-BE49-F238E27FC236}">
                <a16:creationId xmlns:a16="http://schemas.microsoft.com/office/drawing/2014/main" id="{A862B593-4231-C346-AEFC-A697FA31F6D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4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84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84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84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84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845">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84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Footer Placeholder 4">
            <a:extLst>
              <a:ext uri="{FF2B5EF4-FFF2-40B4-BE49-F238E27FC236}">
                <a16:creationId xmlns:a16="http://schemas.microsoft.com/office/drawing/2014/main" id="{32BD7C26-9DC1-144C-8DC7-6A9EE0B29D3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103426" name="Slide Number Placeholder 5">
            <a:extLst>
              <a:ext uri="{FF2B5EF4-FFF2-40B4-BE49-F238E27FC236}">
                <a16:creationId xmlns:a16="http://schemas.microsoft.com/office/drawing/2014/main" id="{44C5B64B-CEEA-0945-86FC-A19B4D8ECDF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B2560F1-EDED-BD49-83D6-5AFCBE6BA503}" type="slidenum">
              <a:rPr lang="en-US" altLang="en-US" sz="1000">
                <a:solidFill>
                  <a:schemeClr val="tx1"/>
                </a:solidFill>
              </a:rPr>
              <a:pPr>
                <a:spcBef>
                  <a:spcPct val="0"/>
                </a:spcBef>
                <a:buClrTx/>
                <a:buSzTx/>
                <a:buFontTx/>
                <a:buNone/>
              </a:pPr>
              <a:t>54</a:t>
            </a:fld>
            <a:endParaRPr lang="en-US" altLang="en-US" sz="1000">
              <a:solidFill>
                <a:schemeClr val="tx1"/>
              </a:solidFill>
            </a:endParaRPr>
          </a:p>
        </p:txBody>
      </p:sp>
      <p:sp>
        <p:nvSpPr>
          <p:cNvPr id="454658" name="Rectangle 2">
            <a:extLst>
              <a:ext uri="{FF2B5EF4-FFF2-40B4-BE49-F238E27FC236}">
                <a16:creationId xmlns:a16="http://schemas.microsoft.com/office/drawing/2014/main" id="{43EE827D-2C8C-7844-91FF-B1B0280C3FA2}"/>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Paging Limitations</a:t>
            </a:r>
          </a:p>
        </p:txBody>
      </p:sp>
      <p:sp>
        <p:nvSpPr>
          <p:cNvPr id="103428" name="Rectangle 3">
            <a:extLst>
              <a:ext uri="{FF2B5EF4-FFF2-40B4-BE49-F238E27FC236}">
                <a16:creationId xmlns:a16="http://schemas.microsoft.com/office/drawing/2014/main" id="{F2D5FBDA-9952-BD43-A712-0E18F455A2E4}"/>
              </a:ext>
            </a:extLst>
          </p:cNvPr>
          <p:cNvSpPr>
            <a:spLocks noGrp="1" noChangeArrowheads="1"/>
          </p:cNvSpPr>
          <p:nvPr>
            <p:ph type="body" idx="1"/>
          </p:nvPr>
        </p:nvSpPr>
        <p:spPr/>
        <p:txBody>
          <a:bodyPr/>
          <a:lstStyle/>
          <a:p>
            <a:r>
              <a:rPr lang="en-US" altLang="en-US">
                <a:ea typeface="ＭＳ Ｐゴシック" panose="020B0600070205080204" pitchFamily="34" charset="-128"/>
              </a:rPr>
              <a:t>Can still have internal fragmentation</a:t>
            </a:r>
          </a:p>
          <a:p>
            <a:pPr lvl="1"/>
            <a:r>
              <a:rPr lang="en-US" altLang="en-US">
                <a:ea typeface="ＭＳ Ｐゴシック" panose="020B0600070205080204" pitchFamily="34" charset="-128"/>
              </a:rPr>
              <a:t>Process may not use memory in multiples of a page</a:t>
            </a:r>
          </a:p>
          <a:p>
            <a:r>
              <a:rPr lang="en-US" altLang="en-US">
                <a:ea typeface="ＭＳ Ｐゴシック" panose="020B0600070205080204" pitchFamily="34" charset="-128"/>
              </a:rPr>
              <a:t>Memory reference overhead</a:t>
            </a:r>
          </a:p>
          <a:p>
            <a:pPr lvl="1"/>
            <a:r>
              <a:rPr lang="en-US" altLang="en-US">
                <a:ea typeface="ＭＳ Ｐゴシック" panose="020B0600070205080204" pitchFamily="34" charset="-128"/>
              </a:rPr>
              <a:t>2 references per address lookup (page table, then memory)</a:t>
            </a:r>
          </a:p>
          <a:p>
            <a:pPr lvl="1"/>
            <a:r>
              <a:rPr lang="en-US" altLang="en-US">
                <a:ea typeface="ＭＳ Ｐゴシック" panose="020B0600070205080204" pitchFamily="34" charset="-128"/>
              </a:rPr>
              <a:t>What can we do?</a:t>
            </a:r>
          </a:p>
          <a:p>
            <a:r>
              <a:rPr lang="en-US" altLang="en-US">
                <a:ea typeface="ＭＳ Ｐゴシック" panose="020B0600070205080204" pitchFamily="34" charset="-128"/>
              </a:rPr>
              <a:t>Memory required to hold page table can be significant</a:t>
            </a:r>
          </a:p>
          <a:p>
            <a:pPr lvl="1"/>
            <a:r>
              <a:rPr lang="en-US" altLang="en-US">
                <a:ea typeface="ＭＳ Ｐゴシック" panose="020B0600070205080204" pitchFamily="34" charset="-128"/>
              </a:rPr>
              <a:t>Need one PTE per page</a:t>
            </a:r>
          </a:p>
          <a:p>
            <a:pPr lvl="1"/>
            <a:r>
              <a:rPr lang="en-US" altLang="en-US">
                <a:ea typeface="ＭＳ Ｐゴシック" panose="020B0600070205080204" pitchFamily="34" charset="-128"/>
              </a:rPr>
              <a:t>32 bit address space w/ 4KB pages = 2</a:t>
            </a:r>
            <a:r>
              <a:rPr lang="en-US" altLang="en-US" baseline="30000">
                <a:ea typeface="ＭＳ Ｐゴシック" panose="020B0600070205080204" pitchFamily="34" charset="-128"/>
              </a:rPr>
              <a:t>20</a:t>
            </a:r>
            <a:r>
              <a:rPr lang="en-US" altLang="en-US">
                <a:ea typeface="ＭＳ Ｐゴシック" panose="020B0600070205080204" pitchFamily="34" charset="-128"/>
              </a:rPr>
              <a:t> PTEs</a:t>
            </a:r>
          </a:p>
          <a:p>
            <a:pPr lvl="1"/>
            <a:r>
              <a:rPr lang="en-US" altLang="en-US">
                <a:ea typeface="ＭＳ Ｐゴシック" panose="020B0600070205080204" pitchFamily="34" charset="-128"/>
              </a:rPr>
              <a:t>4 bytes/PTE = 4MB/page table</a:t>
            </a:r>
          </a:p>
          <a:p>
            <a:pPr lvl="1"/>
            <a:r>
              <a:rPr lang="en-US" altLang="en-US">
                <a:ea typeface="ＭＳ Ｐゴシック" panose="020B0600070205080204" pitchFamily="34" charset="-128"/>
              </a:rPr>
              <a:t>25 processes = 100MB just for page tables!</a:t>
            </a:r>
          </a:p>
          <a:p>
            <a:pPr lvl="1"/>
            <a:r>
              <a:rPr lang="en-US" altLang="en-US">
                <a:ea typeface="ＭＳ Ｐゴシック" panose="020B0600070205080204" pitchFamily="34" charset="-128"/>
              </a:rPr>
              <a:t>What can we do?</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Footer Placeholder 4">
            <a:extLst>
              <a:ext uri="{FF2B5EF4-FFF2-40B4-BE49-F238E27FC236}">
                <a16:creationId xmlns:a16="http://schemas.microsoft.com/office/drawing/2014/main" id="{4099D2C3-62CC-0E45-B257-9EB96A19443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104450" name="Slide Number Placeholder 5">
            <a:extLst>
              <a:ext uri="{FF2B5EF4-FFF2-40B4-BE49-F238E27FC236}">
                <a16:creationId xmlns:a16="http://schemas.microsoft.com/office/drawing/2014/main" id="{E789BB99-CE3D-4349-9F1D-4C55DEBCFD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1FA5D3C-E95D-7D43-8D0F-1EB8B88366B4}" type="slidenum">
              <a:rPr lang="en-US" altLang="en-US" sz="1000">
                <a:solidFill>
                  <a:schemeClr val="tx1"/>
                </a:solidFill>
              </a:rPr>
              <a:pPr>
                <a:spcBef>
                  <a:spcPct val="0"/>
                </a:spcBef>
                <a:buClrTx/>
                <a:buSzTx/>
                <a:buFontTx/>
                <a:buNone/>
              </a:pPr>
              <a:t>55</a:t>
            </a:fld>
            <a:endParaRPr lang="en-US" altLang="en-US" sz="1000">
              <a:solidFill>
                <a:schemeClr val="tx1"/>
              </a:solidFill>
            </a:endParaRPr>
          </a:p>
        </p:txBody>
      </p:sp>
      <p:sp>
        <p:nvSpPr>
          <p:cNvPr id="443394" name="Rectangle 2">
            <a:extLst>
              <a:ext uri="{FF2B5EF4-FFF2-40B4-BE49-F238E27FC236}">
                <a16:creationId xmlns:a16="http://schemas.microsoft.com/office/drawing/2014/main" id="{48CA9117-A5AD-E743-9142-83CF287D6EF7}"/>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Segmentation</a:t>
            </a:r>
          </a:p>
        </p:txBody>
      </p:sp>
      <p:sp>
        <p:nvSpPr>
          <p:cNvPr id="37894" name="Rectangle 3">
            <a:extLst>
              <a:ext uri="{FF2B5EF4-FFF2-40B4-BE49-F238E27FC236}">
                <a16:creationId xmlns:a16="http://schemas.microsoft.com/office/drawing/2014/main" id="{3A137B82-EA68-8143-930F-5030BA52AEEB}"/>
              </a:ext>
            </a:extLst>
          </p:cNvPr>
          <p:cNvSpPr>
            <a:spLocks noGrp="1" noChangeArrowheads="1"/>
          </p:cNvSpPr>
          <p:nvPr>
            <p:ph type="body" idx="1"/>
          </p:nvPr>
        </p:nvSpPr>
        <p:spPr>
          <a:xfrm>
            <a:off x="457200" y="1524000"/>
            <a:ext cx="8382000" cy="4419600"/>
          </a:xfrm>
        </p:spPr>
        <p:txBody>
          <a:bodyPr/>
          <a:lstStyle/>
          <a:p>
            <a:r>
              <a:rPr lang="en-US" altLang="en-US">
                <a:ea typeface="ＭＳ Ｐゴシック" panose="020B0600070205080204" pitchFamily="34" charset="-128"/>
              </a:rPr>
              <a:t>Segmentation: partition memory into logically related units</a:t>
            </a:r>
          </a:p>
          <a:p>
            <a:pPr lvl="1"/>
            <a:r>
              <a:rPr lang="en-US" altLang="en-US">
                <a:ea typeface="ＭＳ Ｐゴシック" panose="020B0600070205080204" pitchFamily="34" charset="-128"/>
              </a:rPr>
              <a:t>Module, procedure, stack, data, file, etc.</a:t>
            </a:r>
          </a:p>
          <a:p>
            <a:pPr lvl="1"/>
            <a:r>
              <a:rPr lang="en-US" altLang="en-US">
                <a:solidFill>
                  <a:srgbClr val="FF3300"/>
                </a:solidFill>
                <a:ea typeface="ＭＳ Ｐゴシック" panose="020B0600070205080204" pitchFamily="34" charset="-128"/>
              </a:rPr>
              <a:t>Units of memory from user</a:t>
            </a:r>
            <a:r>
              <a:rPr lang="ja-JP" altLang="en-US">
                <a:solidFill>
                  <a:srgbClr val="FF3300"/>
                </a:solidFill>
                <a:ea typeface="ＭＳ Ｐゴシック" panose="020B0600070205080204" pitchFamily="34" charset="-128"/>
              </a:rPr>
              <a:t>’</a:t>
            </a:r>
            <a:r>
              <a:rPr lang="en-US" altLang="ja-JP">
                <a:solidFill>
                  <a:srgbClr val="FF3300"/>
                </a:solidFill>
                <a:ea typeface="ＭＳ Ｐゴシック" panose="020B0600070205080204" pitchFamily="34" charset="-128"/>
              </a:rPr>
              <a:t>s perspective</a:t>
            </a:r>
          </a:p>
          <a:p>
            <a:r>
              <a:rPr lang="en-US" altLang="en-US">
                <a:ea typeface="ＭＳ Ｐゴシック" panose="020B0600070205080204" pitchFamily="34" charset="-128"/>
              </a:rPr>
              <a:t>Natural extension of variable-sized partitions</a:t>
            </a:r>
          </a:p>
          <a:p>
            <a:pPr lvl="1"/>
            <a:r>
              <a:rPr lang="en-US" altLang="en-US">
                <a:ea typeface="ＭＳ Ｐゴシック" panose="020B0600070205080204" pitchFamily="34" charset="-128"/>
              </a:rPr>
              <a:t>Variable-sized partitions = 1 segment/process</a:t>
            </a:r>
          </a:p>
          <a:p>
            <a:pPr lvl="1"/>
            <a:r>
              <a:rPr lang="en-US" altLang="en-US">
                <a:ea typeface="ＭＳ Ｐゴシック" panose="020B0600070205080204" pitchFamily="34" charset="-128"/>
              </a:rPr>
              <a:t>Segmentation = many segments/process</a:t>
            </a:r>
          </a:p>
          <a:p>
            <a:pPr lvl="1"/>
            <a:r>
              <a:rPr lang="en-US" altLang="en-US">
                <a:ea typeface="ＭＳ Ｐゴシック" panose="020B0600070205080204" pitchFamily="34" charset="-128"/>
              </a:rPr>
              <a:t>Fixed partition : Paging :: Variable partition : Segmentation</a:t>
            </a:r>
          </a:p>
          <a:p>
            <a:r>
              <a:rPr lang="en-US" altLang="en-US">
                <a:ea typeface="ＭＳ Ｐゴシック" panose="020B0600070205080204" pitchFamily="34" charset="-128"/>
              </a:rPr>
              <a:t>Hardware support</a:t>
            </a:r>
          </a:p>
          <a:p>
            <a:pPr lvl="1"/>
            <a:r>
              <a:rPr lang="en-US" altLang="en-US">
                <a:ea typeface="ＭＳ Ｐゴシック" panose="020B0600070205080204" pitchFamily="34" charset="-128"/>
              </a:rPr>
              <a:t>Multiple base/limit pairs, one per segment (segment table)</a:t>
            </a:r>
          </a:p>
          <a:p>
            <a:pPr lvl="1"/>
            <a:r>
              <a:rPr lang="en-US" altLang="en-US">
                <a:ea typeface="ＭＳ Ｐゴシック" panose="020B0600070205080204" pitchFamily="34" charset="-128"/>
              </a:rPr>
              <a:t>Segments named by #, used to index into table</a:t>
            </a:r>
          </a:p>
          <a:p>
            <a:pPr lvl="1"/>
            <a:r>
              <a:rPr lang="en-US" altLang="en-US">
                <a:ea typeface="ＭＳ Ｐゴシック" panose="020B0600070205080204" pitchFamily="34" charset="-128"/>
              </a:rPr>
              <a:t>Virtual addresses become &lt;segment #, offset&gt;</a:t>
            </a:r>
          </a:p>
          <a:p>
            <a:pPr lvl="1"/>
            <a:endParaRPr lang="en-US" altLang="en-US">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xEl>
                                              <p:pRg st="7" end="7"/>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4">
                                            <p:txEl>
                                              <p:pRg st="8" end="8"/>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94">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8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Footer Placeholder 4">
            <a:extLst>
              <a:ext uri="{FF2B5EF4-FFF2-40B4-BE49-F238E27FC236}">
                <a16:creationId xmlns:a16="http://schemas.microsoft.com/office/drawing/2014/main" id="{CD2AC424-124A-9842-ABE3-D410F0AAA04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105474" name="Slide Number Placeholder 5">
            <a:extLst>
              <a:ext uri="{FF2B5EF4-FFF2-40B4-BE49-F238E27FC236}">
                <a16:creationId xmlns:a16="http://schemas.microsoft.com/office/drawing/2014/main" id="{F1591C55-6E15-3B44-B276-43A6E3FF0E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D3280DF-D6C2-CF45-9D54-00DAC70524E1}" type="slidenum">
              <a:rPr lang="en-US" altLang="en-US" sz="1000">
                <a:solidFill>
                  <a:schemeClr val="tx1"/>
                </a:solidFill>
              </a:rPr>
              <a:pPr>
                <a:spcBef>
                  <a:spcPct val="0"/>
                </a:spcBef>
                <a:buClrTx/>
                <a:buSzTx/>
                <a:buFontTx/>
                <a:buNone/>
              </a:pPr>
              <a:t>56</a:t>
            </a:fld>
            <a:endParaRPr lang="en-US" altLang="en-US" sz="1000">
              <a:solidFill>
                <a:schemeClr val="tx1"/>
              </a:solidFill>
            </a:endParaRPr>
          </a:p>
        </p:txBody>
      </p:sp>
      <p:sp>
        <p:nvSpPr>
          <p:cNvPr id="447490" name="Rectangle 2">
            <a:extLst>
              <a:ext uri="{FF2B5EF4-FFF2-40B4-BE49-F238E27FC236}">
                <a16:creationId xmlns:a16="http://schemas.microsoft.com/office/drawing/2014/main" id="{9D459CAC-7713-3141-A35C-012544E6428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Segment Lookups</a:t>
            </a:r>
          </a:p>
        </p:txBody>
      </p:sp>
      <p:sp>
        <p:nvSpPr>
          <p:cNvPr id="105476" name="Rectangle 4">
            <a:extLst>
              <a:ext uri="{FF2B5EF4-FFF2-40B4-BE49-F238E27FC236}">
                <a16:creationId xmlns:a16="http://schemas.microsoft.com/office/drawing/2014/main" id="{629793B6-8901-EF4A-AA28-295CB4D29A5F}"/>
              </a:ext>
            </a:extLst>
          </p:cNvPr>
          <p:cNvSpPr>
            <a:spLocks noChangeArrowheads="1"/>
          </p:cNvSpPr>
          <p:nvPr/>
        </p:nvSpPr>
        <p:spPr bwMode="auto">
          <a:xfrm>
            <a:off x="7315200" y="2133600"/>
            <a:ext cx="1295400" cy="3276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5477" name="Rectangle 5">
            <a:extLst>
              <a:ext uri="{FF2B5EF4-FFF2-40B4-BE49-F238E27FC236}">
                <a16:creationId xmlns:a16="http://schemas.microsoft.com/office/drawing/2014/main" id="{F33B88EC-0345-354C-A903-B0CCC2E5D282}"/>
              </a:ext>
            </a:extLst>
          </p:cNvPr>
          <p:cNvSpPr>
            <a:spLocks noChangeArrowheads="1"/>
          </p:cNvSpPr>
          <p:nvPr/>
        </p:nvSpPr>
        <p:spPr bwMode="auto">
          <a:xfrm>
            <a:off x="4038600" y="2133600"/>
            <a:ext cx="762000" cy="12192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5478" name="Text Box 6">
            <a:extLst>
              <a:ext uri="{FF2B5EF4-FFF2-40B4-BE49-F238E27FC236}">
                <a16:creationId xmlns:a16="http://schemas.microsoft.com/office/drawing/2014/main" id="{ABAF3189-17B9-0943-9E4A-F4D4C77FBBBE}"/>
              </a:ext>
            </a:extLst>
          </p:cNvPr>
          <p:cNvSpPr txBox="1">
            <a:spLocks noChangeArrowheads="1"/>
          </p:cNvSpPr>
          <p:nvPr/>
        </p:nvSpPr>
        <p:spPr bwMode="auto">
          <a:xfrm>
            <a:off x="4038600" y="2590800"/>
            <a:ext cx="7620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limit</a:t>
            </a:r>
          </a:p>
        </p:txBody>
      </p:sp>
      <p:sp>
        <p:nvSpPr>
          <p:cNvPr id="105479" name="Rectangle 7">
            <a:extLst>
              <a:ext uri="{FF2B5EF4-FFF2-40B4-BE49-F238E27FC236}">
                <a16:creationId xmlns:a16="http://schemas.microsoft.com/office/drawing/2014/main" id="{706D2892-09A8-E642-9313-508864D4FE2C}"/>
              </a:ext>
            </a:extLst>
          </p:cNvPr>
          <p:cNvSpPr>
            <a:spLocks noChangeArrowheads="1"/>
          </p:cNvSpPr>
          <p:nvPr/>
        </p:nvSpPr>
        <p:spPr bwMode="auto">
          <a:xfrm>
            <a:off x="4800600" y="2133600"/>
            <a:ext cx="762000" cy="12192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5480" name="Text Box 8">
            <a:extLst>
              <a:ext uri="{FF2B5EF4-FFF2-40B4-BE49-F238E27FC236}">
                <a16:creationId xmlns:a16="http://schemas.microsoft.com/office/drawing/2014/main" id="{670A2F03-C0AD-1A41-A8E0-BBCF34208301}"/>
              </a:ext>
            </a:extLst>
          </p:cNvPr>
          <p:cNvSpPr txBox="1">
            <a:spLocks noChangeArrowheads="1"/>
          </p:cNvSpPr>
          <p:nvPr/>
        </p:nvSpPr>
        <p:spPr bwMode="auto">
          <a:xfrm>
            <a:off x="4800600" y="2590800"/>
            <a:ext cx="7620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base</a:t>
            </a:r>
          </a:p>
        </p:txBody>
      </p:sp>
      <p:sp>
        <p:nvSpPr>
          <p:cNvPr id="105481" name="Oval 9">
            <a:extLst>
              <a:ext uri="{FF2B5EF4-FFF2-40B4-BE49-F238E27FC236}">
                <a16:creationId xmlns:a16="http://schemas.microsoft.com/office/drawing/2014/main" id="{F3561B71-C771-8547-B96C-0A31C289ACD5}"/>
              </a:ext>
            </a:extLst>
          </p:cNvPr>
          <p:cNvSpPr>
            <a:spLocks noChangeArrowheads="1"/>
          </p:cNvSpPr>
          <p:nvPr/>
        </p:nvSpPr>
        <p:spPr bwMode="auto">
          <a:xfrm>
            <a:off x="5715000" y="3810000"/>
            <a:ext cx="609600" cy="609600"/>
          </a:xfrm>
          <a:prstGeom prst="ellipse">
            <a:avLst/>
          </a:prstGeom>
          <a:solidFill>
            <a:schemeClr val="accent1"/>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5482" name="Text Box 10">
            <a:extLst>
              <a:ext uri="{FF2B5EF4-FFF2-40B4-BE49-F238E27FC236}">
                <a16:creationId xmlns:a16="http://schemas.microsoft.com/office/drawing/2014/main" id="{FBED401C-1D99-6B41-B97E-6B3EFCB73677}"/>
              </a:ext>
            </a:extLst>
          </p:cNvPr>
          <p:cNvSpPr txBox="1">
            <a:spLocks noChangeArrowheads="1"/>
          </p:cNvSpPr>
          <p:nvPr/>
        </p:nvSpPr>
        <p:spPr bwMode="auto">
          <a:xfrm>
            <a:off x="5867400" y="3962400"/>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a:t>
            </a:r>
          </a:p>
        </p:txBody>
      </p:sp>
      <p:sp>
        <p:nvSpPr>
          <p:cNvPr id="105483" name="AutoShape 11">
            <a:extLst>
              <a:ext uri="{FF2B5EF4-FFF2-40B4-BE49-F238E27FC236}">
                <a16:creationId xmlns:a16="http://schemas.microsoft.com/office/drawing/2014/main" id="{2A25FEE4-F39A-8D4E-8402-39EF949F5121}"/>
              </a:ext>
            </a:extLst>
          </p:cNvPr>
          <p:cNvSpPr>
            <a:spLocks noChangeArrowheads="1"/>
          </p:cNvSpPr>
          <p:nvPr/>
        </p:nvSpPr>
        <p:spPr bwMode="auto">
          <a:xfrm>
            <a:off x="3276600" y="3810000"/>
            <a:ext cx="609600" cy="609600"/>
          </a:xfrm>
          <a:prstGeom prst="diamond">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5484" name="Text Box 12">
            <a:extLst>
              <a:ext uri="{FF2B5EF4-FFF2-40B4-BE49-F238E27FC236}">
                <a16:creationId xmlns:a16="http://schemas.microsoft.com/office/drawing/2014/main" id="{53EBC75D-0A11-0A48-AB84-65DB613E9E91}"/>
              </a:ext>
            </a:extLst>
          </p:cNvPr>
          <p:cNvSpPr txBox="1">
            <a:spLocks noChangeArrowheads="1"/>
          </p:cNvSpPr>
          <p:nvPr/>
        </p:nvSpPr>
        <p:spPr bwMode="auto">
          <a:xfrm>
            <a:off x="3429000" y="3962400"/>
            <a:ext cx="45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&lt;</a:t>
            </a:r>
          </a:p>
        </p:txBody>
      </p:sp>
      <p:sp>
        <p:nvSpPr>
          <p:cNvPr id="105485" name="Line 13">
            <a:extLst>
              <a:ext uri="{FF2B5EF4-FFF2-40B4-BE49-F238E27FC236}">
                <a16:creationId xmlns:a16="http://schemas.microsoft.com/office/drawing/2014/main" id="{9C8D62B9-9766-574C-8FC2-A40AA798A741}"/>
              </a:ext>
            </a:extLst>
          </p:cNvPr>
          <p:cNvSpPr>
            <a:spLocks noChangeShapeType="1"/>
          </p:cNvSpPr>
          <p:nvPr/>
        </p:nvSpPr>
        <p:spPr bwMode="auto">
          <a:xfrm>
            <a:off x="3886200" y="4114800"/>
            <a:ext cx="18288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05486" name="Arc 14">
            <a:extLst>
              <a:ext uri="{FF2B5EF4-FFF2-40B4-BE49-F238E27FC236}">
                <a16:creationId xmlns:a16="http://schemas.microsoft.com/office/drawing/2014/main" id="{35FE16A2-C3B7-974E-8A2C-3E65A9EBACF0}"/>
              </a:ext>
            </a:extLst>
          </p:cNvPr>
          <p:cNvSpPr>
            <a:spLocks/>
          </p:cNvSpPr>
          <p:nvPr/>
        </p:nvSpPr>
        <p:spPr bwMode="auto">
          <a:xfrm flipH="1">
            <a:off x="3581400" y="2743200"/>
            <a:ext cx="457200" cy="10668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accent2"/>
            </a:solidFill>
            <a:round/>
            <a:headEnd/>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487" name="Arc 15">
            <a:extLst>
              <a:ext uri="{FF2B5EF4-FFF2-40B4-BE49-F238E27FC236}">
                <a16:creationId xmlns:a16="http://schemas.microsoft.com/office/drawing/2014/main" id="{8B6C7F52-6582-174F-A446-211C1B4E4F6A}"/>
              </a:ext>
            </a:extLst>
          </p:cNvPr>
          <p:cNvSpPr>
            <a:spLocks/>
          </p:cNvSpPr>
          <p:nvPr/>
        </p:nvSpPr>
        <p:spPr bwMode="auto">
          <a:xfrm>
            <a:off x="5562600" y="2744788"/>
            <a:ext cx="457200" cy="1074737"/>
          </a:xfrm>
          <a:custGeom>
            <a:avLst/>
            <a:gdLst>
              <a:gd name="T0" fmla="*/ 0 w 21600"/>
              <a:gd name="T1" fmla="*/ 0 h 23449"/>
              <a:gd name="T2" fmla="*/ 2147483646 w 21600"/>
              <a:gd name="T3" fmla="*/ 2147483646 h 23449"/>
              <a:gd name="T4" fmla="*/ 0 w 21600"/>
              <a:gd name="T5" fmla="*/ 2147483646 h 23449"/>
              <a:gd name="T6" fmla="*/ 0 60000 65536"/>
              <a:gd name="T7" fmla="*/ 0 60000 65536"/>
              <a:gd name="T8" fmla="*/ 0 60000 65536"/>
              <a:gd name="T9" fmla="*/ 0 w 21600"/>
              <a:gd name="T10" fmla="*/ 0 h 23449"/>
              <a:gd name="T11" fmla="*/ 21600 w 21600"/>
              <a:gd name="T12" fmla="*/ 23449 h 23449"/>
            </a:gdLst>
            <a:ahLst/>
            <a:cxnLst>
              <a:cxn ang="T6">
                <a:pos x="T0" y="T1"/>
              </a:cxn>
              <a:cxn ang="T7">
                <a:pos x="T2" y="T3"/>
              </a:cxn>
              <a:cxn ang="T8">
                <a:pos x="T4" y="T5"/>
              </a:cxn>
            </a:cxnLst>
            <a:rect l="T9" t="T10" r="T11" b="T12"/>
            <a:pathLst>
              <a:path w="21600" h="23449" fill="none" extrusionOk="0">
                <a:moveTo>
                  <a:pt x="-1" y="0"/>
                </a:moveTo>
                <a:cubicBezTo>
                  <a:pt x="11929" y="0"/>
                  <a:pt x="21600" y="9670"/>
                  <a:pt x="21600" y="21600"/>
                </a:cubicBezTo>
                <a:cubicBezTo>
                  <a:pt x="21600" y="22217"/>
                  <a:pt x="21573" y="22834"/>
                  <a:pt x="21520" y="23448"/>
                </a:cubicBezTo>
              </a:path>
              <a:path w="21600" h="23449" stroke="0" extrusionOk="0">
                <a:moveTo>
                  <a:pt x="-1" y="0"/>
                </a:moveTo>
                <a:cubicBezTo>
                  <a:pt x="11929" y="0"/>
                  <a:pt x="21600" y="9670"/>
                  <a:pt x="21600" y="21600"/>
                </a:cubicBezTo>
                <a:cubicBezTo>
                  <a:pt x="21600" y="22217"/>
                  <a:pt x="21573" y="22834"/>
                  <a:pt x="21520" y="23448"/>
                </a:cubicBezTo>
                <a:lnTo>
                  <a:pt x="0" y="21600"/>
                </a:lnTo>
                <a:lnTo>
                  <a:pt x="-1" y="0"/>
                </a:lnTo>
                <a:close/>
              </a:path>
            </a:pathLst>
          </a:custGeom>
          <a:noFill/>
          <a:ln w="9525">
            <a:solidFill>
              <a:schemeClr val="accent2"/>
            </a:solidFill>
            <a:round/>
            <a:headEnd/>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488" name="Line 16">
            <a:extLst>
              <a:ext uri="{FF2B5EF4-FFF2-40B4-BE49-F238E27FC236}">
                <a16:creationId xmlns:a16="http://schemas.microsoft.com/office/drawing/2014/main" id="{79D19954-85E5-5142-9C21-F540F0BF5481}"/>
              </a:ext>
            </a:extLst>
          </p:cNvPr>
          <p:cNvSpPr>
            <a:spLocks noChangeShapeType="1"/>
          </p:cNvSpPr>
          <p:nvPr/>
        </p:nvSpPr>
        <p:spPr bwMode="auto">
          <a:xfrm>
            <a:off x="6324600" y="4114800"/>
            <a:ext cx="9906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05489" name="Line 17">
            <a:extLst>
              <a:ext uri="{FF2B5EF4-FFF2-40B4-BE49-F238E27FC236}">
                <a16:creationId xmlns:a16="http://schemas.microsoft.com/office/drawing/2014/main" id="{F36374B5-2457-4E4B-8F4B-FC96ADE69F7C}"/>
              </a:ext>
            </a:extLst>
          </p:cNvPr>
          <p:cNvSpPr>
            <a:spLocks noChangeShapeType="1"/>
          </p:cNvSpPr>
          <p:nvPr/>
        </p:nvSpPr>
        <p:spPr bwMode="auto">
          <a:xfrm>
            <a:off x="3581400" y="4419600"/>
            <a:ext cx="0" cy="838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05490" name="Text Box 19">
            <a:extLst>
              <a:ext uri="{FF2B5EF4-FFF2-40B4-BE49-F238E27FC236}">
                <a16:creationId xmlns:a16="http://schemas.microsoft.com/office/drawing/2014/main" id="{D10670A4-5D33-464D-A392-0C53CF8E7A7D}"/>
              </a:ext>
            </a:extLst>
          </p:cNvPr>
          <p:cNvSpPr txBox="1">
            <a:spLocks noChangeArrowheads="1"/>
          </p:cNvSpPr>
          <p:nvPr/>
        </p:nvSpPr>
        <p:spPr bwMode="auto">
          <a:xfrm>
            <a:off x="2743200" y="52578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FF3300"/>
                </a:solidFill>
              </a:rPr>
              <a:t>Protection Fault</a:t>
            </a:r>
          </a:p>
        </p:txBody>
      </p:sp>
      <p:sp>
        <p:nvSpPr>
          <p:cNvPr id="105491" name="Text Box 20">
            <a:extLst>
              <a:ext uri="{FF2B5EF4-FFF2-40B4-BE49-F238E27FC236}">
                <a16:creationId xmlns:a16="http://schemas.microsoft.com/office/drawing/2014/main" id="{D891FB4E-4C79-FD4A-A656-46568924A52A}"/>
              </a:ext>
            </a:extLst>
          </p:cNvPr>
          <p:cNvSpPr txBox="1">
            <a:spLocks noChangeArrowheads="1"/>
          </p:cNvSpPr>
          <p:nvPr/>
        </p:nvSpPr>
        <p:spPr bwMode="auto">
          <a:xfrm>
            <a:off x="228600" y="30480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Segment #</a:t>
            </a:r>
          </a:p>
        </p:txBody>
      </p:sp>
      <p:sp>
        <p:nvSpPr>
          <p:cNvPr id="105492" name="Text Box 21">
            <a:extLst>
              <a:ext uri="{FF2B5EF4-FFF2-40B4-BE49-F238E27FC236}">
                <a16:creationId xmlns:a16="http://schemas.microsoft.com/office/drawing/2014/main" id="{D4BB56BA-A88B-3840-ACA5-C77A22B857EF}"/>
              </a:ext>
            </a:extLst>
          </p:cNvPr>
          <p:cNvSpPr txBox="1">
            <a:spLocks noChangeArrowheads="1"/>
          </p:cNvSpPr>
          <p:nvPr/>
        </p:nvSpPr>
        <p:spPr bwMode="auto">
          <a:xfrm>
            <a:off x="1524000" y="3048000"/>
            <a:ext cx="1295400" cy="314325"/>
          </a:xfrm>
          <a:prstGeom prst="rect">
            <a:avLst/>
          </a:prstGeom>
          <a:solidFill>
            <a:schemeClr val="bg1"/>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chemeClr val="tx1"/>
                </a:solidFill>
              </a:rPr>
              <a:t>Offset</a:t>
            </a:r>
          </a:p>
        </p:txBody>
      </p:sp>
      <p:sp>
        <p:nvSpPr>
          <p:cNvPr id="105493" name="Arc 23">
            <a:extLst>
              <a:ext uri="{FF2B5EF4-FFF2-40B4-BE49-F238E27FC236}">
                <a16:creationId xmlns:a16="http://schemas.microsoft.com/office/drawing/2014/main" id="{F728630C-98D4-8A47-888C-3963A440B886}"/>
              </a:ext>
            </a:extLst>
          </p:cNvPr>
          <p:cNvSpPr>
            <a:spLocks/>
          </p:cNvSpPr>
          <p:nvPr/>
        </p:nvSpPr>
        <p:spPr bwMode="auto">
          <a:xfrm flipH="1">
            <a:off x="838200" y="2590800"/>
            <a:ext cx="3200400" cy="457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accent2"/>
            </a:solidFill>
            <a:round/>
            <a:headEnd type="stealth" w="med" len="lg"/>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494" name="Arc 25">
            <a:extLst>
              <a:ext uri="{FF2B5EF4-FFF2-40B4-BE49-F238E27FC236}">
                <a16:creationId xmlns:a16="http://schemas.microsoft.com/office/drawing/2014/main" id="{10D43112-3E9D-EA4D-98D6-3BDD344EE5E4}"/>
              </a:ext>
            </a:extLst>
          </p:cNvPr>
          <p:cNvSpPr>
            <a:spLocks/>
          </p:cNvSpPr>
          <p:nvPr/>
        </p:nvSpPr>
        <p:spPr bwMode="auto">
          <a:xfrm flipH="1" flipV="1">
            <a:off x="2209800" y="3352800"/>
            <a:ext cx="1066800" cy="7620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accent2"/>
            </a:solidFill>
            <a:round/>
            <a:headEnd type="stealth" w="med" len="lg"/>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495" name="Text Box 26">
            <a:extLst>
              <a:ext uri="{FF2B5EF4-FFF2-40B4-BE49-F238E27FC236}">
                <a16:creationId xmlns:a16="http://schemas.microsoft.com/office/drawing/2014/main" id="{228802C6-E1AF-2A4C-9393-AADD92DE4F51}"/>
              </a:ext>
            </a:extLst>
          </p:cNvPr>
          <p:cNvSpPr txBox="1">
            <a:spLocks noChangeArrowheads="1"/>
          </p:cNvSpPr>
          <p:nvPr/>
        </p:nvSpPr>
        <p:spPr bwMode="auto">
          <a:xfrm>
            <a:off x="152400" y="35052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Virtual Address</a:t>
            </a:r>
          </a:p>
        </p:txBody>
      </p:sp>
      <p:sp>
        <p:nvSpPr>
          <p:cNvPr id="105496" name="Text Box 27">
            <a:extLst>
              <a:ext uri="{FF2B5EF4-FFF2-40B4-BE49-F238E27FC236}">
                <a16:creationId xmlns:a16="http://schemas.microsoft.com/office/drawing/2014/main" id="{B25632E6-FEFB-4B4F-A2E5-B0EB1B30A1C4}"/>
              </a:ext>
            </a:extLst>
          </p:cNvPr>
          <p:cNvSpPr txBox="1">
            <a:spLocks noChangeArrowheads="1"/>
          </p:cNvSpPr>
          <p:nvPr/>
        </p:nvSpPr>
        <p:spPr bwMode="auto">
          <a:xfrm>
            <a:off x="3962400" y="17526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009900"/>
                </a:solidFill>
              </a:rPr>
              <a:t>Segment Table</a:t>
            </a:r>
          </a:p>
        </p:txBody>
      </p:sp>
      <p:sp>
        <p:nvSpPr>
          <p:cNvPr id="105497" name="Rectangle 28">
            <a:extLst>
              <a:ext uri="{FF2B5EF4-FFF2-40B4-BE49-F238E27FC236}">
                <a16:creationId xmlns:a16="http://schemas.microsoft.com/office/drawing/2014/main" id="{D8E7AA98-9AEB-B048-A501-4880DC96353D}"/>
              </a:ext>
            </a:extLst>
          </p:cNvPr>
          <p:cNvSpPr>
            <a:spLocks noChangeArrowheads="1"/>
          </p:cNvSpPr>
          <p:nvPr/>
        </p:nvSpPr>
        <p:spPr bwMode="auto">
          <a:xfrm>
            <a:off x="7315200" y="3810000"/>
            <a:ext cx="1295400" cy="609600"/>
          </a:xfrm>
          <a:prstGeom prst="rect">
            <a:avLst/>
          </a:prstGeom>
          <a:solidFill>
            <a:schemeClr val="bg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5498" name="Text Box 29">
            <a:extLst>
              <a:ext uri="{FF2B5EF4-FFF2-40B4-BE49-F238E27FC236}">
                <a16:creationId xmlns:a16="http://schemas.microsoft.com/office/drawing/2014/main" id="{C05655C2-F7C5-8D4F-B3C2-90E069055803}"/>
              </a:ext>
            </a:extLst>
          </p:cNvPr>
          <p:cNvSpPr txBox="1">
            <a:spLocks noChangeArrowheads="1"/>
          </p:cNvSpPr>
          <p:nvPr/>
        </p:nvSpPr>
        <p:spPr bwMode="auto">
          <a:xfrm>
            <a:off x="4038600" y="3810000"/>
            <a:ext cx="914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D60093"/>
                </a:solidFill>
              </a:rPr>
              <a:t>Yes?</a:t>
            </a:r>
          </a:p>
        </p:txBody>
      </p:sp>
      <p:sp>
        <p:nvSpPr>
          <p:cNvPr id="105499" name="Text Box 30">
            <a:extLst>
              <a:ext uri="{FF2B5EF4-FFF2-40B4-BE49-F238E27FC236}">
                <a16:creationId xmlns:a16="http://schemas.microsoft.com/office/drawing/2014/main" id="{D0823615-9DC2-B840-962E-F70BDB40C703}"/>
              </a:ext>
            </a:extLst>
          </p:cNvPr>
          <p:cNvSpPr txBox="1">
            <a:spLocks noChangeArrowheads="1"/>
          </p:cNvSpPr>
          <p:nvPr/>
        </p:nvSpPr>
        <p:spPr bwMode="auto">
          <a:xfrm>
            <a:off x="3657600" y="4495800"/>
            <a:ext cx="914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rgbClr val="D60093"/>
                </a:solidFill>
              </a:rPr>
              <a:t>No?</a:t>
            </a:r>
          </a:p>
        </p:txBody>
      </p:sp>
      <p:sp>
        <p:nvSpPr>
          <p:cNvPr id="105500" name="Text Box 31">
            <a:extLst>
              <a:ext uri="{FF2B5EF4-FFF2-40B4-BE49-F238E27FC236}">
                <a16:creationId xmlns:a16="http://schemas.microsoft.com/office/drawing/2014/main" id="{AC53A200-87DF-034E-925A-46EF4ADCED70}"/>
              </a:ext>
            </a:extLst>
          </p:cNvPr>
          <p:cNvSpPr txBox="1">
            <a:spLocks noChangeArrowheads="1"/>
          </p:cNvSpPr>
          <p:nvPr/>
        </p:nvSpPr>
        <p:spPr bwMode="auto">
          <a:xfrm>
            <a:off x="7162800" y="1752600"/>
            <a:ext cx="16764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009900"/>
                </a:solidFill>
              </a:rPr>
              <a:t>Physical Memory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516" name="Rectangle 52">
            <a:extLst>
              <a:ext uri="{FF2B5EF4-FFF2-40B4-BE49-F238E27FC236}">
                <a16:creationId xmlns:a16="http://schemas.microsoft.com/office/drawing/2014/main" id="{63641BC7-FF40-7C48-AEB1-9E20D5C4ABAF}"/>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Conventional DRAM Organization</a:t>
            </a:r>
          </a:p>
        </p:txBody>
      </p:sp>
      <p:sp>
        <p:nvSpPr>
          <p:cNvPr id="24578" name="Rectangle 53">
            <a:extLst>
              <a:ext uri="{FF2B5EF4-FFF2-40B4-BE49-F238E27FC236}">
                <a16:creationId xmlns:a16="http://schemas.microsoft.com/office/drawing/2014/main" id="{B8210057-7D28-3744-B43F-F4BDC477A887}"/>
              </a:ext>
            </a:extLst>
          </p:cNvPr>
          <p:cNvSpPr>
            <a:spLocks noGrp="1" noChangeArrowheads="1"/>
          </p:cNvSpPr>
          <p:nvPr>
            <p:ph type="body" idx="1"/>
          </p:nvPr>
        </p:nvSpPr>
        <p:spPr/>
        <p:txBody>
          <a:bodyPr/>
          <a:lstStyle/>
          <a:p>
            <a:r>
              <a:rPr lang="en-US" altLang="en-US">
                <a:ea typeface="ＭＳ Ｐゴシック" panose="020B0600070205080204" pitchFamily="34" charset="-128"/>
              </a:rPr>
              <a:t>d x w DRAM:</a:t>
            </a:r>
          </a:p>
          <a:p>
            <a:pPr lvl="1"/>
            <a:r>
              <a:rPr lang="en-US" altLang="en-US">
                <a:ea typeface="ＭＳ Ｐゴシック" panose="020B0600070205080204" pitchFamily="34" charset="-128"/>
              </a:rPr>
              <a:t>dw total bits organized as d </a:t>
            </a:r>
            <a:r>
              <a:rPr lang="en-US" altLang="en-US">
                <a:solidFill>
                  <a:srgbClr val="FF0000"/>
                </a:solidFill>
                <a:ea typeface="ＭＳ Ｐゴシック" panose="020B0600070205080204" pitchFamily="34" charset="-128"/>
              </a:rPr>
              <a:t>supercells</a:t>
            </a:r>
            <a:r>
              <a:rPr lang="en-US" altLang="en-US">
                <a:ea typeface="ＭＳ Ｐゴシック" panose="020B0600070205080204" pitchFamily="34" charset="-128"/>
              </a:rPr>
              <a:t> of size w bits</a:t>
            </a:r>
          </a:p>
        </p:txBody>
      </p:sp>
      <p:sp>
        <p:nvSpPr>
          <p:cNvPr id="24579" name="Text Box 4">
            <a:extLst>
              <a:ext uri="{FF2B5EF4-FFF2-40B4-BE49-F238E27FC236}">
                <a16:creationId xmlns:a16="http://schemas.microsoft.com/office/drawing/2014/main" id="{A2E6C7DC-61D9-244E-AC1C-94DF6A58A4DA}"/>
              </a:ext>
            </a:extLst>
          </p:cNvPr>
          <p:cNvSpPr txBox="1">
            <a:spLocks noChangeArrowheads="1"/>
          </p:cNvSpPr>
          <p:nvPr/>
        </p:nvSpPr>
        <p:spPr bwMode="auto">
          <a:xfrm>
            <a:off x="5805488" y="274002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cols</a:t>
            </a:r>
          </a:p>
        </p:txBody>
      </p:sp>
      <p:sp>
        <p:nvSpPr>
          <p:cNvPr id="24580" name="Text Box 5">
            <a:extLst>
              <a:ext uri="{FF2B5EF4-FFF2-40B4-BE49-F238E27FC236}">
                <a16:creationId xmlns:a16="http://schemas.microsoft.com/office/drawing/2014/main" id="{037A2571-CF19-FB45-9AE2-DA34FA3DD0AC}"/>
              </a:ext>
            </a:extLst>
          </p:cNvPr>
          <p:cNvSpPr txBox="1">
            <a:spLocks noChangeArrowheads="1"/>
          </p:cNvSpPr>
          <p:nvPr/>
        </p:nvSpPr>
        <p:spPr bwMode="auto">
          <a:xfrm>
            <a:off x="4000500" y="4143375"/>
            <a:ext cx="6651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rows</a:t>
            </a:r>
          </a:p>
        </p:txBody>
      </p:sp>
      <p:sp>
        <p:nvSpPr>
          <p:cNvPr id="24581" name="Rectangle 6">
            <a:extLst>
              <a:ext uri="{FF2B5EF4-FFF2-40B4-BE49-F238E27FC236}">
                <a16:creationId xmlns:a16="http://schemas.microsoft.com/office/drawing/2014/main" id="{725434F5-744D-A048-8BBB-B6666F2C28CD}"/>
              </a:ext>
            </a:extLst>
          </p:cNvPr>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2" name="Rectangle 7">
            <a:extLst>
              <a:ext uri="{FF2B5EF4-FFF2-40B4-BE49-F238E27FC236}">
                <a16:creationId xmlns:a16="http://schemas.microsoft.com/office/drawing/2014/main" id="{3C24B264-36B8-BB4E-AA92-2096BBF7A025}"/>
              </a:ext>
            </a:extLst>
          </p:cNvPr>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3" name="Rectangle 8">
            <a:extLst>
              <a:ext uri="{FF2B5EF4-FFF2-40B4-BE49-F238E27FC236}">
                <a16:creationId xmlns:a16="http://schemas.microsoft.com/office/drawing/2014/main" id="{EB9F6CD5-160F-2E43-9942-443CB33078D8}"/>
              </a:ext>
            </a:extLst>
          </p:cNvPr>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4" name="Rectangle 9">
            <a:extLst>
              <a:ext uri="{FF2B5EF4-FFF2-40B4-BE49-F238E27FC236}">
                <a16:creationId xmlns:a16="http://schemas.microsoft.com/office/drawing/2014/main" id="{EA28813E-0AAA-B245-B90D-AB193D78C7BC}"/>
              </a:ext>
            </a:extLst>
          </p:cNvPr>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5" name="Rectangle 10">
            <a:extLst>
              <a:ext uri="{FF2B5EF4-FFF2-40B4-BE49-F238E27FC236}">
                <a16:creationId xmlns:a16="http://schemas.microsoft.com/office/drawing/2014/main" id="{A93BF972-D2CF-9A48-B58D-3E033277E9E1}"/>
              </a:ext>
            </a:extLst>
          </p:cNvPr>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6" name="Rectangle 11">
            <a:extLst>
              <a:ext uri="{FF2B5EF4-FFF2-40B4-BE49-F238E27FC236}">
                <a16:creationId xmlns:a16="http://schemas.microsoft.com/office/drawing/2014/main" id="{E2E89167-54A2-F24A-8A0C-91243DA06399}"/>
              </a:ext>
            </a:extLst>
          </p:cNvPr>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7" name="Rectangle 12">
            <a:extLst>
              <a:ext uri="{FF2B5EF4-FFF2-40B4-BE49-F238E27FC236}">
                <a16:creationId xmlns:a16="http://schemas.microsoft.com/office/drawing/2014/main" id="{D9574B1A-0998-8B4B-8CB4-59C694752BB0}"/>
              </a:ext>
            </a:extLst>
          </p:cNvPr>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8" name="Rectangle 13">
            <a:extLst>
              <a:ext uri="{FF2B5EF4-FFF2-40B4-BE49-F238E27FC236}">
                <a16:creationId xmlns:a16="http://schemas.microsoft.com/office/drawing/2014/main" id="{AF1C00E0-AA43-8E42-A811-053C3C42BB97}"/>
              </a:ext>
            </a:extLst>
          </p:cNvPr>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9" name="Rectangle 14">
            <a:extLst>
              <a:ext uri="{FF2B5EF4-FFF2-40B4-BE49-F238E27FC236}">
                <a16:creationId xmlns:a16="http://schemas.microsoft.com/office/drawing/2014/main" id="{81AD8458-E468-9544-8087-A0090567510B}"/>
              </a:ext>
            </a:extLst>
          </p:cNvPr>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0" name="Rectangle 15">
            <a:extLst>
              <a:ext uri="{FF2B5EF4-FFF2-40B4-BE49-F238E27FC236}">
                <a16:creationId xmlns:a16="http://schemas.microsoft.com/office/drawing/2014/main" id="{9BECD2D5-0A38-5342-BEA0-F779A4050201}"/>
              </a:ext>
            </a:extLst>
          </p:cNvPr>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1" name="Rectangle 16">
            <a:extLst>
              <a:ext uri="{FF2B5EF4-FFF2-40B4-BE49-F238E27FC236}">
                <a16:creationId xmlns:a16="http://schemas.microsoft.com/office/drawing/2014/main" id="{946443B0-03A2-FF40-B778-DF9F2AE29CFA}"/>
              </a:ext>
            </a:extLst>
          </p:cNvPr>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2" name="Rectangle 17">
            <a:extLst>
              <a:ext uri="{FF2B5EF4-FFF2-40B4-BE49-F238E27FC236}">
                <a16:creationId xmlns:a16="http://schemas.microsoft.com/office/drawing/2014/main" id="{EB08D976-A985-CF4C-9E28-A83DF2FDA847}"/>
              </a:ext>
            </a:extLst>
          </p:cNvPr>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3" name="Rectangle 18">
            <a:extLst>
              <a:ext uri="{FF2B5EF4-FFF2-40B4-BE49-F238E27FC236}">
                <a16:creationId xmlns:a16="http://schemas.microsoft.com/office/drawing/2014/main" id="{C0B93A6B-BA17-194F-8666-07CC7AAA0F3A}"/>
              </a:ext>
            </a:extLst>
          </p:cNvPr>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4" name="Rectangle 19">
            <a:extLst>
              <a:ext uri="{FF2B5EF4-FFF2-40B4-BE49-F238E27FC236}">
                <a16:creationId xmlns:a16="http://schemas.microsoft.com/office/drawing/2014/main" id="{E2711022-D470-F640-9085-93DE978A98DD}"/>
              </a:ext>
            </a:extLst>
          </p:cNvPr>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5" name="Rectangle 20">
            <a:extLst>
              <a:ext uri="{FF2B5EF4-FFF2-40B4-BE49-F238E27FC236}">
                <a16:creationId xmlns:a16="http://schemas.microsoft.com/office/drawing/2014/main" id="{8A4DF518-3A80-CD4A-9245-EC2A77D57F34}"/>
              </a:ext>
            </a:extLst>
          </p:cNvPr>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6" name="Rectangle 21">
            <a:extLst>
              <a:ext uri="{FF2B5EF4-FFF2-40B4-BE49-F238E27FC236}">
                <a16:creationId xmlns:a16="http://schemas.microsoft.com/office/drawing/2014/main" id="{14AB4BE6-D05C-E44D-9111-2195E9766A2C}"/>
              </a:ext>
            </a:extLst>
          </p:cNvPr>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7" name="Text Box 22">
            <a:extLst>
              <a:ext uri="{FF2B5EF4-FFF2-40B4-BE49-F238E27FC236}">
                <a16:creationId xmlns:a16="http://schemas.microsoft.com/office/drawing/2014/main" id="{54E4D70E-CDD7-634B-B6C2-456993719CED}"/>
              </a:ext>
            </a:extLst>
          </p:cNvPr>
          <p:cNvSpPr txBox="1">
            <a:spLocks noChangeArrowheads="1"/>
          </p:cNvSpPr>
          <p:nvPr/>
        </p:nvSpPr>
        <p:spPr bwMode="auto">
          <a:xfrm>
            <a:off x="5019675" y="29400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24598" name="Text Box 23">
            <a:extLst>
              <a:ext uri="{FF2B5EF4-FFF2-40B4-BE49-F238E27FC236}">
                <a16:creationId xmlns:a16="http://schemas.microsoft.com/office/drawing/2014/main" id="{2E9B489D-4471-774C-9252-44F827344556}"/>
              </a:ext>
            </a:extLst>
          </p:cNvPr>
          <p:cNvSpPr txBox="1">
            <a:spLocks noChangeArrowheads="1"/>
          </p:cNvSpPr>
          <p:nvPr/>
        </p:nvSpPr>
        <p:spPr bwMode="auto">
          <a:xfrm>
            <a:off x="5629275" y="29559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1</a:t>
            </a:r>
          </a:p>
        </p:txBody>
      </p:sp>
      <p:sp>
        <p:nvSpPr>
          <p:cNvPr id="24599" name="Text Box 24">
            <a:extLst>
              <a:ext uri="{FF2B5EF4-FFF2-40B4-BE49-F238E27FC236}">
                <a16:creationId xmlns:a16="http://schemas.microsoft.com/office/drawing/2014/main" id="{4179304D-5822-C544-A6EB-9E06522D4092}"/>
              </a:ext>
            </a:extLst>
          </p:cNvPr>
          <p:cNvSpPr txBox="1">
            <a:spLocks noChangeArrowheads="1"/>
          </p:cNvSpPr>
          <p:nvPr/>
        </p:nvSpPr>
        <p:spPr bwMode="auto">
          <a:xfrm>
            <a:off x="6246813" y="29559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2</a:t>
            </a:r>
          </a:p>
        </p:txBody>
      </p:sp>
      <p:sp>
        <p:nvSpPr>
          <p:cNvPr id="24600" name="Text Box 25">
            <a:extLst>
              <a:ext uri="{FF2B5EF4-FFF2-40B4-BE49-F238E27FC236}">
                <a16:creationId xmlns:a16="http://schemas.microsoft.com/office/drawing/2014/main" id="{6510B2EC-C6AE-A642-BFF8-4C60E536E4F2}"/>
              </a:ext>
            </a:extLst>
          </p:cNvPr>
          <p:cNvSpPr txBox="1">
            <a:spLocks noChangeArrowheads="1"/>
          </p:cNvSpPr>
          <p:nvPr/>
        </p:nvSpPr>
        <p:spPr bwMode="auto">
          <a:xfrm>
            <a:off x="6856413" y="29559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3</a:t>
            </a:r>
          </a:p>
        </p:txBody>
      </p:sp>
      <p:sp>
        <p:nvSpPr>
          <p:cNvPr id="24601" name="Text Box 26">
            <a:extLst>
              <a:ext uri="{FF2B5EF4-FFF2-40B4-BE49-F238E27FC236}">
                <a16:creationId xmlns:a16="http://schemas.microsoft.com/office/drawing/2014/main" id="{297B8053-864D-3848-916C-7FF2A151CCD1}"/>
              </a:ext>
            </a:extLst>
          </p:cNvPr>
          <p:cNvSpPr txBox="1">
            <a:spLocks noChangeArrowheads="1"/>
          </p:cNvSpPr>
          <p:nvPr/>
        </p:nvSpPr>
        <p:spPr bwMode="auto">
          <a:xfrm>
            <a:off x="4562475" y="33813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24602" name="Text Box 27">
            <a:extLst>
              <a:ext uri="{FF2B5EF4-FFF2-40B4-BE49-F238E27FC236}">
                <a16:creationId xmlns:a16="http://schemas.microsoft.com/office/drawing/2014/main" id="{01BBB8D8-333E-2D4C-BF4D-9339D42A8882}"/>
              </a:ext>
            </a:extLst>
          </p:cNvPr>
          <p:cNvSpPr txBox="1">
            <a:spLocks noChangeArrowheads="1"/>
          </p:cNvSpPr>
          <p:nvPr/>
        </p:nvSpPr>
        <p:spPr bwMode="auto">
          <a:xfrm>
            <a:off x="4562475" y="39147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1</a:t>
            </a:r>
          </a:p>
        </p:txBody>
      </p:sp>
      <p:sp>
        <p:nvSpPr>
          <p:cNvPr id="24603" name="Text Box 28">
            <a:extLst>
              <a:ext uri="{FF2B5EF4-FFF2-40B4-BE49-F238E27FC236}">
                <a16:creationId xmlns:a16="http://schemas.microsoft.com/office/drawing/2014/main" id="{3AE35DD7-3F70-F749-B4D7-7ED9DAFF2B08}"/>
              </a:ext>
            </a:extLst>
          </p:cNvPr>
          <p:cNvSpPr txBox="1">
            <a:spLocks noChangeArrowheads="1"/>
          </p:cNvSpPr>
          <p:nvPr/>
        </p:nvSpPr>
        <p:spPr bwMode="auto">
          <a:xfrm>
            <a:off x="4562475" y="44481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2</a:t>
            </a:r>
          </a:p>
        </p:txBody>
      </p:sp>
      <p:sp>
        <p:nvSpPr>
          <p:cNvPr id="24604" name="Text Box 29">
            <a:extLst>
              <a:ext uri="{FF2B5EF4-FFF2-40B4-BE49-F238E27FC236}">
                <a16:creationId xmlns:a16="http://schemas.microsoft.com/office/drawing/2014/main" id="{578D76DF-FE6C-464D-81C1-1ED72C78B42B}"/>
              </a:ext>
            </a:extLst>
          </p:cNvPr>
          <p:cNvSpPr txBox="1">
            <a:spLocks noChangeArrowheads="1"/>
          </p:cNvSpPr>
          <p:nvPr/>
        </p:nvSpPr>
        <p:spPr bwMode="auto">
          <a:xfrm>
            <a:off x="4562475" y="49815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3</a:t>
            </a:r>
          </a:p>
        </p:txBody>
      </p:sp>
      <p:sp>
        <p:nvSpPr>
          <p:cNvPr id="24605" name="Rectangle 30">
            <a:extLst>
              <a:ext uri="{FF2B5EF4-FFF2-40B4-BE49-F238E27FC236}">
                <a16:creationId xmlns:a16="http://schemas.microsoft.com/office/drawing/2014/main" id="{F8C10BCB-0E1C-A74C-A94E-DB8539C5F399}"/>
              </a:ext>
            </a:extLst>
          </p:cNvPr>
          <p:cNvSpPr>
            <a:spLocks noChangeArrowheads="1"/>
          </p:cNvSpPr>
          <p:nvPr/>
        </p:nvSpPr>
        <p:spPr bwMode="auto">
          <a:xfrm>
            <a:off x="4864100" y="3260725"/>
            <a:ext cx="2438400" cy="21336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06" name="Rectangle 31">
            <a:extLst>
              <a:ext uri="{FF2B5EF4-FFF2-40B4-BE49-F238E27FC236}">
                <a16:creationId xmlns:a16="http://schemas.microsoft.com/office/drawing/2014/main" id="{023A723A-892C-D64E-B536-6B4054637D55}"/>
              </a:ext>
            </a:extLst>
          </p:cNvPr>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07" name="Rectangle 32">
            <a:extLst>
              <a:ext uri="{FF2B5EF4-FFF2-40B4-BE49-F238E27FC236}">
                <a16:creationId xmlns:a16="http://schemas.microsoft.com/office/drawing/2014/main" id="{F49DC0DC-8C05-E64E-B151-5D54F5262BEA}"/>
              </a:ext>
            </a:extLst>
          </p:cNvPr>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08" name="Rectangle 33">
            <a:extLst>
              <a:ext uri="{FF2B5EF4-FFF2-40B4-BE49-F238E27FC236}">
                <a16:creationId xmlns:a16="http://schemas.microsoft.com/office/drawing/2014/main" id="{1B10FC04-E4AA-BE4F-B4FC-8AE14BB78784}"/>
              </a:ext>
            </a:extLst>
          </p:cNvPr>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09" name="Rectangle 34">
            <a:extLst>
              <a:ext uri="{FF2B5EF4-FFF2-40B4-BE49-F238E27FC236}">
                <a16:creationId xmlns:a16="http://schemas.microsoft.com/office/drawing/2014/main" id="{95BE143B-CA28-6046-B40F-D80207C4DAA8}"/>
              </a:ext>
            </a:extLst>
          </p:cNvPr>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10" name="Rectangle 35">
            <a:extLst>
              <a:ext uri="{FF2B5EF4-FFF2-40B4-BE49-F238E27FC236}">
                <a16:creationId xmlns:a16="http://schemas.microsoft.com/office/drawing/2014/main" id="{16CB43DC-A263-4540-88B1-5D705549F4BB}"/>
              </a:ext>
            </a:extLst>
          </p:cNvPr>
          <p:cNvSpPr>
            <a:spLocks noChangeArrowheads="1"/>
          </p:cNvSpPr>
          <p:nvPr/>
        </p:nvSpPr>
        <p:spPr bwMode="auto">
          <a:xfrm>
            <a:off x="4864100" y="5699125"/>
            <a:ext cx="2438400"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11" name="Text Box 36">
            <a:extLst>
              <a:ext uri="{FF2B5EF4-FFF2-40B4-BE49-F238E27FC236}">
                <a16:creationId xmlns:a16="http://schemas.microsoft.com/office/drawing/2014/main" id="{C5EE4F7E-2794-C647-830A-D4ED9D77A2A0}"/>
              </a:ext>
            </a:extLst>
          </p:cNvPr>
          <p:cNvSpPr txBox="1">
            <a:spLocks noChangeArrowheads="1"/>
          </p:cNvSpPr>
          <p:nvPr/>
        </p:nvSpPr>
        <p:spPr bwMode="auto">
          <a:xfrm>
            <a:off x="5303838" y="6291263"/>
            <a:ext cx="1660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Internal row buffer</a:t>
            </a:r>
          </a:p>
        </p:txBody>
      </p:sp>
      <p:sp>
        <p:nvSpPr>
          <p:cNvPr id="24612" name="Rectangle 37">
            <a:extLst>
              <a:ext uri="{FF2B5EF4-FFF2-40B4-BE49-F238E27FC236}">
                <a16:creationId xmlns:a16="http://schemas.microsoft.com/office/drawing/2014/main" id="{0B9263EB-2DFE-754D-8173-02ED4D15AD80}"/>
              </a:ext>
            </a:extLst>
          </p:cNvPr>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13" name="Text Box 38">
            <a:extLst>
              <a:ext uri="{FF2B5EF4-FFF2-40B4-BE49-F238E27FC236}">
                <a16:creationId xmlns:a16="http://schemas.microsoft.com/office/drawing/2014/main" id="{595FED70-6716-A142-8DCF-D8D0A075F71E}"/>
              </a:ext>
            </a:extLst>
          </p:cNvPr>
          <p:cNvSpPr txBox="1">
            <a:spLocks noChangeArrowheads="1"/>
          </p:cNvSpPr>
          <p:nvPr/>
        </p:nvSpPr>
        <p:spPr bwMode="auto">
          <a:xfrm>
            <a:off x="3892550" y="2346325"/>
            <a:ext cx="1889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16 x 8 DRAM chip</a:t>
            </a:r>
          </a:p>
        </p:txBody>
      </p:sp>
      <p:sp>
        <p:nvSpPr>
          <p:cNvPr id="24614" name="Line 39">
            <a:extLst>
              <a:ext uri="{FF2B5EF4-FFF2-40B4-BE49-F238E27FC236}">
                <a16:creationId xmlns:a16="http://schemas.microsoft.com/office/drawing/2014/main" id="{08B82938-F5E8-FD4D-B033-38BBCF6D9778}"/>
              </a:ext>
            </a:extLst>
          </p:cNvPr>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615" name="Text Box 40">
            <a:extLst>
              <a:ext uri="{FF2B5EF4-FFF2-40B4-BE49-F238E27FC236}">
                <a16:creationId xmlns:a16="http://schemas.microsoft.com/office/drawing/2014/main" id="{434704A2-0879-C045-8A83-CE6609DC05FA}"/>
              </a:ext>
            </a:extLst>
          </p:cNvPr>
          <p:cNvSpPr txBox="1">
            <a:spLocks noChangeArrowheads="1"/>
          </p:cNvSpPr>
          <p:nvPr/>
        </p:nvSpPr>
        <p:spPr bwMode="auto">
          <a:xfrm>
            <a:off x="3160713" y="3762375"/>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ourier New" panose="02070309020205020404" pitchFamily="49" charset="0"/>
              </a:rPr>
              <a:t>addr</a:t>
            </a:r>
          </a:p>
        </p:txBody>
      </p:sp>
      <p:sp>
        <p:nvSpPr>
          <p:cNvPr id="24616" name="Line 41">
            <a:extLst>
              <a:ext uri="{FF2B5EF4-FFF2-40B4-BE49-F238E27FC236}">
                <a16:creationId xmlns:a16="http://schemas.microsoft.com/office/drawing/2014/main" id="{50F3ED3D-14AD-4640-A709-5DF9377BD799}"/>
              </a:ext>
            </a:extLst>
          </p:cNvPr>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617" name="Text Box 42">
            <a:extLst>
              <a:ext uri="{FF2B5EF4-FFF2-40B4-BE49-F238E27FC236}">
                <a16:creationId xmlns:a16="http://schemas.microsoft.com/office/drawing/2014/main" id="{97C66021-F5E7-D146-8D05-AD55D69ECACA}"/>
              </a:ext>
            </a:extLst>
          </p:cNvPr>
          <p:cNvSpPr txBox="1">
            <a:spLocks noChangeArrowheads="1"/>
          </p:cNvSpPr>
          <p:nvPr/>
        </p:nvSpPr>
        <p:spPr bwMode="auto">
          <a:xfrm>
            <a:off x="3128963" y="5514975"/>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ourier New" panose="02070309020205020404" pitchFamily="49" charset="0"/>
              </a:rPr>
              <a:t>data</a:t>
            </a:r>
          </a:p>
        </p:txBody>
      </p:sp>
      <p:sp>
        <p:nvSpPr>
          <p:cNvPr id="24618" name="Text Box 43">
            <a:extLst>
              <a:ext uri="{FF2B5EF4-FFF2-40B4-BE49-F238E27FC236}">
                <a16:creationId xmlns:a16="http://schemas.microsoft.com/office/drawing/2014/main" id="{312CFD92-18C1-9C41-BF24-AFE52B153CD4}"/>
              </a:ext>
            </a:extLst>
          </p:cNvPr>
          <p:cNvSpPr txBox="1">
            <a:spLocks noChangeArrowheads="1"/>
          </p:cNvSpPr>
          <p:nvPr/>
        </p:nvSpPr>
        <p:spPr bwMode="auto">
          <a:xfrm>
            <a:off x="7832725" y="4440238"/>
            <a:ext cx="9239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supercell</a:t>
            </a:r>
          </a:p>
          <a:p>
            <a:pPr algn="ctr">
              <a:spcBef>
                <a:spcPct val="0"/>
              </a:spcBef>
              <a:buClrTx/>
              <a:buSzTx/>
              <a:buFontTx/>
              <a:buNone/>
            </a:pPr>
            <a:r>
              <a:rPr lang="en-US" altLang="en-US" sz="1600">
                <a:solidFill>
                  <a:schemeClr val="tx1"/>
                </a:solidFill>
              </a:rPr>
              <a:t>(2,1)</a:t>
            </a:r>
          </a:p>
        </p:txBody>
      </p:sp>
      <p:sp>
        <p:nvSpPr>
          <p:cNvPr id="24619" name="Line 44">
            <a:extLst>
              <a:ext uri="{FF2B5EF4-FFF2-40B4-BE49-F238E27FC236}">
                <a16:creationId xmlns:a16="http://schemas.microsoft.com/office/drawing/2014/main" id="{031CBF61-7A47-7044-95CF-85A729F69F33}"/>
              </a:ext>
            </a:extLst>
          </p:cNvPr>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620" name="Text Box 45">
            <a:extLst>
              <a:ext uri="{FF2B5EF4-FFF2-40B4-BE49-F238E27FC236}">
                <a16:creationId xmlns:a16="http://schemas.microsoft.com/office/drawing/2014/main" id="{F84512DA-4CFB-8547-A138-F9B463BA1CD4}"/>
              </a:ext>
            </a:extLst>
          </p:cNvPr>
          <p:cNvSpPr txBox="1">
            <a:spLocks noChangeArrowheads="1"/>
          </p:cNvSpPr>
          <p:nvPr/>
        </p:nvSpPr>
        <p:spPr bwMode="auto">
          <a:xfrm>
            <a:off x="3182938" y="3382963"/>
            <a:ext cx="582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2 bits</a:t>
            </a:r>
          </a:p>
          <a:p>
            <a:pPr>
              <a:spcBef>
                <a:spcPct val="0"/>
              </a:spcBef>
              <a:buClrTx/>
              <a:buSzTx/>
              <a:buFontTx/>
              <a:buNone/>
            </a:pPr>
            <a:r>
              <a:rPr lang="en-US" altLang="en-US" sz="1200">
                <a:solidFill>
                  <a:schemeClr val="tx1"/>
                </a:solidFill>
              </a:rPr>
              <a:t>/</a:t>
            </a:r>
          </a:p>
        </p:txBody>
      </p:sp>
      <p:sp>
        <p:nvSpPr>
          <p:cNvPr id="24621" name="Text Box 46">
            <a:extLst>
              <a:ext uri="{FF2B5EF4-FFF2-40B4-BE49-F238E27FC236}">
                <a16:creationId xmlns:a16="http://schemas.microsoft.com/office/drawing/2014/main" id="{02A5B41F-AC57-734D-97E7-BB455D081FCA}"/>
              </a:ext>
            </a:extLst>
          </p:cNvPr>
          <p:cNvSpPr txBox="1">
            <a:spLocks noChangeArrowheads="1"/>
          </p:cNvSpPr>
          <p:nvPr/>
        </p:nvSpPr>
        <p:spPr bwMode="auto">
          <a:xfrm>
            <a:off x="3189288" y="5165725"/>
            <a:ext cx="582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8 bits</a:t>
            </a:r>
          </a:p>
          <a:p>
            <a:pPr>
              <a:spcBef>
                <a:spcPct val="0"/>
              </a:spcBef>
              <a:buClrTx/>
              <a:buSzTx/>
              <a:buFontTx/>
              <a:buNone/>
            </a:pPr>
            <a:r>
              <a:rPr lang="en-US" altLang="en-US" sz="1200">
                <a:solidFill>
                  <a:schemeClr val="tx1"/>
                </a:solidFill>
              </a:rPr>
              <a:t>/</a:t>
            </a:r>
          </a:p>
        </p:txBody>
      </p:sp>
      <p:sp>
        <p:nvSpPr>
          <p:cNvPr id="24622" name="Rectangle 47">
            <a:extLst>
              <a:ext uri="{FF2B5EF4-FFF2-40B4-BE49-F238E27FC236}">
                <a16:creationId xmlns:a16="http://schemas.microsoft.com/office/drawing/2014/main" id="{3734FCD1-C035-164A-B0FD-942C14259B8F}"/>
              </a:ext>
            </a:extLst>
          </p:cNvPr>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Memory</a:t>
            </a:r>
          </a:p>
          <a:p>
            <a:pPr algn="ctr">
              <a:spcBef>
                <a:spcPct val="0"/>
              </a:spcBef>
              <a:buClrTx/>
              <a:buSzTx/>
              <a:buFontTx/>
              <a:buNone/>
            </a:pPr>
            <a:r>
              <a:rPr lang="en-US" altLang="en-US" sz="1600">
                <a:solidFill>
                  <a:schemeClr val="tx1"/>
                </a:solidFill>
              </a:rPr>
              <a:t>controller</a:t>
            </a:r>
          </a:p>
        </p:txBody>
      </p:sp>
      <p:sp>
        <p:nvSpPr>
          <p:cNvPr id="24623" name="AutoShape 48">
            <a:extLst>
              <a:ext uri="{FF2B5EF4-FFF2-40B4-BE49-F238E27FC236}">
                <a16:creationId xmlns:a16="http://schemas.microsoft.com/office/drawing/2014/main" id="{B011AC9A-DBCB-9B42-8736-77C4E2E21325}"/>
              </a:ext>
            </a:extLst>
          </p:cNvPr>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624" name="Text Box 49">
            <a:extLst>
              <a:ext uri="{FF2B5EF4-FFF2-40B4-BE49-F238E27FC236}">
                <a16:creationId xmlns:a16="http://schemas.microsoft.com/office/drawing/2014/main" id="{33BB8898-B0E0-3344-B1E9-417AD442C50D}"/>
              </a:ext>
            </a:extLst>
          </p:cNvPr>
          <p:cNvSpPr txBox="1">
            <a:spLocks noChangeArrowheads="1"/>
          </p:cNvSpPr>
          <p:nvPr/>
        </p:nvSpPr>
        <p:spPr bwMode="auto">
          <a:xfrm>
            <a:off x="457200" y="4783138"/>
            <a:ext cx="12779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(to/from CPU)</a:t>
            </a:r>
          </a:p>
        </p:txBody>
      </p:sp>
      <p:sp>
        <p:nvSpPr>
          <p:cNvPr id="24625" name="Footer Placeholder 1">
            <a:extLst>
              <a:ext uri="{FF2B5EF4-FFF2-40B4-BE49-F238E27FC236}">
                <a16:creationId xmlns:a16="http://schemas.microsoft.com/office/drawing/2014/main" id="{A96821A7-94F3-E44E-B49C-C4A93934598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24626" name="Slide Number Placeholder 2">
            <a:extLst>
              <a:ext uri="{FF2B5EF4-FFF2-40B4-BE49-F238E27FC236}">
                <a16:creationId xmlns:a16="http://schemas.microsoft.com/office/drawing/2014/main" id="{F038A733-9CE9-024A-B21D-EF932C27D2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6627081-F175-6D40-96A7-000ADF5E111A}" type="slidenum">
              <a:rPr lang="en-US" altLang="en-US" sz="1000">
                <a:solidFill>
                  <a:schemeClr val="tx1"/>
                </a:solidFill>
              </a:rPr>
              <a:pPr>
                <a:spcBef>
                  <a:spcPct val="0"/>
                </a:spcBef>
                <a:buClrTx/>
                <a:buSzTx/>
                <a:buFontTx/>
                <a:buNone/>
              </a:pPr>
              <a:t>6</a:t>
            </a:fld>
            <a:endParaRPr lang="en-US" altLang="en-US" sz="1000">
              <a:solidFill>
                <a:schemeClr val="tx1"/>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3550" name="Rectangle 62">
            <a:extLst>
              <a:ext uri="{FF2B5EF4-FFF2-40B4-BE49-F238E27FC236}">
                <a16:creationId xmlns:a16="http://schemas.microsoft.com/office/drawing/2014/main" id="{D5D7C789-B494-2148-BFA9-3B51EDF326A7}"/>
              </a:ext>
            </a:extLst>
          </p:cNvPr>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63540" name="Rectangle 52">
            <a:extLst>
              <a:ext uri="{FF2B5EF4-FFF2-40B4-BE49-F238E27FC236}">
                <a16:creationId xmlns:a16="http://schemas.microsoft.com/office/drawing/2014/main" id="{2CA00695-8E2F-B44A-89BE-C7ECD7CE0A43}"/>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Reading DRAM Supercell (2,1)</a:t>
            </a:r>
          </a:p>
        </p:txBody>
      </p:sp>
      <p:sp>
        <p:nvSpPr>
          <p:cNvPr id="63541" name="Rectangle 53">
            <a:extLst>
              <a:ext uri="{FF2B5EF4-FFF2-40B4-BE49-F238E27FC236}">
                <a16:creationId xmlns:a16="http://schemas.microsoft.com/office/drawing/2014/main" id="{9CE1311E-1E03-8B45-876E-E971A2FD1E3B}"/>
              </a:ext>
            </a:extLst>
          </p:cNvPr>
          <p:cNvSpPr>
            <a:spLocks noGrp="1" noChangeArrowheads="1"/>
          </p:cNvSpPr>
          <p:nvPr>
            <p:ph type="body" idx="1"/>
          </p:nvPr>
        </p:nvSpPr>
        <p:spPr>
          <a:xfrm>
            <a:off x="381000" y="1524000"/>
            <a:ext cx="8167688" cy="990600"/>
          </a:xfrm>
        </p:spPr>
        <p:txBody>
          <a:bodyPr/>
          <a:lstStyle/>
          <a:p>
            <a:pPr>
              <a:buFont typeface="Monotype Sorts" charset="0"/>
              <a:buNone/>
              <a:defRPr/>
            </a:pPr>
            <a:r>
              <a:rPr lang="en-US" sz="2000">
                <a:ea typeface="ＭＳ Ｐゴシック" charset="0"/>
                <a:cs typeface="ＭＳ Ｐゴシック" charset="0"/>
              </a:rPr>
              <a:t>Step 1(a): Row access strobe (</a:t>
            </a:r>
            <a:r>
              <a:rPr lang="en-US" sz="2000">
                <a:solidFill>
                  <a:srgbClr val="FF0000"/>
                </a:solidFill>
                <a:ea typeface="ＭＳ Ｐゴシック" charset="0"/>
                <a:cs typeface="ＭＳ Ｐゴシック" charset="0"/>
              </a:rPr>
              <a:t>RAS</a:t>
            </a:r>
            <a:r>
              <a:rPr lang="en-US" sz="2000">
                <a:ea typeface="ＭＳ Ｐゴシック" charset="0"/>
                <a:cs typeface="ＭＳ Ｐゴシック" charset="0"/>
              </a:rPr>
              <a:t>) selects row 2.</a:t>
            </a:r>
          </a:p>
          <a:p>
            <a:pPr>
              <a:buFont typeface="Monotype Sorts" charset="0"/>
              <a:buNone/>
              <a:defRPr/>
            </a:pPr>
            <a:r>
              <a:rPr lang="en-US" sz="2000">
                <a:solidFill>
                  <a:schemeClr val="tx2"/>
                </a:solidFill>
                <a:effectLst>
                  <a:outerShdw blurRad="38100" dist="38100" dir="2700000" algn="tl">
                    <a:srgbClr val="DDDDDD"/>
                  </a:outerShdw>
                </a:effectLst>
                <a:ea typeface="ＭＳ Ｐゴシック" charset="0"/>
                <a:cs typeface="ＭＳ Ｐゴシック" charset="0"/>
              </a:rPr>
              <a:t>Step 1(b): Row 2 copied from DRAM array to row buffer.</a:t>
            </a:r>
          </a:p>
          <a:p>
            <a:pPr>
              <a:buFont typeface="Monotype Sorts" charset="0"/>
              <a:buNone/>
              <a:defRPr/>
            </a:pPr>
            <a:endParaRPr lang="en-US" sz="2000">
              <a:ea typeface="ＭＳ Ｐゴシック" charset="0"/>
              <a:cs typeface="ＭＳ Ｐゴシック" charset="0"/>
            </a:endParaRPr>
          </a:p>
        </p:txBody>
      </p:sp>
      <p:sp>
        <p:nvSpPr>
          <p:cNvPr id="26628" name="Text Box 5">
            <a:extLst>
              <a:ext uri="{FF2B5EF4-FFF2-40B4-BE49-F238E27FC236}">
                <a16:creationId xmlns:a16="http://schemas.microsoft.com/office/drawing/2014/main" id="{C64D9993-2E36-4A4C-9B69-19392E859A81}"/>
              </a:ext>
            </a:extLst>
          </p:cNvPr>
          <p:cNvSpPr txBox="1">
            <a:spLocks noChangeArrowheads="1"/>
          </p:cNvSpPr>
          <p:nvPr/>
        </p:nvSpPr>
        <p:spPr bwMode="auto">
          <a:xfrm>
            <a:off x="5643563" y="2738438"/>
            <a:ext cx="5492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Cols</a:t>
            </a:r>
          </a:p>
        </p:txBody>
      </p:sp>
      <p:sp>
        <p:nvSpPr>
          <p:cNvPr id="26629" name="Text Box 6">
            <a:extLst>
              <a:ext uri="{FF2B5EF4-FFF2-40B4-BE49-F238E27FC236}">
                <a16:creationId xmlns:a16="http://schemas.microsoft.com/office/drawing/2014/main" id="{3F660604-148E-664E-80D1-062241A761DB}"/>
              </a:ext>
            </a:extLst>
          </p:cNvPr>
          <p:cNvSpPr txBox="1">
            <a:spLocks noChangeArrowheads="1"/>
          </p:cNvSpPr>
          <p:nvPr/>
        </p:nvSpPr>
        <p:spPr bwMode="auto">
          <a:xfrm>
            <a:off x="3838575" y="4141788"/>
            <a:ext cx="6334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Rows</a:t>
            </a:r>
          </a:p>
        </p:txBody>
      </p:sp>
      <p:sp>
        <p:nvSpPr>
          <p:cNvPr id="26630" name="Rectangle 7">
            <a:extLst>
              <a:ext uri="{FF2B5EF4-FFF2-40B4-BE49-F238E27FC236}">
                <a16:creationId xmlns:a16="http://schemas.microsoft.com/office/drawing/2014/main" id="{DE05B51C-97ED-6849-8E33-4EEDEA20E303}"/>
              </a:ext>
            </a:extLst>
          </p:cNvPr>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1" name="Rectangle 8">
            <a:extLst>
              <a:ext uri="{FF2B5EF4-FFF2-40B4-BE49-F238E27FC236}">
                <a16:creationId xmlns:a16="http://schemas.microsoft.com/office/drawing/2014/main" id="{5A260C0B-987B-8F49-A2E1-503471566B0C}"/>
              </a:ext>
            </a:extLst>
          </p:cNvPr>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2" name="Rectangle 9">
            <a:extLst>
              <a:ext uri="{FF2B5EF4-FFF2-40B4-BE49-F238E27FC236}">
                <a16:creationId xmlns:a16="http://schemas.microsoft.com/office/drawing/2014/main" id="{B8D4D172-1B1E-3D48-B35F-C80AA9CCD6F7}"/>
              </a:ext>
            </a:extLst>
          </p:cNvPr>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3" name="Rectangle 10">
            <a:extLst>
              <a:ext uri="{FF2B5EF4-FFF2-40B4-BE49-F238E27FC236}">
                <a16:creationId xmlns:a16="http://schemas.microsoft.com/office/drawing/2014/main" id="{31B93B24-C12D-6344-8AA9-142FA0CB180E}"/>
              </a:ext>
            </a:extLst>
          </p:cNvPr>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4" name="Rectangle 11">
            <a:extLst>
              <a:ext uri="{FF2B5EF4-FFF2-40B4-BE49-F238E27FC236}">
                <a16:creationId xmlns:a16="http://schemas.microsoft.com/office/drawing/2014/main" id="{FDC04D79-AFE2-B040-925E-921631496BE8}"/>
              </a:ext>
            </a:extLst>
          </p:cNvPr>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5" name="Rectangle 12">
            <a:extLst>
              <a:ext uri="{FF2B5EF4-FFF2-40B4-BE49-F238E27FC236}">
                <a16:creationId xmlns:a16="http://schemas.microsoft.com/office/drawing/2014/main" id="{757578F7-0D73-2142-A2FD-C776BE5AD16B}"/>
              </a:ext>
            </a:extLst>
          </p:cNvPr>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6" name="Rectangle 13">
            <a:extLst>
              <a:ext uri="{FF2B5EF4-FFF2-40B4-BE49-F238E27FC236}">
                <a16:creationId xmlns:a16="http://schemas.microsoft.com/office/drawing/2014/main" id="{3A986971-E2F3-5F4F-BED1-9FF78CC9A361}"/>
              </a:ext>
            </a:extLst>
          </p:cNvPr>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7" name="Rectangle 14">
            <a:extLst>
              <a:ext uri="{FF2B5EF4-FFF2-40B4-BE49-F238E27FC236}">
                <a16:creationId xmlns:a16="http://schemas.microsoft.com/office/drawing/2014/main" id="{09B3E08D-80F2-264A-92EF-CB363E16C0BF}"/>
              </a:ext>
            </a:extLst>
          </p:cNvPr>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63492" name="Text Box 4">
            <a:extLst>
              <a:ext uri="{FF2B5EF4-FFF2-40B4-BE49-F238E27FC236}">
                <a16:creationId xmlns:a16="http://schemas.microsoft.com/office/drawing/2014/main" id="{44290A25-9760-FC43-8F22-C506D2B74680}"/>
              </a:ext>
            </a:extLst>
          </p:cNvPr>
          <p:cNvSpPr txBox="1">
            <a:spLocks noChangeArrowheads="1"/>
          </p:cNvSpPr>
          <p:nvPr/>
        </p:nvSpPr>
        <p:spPr bwMode="auto">
          <a:xfrm>
            <a:off x="2760663" y="3076575"/>
            <a:ext cx="10398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FF0000"/>
                </a:solidFill>
                <a:latin typeface="Courier New" panose="02070309020205020404" pitchFamily="49" charset="0"/>
              </a:rPr>
              <a:t>RAS = 2</a:t>
            </a:r>
          </a:p>
        </p:txBody>
      </p:sp>
      <p:sp>
        <p:nvSpPr>
          <p:cNvPr id="26639" name="Rectangle 15">
            <a:extLst>
              <a:ext uri="{FF2B5EF4-FFF2-40B4-BE49-F238E27FC236}">
                <a16:creationId xmlns:a16="http://schemas.microsoft.com/office/drawing/2014/main" id="{96CC091E-F37B-0C47-A5E1-F92F4739767A}"/>
              </a:ext>
            </a:extLst>
          </p:cNvPr>
          <p:cNvSpPr>
            <a:spLocks noChangeArrowheads="1"/>
          </p:cNvSpPr>
          <p:nvPr/>
        </p:nvSpPr>
        <p:spPr bwMode="auto">
          <a:xfrm>
            <a:off x="4705350" y="43275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40" name="Rectangle 16">
            <a:extLst>
              <a:ext uri="{FF2B5EF4-FFF2-40B4-BE49-F238E27FC236}">
                <a16:creationId xmlns:a16="http://schemas.microsoft.com/office/drawing/2014/main" id="{25C60ABE-5EBF-5A4C-8841-F7F4AA34B88F}"/>
              </a:ext>
            </a:extLst>
          </p:cNvPr>
          <p:cNvSpPr>
            <a:spLocks noChangeArrowheads="1"/>
          </p:cNvSpPr>
          <p:nvPr/>
        </p:nvSpPr>
        <p:spPr bwMode="auto">
          <a:xfrm>
            <a:off x="5314950" y="43275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41" name="Rectangle 17">
            <a:extLst>
              <a:ext uri="{FF2B5EF4-FFF2-40B4-BE49-F238E27FC236}">
                <a16:creationId xmlns:a16="http://schemas.microsoft.com/office/drawing/2014/main" id="{0A281AFC-022A-4D42-9937-1F8ADC174AD1}"/>
              </a:ext>
            </a:extLst>
          </p:cNvPr>
          <p:cNvSpPr>
            <a:spLocks noChangeArrowheads="1"/>
          </p:cNvSpPr>
          <p:nvPr/>
        </p:nvSpPr>
        <p:spPr bwMode="auto">
          <a:xfrm>
            <a:off x="5924550" y="43275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42" name="Rectangle 18">
            <a:extLst>
              <a:ext uri="{FF2B5EF4-FFF2-40B4-BE49-F238E27FC236}">
                <a16:creationId xmlns:a16="http://schemas.microsoft.com/office/drawing/2014/main" id="{73CDD4E4-B61B-D545-B51E-691F5D606A32}"/>
              </a:ext>
            </a:extLst>
          </p:cNvPr>
          <p:cNvSpPr>
            <a:spLocks noChangeArrowheads="1"/>
          </p:cNvSpPr>
          <p:nvPr/>
        </p:nvSpPr>
        <p:spPr bwMode="auto">
          <a:xfrm>
            <a:off x="6534150" y="43275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43" name="Text Box 23">
            <a:extLst>
              <a:ext uri="{FF2B5EF4-FFF2-40B4-BE49-F238E27FC236}">
                <a16:creationId xmlns:a16="http://schemas.microsoft.com/office/drawing/2014/main" id="{6995DAD6-1ACF-1A45-8C7A-1A16247B0E3A}"/>
              </a:ext>
            </a:extLst>
          </p:cNvPr>
          <p:cNvSpPr txBox="1">
            <a:spLocks noChangeArrowheads="1"/>
          </p:cNvSpPr>
          <p:nvPr/>
        </p:nvSpPr>
        <p:spPr bwMode="auto">
          <a:xfrm>
            <a:off x="4857750" y="29400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26644" name="Text Box 24">
            <a:extLst>
              <a:ext uri="{FF2B5EF4-FFF2-40B4-BE49-F238E27FC236}">
                <a16:creationId xmlns:a16="http://schemas.microsoft.com/office/drawing/2014/main" id="{32B4E135-568C-F144-9E63-817BE9D777E1}"/>
              </a:ext>
            </a:extLst>
          </p:cNvPr>
          <p:cNvSpPr txBox="1">
            <a:spLocks noChangeArrowheads="1"/>
          </p:cNvSpPr>
          <p:nvPr/>
        </p:nvSpPr>
        <p:spPr bwMode="auto">
          <a:xfrm>
            <a:off x="5467350" y="29559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1</a:t>
            </a:r>
          </a:p>
        </p:txBody>
      </p:sp>
      <p:sp>
        <p:nvSpPr>
          <p:cNvPr id="26645" name="Text Box 25">
            <a:extLst>
              <a:ext uri="{FF2B5EF4-FFF2-40B4-BE49-F238E27FC236}">
                <a16:creationId xmlns:a16="http://schemas.microsoft.com/office/drawing/2014/main" id="{079D4F7F-3F73-0E4C-BC4E-B034B64EB67E}"/>
              </a:ext>
            </a:extLst>
          </p:cNvPr>
          <p:cNvSpPr txBox="1">
            <a:spLocks noChangeArrowheads="1"/>
          </p:cNvSpPr>
          <p:nvPr/>
        </p:nvSpPr>
        <p:spPr bwMode="auto">
          <a:xfrm>
            <a:off x="6084888" y="29559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2</a:t>
            </a:r>
          </a:p>
        </p:txBody>
      </p:sp>
      <p:sp>
        <p:nvSpPr>
          <p:cNvPr id="26646" name="Text Box 26">
            <a:extLst>
              <a:ext uri="{FF2B5EF4-FFF2-40B4-BE49-F238E27FC236}">
                <a16:creationId xmlns:a16="http://schemas.microsoft.com/office/drawing/2014/main" id="{94E3772B-4A13-214D-ABC8-598ECCE4AC95}"/>
              </a:ext>
            </a:extLst>
          </p:cNvPr>
          <p:cNvSpPr txBox="1">
            <a:spLocks noChangeArrowheads="1"/>
          </p:cNvSpPr>
          <p:nvPr/>
        </p:nvSpPr>
        <p:spPr bwMode="auto">
          <a:xfrm>
            <a:off x="6694488" y="29559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3</a:t>
            </a:r>
          </a:p>
        </p:txBody>
      </p:sp>
      <p:sp>
        <p:nvSpPr>
          <p:cNvPr id="26647" name="Text Box 27">
            <a:extLst>
              <a:ext uri="{FF2B5EF4-FFF2-40B4-BE49-F238E27FC236}">
                <a16:creationId xmlns:a16="http://schemas.microsoft.com/office/drawing/2014/main" id="{5F461FF3-AD3A-E94C-94AE-A5B518A7894D}"/>
              </a:ext>
            </a:extLst>
          </p:cNvPr>
          <p:cNvSpPr txBox="1">
            <a:spLocks noChangeArrowheads="1"/>
          </p:cNvSpPr>
          <p:nvPr/>
        </p:nvSpPr>
        <p:spPr bwMode="auto">
          <a:xfrm>
            <a:off x="4400550" y="33813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0</a:t>
            </a:r>
          </a:p>
        </p:txBody>
      </p:sp>
      <p:sp>
        <p:nvSpPr>
          <p:cNvPr id="26648" name="Text Box 28">
            <a:extLst>
              <a:ext uri="{FF2B5EF4-FFF2-40B4-BE49-F238E27FC236}">
                <a16:creationId xmlns:a16="http://schemas.microsoft.com/office/drawing/2014/main" id="{E02A2396-1C73-774A-8C6C-9D20D3FFAC55}"/>
              </a:ext>
            </a:extLst>
          </p:cNvPr>
          <p:cNvSpPr txBox="1">
            <a:spLocks noChangeArrowheads="1"/>
          </p:cNvSpPr>
          <p:nvPr/>
        </p:nvSpPr>
        <p:spPr bwMode="auto">
          <a:xfrm>
            <a:off x="4400550" y="39147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1</a:t>
            </a:r>
          </a:p>
        </p:txBody>
      </p:sp>
      <p:sp>
        <p:nvSpPr>
          <p:cNvPr id="26649" name="Text Box 29">
            <a:extLst>
              <a:ext uri="{FF2B5EF4-FFF2-40B4-BE49-F238E27FC236}">
                <a16:creationId xmlns:a16="http://schemas.microsoft.com/office/drawing/2014/main" id="{3A1B0F56-B58B-4B4E-BAEC-A15DB2BEAD57}"/>
              </a:ext>
            </a:extLst>
          </p:cNvPr>
          <p:cNvSpPr txBox="1">
            <a:spLocks noChangeArrowheads="1"/>
          </p:cNvSpPr>
          <p:nvPr/>
        </p:nvSpPr>
        <p:spPr bwMode="auto">
          <a:xfrm>
            <a:off x="4400550" y="44481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2</a:t>
            </a:r>
          </a:p>
        </p:txBody>
      </p:sp>
      <p:sp>
        <p:nvSpPr>
          <p:cNvPr id="26650" name="Text Box 37">
            <a:extLst>
              <a:ext uri="{FF2B5EF4-FFF2-40B4-BE49-F238E27FC236}">
                <a16:creationId xmlns:a16="http://schemas.microsoft.com/office/drawing/2014/main" id="{D79DD44F-AD04-1540-81DE-61E829B7F35B}"/>
              </a:ext>
            </a:extLst>
          </p:cNvPr>
          <p:cNvSpPr txBox="1">
            <a:spLocks noChangeArrowheads="1"/>
          </p:cNvSpPr>
          <p:nvPr/>
        </p:nvSpPr>
        <p:spPr bwMode="auto">
          <a:xfrm>
            <a:off x="5141913" y="6291263"/>
            <a:ext cx="1660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Internal row buffer</a:t>
            </a:r>
          </a:p>
        </p:txBody>
      </p:sp>
      <p:sp>
        <p:nvSpPr>
          <p:cNvPr id="26651" name="Rectangle 38">
            <a:extLst>
              <a:ext uri="{FF2B5EF4-FFF2-40B4-BE49-F238E27FC236}">
                <a16:creationId xmlns:a16="http://schemas.microsoft.com/office/drawing/2014/main" id="{90212DC0-116C-E846-BD1A-D85508D696DD}"/>
              </a:ext>
            </a:extLst>
          </p:cNvPr>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52" name="Text Box 39">
            <a:extLst>
              <a:ext uri="{FF2B5EF4-FFF2-40B4-BE49-F238E27FC236}">
                <a16:creationId xmlns:a16="http://schemas.microsoft.com/office/drawing/2014/main" id="{9A9CC75E-D9E5-BF48-A4D1-45FCBDA610DC}"/>
              </a:ext>
            </a:extLst>
          </p:cNvPr>
          <p:cNvSpPr txBox="1">
            <a:spLocks noChangeArrowheads="1"/>
          </p:cNvSpPr>
          <p:nvPr/>
        </p:nvSpPr>
        <p:spPr bwMode="auto">
          <a:xfrm>
            <a:off x="3740150" y="2346325"/>
            <a:ext cx="1889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16 x 8 DRAM chip</a:t>
            </a:r>
          </a:p>
        </p:txBody>
      </p:sp>
      <p:sp>
        <p:nvSpPr>
          <p:cNvPr id="26653" name="Rectangle 19">
            <a:extLst>
              <a:ext uri="{FF2B5EF4-FFF2-40B4-BE49-F238E27FC236}">
                <a16:creationId xmlns:a16="http://schemas.microsoft.com/office/drawing/2014/main" id="{8E5186B8-DF73-504A-A83F-BCDD009B85FC}"/>
              </a:ext>
            </a:extLst>
          </p:cNvPr>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54" name="Rectangle 20">
            <a:extLst>
              <a:ext uri="{FF2B5EF4-FFF2-40B4-BE49-F238E27FC236}">
                <a16:creationId xmlns:a16="http://schemas.microsoft.com/office/drawing/2014/main" id="{9254F8DD-C460-4B47-A2FC-16CF658BF978}"/>
              </a:ext>
            </a:extLst>
          </p:cNvPr>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55" name="Rectangle 21">
            <a:extLst>
              <a:ext uri="{FF2B5EF4-FFF2-40B4-BE49-F238E27FC236}">
                <a16:creationId xmlns:a16="http://schemas.microsoft.com/office/drawing/2014/main" id="{48871BCE-33E9-F149-88EE-20ACD047C23D}"/>
              </a:ext>
            </a:extLst>
          </p:cNvPr>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56" name="Rectangle 22">
            <a:extLst>
              <a:ext uri="{FF2B5EF4-FFF2-40B4-BE49-F238E27FC236}">
                <a16:creationId xmlns:a16="http://schemas.microsoft.com/office/drawing/2014/main" id="{D33D1B4A-7650-C147-BCC2-96DC370CEC97}"/>
              </a:ext>
            </a:extLst>
          </p:cNvPr>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57" name="Text Box 30">
            <a:extLst>
              <a:ext uri="{FF2B5EF4-FFF2-40B4-BE49-F238E27FC236}">
                <a16:creationId xmlns:a16="http://schemas.microsoft.com/office/drawing/2014/main" id="{D702C573-DA8B-3D40-9466-581A1A27673F}"/>
              </a:ext>
            </a:extLst>
          </p:cNvPr>
          <p:cNvSpPr txBox="1">
            <a:spLocks noChangeArrowheads="1"/>
          </p:cNvSpPr>
          <p:nvPr/>
        </p:nvSpPr>
        <p:spPr bwMode="auto">
          <a:xfrm>
            <a:off x="4400550" y="49815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3</a:t>
            </a:r>
          </a:p>
        </p:txBody>
      </p:sp>
      <p:sp>
        <p:nvSpPr>
          <p:cNvPr id="26658" name="Rectangle 32">
            <a:extLst>
              <a:ext uri="{FF2B5EF4-FFF2-40B4-BE49-F238E27FC236}">
                <a16:creationId xmlns:a16="http://schemas.microsoft.com/office/drawing/2014/main" id="{EE19912F-1DD8-1846-A6EC-1EFB8A3C2BA8}"/>
              </a:ext>
            </a:extLst>
          </p:cNvPr>
          <p:cNvSpPr>
            <a:spLocks noChangeArrowheads="1"/>
          </p:cNvSpPr>
          <p:nvPr/>
        </p:nvSpPr>
        <p:spPr bwMode="auto">
          <a:xfrm>
            <a:off x="4702175" y="56991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59" name="Rectangle 33">
            <a:extLst>
              <a:ext uri="{FF2B5EF4-FFF2-40B4-BE49-F238E27FC236}">
                <a16:creationId xmlns:a16="http://schemas.microsoft.com/office/drawing/2014/main" id="{D4CCADBD-24AA-1146-B40D-BC099025D825}"/>
              </a:ext>
            </a:extLst>
          </p:cNvPr>
          <p:cNvSpPr>
            <a:spLocks noChangeArrowheads="1"/>
          </p:cNvSpPr>
          <p:nvPr/>
        </p:nvSpPr>
        <p:spPr bwMode="auto">
          <a:xfrm>
            <a:off x="5311775" y="56991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60" name="Rectangle 34">
            <a:extLst>
              <a:ext uri="{FF2B5EF4-FFF2-40B4-BE49-F238E27FC236}">
                <a16:creationId xmlns:a16="http://schemas.microsoft.com/office/drawing/2014/main" id="{ADD4D1EA-252C-B247-9DB6-CECD2138077D}"/>
              </a:ext>
            </a:extLst>
          </p:cNvPr>
          <p:cNvSpPr>
            <a:spLocks noChangeArrowheads="1"/>
          </p:cNvSpPr>
          <p:nvPr/>
        </p:nvSpPr>
        <p:spPr bwMode="auto">
          <a:xfrm>
            <a:off x="5921375" y="56991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61" name="Rectangle 35">
            <a:extLst>
              <a:ext uri="{FF2B5EF4-FFF2-40B4-BE49-F238E27FC236}">
                <a16:creationId xmlns:a16="http://schemas.microsoft.com/office/drawing/2014/main" id="{0D014F2B-8D1D-CB4D-9C69-52BDE4C10B54}"/>
              </a:ext>
            </a:extLst>
          </p:cNvPr>
          <p:cNvSpPr>
            <a:spLocks noChangeArrowheads="1"/>
          </p:cNvSpPr>
          <p:nvPr/>
        </p:nvSpPr>
        <p:spPr bwMode="auto">
          <a:xfrm>
            <a:off x="6530975" y="5699125"/>
            <a:ext cx="609600" cy="53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62" name="Line 45">
            <a:extLst>
              <a:ext uri="{FF2B5EF4-FFF2-40B4-BE49-F238E27FC236}">
                <a16:creationId xmlns:a16="http://schemas.microsoft.com/office/drawing/2014/main" id="{278DB9A2-E8F9-6940-8995-55300CFF1E12}"/>
              </a:ext>
            </a:extLst>
          </p:cNvPr>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63" name="Text Box 46">
            <a:extLst>
              <a:ext uri="{FF2B5EF4-FFF2-40B4-BE49-F238E27FC236}">
                <a16:creationId xmlns:a16="http://schemas.microsoft.com/office/drawing/2014/main" id="{42647F74-7173-C34D-8780-17B084771235}"/>
              </a:ext>
            </a:extLst>
          </p:cNvPr>
          <p:cNvSpPr txBox="1">
            <a:spLocks noChangeArrowheads="1"/>
          </p:cNvSpPr>
          <p:nvPr/>
        </p:nvSpPr>
        <p:spPr bwMode="auto">
          <a:xfrm>
            <a:off x="3008313" y="3686175"/>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ourier New" panose="02070309020205020404" pitchFamily="49" charset="0"/>
              </a:rPr>
              <a:t>addr</a:t>
            </a:r>
          </a:p>
        </p:txBody>
      </p:sp>
      <p:sp>
        <p:nvSpPr>
          <p:cNvPr id="26664" name="Line 47">
            <a:extLst>
              <a:ext uri="{FF2B5EF4-FFF2-40B4-BE49-F238E27FC236}">
                <a16:creationId xmlns:a16="http://schemas.microsoft.com/office/drawing/2014/main" id="{69BE2751-CD79-FE49-98A7-3F7FC1B1B786}"/>
              </a:ext>
            </a:extLst>
          </p:cNvPr>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65" name="Text Box 48">
            <a:extLst>
              <a:ext uri="{FF2B5EF4-FFF2-40B4-BE49-F238E27FC236}">
                <a16:creationId xmlns:a16="http://schemas.microsoft.com/office/drawing/2014/main" id="{F1F36D6C-4406-3E41-BF1B-5C6D4CA415FB}"/>
              </a:ext>
            </a:extLst>
          </p:cNvPr>
          <p:cNvSpPr txBox="1">
            <a:spLocks noChangeArrowheads="1"/>
          </p:cNvSpPr>
          <p:nvPr/>
        </p:nvSpPr>
        <p:spPr bwMode="auto">
          <a:xfrm>
            <a:off x="2976563" y="5438775"/>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ourier New" panose="02070309020205020404" pitchFamily="49" charset="0"/>
              </a:rPr>
              <a:t>data</a:t>
            </a:r>
          </a:p>
        </p:txBody>
      </p:sp>
      <p:sp>
        <p:nvSpPr>
          <p:cNvPr id="26666" name="Text Box 49">
            <a:extLst>
              <a:ext uri="{FF2B5EF4-FFF2-40B4-BE49-F238E27FC236}">
                <a16:creationId xmlns:a16="http://schemas.microsoft.com/office/drawing/2014/main" id="{8C8ED105-D8E4-3C49-B1DD-7A01ABCE45C1}"/>
              </a:ext>
            </a:extLst>
          </p:cNvPr>
          <p:cNvSpPr txBox="1">
            <a:spLocks noChangeArrowheads="1"/>
          </p:cNvSpPr>
          <p:nvPr/>
        </p:nvSpPr>
        <p:spPr bwMode="auto">
          <a:xfrm>
            <a:off x="3184525" y="3306763"/>
            <a:ext cx="268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2</a:t>
            </a:r>
          </a:p>
          <a:p>
            <a:pPr>
              <a:spcBef>
                <a:spcPct val="0"/>
              </a:spcBef>
              <a:buClrTx/>
              <a:buSzTx/>
              <a:buFontTx/>
              <a:buNone/>
            </a:pPr>
            <a:r>
              <a:rPr lang="en-US" altLang="en-US" sz="1200">
                <a:solidFill>
                  <a:schemeClr val="tx1"/>
                </a:solidFill>
              </a:rPr>
              <a:t>/</a:t>
            </a:r>
          </a:p>
        </p:txBody>
      </p:sp>
      <p:sp>
        <p:nvSpPr>
          <p:cNvPr id="26667" name="Text Box 50">
            <a:extLst>
              <a:ext uri="{FF2B5EF4-FFF2-40B4-BE49-F238E27FC236}">
                <a16:creationId xmlns:a16="http://schemas.microsoft.com/office/drawing/2014/main" id="{3467714F-3C99-714E-82B2-0F926A69F820}"/>
              </a:ext>
            </a:extLst>
          </p:cNvPr>
          <p:cNvSpPr txBox="1">
            <a:spLocks noChangeArrowheads="1"/>
          </p:cNvSpPr>
          <p:nvPr/>
        </p:nvSpPr>
        <p:spPr bwMode="auto">
          <a:xfrm>
            <a:off x="3190875" y="5089525"/>
            <a:ext cx="268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8</a:t>
            </a:r>
          </a:p>
          <a:p>
            <a:pPr>
              <a:spcBef>
                <a:spcPct val="0"/>
              </a:spcBef>
              <a:buClrTx/>
              <a:buSzTx/>
              <a:buFontTx/>
              <a:buNone/>
            </a:pPr>
            <a:r>
              <a:rPr lang="en-US" altLang="en-US" sz="1200">
                <a:solidFill>
                  <a:schemeClr val="tx1"/>
                </a:solidFill>
              </a:rPr>
              <a:t>/</a:t>
            </a:r>
          </a:p>
        </p:txBody>
      </p:sp>
      <p:sp>
        <p:nvSpPr>
          <p:cNvPr id="26668" name="Rectangle 51">
            <a:extLst>
              <a:ext uri="{FF2B5EF4-FFF2-40B4-BE49-F238E27FC236}">
                <a16:creationId xmlns:a16="http://schemas.microsoft.com/office/drawing/2014/main" id="{A20E052B-5E19-1340-86C9-4C6F02385635}"/>
              </a:ext>
            </a:extLst>
          </p:cNvPr>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Memory</a:t>
            </a:r>
          </a:p>
          <a:p>
            <a:pPr>
              <a:spcBef>
                <a:spcPct val="0"/>
              </a:spcBef>
              <a:buClrTx/>
              <a:buSzTx/>
              <a:buFontTx/>
              <a:buNone/>
            </a:pPr>
            <a:r>
              <a:rPr lang="en-US" altLang="en-US" sz="1600">
                <a:solidFill>
                  <a:schemeClr val="tx1"/>
                </a:solidFill>
              </a:rPr>
              <a:t>controller</a:t>
            </a:r>
          </a:p>
        </p:txBody>
      </p:sp>
      <p:grpSp>
        <p:nvGrpSpPr>
          <p:cNvPr id="2" name="Group 65">
            <a:extLst>
              <a:ext uri="{FF2B5EF4-FFF2-40B4-BE49-F238E27FC236}">
                <a16:creationId xmlns:a16="http://schemas.microsoft.com/office/drawing/2014/main" id="{700E98EC-13E6-F745-B146-9DFFD1165840}"/>
              </a:ext>
            </a:extLst>
          </p:cNvPr>
          <p:cNvGrpSpPr>
            <a:grpSpLocks/>
          </p:cNvGrpSpPr>
          <p:nvPr/>
        </p:nvGrpSpPr>
        <p:grpSpPr bwMode="auto">
          <a:xfrm>
            <a:off x="4705350" y="4324350"/>
            <a:ext cx="2438400" cy="533400"/>
            <a:chOff x="3018" y="2582"/>
            <a:chExt cx="1536" cy="336"/>
          </a:xfrm>
        </p:grpSpPr>
        <p:sp>
          <p:nvSpPr>
            <p:cNvPr id="26678" name="Rectangle 66">
              <a:extLst>
                <a:ext uri="{FF2B5EF4-FFF2-40B4-BE49-F238E27FC236}">
                  <a16:creationId xmlns:a16="http://schemas.microsoft.com/office/drawing/2014/main" id="{EA2F7FA7-597E-3245-BDC8-B19B1417531B}"/>
                </a:ext>
              </a:extLst>
            </p:cNvPr>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79" name="Rectangle 67">
              <a:extLst>
                <a:ext uri="{FF2B5EF4-FFF2-40B4-BE49-F238E27FC236}">
                  <a16:creationId xmlns:a16="http://schemas.microsoft.com/office/drawing/2014/main" id="{3B54F35D-F885-454E-A511-E225FB23D605}"/>
                </a:ext>
              </a:extLst>
            </p:cNvPr>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80" name="Rectangle 68">
              <a:extLst>
                <a:ext uri="{FF2B5EF4-FFF2-40B4-BE49-F238E27FC236}">
                  <a16:creationId xmlns:a16="http://schemas.microsoft.com/office/drawing/2014/main" id="{1D3114A7-6631-834C-99F0-4063900DE1C3}"/>
                </a:ext>
              </a:extLst>
            </p:cNvPr>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81" name="Rectangle 69">
              <a:extLst>
                <a:ext uri="{FF2B5EF4-FFF2-40B4-BE49-F238E27FC236}">
                  <a16:creationId xmlns:a16="http://schemas.microsoft.com/office/drawing/2014/main" id="{0F604C6B-35FA-9B49-8789-8B7107D16F2E}"/>
                </a:ext>
              </a:extLst>
            </p:cNvPr>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sp>
        <p:nvSpPr>
          <p:cNvPr id="26670" name="Rectangle 31">
            <a:extLst>
              <a:ext uri="{FF2B5EF4-FFF2-40B4-BE49-F238E27FC236}">
                <a16:creationId xmlns:a16="http://schemas.microsoft.com/office/drawing/2014/main" id="{32F6763F-DF37-D942-A139-ADEA2FCB0179}"/>
              </a:ext>
            </a:extLst>
          </p:cNvPr>
          <p:cNvSpPr>
            <a:spLocks noChangeArrowheads="1"/>
          </p:cNvSpPr>
          <p:nvPr/>
        </p:nvSpPr>
        <p:spPr bwMode="auto">
          <a:xfrm>
            <a:off x="4702175" y="3260725"/>
            <a:ext cx="2438400" cy="21336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nvGrpSpPr>
          <p:cNvPr id="3" name="Group 63">
            <a:extLst>
              <a:ext uri="{FF2B5EF4-FFF2-40B4-BE49-F238E27FC236}">
                <a16:creationId xmlns:a16="http://schemas.microsoft.com/office/drawing/2014/main" id="{717F9810-B984-BE44-B2A3-E9CFFC015F17}"/>
              </a:ext>
            </a:extLst>
          </p:cNvPr>
          <p:cNvGrpSpPr>
            <a:grpSpLocks/>
          </p:cNvGrpSpPr>
          <p:nvPr/>
        </p:nvGrpSpPr>
        <p:grpSpPr bwMode="auto">
          <a:xfrm>
            <a:off x="4857750" y="4708525"/>
            <a:ext cx="2133600" cy="990600"/>
            <a:chOff x="3114" y="2822"/>
            <a:chExt cx="1344" cy="624"/>
          </a:xfrm>
        </p:grpSpPr>
        <p:sp>
          <p:nvSpPr>
            <p:cNvPr id="26674" name="AutoShape 40">
              <a:extLst>
                <a:ext uri="{FF2B5EF4-FFF2-40B4-BE49-F238E27FC236}">
                  <a16:creationId xmlns:a16="http://schemas.microsoft.com/office/drawing/2014/main" id="{EE6F3B50-9BAB-8E47-A798-A28E6D9F5ABB}"/>
                </a:ext>
              </a:extLst>
            </p:cNvPr>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75" name="AutoShape 41">
              <a:extLst>
                <a:ext uri="{FF2B5EF4-FFF2-40B4-BE49-F238E27FC236}">
                  <a16:creationId xmlns:a16="http://schemas.microsoft.com/office/drawing/2014/main" id="{659DDB9A-929A-0F4B-ADA1-1B1E9B02C06D}"/>
                </a:ext>
              </a:extLst>
            </p:cNvPr>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76" name="AutoShape 42">
              <a:extLst>
                <a:ext uri="{FF2B5EF4-FFF2-40B4-BE49-F238E27FC236}">
                  <a16:creationId xmlns:a16="http://schemas.microsoft.com/office/drawing/2014/main" id="{BA1DFB88-C9AC-2C4D-924A-3BFE0295BEED}"/>
                </a:ext>
              </a:extLst>
            </p:cNvPr>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77" name="AutoShape 43">
              <a:extLst>
                <a:ext uri="{FF2B5EF4-FFF2-40B4-BE49-F238E27FC236}">
                  <a16:creationId xmlns:a16="http://schemas.microsoft.com/office/drawing/2014/main" id="{E0CA291D-2480-1147-A18D-5FE54EB06CA9}"/>
                </a:ext>
              </a:extLst>
            </p:cNvPr>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sp>
        <p:nvSpPr>
          <p:cNvPr id="26672" name="Footer Placeholder 3">
            <a:extLst>
              <a:ext uri="{FF2B5EF4-FFF2-40B4-BE49-F238E27FC236}">
                <a16:creationId xmlns:a16="http://schemas.microsoft.com/office/drawing/2014/main" id="{6EDEB67E-DB8B-4941-AF66-2366A68F3DB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26673" name="Slide Number Placeholder 4">
            <a:extLst>
              <a:ext uri="{FF2B5EF4-FFF2-40B4-BE49-F238E27FC236}">
                <a16:creationId xmlns:a16="http://schemas.microsoft.com/office/drawing/2014/main" id="{4A033481-C8F2-164D-801D-A37508D7958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811E0A4-D942-2F41-AB19-DE312623A753}" type="slidenum">
              <a:rPr lang="en-US" altLang="en-US" sz="1000">
                <a:solidFill>
                  <a:schemeClr val="tx1"/>
                </a:solidFill>
              </a:rPr>
              <a:pPr>
                <a:spcBef>
                  <a:spcPct val="0"/>
                </a:spcBef>
                <a:buClrTx/>
                <a:buSzTx/>
                <a:buFontTx/>
                <a:buNone/>
              </a:pPr>
              <a:t>7</a:t>
            </a:fld>
            <a:endParaRPr lang="en-US" altLang="en-US" sz="1000">
              <a:solidFill>
                <a:schemeClr val="tx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4562" name="Rectangle 50">
            <a:extLst>
              <a:ext uri="{FF2B5EF4-FFF2-40B4-BE49-F238E27FC236}">
                <a16:creationId xmlns:a16="http://schemas.microsoft.com/office/drawing/2014/main" id="{05072550-117D-6149-BD6B-9C1C7D4800F9}"/>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Reading DRAM Supercell (2,1)</a:t>
            </a:r>
          </a:p>
        </p:txBody>
      </p:sp>
      <p:sp>
        <p:nvSpPr>
          <p:cNvPr id="64563" name="Rectangle 51">
            <a:extLst>
              <a:ext uri="{FF2B5EF4-FFF2-40B4-BE49-F238E27FC236}">
                <a16:creationId xmlns:a16="http://schemas.microsoft.com/office/drawing/2014/main" id="{700E632B-BACE-8345-B77D-9D3BE0AA84D8}"/>
              </a:ext>
            </a:extLst>
          </p:cNvPr>
          <p:cNvSpPr>
            <a:spLocks noGrp="1" noChangeArrowheads="1"/>
          </p:cNvSpPr>
          <p:nvPr>
            <p:ph type="body" idx="1"/>
          </p:nvPr>
        </p:nvSpPr>
        <p:spPr>
          <a:xfrm>
            <a:off x="457200" y="1447800"/>
            <a:ext cx="8091488" cy="1066800"/>
          </a:xfrm>
        </p:spPr>
        <p:txBody>
          <a:bodyPr/>
          <a:lstStyle/>
          <a:p>
            <a:pPr>
              <a:buFont typeface="Monotype Sorts" charset="0"/>
              <a:buNone/>
              <a:defRPr/>
            </a:pPr>
            <a:r>
              <a:rPr lang="en-US" sz="1800">
                <a:ea typeface="ＭＳ Ｐゴシック" charset="0"/>
                <a:cs typeface="ＭＳ Ｐゴシック" charset="0"/>
              </a:rPr>
              <a:t>Step 2(a): Column access strobe (</a:t>
            </a:r>
            <a:r>
              <a:rPr lang="en-US" sz="1800">
                <a:solidFill>
                  <a:srgbClr val="FF0000"/>
                </a:solidFill>
                <a:ea typeface="ＭＳ Ｐゴシック" charset="0"/>
                <a:cs typeface="ＭＳ Ｐゴシック" charset="0"/>
              </a:rPr>
              <a:t>CAS</a:t>
            </a:r>
            <a:r>
              <a:rPr lang="en-US" sz="1800">
                <a:ea typeface="ＭＳ Ｐゴシック" charset="0"/>
                <a:cs typeface="ＭＳ Ｐゴシック" charset="0"/>
              </a:rPr>
              <a:t>) selects column 1.</a:t>
            </a:r>
          </a:p>
          <a:p>
            <a:pPr>
              <a:buFont typeface="Monotype Sorts" charset="0"/>
              <a:buNone/>
              <a:defRPr/>
            </a:pPr>
            <a:r>
              <a:rPr lang="en-US" sz="1800">
                <a:solidFill>
                  <a:schemeClr val="tx2"/>
                </a:solidFill>
                <a:effectLst>
                  <a:outerShdw blurRad="38100" dist="38100" dir="2700000" algn="tl">
                    <a:srgbClr val="DDDDDD"/>
                  </a:outerShdw>
                </a:effectLst>
                <a:ea typeface="ＭＳ Ｐゴシック" charset="0"/>
                <a:cs typeface="ＭＳ Ｐゴシック" charset="0"/>
              </a:rPr>
              <a:t>Step 2(b): Supercell (2,1) copied from buffer to data lines, and eventually back to the CPU.</a:t>
            </a:r>
          </a:p>
          <a:p>
            <a:pPr>
              <a:buFont typeface="Monotype Sorts" charset="0"/>
              <a:buNone/>
              <a:defRPr/>
            </a:pPr>
            <a:endParaRPr lang="en-US" sz="1800">
              <a:ea typeface="ＭＳ Ｐゴシック" charset="0"/>
              <a:cs typeface="ＭＳ Ｐゴシック" charset="0"/>
            </a:endParaRPr>
          </a:p>
          <a:p>
            <a:pPr>
              <a:buFont typeface="Monotype Sorts" charset="0"/>
              <a:buNone/>
              <a:defRPr/>
            </a:pPr>
            <a:endParaRPr lang="en-US" sz="1800">
              <a:ea typeface="ＭＳ Ｐゴシック" charset="0"/>
              <a:cs typeface="ＭＳ Ｐゴシック" charset="0"/>
            </a:endParaRPr>
          </a:p>
        </p:txBody>
      </p:sp>
      <p:sp>
        <p:nvSpPr>
          <p:cNvPr id="28675" name="Text Box 6">
            <a:extLst>
              <a:ext uri="{FF2B5EF4-FFF2-40B4-BE49-F238E27FC236}">
                <a16:creationId xmlns:a16="http://schemas.microsoft.com/office/drawing/2014/main" id="{B3D36EFE-6215-0848-A36E-1CDA4F42C399}"/>
              </a:ext>
            </a:extLst>
          </p:cNvPr>
          <p:cNvSpPr txBox="1">
            <a:spLocks noChangeArrowheads="1"/>
          </p:cNvSpPr>
          <p:nvPr/>
        </p:nvSpPr>
        <p:spPr bwMode="auto">
          <a:xfrm>
            <a:off x="5654675" y="2730500"/>
            <a:ext cx="573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Cols</a:t>
            </a:r>
          </a:p>
        </p:txBody>
      </p:sp>
      <p:sp>
        <p:nvSpPr>
          <p:cNvPr id="28676" name="Text Box 7">
            <a:extLst>
              <a:ext uri="{FF2B5EF4-FFF2-40B4-BE49-F238E27FC236}">
                <a16:creationId xmlns:a16="http://schemas.microsoft.com/office/drawing/2014/main" id="{0D28DFB4-101E-1D4C-9154-B9B4AD180F25}"/>
              </a:ext>
            </a:extLst>
          </p:cNvPr>
          <p:cNvSpPr txBox="1">
            <a:spLocks noChangeArrowheads="1"/>
          </p:cNvSpPr>
          <p:nvPr/>
        </p:nvSpPr>
        <p:spPr bwMode="auto">
          <a:xfrm>
            <a:off x="3835400" y="4133850"/>
            <a:ext cx="661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Rows</a:t>
            </a:r>
          </a:p>
        </p:txBody>
      </p:sp>
      <p:sp>
        <p:nvSpPr>
          <p:cNvPr id="28677" name="Rectangle 8">
            <a:extLst>
              <a:ext uri="{FF2B5EF4-FFF2-40B4-BE49-F238E27FC236}">
                <a16:creationId xmlns:a16="http://schemas.microsoft.com/office/drawing/2014/main" id="{B2181AAF-04E1-3247-BE73-C9ED1709EA8D}"/>
              </a:ext>
            </a:extLst>
          </p:cNvPr>
          <p:cNvSpPr>
            <a:spLocks noChangeArrowheads="1"/>
          </p:cNvSpPr>
          <p:nvPr/>
        </p:nvSpPr>
        <p:spPr bwMode="auto">
          <a:xfrm>
            <a:off x="4716463" y="32369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78" name="Rectangle 9">
            <a:extLst>
              <a:ext uri="{FF2B5EF4-FFF2-40B4-BE49-F238E27FC236}">
                <a16:creationId xmlns:a16="http://schemas.microsoft.com/office/drawing/2014/main" id="{369E9146-3926-0E45-ABCF-48341CD73301}"/>
              </a:ext>
            </a:extLst>
          </p:cNvPr>
          <p:cNvSpPr>
            <a:spLocks noChangeArrowheads="1"/>
          </p:cNvSpPr>
          <p:nvPr/>
        </p:nvSpPr>
        <p:spPr bwMode="auto">
          <a:xfrm>
            <a:off x="5326063" y="32369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79" name="Rectangle 10">
            <a:extLst>
              <a:ext uri="{FF2B5EF4-FFF2-40B4-BE49-F238E27FC236}">
                <a16:creationId xmlns:a16="http://schemas.microsoft.com/office/drawing/2014/main" id="{96E76607-C5B7-4B4E-8F77-68A0407FA2CC}"/>
              </a:ext>
            </a:extLst>
          </p:cNvPr>
          <p:cNvSpPr>
            <a:spLocks noChangeArrowheads="1"/>
          </p:cNvSpPr>
          <p:nvPr/>
        </p:nvSpPr>
        <p:spPr bwMode="auto">
          <a:xfrm>
            <a:off x="5935663" y="32369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0" name="Rectangle 11">
            <a:extLst>
              <a:ext uri="{FF2B5EF4-FFF2-40B4-BE49-F238E27FC236}">
                <a16:creationId xmlns:a16="http://schemas.microsoft.com/office/drawing/2014/main" id="{98B37840-43AD-C540-BAAF-32E0BA95B831}"/>
              </a:ext>
            </a:extLst>
          </p:cNvPr>
          <p:cNvSpPr>
            <a:spLocks noChangeArrowheads="1"/>
          </p:cNvSpPr>
          <p:nvPr/>
        </p:nvSpPr>
        <p:spPr bwMode="auto">
          <a:xfrm>
            <a:off x="6545263" y="32369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1" name="Rectangle 12">
            <a:extLst>
              <a:ext uri="{FF2B5EF4-FFF2-40B4-BE49-F238E27FC236}">
                <a16:creationId xmlns:a16="http://schemas.microsoft.com/office/drawing/2014/main" id="{5D96D043-AB0C-A041-8037-68FEC0DAD97C}"/>
              </a:ext>
            </a:extLst>
          </p:cNvPr>
          <p:cNvSpPr>
            <a:spLocks noChangeArrowheads="1"/>
          </p:cNvSpPr>
          <p:nvPr/>
        </p:nvSpPr>
        <p:spPr bwMode="auto">
          <a:xfrm>
            <a:off x="4716463" y="37703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2" name="Rectangle 13">
            <a:extLst>
              <a:ext uri="{FF2B5EF4-FFF2-40B4-BE49-F238E27FC236}">
                <a16:creationId xmlns:a16="http://schemas.microsoft.com/office/drawing/2014/main" id="{99BCBE64-C067-264E-9360-B6DD65E5416F}"/>
              </a:ext>
            </a:extLst>
          </p:cNvPr>
          <p:cNvSpPr>
            <a:spLocks noChangeArrowheads="1"/>
          </p:cNvSpPr>
          <p:nvPr/>
        </p:nvSpPr>
        <p:spPr bwMode="auto">
          <a:xfrm>
            <a:off x="5326063" y="37703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3" name="Rectangle 14">
            <a:extLst>
              <a:ext uri="{FF2B5EF4-FFF2-40B4-BE49-F238E27FC236}">
                <a16:creationId xmlns:a16="http://schemas.microsoft.com/office/drawing/2014/main" id="{D9E7D59F-DF65-DC41-8050-3A8145899928}"/>
              </a:ext>
            </a:extLst>
          </p:cNvPr>
          <p:cNvSpPr>
            <a:spLocks noChangeArrowheads="1"/>
          </p:cNvSpPr>
          <p:nvPr/>
        </p:nvSpPr>
        <p:spPr bwMode="auto">
          <a:xfrm>
            <a:off x="5935663" y="37703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4" name="Rectangle 15">
            <a:extLst>
              <a:ext uri="{FF2B5EF4-FFF2-40B4-BE49-F238E27FC236}">
                <a16:creationId xmlns:a16="http://schemas.microsoft.com/office/drawing/2014/main" id="{6F7A3A73-BB3D-7F4A-8B09-858597ADDECD}"/>
              </a:ext>
            </a:extLst>
          </p:cNvPr>
          <p:cNvSpPr>
            <a:spLocks noChangeArrowheads="1"/>
          </p:cNvSpPr>
          <p:nvPr/>
        </p:nvSpPr>
        <p:spPr bwMode="auto">
          <a:xfrm>
            <a:off x="6545263" y="37703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5" name="Rectangle 16">
            <a:extLst>
              <a:ext uri="{FF2B5EF4-FFF2-40B4-BE49-F238E27FC236}">
                <a16:creationId xmlns:a16="http://schemas.microsoft.com/office/drawing/2014/main" id="{DBC9D07C-D36D-9F47-8888-A75A71657AF7}"/>
              </a:ext>
            </a:extLst>
          </p:cNvPr>
          <p:cNvSpPr>
            <a:spLocks noChangeArrowheads="1"/>
          </p:cNvSpPr>
          <p:nvPr/>
        </p:nvSpPr>
        <p:spPr bwMode="auto">
          <a:xfrm>
            <a:off x="4716463" y="4303713"/>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6" name="Rectangle 17">
            <a:extLst>
              <a:ext uri="{FF2B5EF4-FFF2-40B4-BE49-F238E27FC236}">
                <a16:creationId xmlns:a16="http://schemas.microsoft.com/office/drawing/2014/main" id="{4EB4E851-7085-614A-B77B-F58665BA8C0C}"/>
              </a:ext>
            </a:extLst>
          </p:cNvPr>
          <p:cNvSpPr>
            <a:spLocks noChangeArrowheads="1"/>
          </p:cNvSpPr>
          <p:nvPr/>
        </p:nvSpPr>
        <p:spPr bwMode="auto">
          <a:xfrm>
            <a:off x="5326063" y="4303713"/>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7" name="Rectangle 18">
            <a:extLst>
              <a:ext uri="{FF2B5EF4-FFF2-40B4-BE49-F238E27FC236}">
                <a16:creationId xmlns:a16="http://schemas.microsoft.com/office/drawing/2014/main" id="{C91B31BC-D2CA-9044-87E6-CD73AE402A97}"/>
              </a:ext>
            </a:extLst>
          </p:cNvPr>
          <p:cNvSpPr>
            <a:spLocks noChangeArrowheads="1"/>
          </p:cNvSpPr>
          <p:nvPr/>
        </p:nvSpPr>
        <p:spPr bwMode="auto">
          <a:xfrm>
            <a:off x="5935663" y="4303713"/>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8" name="Rectangle 19">
            <a:extLst>
              <a:ext uri="{FF2B5EF4-FFF2-40B4-BE49-F238E27FC236}">
                <a16:creationId xmlns:a16="http://schemas.microsoft.com/office/drawing/2014/main" id="{DBD3028A-5D40-1A4D-9F9D-9814A0FB4ECF}"/>
              </a:ext>
            </a:extLst>
          </p:cNvPr>
          <p:cNvSpPr>
            <a:spLocks noChangeArrowheads="1"/>
          </p:cNvSpPr>
          <p:nvPr/>
        </p:nvSpPr>
        <p:spPr bwMode="auto">
          <a:xfrm>
            <a:off x="6545263" y="4303713"/>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89" name="Rectangle 20">
            <a:extLst>
              <a:ext uri="{FF2B5EF4-FFF2-40B4-BE49-F238E27FC236}">
                <a16:creationId xmlns:a16="http://schemas.microsoft.com/office/drawing/2014/main" id="{DA2D702E-BACA-2C46-BC5B-208F1C5AC82E}"/>
              </a:ext>
            </a:extLst>
          </p:cNvPr>
          <p:cNvSpPr>
            <a:spLocks noChangeArrowheads="1"/>
          </p:cNvSpPr>
          <p:nvPr/>
        </p:nvSpPr>
        <p:spPr bwMode="auto">
          <a:xfrm>
            <a:off x="4716463" y="48371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90" name="Rectangle 21">
            <a:extLst>
              <a:ext uri="{FF2B5EF4-FFF2-40B4-BE49-F238E27FC236}">
                <a16:creationId xmlns:a16="http://schemas.microsoft.com/office/drawing/2014/main" id="{912CF5ED-53FE-A744-A701-ED63C2B53A14}"/>
              </a:ext>
            </a:extLst>
          </p:cNvPr>
          <p:cNvSpPr>
            <a:spLocks noChangeArrowheads="1"/>
          </p:cNvSpPr>
          <p:nvPr/>
        </p:nvSpPr>
        <p:spPr bwMode="auto">
          <a:xfrm>
            <a:off x="5326063" y="48371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91" name="Rectangle 22">
            <a:extLst>
              <a:ext uri="{FF2B5EF4-FFF2-40B4-BE49-F238E27FC236}">
                <a16:creationId xmlns:a16="http://schemas.microsoft.com/office/drawing/2014/main" id="{94042413-9F58-C541-B17E-195520E09FB7}"/>
              </a:ext>
            </a:extLst>
          </p:cNvPr>
          <p:cNvSpPr>
            <a:spLocks noChangeArrowheads="1"/>
          </p:cNvSpPr>
          <p:nvPr/>
        </p:nvSpPr>
        <p:spPr bwMode="auto">
          <a:xfrm>
            <a:off x="5935663" y="48371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92" name="Rectangle 23">
            <a:extLst>
              <a:ext uri="{FF2B5EF4-FFF2-40B4-BE49-F238E27FC236}">
                <a16:creationId xmlns:a16="http://schemas.microsoft.com/office/drawing/2014/main" id="{4BDB77DE-7C9F-F142-B58C-674CB2785058}"/>
              </a:ext>
            </a:extLst>
          </p:cNvPr>
          <p:cNvSpPr>
            <a:spLocks noChangeArrowheads="1"/>
          </p:cNvSpPr>
          <p:nvPr/>
        </p:nvSpPr>
        <p:spPr bwMode="auto">
          <a:xfrm>
            <a:off x="6545263" y="4837113"/>
            <a:ext cx="609600" cy="533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693" name="Text Box 24">
            <a:extLst>
              <a:ext uri="{FF2B5EF4-FFF2-40B4-BE49-F238E27FC236}">
                <a16:creationId xmlns:a16="http://schemas.microsoft.com/office/drawing/2014/main" id="{014F71C8-0E7F-4E44-963C-4AF366FA0005}"/>
              </a:ext>
            </a:extLst>
          </p:cNvPr>
          <p:cNvSpPr txBox="1">
            <a:spLocks noChangeArrowheads="1"/>
          </p:cNvSpPr>
          <p:nvPr/>
        </p:nvSpPr>
        <p:spPr bwMode="auto">
          <a:xfrm>
            <a:off x="4868863" y="2930525"/>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0</a:t>
            </a:r>
          </a:p>
        </p:txBody>
      </p:sp>
      <p:sp>
        <p:nvSpPr>
          <p:cNvPr id="28694" name="Text Box 25">
            <a:extLst>
              <a:ext uri="{FF2B5EF4-FFF2-40B4-BE49-F238E27FC236}">
                <a16:creationId xmlns:a16="http://schemas.microsoft.com/office/drawing/2014/main" id="{39670AFB-0549-254E-9611-367C2151ED21}"/>
              </a:ext>
            </a:extLst>
          </p:cNvPr>
          <p:cNvSpPr txBox="1">
            <a:spLocks noChangeArrowheads="1"/>
          </p:cNvSpPr>
          <p:nvPr/>
        </p:nvSpPr>
        <p:spPr bwMode="auto">
          <a:xfrm>
            <a:off x="5478463" y="2946400"/>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1</a:t>
            </a:r>
          </a:p>
        </p:txBody>
      </p:sp>
      <p:sp>
        <p:nvSpPr>
          <p:cNvPr id="28695" name="Text Box 26">
            <a:extLst>
              <a:ext uri="{FF2B5EF4-FFF2-40B4-BE49-F238E27FC236}">
                <a16:creationId xmlns:a16="http://schemas.microsoft.com/office/drawing/2014/main" id="{7C2D638E-B8EB-5946-8316-6698236A8440}"/>
              </a:ext>
            </a:extLst>
          </p:cNvPr>
          <p:cNvSpPr txBox="1">
            <a:spLocks noChangeArrowheads="1"/>
          </p:cNvSpPr>
          <p:nvPr/>
        </p:nvSpPr>
        <p:spPr bwMode="auto">
          <a:xfrm>
            <a:off x="6096000" y="2946400"/>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2</a:t>
            </a:r>
          </a:p>
        </p:txBody>
      </p:sp>
      <p:sp>
        <p:nvSpPr>
          <p:cNvPr id="28696" name="Text Box 27">
            <a:extLst>
              <a:ext uri="{FF2B5EF4-FFF2-40B4-BE49-F238E27FC236}">
                <a16:creationId xmlns:a16="http://schemas.microsoft.com/office/drawing/2014/main" id="{7EBC9942-577F-F847-ABA0-D5D542E1A907}"/>
              </a:ext>
            </a:extLst>
          </p:cNvPr>
          <p:cNvSpPr txBox="1">
            <a:spLocks noChangeArrowheads="1"/>
          </p:cNvSpPr>
          <p:nvPr/>
        </p:nvSpPr>
        <p:spPr bwMode="auto">
          <a:xfrm>
            <a:off x="6705600" y="2946400"/>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3</a:t>
            </a:r>
          </a:p>
        </p:txBody>
      </p:sp>
      <p:sp>
        <p:nvSpPr>
          <p:cNvPr id="28697" name="Text Box 28">
            <a:extLst>
              <a:ext uri="{FF2B5EF4-FFF2-40B4-BE49-F238E27FC236}">
                <a16:creationId xmlns:a16="http://schemas.microsoft.com/office/drawing/2014/main" id="{01F29009-D68D-1C44-ADA5-0AA4B36AF015}"/>
              </a:ext>
            </a:extLst>
          </p:cNvPr>
          <p:cNvSpPr txBox="1">
            <a:spLocks noChangeArrowheads="1"/>
          </p:cNvSpPr>
          <p:nvPr/>
        </p:nvSpPr>
        <p:spPr bwMode="auto">
          <a:xfrm>
            <a:off x="4411663" y="3371850"/>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0</a:t>
            </a:r>
          </a:p>
        </p:txBody>
      </p:sp>
      <p:sp>
        <p:nvSpPr>
          <p:cNvPr id="28698" name="Text Box 29">
            <a:extLst>
              <a:ext uri="{FF2B5EF4-FFF2-40B4-BE49-F238E27FC236}">
                <a16:creationId xmlns:a16="http://schemas.microsoft.com/office/drawing/2014/main" id="{88706CA5-E68F-6C4A-9746-2862A6605871}"/>
              </a:ext>
            </a:extLst>
          </p:cNvPr>
          <p:cNvSpPr txBox="1">
            <a:spLocks noChangeArrowheads="1"/>
          </p:cNvSpPr>
          <p:nvPr/>
        </p:nvSpPr>
        <p:spPr bwMode="auto">
          <a:xfrm>
            <a:off x="4411663" y="3905250"/>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1</a:t>
            </a:r>
          </a:p>
        </p:txBody>
      </p:sp>
      <p:sp>
        <p:nvSpPr>
          <p:cNvPr id="28699" name="Text Box 30">
            <a:extLst>
              <a:ext uri="{FF2B5EF4-FFF2-40B4-BE49-F238E27FC236}">
                <a16:creationId xmlns:a16="http://schemas.microsoft.com/office/drawing/2014/main" id="{1020863C-2BB6-2C43-B62B-36F5CEF748E7}"/>
              </a:ext>
            </a:extLst>
          </p:cNvPr>
          <p:cNvSpPr txBox="1">
            <a:spLocks noChangeArrowheads="1"/>
          </p:cNvSpPr>
          <p:nvPr/>
        </p:nvSpPr>
        <p:spPr bwMode="auto">
          <a:xfrm>
            <a:off x="4411663" y="4438650"/>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2</a:t>
            </a:r>
          </a:p>
        </p:txBody>
      </p:sp>
      <p:sp>
        <p:nvSpPr>
          <p:cNvPr id="28700" name="Text Box 31">
            <a:extLst>
              <a:ext uri="{FF2B5EF4-FFF2-40B4-BE49-F238E27FC236}">
                <a16:creationId xmlns:a16="http://schemas.microsoft.com/office/drawing/2014/main" id="{110EA8D1-934F-2249-A88F-1F73AA815B71}"/>
              </a:ext>
            </a:extLst>
          </p:cNvPr>
          <p:cNvSpPr txBox="1">
            <a:spLocks noChangeArrowheads="1"/>
          </p:cNvSpPr>
          <p:nvPr/>
        </p:nvSpPr>
        <p:spPr bwMode="auto">
          <a:xfrm>
            <a:off x="4411663" y="4972050"/>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3</a:t>
            </a:r>
          </a:p>
        </p:txBody>
      </p:sp>
      <p:sp>
        <p:nvSpPr>
          <p:cNvPr id="28701" name="Rectangle 32">
            <a:extLst>
              <a:ext uri="{FF2B5EF4-FFF2-40B4-BE49-F238E27FC236}">
                <a16:creationId xmlns:a16="http://schemas.microsoft.com/office/drawing/2014/main" id="{CBECEA82-F5C6-F548-AACC-2D732D5F339F}"/>
              </a:ext>
            </a:extLst>
          </p:cNvPr>
          <p:cNvSpPr>
            <a:spLocks noChangeArrowheads="1"/>
          </p:cNvSpPr>
          <p:nvPr/>
        </p:nvSpPr>
        <p:spPr bwMode="auto">
          <a:xfrm>
            <a:off x="4713288" y="3236913"/>
            <a:ext cx="2438400" cy="21336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702" name="Rectangle 35">
            <a:extLst>
              <a:ext uri="{FF2B5EF4-FFF2-40B4-BE49-F238E27FC236}">
                <a16:creationId xmlns:a16="http://schemas.microsoft.com/office/drawing/2014/main" id="{A3A0623D-D181-ED40-B58A-01D3DAD13E01}"/>
              </a:ext>
            </a:extLst>
          </p:cNvPr>
          <p:cNvSpPr>
            <a:spLocks noChangeArrowheads="1"/>
          </p:cNvSpPr>
          <p:nvPr/>
        </p:nvSpPr>
        <p:spPr bwMode="auto">
          <a:xfrm>
            <a:off x="5932488" y="5665788"/>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703" name="Rectangle 36">
            <a:extLst>
              <a:ext uri="{FF2B5EF4-FFF2-40B4-BE49-F238E27FC236}">
                <a16:creationId xmlns:a16="http://schemas.microsoft.com/office/drawing/2014/main" id="{2CD948F1-4D39-B640-B9FE-5868596E7CEC}"/>
              </a:ext>
            </a:extLst>
          </p:cNvPr>
          <p:cNvSpPr>
            <a:spLocks noChangeArrowheads="1"/>
          </p:cNvSpPr>
          <p:nvPr/>
        </p:nvSpPr>
        <p:spPr bwMode="auto">
          <a:xfrm>
            <a:off x="6542088" y="5665788"/>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704" name="Text Box 38">
            <a:extLst>
              <a:ext uri="{FF2B5EF4-FFF2-40B4-BE49-F238E27FC236}">
                <a16:creationId xmlns:a16="http://schemas.microsoft.com/office/drawing/2014/main" id="{AF3F973B-D280-344A-B4AE-84E5FA06552F}"/>
              </a:ext>
            </a:extLst>
          </p:cNvPr>
          <p:cNvSpPr txBox="1">
            <a:spLocks noChangeArrowheads="1"/>
          </p:cNvSpPr>
          <p:nvPr/>
        </p:nvSpPr>
        <p:spPr bwMode="auto">
          <a:xfrm>
            <a:off x="5102225" y="6283325"/>
            <a:ext cx="176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chemeClr val="tx1"/>
                </a:solidFill>
              </a:rPr>
              <a:t>Internal row buffer</a:t>
            </a:r>
          </a:p>
        </p:txBody>
      </p:sp>
      <p:sp>
        <p:nvSpPr>
          <p:cNvPr id="28705" name="Rectangle 39">
            <a:extLst>
              <a:ext uri="{FF2B5EF4-FFF2-40B4-BE49-F238E27FC236}">
                <a16:creationId xmlns:a16="http://schemas.microsoft.com/office/drawing/2014/main" id="{F5CC9F39-10EE-AE44-8F02-E95795AB3A43}"/>
              </a:ext>
            </a:extLst>
          </p:cNvPr>
          <p:cNvSpPr>
            <a:spLocks noChangeArrowheads="1"/>
          </p:cNvSpPr>
          <p:nvPr/>
        </p:nvSpPr>
        <p:spPr bwMode="auto">
          <a:xfrm>
            <a:off x="3878263" y="2643188"/>
            <a:ext cx="3644900" cy="4038600"/>
          </a:xfrm>
          <a:prstGeom prst="rect">
            <a:avLst/>
          </a:prstGeom>
          <a:noFill/>
          <a:ln w="1270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706" name="Text Box 40">
            <a:extLst>
              <a:ext uri="{FF2B5EF4-FFF2-40B4-BE49-F238E27FC236}">
                <a16:creationId xmlns:a16="http://schemas.microsoft.com/office/drawing/2014/main" id="{650ACCCB-5DAD-FD45-B570-7832959DC8ED}"/>
              </a:ext>
            </a:extLst>
          </p:cNvPr>
          <p:cNvSpPr txBox="1">
            <a:spLocks noChangeArrowheads="1"/>
          </p:cNvSpPr>
          <p:nvPr/>
        </p:nvSpPr>
        <p:spPr bwMode="auto">
          <a:xfrm>
            <a:off x="3759200" y="2336800"/>
            <a:ext cx="1690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16 x 8 DRAM chip</a:t>
            </a:r>
          </a:p>
        </p:txBody>
      </p:sp>
      <p:sp>
        <p:nvSpPr>
          <p:cNvPr id="64554" name="Text Box 42">
            <a:extLst>
              <a:ext uri="{FF2B5EF4-FFF2-40B4-BE49-F238E27FC236}">
                <a16:creationId xmlns:a16="http://schemas.microsoft.com/office/drawing/2014/main" id="{9362B33B-0B66-0647-A899-B0BB903122EC}"/>
              </a:ext>
            </a:extLst>
          </p:cNvPr>
          <p:cNvSpPr txBox="1">
            <a:spLocks noChangeArrowheads="1"/>
          </p:cNvSpPr>
          <p:nvPr/>
        </p:nvSpPr>
        <p:spPr bwMode="auto">
          <a:xfrm>
            <a:off x="2778125" y="3067050"/>
            <a:ext cx="938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rgbClr val="FF0000"/>
                </a:solidFill>
                <a:latin typeface="Courier New" panose="02070309020205020404" pitchFamily="49" charset="0"/>
              </a:rPr>
              <a:t>CAS = 1</a:t>
            </a:r>
          </a:p>
        </p:txBody>
      </p:sp>
      <p:sp>
        <p:nvSpPr>
          <p:cNvPr id="28708" name="Line 43">
            <a:extLst>
              <a:ext uri="{FF2B5EF4-FFF2-40B4-BE49-F238E27FC236}">
                <a16:creationId xmlns:a16="http://schemas.microsoft.com/office/drawing/2014/main" id="{4CAB3EF3-B3B3-D244-B745-71FD85F2E65B}"/>
              </a:ext>
            </a:extLst>
          </p:cNvPr>
          <p:cNvSpPr>
            <a:spLocks noChangeShapeType="1"/>
          </p:cNvSpPr>
          <p:nvPr/>
        </p:nvSpPr>
        <p:spPr bwMode="auto">
          <a:xfrm flipV="1">
            <a:off x="2697163" y="3602038"/>
            <a:ext cx="1143000" cy="15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9" name="Text Box 44">
            <a:extLst>
              <a:ext uri="{FF2B5EF4-FFF2-40B4-BE49-F238E27FC236}">
                <a16:creationId xmlns:a16="http://schemas.microsoft.com/office/drawing/2014/main" id="{8B851954-9F09-024F-91D6-5F408C6584D3}"/>
              </a:ext>
            </a:extLst>
          </p:cNvPr>
          <p:cNvSpPr txBox="1">
            <a:spLocks noChangeArrowheads="1"/>
          </p:cNvSpPr>
          <p:nvPr/>
        </p:nvSpPr>
        <p:spPr bwMode="auto">
          <a:xfrm>
            <a:off x="2971800" y="3676650"/>
            <a:ext cx="615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latin typeface="Courier New" panose="02070309020205020404" pitchFamily="49" charset="0"/>
              </a:rPr>
              <a:t>addr</a:t>
            </a:r>
          </a:p>
        </p:txBody>
      </p:sp>
      <p:sp>
        <p:nvSpPr>
          <p:cNvPr id="28710" name="Line 45">
            <a:extLst>
              <a:ext uri="{FF2B5EF4-FFF2-40B4-BE49-F238E27FC236}">
                <a16:creationId xmlns:a16="http://schemas.microsoft.com/office/drawing/2014/main" id="{6B9F7245-6BF3-FF48-A1EF-BD2CD754D92C}"/>
              </a:ext>
            </a:extLst>
          </p:cNvPr>
          <p:cNvSpPr>
            <a:spLocks noChangeShapeType="1"/>
          </p:cNvSpPr>
          <p:nvPr/>
        </p:nvSpPr>
        <p:spPr bwMode="auto">
          <a:xfrm>
            <a:off x="2697163" y="5370513"/>
            <a:ext cx="11430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11" name="Text Box 46">
            <a:extLst>
              <a:ext uri="{FF2B5EF4-FFF2-40B4-BE49-F238E27FC236}">
                <a16:creationId xmlns:a16="http://schemas.microsoft.com/office/drawing/2014/main" id="{CD18D64D-CDB8-3E4D-A9EC-3D77B63E25AA}"/>
              </a:ext>
            </a:extLst>
          </p:cNvPr>
          <p:cNvSpPr txBox="1">
            <a:spLocks noChangeArrowheads="1"/>
          </p:cNvSpPr>
          <p:nvPr/>
        </p:nvSpPr>
        <p:spPr bwMode="auto">
          <a:xfrm>
            <a:off x="2940050" y="5429250"/>
            <a:ext cx="615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latin typeface="Courier New" panose="02070309020205020404" pitchFamily="49" charset="0"/>
              </a:rPr>
              <a:t>data</a:t>
            </a:r>
          </a:p>
        </p:txBody>
      </p:sp>
      <p:sp>
        <p:nvSpPr>
          <p:cNvPr id="28712" name="Text Box 47">
            <a:extLst>
              <a:ext uri="{FF2B5EF4-FFF2-40B4-BE49-F238E27FC236}">
                <a16:creationId xmlns:a16="http://schemas.microsoft.com/office/drawing/2014/main" id="{BA890805-6E03-F243-8CA5-90075DBC0C47}"/>
              </a:ext>
            </a:extLst>
          </p:cNvPr>
          <p:cNvSpPr txBox="1">
            <a:spLocks noChangeArrowheads="1"/>
          </p:cNvSpPr>
          <p:nvPr/>
        </p:nvSpPr>
        <p:spPr bwMode="auto">
          <a:xfrm>
            <a:off x="3148013" y="3295650"/>
            <a:ext cx="2635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100">
                <a:solidFill>
                  <a:schemeClr val="tx1"/>
                </a:solidFill>
              </a:rPr>
              <a:t>2</a:t>
            </a:r>
          </a:p>
          <a:p>
            <a:pPr>
              <a:spcBef>
                <a:spcPct val="0"/>
              </a:spcBef>
              <a:buClrTx/>
              <a:buSzTx/>
              <a:buFontTx/>
              <a:buNone/>
            </a:pPr>
            <a:r>
              <a:rPr lang="en-US" altLang="en-US" sz="1100">
                <a:solidFill>
                  <a:schemeClr val="tx1"/>
                </a:solidFill>
              </a:rPr>
              <a:t>/</a:t>
            </a:r>
          </a:p>
        </p:txBody>
      </p:sp>
      <p:sp>
        <p:nvSpPr>
          <p:cNvPr id="28713" name="Text Box 48">
            <a:extLst>
              <a:ext uri="{FF2B5EF4-FFF2-40B4-BE49-F238E27FC236}">
                <a16:creationId xmlns:a16="http://schemas.microsoft.com/office/drawing/2014/main" id="{63185E9A-9FB6-2548-A5AB-0EC1B4C37F49}"/>
              </a:ext>
            </a:extLst>
          </p:cNvPr>
          <p:cNvSpPr txBox="1">
            <a:spLocks noChangeArrowheads="1"/>
          </p:cNvSpPr>
          <p:nvPr/>
        </p:nvSpPr>
        <p:spPr bwMode="auto">
          <a:xfrm>
            <a:off x="3154363" y="5078413"/>
            <a:ext cx="2635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100">
                <a:solidFill>
                  <a:schemeClr val="tx1"/>
                </a:solidFill>
              </a:rPr>
              <a:t>8</a:t>
            </a:r>
          </a:p>
          <a:p>
            <a:pPr>
              <a:spcBef>
                <a:spcPct val="0"/>
              </a:spcBef>
              <a:buClrTx/>
              <a:buSzTx/>
              <a:buFontTx/>
              <a:buNone/>
            </a:pPr>
            <a:r>
              <a:rPr lang="en-US" altLang="en-US" sz="1100">
                <a:solidFill>
                  <a:schemeClr val="tx1"/>
                </a:solidFill>
              </a:rPr>
              <a:t>/</a:t>
            </a:r>
          </a:p>
        </p:txBody>
      </p:sp>
      <p:sp>
        <p:nvSpPr>
          <p:cNvPr id="28714" name="Rectangle 49">
            <a:extLst>
              <a:ext uri="{FF2B5EF4-FFF2-40B4-BE49-F238E27FC236}">
                <a16:creationId xmlns:a16="http://schemas.microsoft.com/office/drawing/2014/main" id="{6689F118-10E3-7847-9B7C-59D049BC640A}"/>
              </a:ext>
            </a:extLst>
          </p:cNvPr>
          <p:cNvSpPr>
            <a:spLocks noChangeArrowheads="1"/>
          </p:cNvSpPr>
          <p:nvPr/>
        </p:nvSpPr>
        <p:spPr bwMode="auto">
          <a:xfrm>
            <a:off x="1554163" y="2932113"/>
            <a:ext cx="1143000" cy="3200400"/>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400">
                <a:solidFill>
                  <a:schemeClr val="tx1"/>
                </a:solidFill>
              </a:rPr>
              <a:t>Memory</a:t>
            </a:r>
          </a:p>
          <a:p>
            <a:pPr>
              <a:spcBef>
                <a:spcPct val="0"/>
              </a:spcBef>
              <a:buClrTx/>
              <a:buSzTx/>
              <a:buFontTx/>
              <a:buNone/>
            </a:pPr>
            <a:r>
              <a:rPr lang="en-US" altLang="en-US" sz="1400">
                <a:solidFill>
                  <a:schemeClr val="tx1"/>
                </a:solidFill>
              </a:rPr>
              <a:t>controller</a:t>
            </a:r>
          </a:p>
        </p:txBody>
      </p:sp>
      <p:sp>
        <p:nvSpPr>
          <p:cNvPr id="28715" name="Rectangle 33">
            <a:extLst>
              <a:ext uri="{FF2B5EF4-FFF2-40B4-BE49-F238E27FC236}">
                <a16:creationId xmlns:a16="http://schemas.microsoft.com/office/drawing/2014/main" id="{D676BA7C-21F0-2F47-A898-B6820E369B6E}"/>
              </a:ext>
            </a:extLst>
          </p:cNvPr>
          <p:cNvSpPr>
            <a:spLocks noChangeArrowheads="1"/>
          </p:cNvSpPr>
          <p:nvPr/>
        </p:nvSpPr>
        <p:spPr bwMode="auto">
          <a:xfrm>
            <a:off x="4713288" y="5665788"/>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716" name="Rectangle 54">
            <a:extLst>
              <a:ext uri="{FF2B5EF4-FFF2-40B4-BE49-F238E27FC236}">
                <a16:creationId xmlns:a16="http://schemas.microsoft.com/office/drawing/2014/main" id="{223B7AAC-BA60-8F49-B826-07A7BC610934}"/>
              </a:ext>
            </a:extLst>
          </p:cNvPr>
          <p:cNvSpPr>
            <a:spLocks noChangeArrowheads="1"/>
          </p:cNvSpPr>
          <p:nvPr/>
        </p:nvSpPr>
        <p:spPr bwMode="auto">
          <a:xfrm>
            <a:off x="5322888" y="5656263"/>
            <a:ext cx="609600" cy="533400"/>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64546" name="Rectangle 34">
            <a:extLst>
              <a:ext uri="{FF2B5EF4-FFF2-40B4-BE49-F238E27FC236}">
                <a16:creationId xmlns:a16="http://schemas.microsoft.com/office/drawing/2014/main" id="{B8EF7D0C-331A-6D48-AAFD-C5191E023B31}"/>
              </a:ext>
            </a:extLst>
          </p:cNvPr>
          <p:cNvSpPr>
            <a:spLocks noChangeArrowheads="1"/>
          </p:cNvSpPr>
          <p:nvPr/>
        </p:nvSpPr>
        <p:spPr bwMode="auto">
          <a:xfrm>
            <a:off x="5311775" y="5675313"/>
            <a:ext cx="609600" cy="533400"/>
          </a:xfrm>
          <a:prstGeom prst="rect">
            <a:avLst/>
          </a:prstGeom>
          <a:solidFill>
            <a:srgbClr val="00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28718" name="Rectangle 37">
            <a:extLst>
              <a:ext uri="{FF2B5EF4-FFF2-40B4-BE49-F238E27FC236}">
                <a16:creationId xmlns:a16="http://schemas.microsoft.com/office/drawing/2014/main" id="{4E5964D6-E7D5-A34B-938D-7BC199964D5F}"/>
              </a:ext>
            </a:extLst>
          </p:cNvPr>
          <p:cNvSpPr>
            <a:spLocks noChangeArrowheads="1"/>
          </p:cNvSpPr>
          <p:nvPr/>
        </p:nvSpPr>
        <p:spPr bwMode="auto">
          <a:xfrm>
            <a:off x="4703763" y="5664200"/>
            <a:ext cx="2438400"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sp>
        <p:nvSpPr>
          <p:cNvPr id="64553" name="AutoShape 41">
            <a:extLst>
              <a:ext uri="{FF2B5EF4-FFF2-40B4-BE49-F238E27FC236}">
                <a16:creationId xmlns:a16="http://schemas.microsoft.com/office/drawing/2014/main" id="{07647E9B-DC50-0642-881C-A13C93C50492}"/>
              </a:ext>
            </a:extLst>
          </p:cNvPr>
          <p:cNvSpPr>
            <a:spLocks noChangeArrowheads="1"/>
          </p:cNvSpPr>
          <p:nvPr/>
        </p:nvSpPr>
        <p:spPr bwMode="auto">
          <a:xfrm rot="6382932">
            <a:off x="4505326" y="4745037"/>
            <a:ext cx="304800" cy="1724025"/>
          </a:xfrm>
          <a:prstGeom prst="downArrow">
            <a:avLst>
              <a:gd name="adj1" fmla="val 58333"/>
              <a:gd name="adj2" fmla="val 102677"/>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grpSp>
        <p:nvGrpSpPr>
          <p:cNvPr id="2" name="Group 57">
            <a:extLst>
              <a:ext uri="{FF2B5EF4-FFF2-40B4-BE49-F238E27FC236}">
                <a16:creationId xmlns:a16="http://schemas.microsoft.com/office/drawing/2014/main" id="{4BF0574C-7DCB-0A46-846D-181F513F0D9E}"/>
              </a:ext>
            </a:extLst>
          </p:cNvPr>
          <p:cNvGrpSpPr>
            <a:grpSpLocks/>
          </p:cNvGrpSpPr>
          <p:nvPr/>
        </p:nvGrpSpPr>
        <p:grpSpPr bwMode="auto">
          <a:xfrm>
            <a:off x="2828925" y="5715000"/>
            <a:ext cx="973138" cy="990600"/>
            <a:chOff x="1782" y="3621"/>
            <a:chExt cx="613" cy="624"/>
          </a:xfrm>
        </p:grpSpPr>
        <p:sp>
          <p:nvSpPr>
            <p:cNvPr id="28729" name="Text Box 5">
              <a:extLst>
                <a:ext uri="{FF2B5EF4-FFF2-40B4-BE49-F238E27FC236}">
                  <a16:creationId xmlns:a16="http://schemas.microsoft.com/office/drawing/2014/main" id="{C98135A4-A407-F442-89BE-AFEB0F63B3D0}"/>
                </a:ext>
              </a:extLst>
            </p:cNvPr>
            <p:cNvSpPr txBox="1">
              <a:spLocks noChangeArrowheads="1"/>
            </p:cNvSpPr>
            <p:nvPr/>
          </p:nvSpPr>
          <p:spPr bwMode="auto">
            <a:xfrm>
              <a:off x="1782" y="3915"/>
              <a:ext cx="613"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rgbClr val="FF0000"/>
                  </a:solidFill>
                </a:rPr>
                <a:t>supercell </a:t>
              </a:r>
            </a:p>
            <a:p>
              <a:pPr algn="ctr">
                <a:spcBef>
                  <a:spcPct val="0"/>
                </a:spcBef>
                <a:buClrTx/>
                <a:buSzTx/>
                <a:buFontTx/>
                <a:buNone/>
              </a:pPr>
              <a:r>
                <a:rPr lang="en-US" altLang="en-US" sz="1400">
                  <a:solidFill>
                    <a:srgbClr val="FF0000"/>
                  </a:solidFill>
                </a:rPr>
                <a:t>(2,1)</a:t>
              </a:r>
            </a:p>
          </p:txBody>
        </p:sp>
        <p:sp>
          <p:nvSpPr>
            <p:cNvPr id="28730" name="Rectangle 55">
              <a:extLst>
                <a:ext uri="{FF2B5EF4-FFF2-40B4-BE49-F238E27FC236}">
                  <a16:creationId xmlns:a16="http://schemas.microsoft.com/office/drawing/2014/main" id="{90A9DFA7-DCAE-D94C-ABE2-1B27F451B70A}"/>
                </a:ext>
              </a:extLst>
            </p:cNvPr>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400">
                <a:solidFill>
                  <a:schemeClr val="tx1"/>
                </a:solidFill>
              </a:endParaRPr>
            </a:p>
          </p:txBody>
        </p:sp>
      </p:grpSp>
      <p:grpSp>
        <p:nvGrpSpPr>
          <p:cNvPr id="57" name="Group 56">
            <a:extLst>
              <a:ext uri="{FF2B5EF4-FFF2-40B4-BE49-F238E27FC236}">
                <a16:creationId xmlns:a16="http://schemas.microsoft.com/office/drawing/2014/main" id="{F6B81BF8-867A-9D48-9B6E-4F2831192A71}"/>
              </a:ext>
            </a:extLst>
          </p:cNvPr>
          <p:cNvGrpSpPr>
            <a:grpSpLocks/>
          </p:cNvGrpSpPr>
          <p:nvPr/>
        </p:nvGrpSpPr>
        <p:grpSpPr bwMode="auto">
          <a:xfrm>
            <a:off x="415925" y="3852863"/>
            <a:ext cx="1117600" cy="1573212"/>
            <a:chOff x="415925" y="3886200"/>
            <a:chExt cx="1117600" cy="1573213"/>
          </a:xfrm>
        </p:grpSpPr>
        <p:grpSp>
          <p:nvGrpSpPr>
            <p:cNvPr id="28724" name="Group 58">
              <a:extLst>
                <a:ext uri="{FF2B5EF4-FFF2-40B4-BE49-F238E27FC236}">
                  <a16:creationId xmlns:a16="http://schemas.microsoft.com/office/drawing/2014/main" id="{B72ED20C-B73D-D84B-9693-FC91D6974663}"/>
                </a:ext>
              </a:extLst>
            </p:cNvPr>
            <p:cNvGrpSpPr>
              <a:grpSpLocks/>
            </p:cNvGrpSpPr>
            <p:nvPr/>
          </p:nvGrpSpPr>
          <p:grpSpPr bwMode="auto">
            <a:xfrm>
              <a:off x="503239" y="4468813"/>
              <a:ext cx="973138" cy="990600"/>
              <a:chOff x="1782" y="3621"/>
              <a:chExt cx="613" cy="624"/>
            </a:xfrm>
          </p:grpSpPr>
          <p:sp>
            <p:nvSpPr>
              <p:cNvPr id="28727" name="Text Box 59">
                <a:extLst>
                  <a:ext uri="{FF2B5EF4-FFF2-40B4-BE49-F238E27FC236}">
                    <a16:creationId xmlns:a16="http://schemas.microsoft.com/office/drawing/2014/main" id="{E5C0FA22-F876-7444-B2C3-CAFF53E456B7}"/>
                  </a:ext>
                </a:extLst>
              </p:cNvPr>
              <p:cNvSpPr txBox="1">
                <a:spLocks noChangeArrowheads="1"/>
              </p:cNvSpPr>
              <p:nvPr/>
            </p:nvSpPr>
            <p:spPr bwMode="auto">
              <a:xfrm>
                <a:off x="1782" y="3915"/>
                <a:ext cx="613"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400">
                    <a:solidFill>
                      <a:srgbClr val="FF0000"/>
                    </a:solidFill>
                  </a:rPr>
                  <a:t>supercell </a:t>
                </a:r>
              </a:p>
              <a:p>
                <a:pPr algn="ctr">
                  <a:spcBef>
                    <a:spcPct val="0"/>
                  </a:spcBef>
                  <a:buClrTx/>
                  <a:buSzTx/>
                  <a:buFontTx/>
                  <a:buNone/>
                </a:pPr>
                <a:r>
                  <a:rPr lang="en-US" altLang="en-US" sz="1400">
                    <a:solidFill>
                      <a:srgbClr val="FF0000"/>
                    </a:solidFill>
                  </a:rPr>
                  <a:t>(2,1)</a:t>
                </a:r>
              </a:p>
            </p:txBody>
          </p:sp>
          <p:sp>
            <p:nvSpPr>
              <p:cNvPr id="28728" name="Rectangle 60">
                <a:extLst>
                  <a:ext uri="{FF2B5EF4-FFF2-40B4-BE49-F238E27FC236}">
                    <a16:creationId xmlns:a16="http://schemas.microsoft.com/office/drawing/2014/main" id="{7FE4D0A8-A370-7B4D-93AE-DFE0F3036DDC}"/>
                  </a:ext>
                </a:extLst>
              </p:cNvPr>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endParaRPr lang="en-US" altLang="en-US" sz="1400">
                  <a:solidFill>
                    <a:schemeClr val="tx1"/>
                  </a:solidFill>
                </a:endParaRPr>
              </a:p>
            </p:txBody>
          </p:sp>
        </p:grpSp>
        <p:sp>
          <p:nvSpPr>
            <p:cNvPr id="28725" name="Line 61">
              <a:extLst>
                <a:ext uri="{FF2B5EF4-FFF2-40B4-BE49-F238E27FC236}">
                  <a16:creationId xmlns:a16="http://schemas.microsoft.com/office/drawing/2014/main" id="{E974B60B-8809-3D4A-AF7E-580CED684596}"/>
                </a:ext>
              </a:extLst>
            </p:cNvPr>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xtLst>
              <a:ext uri="{909E8E84-426E-40DD-AFC4-6F175D3DCCD1}">
                <a14:hiddenFill xmlns:a14="http://schemas.microsoft.com/office/drawing/2010/main">
                  <a:noFill/>
                </a14:hiddenFill>
              </a:ext>
            </a:extLst>
          </p:spPr>
          <p:txBody>
            <a:bodyPr wrap="none" lIns="45720" rIns="45720" anchor="ctr">
              <a:spAutoFit/>
            </a:bodyPr>
            <a:lstStyle/>
            <a:p>
              <a:endParaRPr lang="en-US"/>
            </a:p>
          </p:txBody>
        </p:sp>
        <p:sp>
          <p:nvSpPr>
            <p:cNvPr id="28726" name="Text Box 62">
              <a:extLst>
                <a:ext uri="{FF2B5EF4-FFF2-40B4-BE49-F238E27FC236}">
                  <a16:creationId xmlns:a16="http://schemas.microsoft.com/office/drawing/2014/main" id="{4A86B7C9-E111-EF46-A751-1B7EEE0A3AD7}"/>
                </a:ext>
              </a:extLst>
            </p:cNvPr>
            <p:cNvSpPr txBox="1">
              <a:spLocks noChangeArrowheads="1"/>
            </p:cNvSpPr>
            <p:nvPr/>
          </p:nvSpPr>
          <p:spPr bwMode="auto">
            <a:xfrm>
              <a:off x="535373" y="3886200"/>
              <a:ext cx="908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type="none" w="sm" len="sm"/>
                </a14:hiddenLine>
              </a:ext>
            </a:extLst>
          </p:spPr>
          <p:txBody>
            <a:bodyPr wrap="none" lIns="45720" rIns="45720">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800">
                  <a:solidFill>
                    <a:schemeClr val="tx1"/>
                  </a:solidFill>
                </a:rPr>
                <a:t>To CPU</a:t>
              </a:r>
            </a:p>
          </p:txBody>
        </p:sp>
      </p:grpSp>
      <p:sp>
        <p:nvSpPr>
          <p:cNvPr id="28722" name="Footer Placeholder 2">
            <a:extLst>
              <a:ext uri="{FF2B5EF4-FFF2-40B4-BE49-F238E27FC236}">
                <a16:creationId xmlns:a16="http://schemas.microsoft.com/office/drawing/2014/main" id="{561968BE-1A8B-0C48-A82B-9C2F4247250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28723" name="Slide Number Placeholder 3">
            <a:extLst>
              <a:ext uri="{FF2B5EF4-FFF2-40B4-BE49-F238E27FC236}">
                <a16:creationId xmlns:a16="http://schemas.microsoft.com/office/drawing/2014/main" id="{F76ACC9D-2BA4-9F4B-9BA9-D0C4F84343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C8CA72E-A60F-A74F-BBED-D05102A0DBAC}" type="slidenum">
              <a:rPr lang="en-US" altLang="en-US" sz="1000">
                <a:solidFill>
                  <a:schemeClr val="tx1"/>
                </a:solidFill>
              </a:rPr>
              <a:pPr>
                <a:spcBef>
                  <a:spcPct val="0"/>
                </a:spcBef>
                <a:buClrTx/>
                <a:buSzTx/>
                <a:buFontTx/>
                <a:buNone/>
              </a:pPr>
              <a:t>8</a:t>
            </a:fld>
            <a:endParaRPr lang="en-US" altLang="en-US" sz="1000">
              <a:solidFill>
                <a:schemeClr val="tx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5622" name="Rectangle 86">
            <a:extLst>
              <a:ext uri="{FF2B5EF4-FFF2-40B4-BE49-F238E27FC236}">
                <a16:creationId xmlns:a16="http://schemas.microsoft.com/office/drawing/2014/main" id="{7B8D8495-BF81-0A43-A7C5-4DDCB53D255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Memory Modules</a:t>
            </a:r>
          </a:p>
        </p:txBody>
      </p:sp>
      <p:sp>
        <p:nvSpPr>
          <p:cNvPr id="65540" name="Rectangle 4">
            <a:extLst>
              <a:ext uri="{FF2B5EF4-FFF2-40B4-BE49-F238E27FC236}">
                <a16:creationId xmlns:a16="http://schemas.microsoft.com/office/drawing/2014/main" id="{0B5BE419-C17B-4D43-BCA8-7541CC255A2D}"/>
              </a:ext>
            </a:extLst>
          </p:cNvPr>
          <p:cNvSpPr>
            <a:spLocks noChangeAspect="1" noChangeArrowheads="1"/>
          </p:cNvSpPr>
          <p:nvPr/>
        </p:nvSpPr>
        <p:spPr bwMode="auto">
          <a:xfrm>
            <a:off x="1549400" y="15557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lstStyle/>
          <a:p>
            <a:pPr>
              <a:defRPr/>
            </a:pPr>
            <a:endParaRPr lang="en-US">
              <a:latin typeface="Arial" charset="0"/>
              <a:ea typeface="ＭＳ Ｐゴシック" charset="0"/>
              <a:cs typeface="ＭＳ Ｐゴシック" charset="0"/>
            </a:endParaRPr>
          </a:p>
        </p:txBody>
      </p:sp>
      <p:sp>
        <p:nvSpPr>
          <p:cNvPr id="65541" name="Rectangle 5">
            <a:extLst>
              <a:ext uri="{FF2B5EF4-FFF2-40B4-BE49-F238E27FC236}">
                <a16:creationId xmlns:a16="http://schemas.microsoft.com/office/drawing/2014/main" id="{390CB57E-7350-6249-8871-468AF4C56209}"/>
              </a:ext>
            </a:extLst>
          </p:cNvPr>
          <p:cNvSpPr>
            <a:spLocks noChangeAspect="1" noChangeArrowheads="1"/>
          </p:cNvSpPr>
          <p:nvPr/>
        </p:nvSpPr>
        <p:spPr bwMode="auto">
          <a:xfrm>
            <a:off x="2044700" y="49387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lstStyle/>
          <a:p>
            <a:pPr>
              <a:defRPr/>
            </a:pPr>
            <a:endParaRPr lang="en-US">
              <a:latin typeface="Arial" charset="0"/>
              <a:ea typeface="ＭＳ Ｐゴシック" charset="0"/>
              <a:cs typeface="ＭＳ Ｐゴシック" charset="0"/>
            </a:endParaRPr>
          </a:p>
        </p:txBody>
      </p:sp>
      <p:sp>
        <p:nvSpPr>
          <p:cNvPr id="30724" name="Rectangle 6">
            <a:extLst>
              <a:ext uri="{FF2B5EF4-FFF2-40B4-BE49-F238E27FC236}">
                <a16:creationId xmlns:a16="http://schemas.microsoft.com/office/drawing/2014/main" id="{C42BA6F2-AA44-0B4B-A820-11AF7CC9F519}"/>
              </a:ext>
            </a:extLst>
          </p:cNvPr>
          <p:cNvSpPr>
            <a:spLocks noChangeAspect="1" noChangeArrowheads="1"/>
          </p:cNvSpPr>
          <p:nvPr/>
        </p:nvSpPr>
        <p:spPr bwMode="auto">
          <a:xfrm>
            <a:off x="5099050" y="2301875"/>
            <a:ext cx="1096963" cy="974725"/>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25" name="Rectangle 7">
            <a:extLst>
              <a:ext uri="{FF2B5EF4-FFF2-40B4-BE49-F238E27FC236}">
                <a16:creationId xmlns:a16="http://schemas.microsoft.com/office/drawing/2014/main" id="{9D21075A-6DB4-D546-869B-03D22D1DC71A}"/>
              </a:ext>
            </a:extLst>
          </p:cNvPr>
          <p:cNvSpPr>
            <a:spLocks noChangeAspect="1" noChangeArrowheads="1"/>
          </p:cNvSpPr>
          <p:nvPr/>
        </p:nvSpPr>
        <p:spPr bwMode="auto">
          <a:xfrm>
            <a:off x="4611688" y="2424113"/>
            <a:ext cx="1096962" cy="974725"/>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26" name="Rectangle 8">
            <a:extLst>
              <a:ext uri="{FF2B5EF4-FFF2-40B4-BE49-F238E27FC236}">
                <a16:creationId xmlns:a16="http://schemas.microsoft.com/office/drawing/2014/main" id="{41CF757D-E965-DD4D-9C68-EE544FA2F7CA}"/>
              </a:ext>
            </a:extLst>
          </p:cNvPr>
          <p:cNvSpPr>
            <a:spLocks noChangeAspect="1" noChangeArrowheads="1"/>
          </p:cNvSpPr>
          <p:nvPr/>
        </p:nvSpPr>
        <p:spPr bwMode="auto">
          <a:xfrm>
            <a:off x="4124325" y="2546350"/>
            <a:ext cx="1096963" cy="974725"/>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27" name="Rectangle 9">
            <a:extLst>
              <a:ext uri="{FF2B5EF4-FFF2-40B4-BE49-F238E27FC236}">
                <a16:creationId xmlns:a16="http://schemas.microsoft.com/office/drawing/2014/main" id="{27BC5CEB-CB2F-E44D-B4ED-5CD97D44500C}"/>
              </a:ext>
            </a:extLst>
          </p:cNvPr>
          <p:cNvSpPr>
            <a:spLocks noChangeAspect="1" noChangeArrowheads="1"/>
          </p:cNvSpPr>
          <p:nvPr/>
        </p:nvSpPr>
        <p:spPr bwMode="auto">
          <a:xfrm>
            <a:off x="3636963" y="2667000"/>
            <a:ext cx="1096962" cy="976313"/>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28" name="Rectangle 10">
            <a:extLst>
              <a:ext uri="{FF2B5EF4-FFF2-40B4-BE49-F238E27FC236}">
                <a16:creationId xmlns:a16="http://schemas.microsoft.com/office/drawing/2014/main" id="{195C7472-FBB9-1D49-B3A6-D03165D892D9}"/>
              </a:ext>
            </a:extLst>
          </p:cNvPr>
          <p:cNvSpPr>
            <a:spLocks noChangeAspect="1" noChangeArrowheads="1"/>
          </p:cNvSpPr>
          <p:nvPr/>
        </p:nvSpPr>
        <p:spPr bwMode="auto">
          <a:xfrm>
            <a:off x="3149600" y="2789238"/>
            <a:ext cx="1096963" cy="976312"/>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29" name="Rectangle 11">
            <a:extLst>
              <a:ext uri="{FF2B5EF4-FFF2-40B4-BE49-F238E27FC236}">
                <a16:creationId xmlns:a16="http://schemas.microsoft.com/office/drawing/2014/main" id="{DC8A0059-3BF4-A540-B987-89BBE2692721}"/>
              </a:ext>
            </a:extLst>
          </p:cNvPr>
          <p:cNvSpPr>
            <a:spLocks noChangeAspect="1" noChangeArrowheads="1"/>
          </p:cNvSpPr>
          <p:nvPr/>
        </p:nvSpPr>
        <p:spPr bwMode="auto">
          <a:xfrm>
            <a:off x="2662238" y="2911475"/>
            <a:ext cx="1096962" cy="974725"/>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0" name="Rectangle 12">
            <a:extLst>
              <a:ext uri="{FF2B5EF4-FFF2-40B4-BE49-F238E27FC236}">
                <a16:creationId xmlns:a16="http://schemas.microsoft.com/office/drawing/2014/main" id="{8BF3F3A4-0EF9-A24B-B07E-297DF16EFE42}"/>
              </a:ext>
            </a:extLst>
          </p:cNvPr>
          <p:cNvSpPr>
            <a:spLocks noChangeAspect="1" noChangeArrowheads="1"/>
          </p:cNvSpPr>
          <p:nvPr/>
        </p:nvSpPr>
        <p:spPr bwMode="auto">
          <a:xfrm>
            <a:off x="2173288" y="3033713"/>
            <a:ext cx="1096962" cy="974725"/>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1" name="Rectangle 13">
            <a:extLst>
              <a:ext uri="{FF2B5EF4-FFF2-40B4-BE49-F238E27FC236}">
                <a16:creationId xmlns:a16="http://schemas.microsoft.com/office/drawing/2014/main" id="{4BA1A343-85C6-5F4C-9D66-C83CA2273E98}"/>
              </a:ext>
            </a:extLst>
          </p:cNvPr>
          <p:cNvSpPr>
            <a:spLocks noChangeAspect="1" noChangeArrowheads="1"/>
          </p:cNvSpPr>
          <p:nvPr/>
        </p:nvSpPr>
        <p:spPr bwMode="auto">
          <a:xfrm>
            <a:off x="1685925" y="3155950"/>
            <a:ext cx="1096963" cy="974725"/>
          </a:xfrm>
          <a:prstGeom prst="rect">
            <a:avLst/>
          </a:prstGeom>
          <a:solidFill>
            <a:srgbClr val="FFFFFF"/>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2" name="Rectangle 15">
            <a:extLst>
              <a:ext uri="{FF2B5EF4-FFF2-40B4-BE49-F238E27FC236}">
                <a16:creationId xmlns:a16="http://schemas.microsoft.com/office/drawing/2014/main" id="{35B32DFF-FC3A-764D-8DE1-522A3F099550}"/>
              </a:ext>
            </a:extLst>
          </p:cNvPr>
          <p:cNvSpPr>
            <a:spLocks noChangeAspect="1" noChangeArrowheads="1"/>
          </p:cNvSpPr>
          <p:nvPr/>
        </p:nvSpPr>
        <p:spPr bwMode="auto">
          <a:xfrm>
            <a:off x="6743700" y="1941513"/>
            <a:ext cx="101600" cy="111125"/>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3" name="Text Box 16">
            <a:extLst>
              <a:ext uri="{FF2B5EF4-FFF2-40B4-BE49-F238E27FC236}">
                <a16:creationId xmlns:a16="http://schemas.microsoft.com/office/drawing/2014/main" id="{3CEEB046-2F92-154B-B23F-303424796BC1}"/>
              </a:ext>
            </a:extLst>
          </p:cNvPr>
          <p:cNvSpPr txBox="1">
            <a:spLocks noChangeAspect="1" noChangeArrowheads="1"/>
          </p:cNvSpPr>
          <p:nvPr/>
        </p:nvSpPr>
        <p:spPr bwMode="auto">
          <a:xfrm>
            <a:off x="6815138" y="1827213"/>
            <a:ext cx="156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 supercell (i,j)</a:t>
            </a:r>
          </a:p>
        </p:txBody>
      </p:sp>
      <p:sp>
        <p:nvSpPr>
          <p:cNvPr id="30734" name="Text Box 61">
            <a:extLst>
              <a:ext uri="{FF2B5EF4-FFF2-40B4-BE49-F238E27FC236}">
                <a16:creationId xmlns:a16="http://schemas.microsoft.com/office/drawing/2014/main" id="{F6EA2A9B-220A-504F-95C2-7EDE37A94A08}"/>
              </a:ext>
            </a:extLst>
          </p:cNvPr>
          <p:cNvSpPr txBox="1">
            <a:spLocks noChangeAspect="1" noChangeArrowheads="1"/>
          </p:cNvSpPr>
          <p:nvPr/>
        </p:nvSpPr>
        <p:spPr bwMode="auto">
          <a:xfrm>
            <a:off x="6648450" y="2501900"/>
            <a:ext cx="20097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64 MB  </a:t>
            </a:r>
          </a:p>
          <a:p>
            <a:pPr>
              <a:spcBef>
                <a:spcPct val="0"/>
              </a:spcBef>
              <a:buClrTx/>
              <a:buSzTx/>
              <a:buFontTx/>
              <a:buNone/>
            </a:pPr>
            <a:r>
              <a:rPr lang="en-US" altLang="en-US" sz="1600">
                <a:solidFill>
                  <a:schemeClr val="tx1"/>
                </a:solidFill>
              </a:rPr>
              <a:t>memory module</a:t>
            </a:r>
          </a:p>
          <a:p>
            <a:pPr>
              <a:spcBef>
                <a:spcPct val="0"/>
              </a:spcBef>
              <a:buClrTx/>
              <a:buSzTx/>
              <a:buFontTx/>
              <a:buNone/>
            </a:pPr>
            <a:r>
              <a:rPr lang="en-US" altLang="en-US" sz="1600">
                <a:solidFill>
                  <a:schemeClr val="tx1"/>
                </a:solidFill>
              </a:rPr>
              <a:t>consisting of</a:t>
            </a:r>
          </a:p>
          <a:p>
            <a:pPr>
              <a:spcBef>
                <a:spcPct val="0"/>
              </a:spcBef>
              <a:buClrTx/>
              <a:buSzTx/>
              <a:buFontTx/>
              <a:buNone/>
            </a:pPr>
            <a:r>
              <a:rPr lang="en-US" altLang="en-US" sz="1600">
                <a:solidFill>
                  <a:schemeClr val="tx1"/>
                </a:solidFill>
              </a:rPr>
              <a:t>eight 8Mx8 DRAMs</a:t>
            </a:r>
          </a:p>
        </p:txBody>
      </p:sp>
      <p:grpSp>
        <p:nvGrpSpPr>
          <p:cNvPr id="2" name="Group 102">
            <a:extLst>
              <a:ext uri="{FF2B5EF4-FFF2-40B4-BE49-F238E27FC236}">
                <a16:creationId xmlns:a16="http://schemas.microsoft.com/office/drawing/2014/main" id="{951854D7-6416-0345-801B-49FCDAA9733C}"/>
              </a:ext>
            </a:extLst>
          </p:cNvPr>
          <p:cNvGrpSpPr>
            <a:grpSpLocks/>
          </p:cNvGrpSpPr>
          <p:nvPr/>
        </p:nvGrpSpPr>
        <p:grpSpPr bwMode="auto">
          <a:xfrm>
            <a:off x="1219200" y="1522413"/>
            <a:ext cx="4164013" cy="4035425"/>
            <a:chOff x="768" y="719"/>
            <a:chExt cx="2623" cy="2542"/>
          </a:xfrm>
        </p:grpSpPr>
        <p:sp>
          <p:nvSpPr>
            <p:cNvPr id="30826" name="Line 42">
              <a:extLst>
                <a:ext uri="{FF2B5EF4-FFF2-40B4-BE49-F238E27FC236}">
                  <a16:creationId xmlns:a16="http://schemas.microsoft.com/office/drawing/2014/main" id="{DA04F259-25AE-854B-B0E7-261F363AAE2F}"/>
                </a:ext>
              </a:extLst>
            </p:cNvPr>
            <p:cNvSpPr>
              <a:spLocks noChangeAspect="1" noChangeShapeType="1"/>
            </p:cNvSpPr>
            <p:nvPr/>
          </p:nvSpPr>
          <p:spPr bwMode="auto">
            <a:xfrm>
              <a:off x="768" y="913"/>
              <a:ext cx="2623" cy="0"/>
            </a:xfrm>
            <a:prstGeom prst="line">
              <a:avLst/>
            </a:prstGeom>
            <a:noFill/>
            <a:ln w="38100">
              <a:solidFill>
                <a:srgbClr val="99CC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0827" name="Group 99">
              <a:extLst>
                <a:ext uri="{FF2B5EF4-FFF2-40B4-BE49-F238E27FC236}">
                  <a16:creationId xmlns:a16="http://schemas.microsoft.com/office/drawing/2014/main" id="{B16E26BC-D2C8-D849-A721-4E970B30BD86}"/>
                </a:ext>
              </a:extLst>
            </p:cNvPr>
            <p:cNvGrpSpPr>
              <a:grpSpLocks/>
            </p:cNvGrpSpPr>
            <p:nvPr/>
          </p:nvGrpSpPr>
          <p:grpSpPr bwMode="auto">
            <a:xfrm>
              <a:off x="768" y="719"/>
              <a:ext cx="2610" cy="2542"/>
              <a:chOff x="768" y="719"/>
              <a:chExt cx="2610" cy="2542"/>
            </a:xfrm>
          </p:grpSpPr>
          <p:sp>
            <p:nvSpPr>
              <p:cNvPr id="30828" name="Text Box 43">
                <a:extLst>
                  <a:ext uri="{FF2B5EF4-FFF2-40B4-BE49-F238E27FC236}">
                    <a16:creationId xmlns:a16="http://schemas.microsoft.com/office/drawing/2014/main" id="{B1981D17-D38A-B342-8F6B-12303BC9B30B}"/>
                  </a:ext>
                </a:extLst>
              </p:cNvPr>
              <p:cNvSpPr txBox="1">
                <a:spLocks noChangeAspect="1" noChangeArrowheads="1"/>
              </p:cNvSpPr>
              <p:nvPr/>
            </p:nvSpPr>
            <p:spPr bwMode="auto">
              <a:xfrm>
                <a:off x="1433" y="719"/>
                <a:ext cx="18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latin typeface="Courier New" panose="02070309020205020404" pitchFamily="49" charset="0"/>
                  </a:rPr>
                  <a:t>addr (row = i, col = j)</a:t>
                </a:r>
              </a:p>
            </p:txBody>
          </p:sp>
          <p:sp>
            <p:nvSpPr>
              <p:cNvPr id="30829" name="Line 53">
                <a:extLst>
                  <a:ext uri="{FF2B5EF4-FFF2-40B4-BE49-F238E27FC236}">
                    <a16:creationId xmlns:a16="http://schemas.microsoft.com/office/drawing/2014/main" id="{E2169938-72B9-F149-BCCC-FEBBFCBD86E6}"/>
                  </a:ext>
                </a:extLst>
              </p:cNvPr>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0" name="Line 54">
                <a:extLst>
                  <a:ext uri="{FF2B5EF4-FFF2-40B4-BE49-F238E27FC236}">
                    <a16:creationId xmlns:a16="http://schemas.microsoft.com/office/drawing/2014/main" id="{4C1B4D30-9991-E240-9F77-6F2504A5097A}"/>
                  </a:ext>
                </a:extLst>
              </p:cNvPr>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1" name="Line 55">
                <a:extLst>
                  <a:ext uri="{FF2B5EF4-FFF2-40B4-BE49-F238E27FC236}">
                    <a16:creationId xmlns:a16="http://schemas.microsoft.com/office/drawing/2014/main" id="{7201F5AA-5318-C64D-A73C-3F1FA99A9D75}"/>
                  </a:ext>
                </a:extLst>
              </p:cNvPr>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2" name="Line 56">
                <a:extLst>
                  <a:ext uri="{FF2B5EF4-FFF2-40B4-BE49-F238E27FC236}">
                    <a16:creationId xmlns:a16="http://schemas.microsoft.com/office/drawing/2014/main" id="{1DE2D931-0078-304C-8795-D1AE69C017CE}"/>
                  </a:ext>
                </a:extLst>
              </p:cNvPr>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3" name="Line 57">
                <a:extLst>
                  <a:ext uri="{FF2B5EF4-FFF2-40B4-BE49-F238E27FC236}">
                    <a16:creationId xmlns:a16="http://schemas.microsoft.com/office/drawing/2014/main" id="{49744406-2B6A-5444-A071-DE7DD12F5086}"/>
                  </a:ext>
                </a:extLst>
              </p:cNvPr>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4" name="Line 58">
                <a:extLst>
                  <a:ext uri="{FF2B5EF4-FFF2-40B4-BE49-F238E27FC236}">
                    <a16:creationId xmlns:a16="http://schemas.microsoft.com/office/drawing/2014/main" id="{D10FC365-0854-014D-9A23-A6DD09352F5C}"/>
                  </a:ext>
                </a:extLst>
              </p:cNvPr>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5" name="Line 59">
                <a:extLst>
                  <a:ext uri="{FF2B5EF4-FFF2-40B4-BE49-F238E27FC236}">
                    <a16:creationId xmlns:a16="http://schemas.microsoft.com/office/drawing/2014/main" id="{5BC857D3-434F-D348-B62C-F2F9DDBF607E}"/>
                  </a:ext>
                </a:extLst>
              </p:cNvPr>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6" name="Line 60">
                <a:extLst>
                  <a:ext uri="{FF2B5EF4-FFF2-40B4-BE49-F238E27FC236}">
                    <a16:creationId xmlns:a16="http://schemas.microsoft.com/office/drawing/2014/main" id="{785F9AF3-13DD-3742-87A3-514B049ABE82}"/>
                  </a:ext>
                </a:extLst>
              </p:cNvPr>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7" name="Line 62">
                <a:extLst>
                  <a:ext uri="{FF2B5EF4-FFF2-40B4-BE49-F238E27FC236}">
                    <a16:creationId xmlns:a16="http://schemas.microsoft.com/office/drawing/2014/main" id="{9CA2C926-A395-AB4D-BFF1-CE8F62651374}"/>
                  </a:ext>
                </a:extLst>
              </p:cNvPr>
              <p:cNvSpPr>
                <a:spLocks noChangeAspect="1" noChangeShapeType="1"/>
              </p:cNvSpPr>
              <p:nvPr/>
            </p:nvSpPr>
            <p:spPr bwMode="auto">
              <a:xfrm flipH="1" flipV="1">
                <a:off x="768" y="3255"/>
                <a:ext cx="518" cy="6"/>
              </a:xfrm>
              <a:prstGeom prst="line">
                <a:avLst/>
              </a:prstGeom>
              <a:noFill/>
              <a:ln w="38100">
                <a:solidFill>
                  <a:srgbClr val="99CC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38" name="Line 63">
                <a:extLst>
                  <a:ext uri="{FF2B5EF4-FFF2-40B4-BE49-F238E27FC236}">
                    <a16:creationId xmlns:a16="http://schemas.microsoft.com/office/drawing/2014/main" id="{614842BC-14AE-A742-B19E-232BD6B5DCAA}"/>
                  </a:ext>
                </a:extLst>
              </p:cNvPr>
              <p:cNvSpPr>
                <a:spLocks noChangeAspect="1" noChangeShapeType="1"/>
              </p:cNvSpPr>
              <p:nvPr/>
            </p:nvSpPr>
            <p:spPr bwMode="auto">
              <a:xfrm flipV="1">
                <a:off x="768" y="913"/>
                <a:ext cx="0" cy="2342"/>
              </a:xfrm>
              <a:prstGeom prst="line">
                <a:avLst/>
              </a:prstGeom>
              <a:noFill/>
              <a:ln w="38100">
                <a:solidFill>
                  <a:srgbClr val="99CC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30736" name="Text Box 64">
            <a:extLst>
              <a:ext uri="{FF2B5EF4-FFF2-40B4-BE49-F238E27FC236}">
                <a16:creationId xmlns:a16="http://schemas.microsoft.com/office/drawing/2014/main" id="{739CF6EE-1DBB-A744-828F-2C5CFA2F6FAA}"/>
              </a:ext>
            </a:extLst>
          </p:cNvPr>
          <p:cNvSpPr txBox="1">
            <a:spLocks noChangeAspect="1" noChangeArrowheads="1"/>
          </p:cNvSpPr>
          <p:nvPr/>
        </p:nvSpPr>
        <p:spPr bwMode="auto">
          <a:xfrm>
            <a:off x="6578600" y="5222875"/>
            <a:ext cx="11223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Memory</a:t>
            </a:r>
          </a:p>
          <a:p>
            <a:pPr>
              <a:spcBef>
                <a:spcPct val="0"/>
              </a:spcBef>
              <a:buClrTx/>
              <a:buSzTx/>
              <a:buFontTx/>
              <a:buNone/>
            </a:pPr>
            <a:r>
              <a:rPr lang="en-US" altLang="en-US" sz="1600">
                <a:solidFill>
                  <a:schemeClr val="tx1"/>
                </a:solidFill>
              </a:rPr>
              <a:t>controller</a:t>
            </a:r>
          </a:p>
        </p:txBody>
      </p:sp>
      <p:sp>
        <p:nvSpPr>
          <p:cNvPr id="30737" name="Rectangle 65">
            <a:extLst>
              <a:ext uri="{FF2B5EF4-FFF2-40B4-BE49-F238E27FC236}">
                <a16:creationId xmlns:a16="http://schemas.microsoft.com/office/drawing/2014/main" id="{3FCEC26D-AFDD-AE4D-B771-D51FBEFD9E40}"/>
              </a:ext>
            </a:extLst>
          </p:cNvPr>
          <p:cNvSpPr>
            <a:spLocks noChangeAspect="1" noChangeArrowheads="1"/>
          </p:cNvSpPr>
          <p:nvPr/>
        </p:nvSpPr>
        <p:spPr bwMode="auto">
          <a:xfrm>
            <a:off x="3078163" y="3449638"/>
            <a:ext cx="101600" cy="112712"/>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8" name="Rectangle 66">
            <a:extLst>
              <a:ext uri="{FF2B5EF4-FFF2-40B4-BE49-F238E27FC236}">
                <a16:creationId xmlns:a16="http://schemas.microsoft.com/office/drawing/2014/main" id="{1835DBBD-7C50-0142-99CE-D3AA96C3F272}"/>
              </a:ext>
            </a:extLst>
          </p:cNvPr>
          <p:cNvSpPr>
            <a:spLocks noChangeAspect="1" noChangeArrowheads="1"/>
          </p:cNvSpPr>
          <p:nvPr/>
        </p:nvSpPr>
        <p:spPr bwMode="auto">
          <a:xfrm>
            <a:off x="2611438" y="3567113"/>
            <a:ext cx="101600" cy="111125"/>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9" name="Rectangle 67">
            <a:extLst>
              <a:ext uri="{FF2B5EF4-FFF2-40B4-BE49-F238E27FC236}">
                <a16:creationId xmlns:a16="http://schemas.microsoft.com/office/drawing/2014/main" id="{AC8DB138-2F2E-CA4C-AE6F-BFC97805759C}"/>
              </a:ext>
            </a:extLst>
          </p:cNvPr>
          <p:cNvSpPr>
            <a:spLocks noChangeAspect="1" noChangeArrowheads="1"/>
          </p:cNvSpPr>
          <p:nvPr/>
        </p:nvSpPr>
        <p:spPr bwMode="auto">
          <a:xfrm>
            <a:off x="3565525" y="3322638"/>
            <a:ext cx="101600" cy="112712"/>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40" name="Rectangle 68">
            <a:extLst>
              <a:ext uri="{FF2B5EF4-FFF2-40B4-BE49-F238E27FC236}">
                <a16:creationId xmlns:a16="http://schemas.microsoft.com/office/drawing/2014/main" id="{B8EC816C-B619-A04C-8A24-E1BBD0893A10}"/>
              </a:ext>
            </a:extLst>
          </p:cNvPr>
          <p:cNvSpPr>
            <a:spLocks noChangeAspect="1" noChangeArrowheads="1"/>
          </p:cNvSpPr>
          <p:nvPr/>
        </p:nvSpPr>
        <p:spPr bwMode="auto">
          <a:xfrm>
            <a:off x="4057650" y="3195638"/>
            <a:ext cx="101600" cy="112712"/>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41" name="Rectangle 69">
            <a:extLst>
              <a:ext uri="{FF2B5EF4-FFF2-40B4-BE49-F238E27FC236}">
                <a16:creationId xmlns:a16="http://schemas.microsoft.com/office/drawing/2014/main" id="{7D49477D-4A6F-8648-BB75-8B97CE4AC6C1}"/>
              </a:ext>
            </a:extLst>
          </p:cNvPr>
          <p:cNvSpPr>
            <a:spLocks noChangeAspect="1" noChangeArrowheads="1"/>
          </p:cNvSpPr>
          <p:nvPr/>
        </p:nvSpPr>
        <p:spPr bwMode="auto">
          <a:xfrm>
            <a:off x="4560888" y="3063875"/>
            <a:ext cx="101600" cy="111125"/>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42" name="Rectangle 70">
            <a:extLst>
              <a:ext uri="{FF2B5EF4-FFF2-40B4-BE49-F238E27FC236}">
                <a16:creationId xmlns:a16="http://schemas.microsoft.com/office/drawing/2014/main" id="{E53D3767-2B22-8E4A-9A91-9207F6F975D8}"/>
              </a:ext>
            </a:extLst>
          </p:cNvPr>
          <p:cNvSpPr>
            <a:spLocks noChangeAspect="1" noChangeArrowheads="1"/>
          </p:cNvSpPr>
          <p:nvPr/>
        </p:nvSpPr>
        <p:spPr bwMode="auto">
          <a:xfrm>
            <a:off x="5038725" y="2952750"/>
            <a:ext cx="101600" cy="111125"/>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43" name="Rectangle 71">
            <a:extLst>
              <a:ext uri="{FF2B5EF4-FFF2-40B4-BE49-F238E27FC236}">
                <a16:creationId xmlns:a16="http://schemas.microsoft.com/office/drawing/2014/main" id="{30360CA5-89EB-1040-904D-2E25EACEF127}"/>
              </a:ext>
            </a:extLst>
          </p:cNvPr>
          <p:cNvSpPr>
            <a:spLocks noChangeAspect="1" noChangeArrowheads="1"/>
          </p:cNvSpPr>
          <p:nvPr/>
        </p:nvSpPr>
        <p:spPr bwMode="auto">
          <a:xfrm>
            <a:off x="5526088" y="2819400"/>
            <a:ext cx="101600" cy="112713"/>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44" name="Rectangle 72">
            <a:extLst>
              <a:ext uri="{FF2B5EF4-FFF2-40B4-BE49-F238E27FC236}">
                <a16:creationId xmlns:a16="http://schemas.microsoft.com/office/drawing/2014/main" id="{260FA3FC-3E1E-9B46-B904-F9419F4E3529}"/>
              </a:ext>
            </a:extLst>
          </p:cNvPr>
          <p:cNvSpPr>
            <a:spLocks noChangeAspect="1" noChangeArrowheads="1"/>
          </p:cNvSpPr>
          <p:nvPr/>
        </p:nvSpPr>
        <p:spPr bwMode="auto">
          <a:xfrm>
            <a:off x="6003925" y="2698750"/>
            <a:ext cx="101600" cy="111125"/>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45" name="Text Box 74">
            <a:extLst>
              <a:ext uri="{FF2B5EF4-FFF2-40B4-BE49-F238E27FC236}">
                <a16:creationId xmlns:a16="http://schemas.microsoft.com/office/drawing/2014/main" id="{C3AD14C4-D985-D74F-8D27-FD294907CAE0}"/>
              </a:ext>
            </a:extLst>
          </p:cNvPr>
          <p:cNvSpPr txBox="1">
            <a:spLocks noChangeAspect="1" noChangeArrowheads="1"/>
          </p:cNvSpPr>
          <p:nvPr/>
        </p:nvSpPr>
        <p:spPr bwMode="auto">
          <a:xfrm>
            <a:off x="2209800" y="3124200"/>
            <a:ext cx="6334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100">
                <a:solidFill>
                  <a:schemeClr val="tx1"/>
                </a:solidFill>
              </a:rPr>
              <a:t>DRAM 7</a:t>
            </a:r>
          </a:p>
        </p:txBody>
      </p:sp>
      <p:sp>
        <p:nvSpPr>
          <p:cNvPr id="30746" name="Text Box 75">
            <a:extLst>
              <a:ext uri="{FF2B5EF4-FFF2-40B4-BE49-F238E27FC236}">
                <a16:creationId xmlns:a16="http://schemas.microsoft.com/office/drawing/2014/main" id="{AF6D81F5-A1D7-1C47-8056-A3D2006DAEF3}"/>
              </a:ext>
            </a:extLst>
          </p:cNvPr>
          <p:cNvSpPr txBox="1">
            <a:spLocks noChangeAspect="1" noChangeArrowheads="1"/>
          </p:cNvSpPr>
          <p:nvPr/>
        </p:nvSpPr>
        <p:spPr bwMode="auto">
          <a:xfrm>
            <a:off x="5638800" y="2252663"/>
            <a:ext cx="6334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100">
                <a:solidFill>
                  <a:schemeClr val="tx1"/>
                </a:solidFill>
              </a:rPr>
              <a:t>DRAM 0</a:t>
            </a:r>
          </a:p>
        </p:txBody>
      </p:sp>
      <p:grpSp>
        <p:nvGrpSpPr>
          <p:cNvPr id="4" name="Group 138">
            <a:extLst>
              <a:ext uri="{FF2B5EF4-FFF2-40B4-BE49-F238E27FC236}">
                <a16:creationId xmlns:a16="http://schemas.microsoft.com/office/drawing/2014/main" id="{2898AAA6-1C07-664B-A3C7-A245CA59F3A4}"/>
              </a:ext>
            </a:extLst>
          </p:cNvPr>
          <p:cNvGrpSpPr>
            <a:grpSpLocks/>
          </p:cNvGrpSpPr>
          <p:nvPr/>
        </p:nvGrpSpPr>
        <p:grpSpPr bwMode="auto">
          <a:xfrm>
            <a:off x="2330450" y="2805113"/>
            <a:ext cx="4144963" cy="3154362"/>
            <a:chOff x="1468" y="1527"/>
            <a:chExt cx="2611" cy="1987"/>
          </a:xfrm>
        </p:grpSpPr>
        <p:grpSp>
          <p:nvGrpSpPr>
            <p:cNvPr id="30780" name="Group 108">
              <a:extLst>
                <a:ext uri="{FF2B5EF4-FFF2-40B4-BE49-F238E27FC236}">
                  <a16:creationId xmlns:a16="http://schemas.microsoft.com/office/drawing/2014/main" id="{DFFB224C-E503-E245-BAAC-2F89FB7AC663}"/>
                </a:ext>
              </a:extLst>
            </p:cNvPr>
            <p:cNvGrpSpPr>
              <a:grpSpLocks/>
            </p:cNvGrpSpPr>
            <p:nvPr/>
          </p:nvGrpSpPr>
          <p:grpSpPr bwMode="auto">
            <a:xfrm>
              <a:off x="1468" y="3023"/>
              <a:ext cx="2581" cy="491"/>
              <a:chOff x="1468" y="3023"/>
              <a:chExt cx="2581" cy="491"/>
            </a:xfrm>
          </p:grpSpPr>
          <p:sp>
            <p:nvSpPr>
              <p:cNvPr id="30799" name="Text Box 17">
                <a:extLst>
                  <a:ext uri="{FF2B5EF4-FFF2-40B4-BE49-F238E27FC236}">
                    <a16:creationId xmlns:a16="http://schemas.microsoft.com/office/drawing/2014/main" id="{B3066D56-A3E4-EA4C-9486-45E2BD04A06D}"/>
                  </a:ext>
                </a:extLst>
              </p:cNvPr>
              <p:cNvSpPr txBox="1">
                <a:spLocks noChangeAspect="1" noChangeArrowheads="1"/>
              </p:cNvSpPr>
              <p:nvPr/>
            </p:nvSpPr>
            <p:spPr bwMode="auto">
              <a:xfrm>
                <a:off x="3889" y="3023"/>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0</a:t>
                </a:r>
              </a:p>
            </p:txBody>
          </p:sp>
          <p:sp>
            <p:nvSpPr>
              <p:cNvPr id="30800" name="Text Box 18">
                <a:extLst>
                  <a:ext uri="{FF2B5EF4-FFF2-40B4-BE49-F238E27FC236}">
                    <a16:creationId xmlns:a16="http://schemas.microsoft.com/office/drawing/2014/main" id="{1F690B23-825C-7544-B401-043B51041FD8}"/>
                  </a:ext>
                </a:extLst>
              </p:cNvPr>
              <p:cNvSpPr txBox="1">
                <a:spLocks noChangeAspect="1" noChangeArrowheads="1"/>
              </p:cNvSpPr>
              <p:nvPr/>
            </p:nvSpPr>
            <p:spPr bwMode="auto">
              <a:xfrm>
                <a:off x="2695"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31</a:t>
                </a:r>
              </a:p>
            </p:txBody>
          </p:sp>
          <p:sp>
            <p:nvSpPr>
              <p:cNvPr id="30801" name="Text Box 23">
                <a:extLst>
                  <a:ext uri="{FF2B5EF4-FFF2-40B4-BE49-F238E27FC236}">
                    <a16:creationId xmlns:a16="http://schemas.microsoft.com/office/drawing/2014/main" id="{E6E981EA-8CD7-A54D-96F6-750BFDE1AC11}"/>
                  </a:ext>
                </a:extLst>
              </p:cNvPr>
              <p:cNvSpPr txBox="1">
                <a:spLocks noChangeAspect="1" noChangeArrowheads="1"/>
              </p:cNvSpPr>
              <p:nvPr/>
            </p:nvSpPr>
            <p:spPr bwMode="auto">
              <a:xfrm>
                <a:off x="3645" y="3023"/>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7</a:t>
                </a:r>
              </a:p>
            </p:txBody>
          </p:sp>
          <p:sp>
            <p:nvSpPr>
              <p:cNvPr id="30802" name="Text Box 24">
                <a:extLst>
                  <a:ext uri="{FF2B5EF4-FFF2-40B4-BE49-F238E27FC236}">
                    <a16:creationId xmlns:a16="http://schemas.microsoft.com/office/drawing/2014/main" id="{A7BBC384-1035-944B-A838-20A89B02242E}"/>
                  </a:ext>
                </a:extLst>
              </p:cNvPr>
              <p:cNvSpPr txBox="1">
                <a:spLocks noChangeAspect="1" noChangeArrowheads="1"/>
              </p:cNvSpPr>
              <p:nvPr/>
            </p:nvSpPr>
            <p:spPr bwMode="auto">
              <a:xfrm>
                <a:off x="3554" y="3023"/>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8</a:t>
                </a:r>
              </a:p>
            </p:txBody>
          </p:sp>
          <p:sp>
            <p:nvSpPr>
              <p:cNvPr id="30803" name="Text Box 25">
                <a:extLst>
                  <a:ext uri="{FF2B5EF4-FFF2-40B4-BE49-F238E27FC236}">
                    <a16:creationId xmlns:a16="http://schemas.microsoft.com/office/drawing/2014/main" id="{9AA8F3FE-A9F2-6D4D-834F-B9F2F2F71D98}"/>
                  </a:ext>
                </a:extLst>
              </p:cNvPr>
              <p:cNvSpPr txBox="1">
                <a:spLocks noChangeAspect="1" noChangeArrowheads="1"/>
              </p:cNvSpPr>
              <p:nvPr/>
            </p:nvSpPr>
            <p:spPr bwMode="auto">
              <a:xfrm>
                <a:off x="3309"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15</a:t>
                </a:r>
              </a:p>
            </p:txBody>
          </p:sp>
          <p:sp>
            <p:nvSpPr>
              <p:cNvPr id="30804" name="Text Box 26">
                <a:extLst>
                  <a:ext uri="{FF2B5EF4-FFF2-40B4-BE49-F238E27FC236}">
                    <a16:creationId xmlns:a16="http://schemas.microsoft.com/office/drawing/2014/main" id="{65AA7BE2-C8B4-9644-A2B0-3E247D446265}"/>
                  </a:ext>
                </a:extLst>
              </p:cNvPr>
              <p:cNvSpPr txBox="1">
                <a:spLocks noChangeAspect="1" noChangeArrowheads="1"/>
              </p:cNvSpPr>
              <p:nvPr/>
            </p:nvSpPr>
            <p:spPr bwMode="auto">
              <a:xfrm>
                <a:off x="3194"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16</a:t>
                </a:r>
              </a:p>
            </p:txBody>
          </p:sp>
          <p:sp>
            <p:nvSpPr>
              <p:cNvPr id="30805" name="Text Box 27">
                <a:extLst>
                  <a:ext uri="{FF2B5EF4-FFF2-40B4-BE49-F238E27FC236}">
                    <a16:creationId xmlns:a16="http://schemas.microsoft.com/office/drawing/2014/main" id="{738B58A9-0C82-2445-8058-6616DABA57CA}"/>
                  </a:ext>
                </a:extLst>
              </p:cNvPr>
              <p:cNvSpPr txBox="1">
                <a:spLocks noChangeAspect="1" noChangeArrowheads="1"/>
              </p:cNvSpPr>
              <p:nvPr/>
            </p:nvSpPr>
            <p:spPr bwMode="auto">
              <a:xfrm>
                <a:off x="3030"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23</a:t>
                </a:r>
              </a:p>
            </p:txBody>
          </p:sp>
          <p:sp>
            <p:nvSpPr>
              <p:cNvPr id="30806" name="Text Box 28">
                <a:extLst>
                  <a:ext uri="{FF2B5EF4-FFF2-40B4-BE49-F238E27FC236}">
                    <a16:creationId xmlns:a16="http://schemas.microsoft.com/office/drawing/2014/main" id="{33CB88C8-899A-6243-8277-C4E96DE74AC9}"/>
                  </a:ext>
                </a:extLst>
              </p:cNvPr>
              <p:cNvSpPr txBox="1">
                <a:spLocks noChangeAspect="1" noChangeArrowheads="1"/>
              </p:cNvSpPr>
              <p:nvPr/>
            </p:nvSpPr>
            <p:spPr bwMode="auto">
              <a:xfrm>
                <a:off x="2925"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24</a:t>
                </a:r>
              </a:p>
            </p:txBody>
          </p:sp>
          <p:sp>
            <p:nvSpPr>
              <p:cNvPr id="30807" name="Text Box 29">
                <a:extLst>
                  <a:ext uri="{FF2B5EF4-FFF2-40B4-BE49-F238E27FC236}">
                    <a16:creationId xmlns:a16="http://schemas.microsoft.com/office/drawing/2014/main" id="{0DF33BA8-7B2D-C24A-B8E7-23791562F316}"/>
                  </a:ext>
                </a:extLst>
              </p:cNvPr>
              <p:cNvSpPr txBox="1">
                <a:spLocks noChangeAspect="1" noChangeArrowheads="1"/>
              </p:cNvSpPr>
              <p:nvPr/>
            </p:nvSpPr>
            <p:spPr bwMode="auto">
              <a:xfrm>
                <a:off x="2591"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32</a:t>
                </a:r>
              </a:p>
            </p:txBody>
          </p:sp>
          <p:sp>
            <p:nvSpPr>
              <p:cNvPr id="30808" name="Text Box 30">
                <a:extLst>
                  <a:ext uri="{FF2B5EF4-FFF2-40B4-BE49-F238E27FC236}">
                    <a16:creationId xmlns:a16="http://schemas.microsoft.com/office/drawing/2014/main" id="{8DBD0D7A-C0B4-7D4C-B50C-10E3ABBE86E7}"/>
                  </a:ext>
                </a:extLst>
              </p:cNvPr>
              <p:cNvSpPr txBox="1">
                <a:spLocks noChangeAspect="1" noChangeArrowheads="1"/>
              </p:cNvSpPr>
              <p:nvPr/>
            </p:nvSpPr>
            <p:spPr bwMode="auto">
              <a:xfrm>
                <a:off x="1468"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63</a:t>
                </a:r>
              </a:p>
            </p:txBody>
          </p:sp>
          <p:sp>
            <p:nvSpPr>
              <p:cNvPr id="30809" name="Text Box 35">
                <a:extLst>
                  <a:ext uri="{FF2B5EF4-FFF2-40B4-BE49-F238E27FC236}">
                    <a16:creationId xmlns:a16="http://schemas.microsoft.com/office/drawing/2014/main" id="{2999EBD6-12DC-E147-BA07-58A24F25AD71}"/>
                  </a:ext>
                </a:extLst>
              </p:cNvPr>
              <p:cNvSpPr txBox="1">
                <a:spLocks noChangeAspect="1" noChangeArrowheads="1"/>
              </p:cNvSpPr>
              <p:nvPr/>
            </p:nvSpPr>
            <p:spPr bwMode="auto">
              <a:xfrm>
                <a:off x="2407"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39</a:t>
                </a:r>
              </a:p>
            </p:txBody>
          </p:sp>
          <p:sp>
            <p:nvSpPr>
              <p:cNvPr id="30810" name="Text Box 36">
                <a:extLst>
                  <a:ext uri="{FF2B5EF4-FFF2-40B4-BE49-F238E27FC236}">
                    <a16:creationId xmlns:a16="http://schemas.microsoft.com/office/drawing/2014/main" id="{E4034C7A-3A6D-7943-AB59-A7969A6ACADE}"/>
                  </a:ext>
                </a:extLst>
              </p:cNvPr>
              <p:cNvSpPr txBox="1">
                <a:spLocks noChangeAspect="1" noChangeArrowheads="1"/>
              </p:cNvSpPr>
              <p:nvPr/>
            </p:nvSpPr>
            <p:spPr bwMode="auto">
              <a:xfrm>
                <a:off x="2283"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40</a:t>
                </a:r>
              </a:p>
            </p:txBody>
          </p:sp>
          <p:sp>
            <p:nvSpPr>
              <p:cNvPr id="30811" name="Text Box 37">
                <a:extLst>
                  <a:ext uri="{FF2B5EF4-FFF2-40B4-BE49-F238E27FC236}">
                    <a16:creationId xmlns:a16="http://schemas.microsoft.com/office/drawing/2014/main" id="{A3FD51ED-169C-2B4F-AB58-D9B5E901F13D}"/>
                  </a:ext>
                </a:extLst>
              </p:cNvPr>
              <p:cNvSpPr txBox="1">
                <a:spLocks noChangeAspect="1" noChangeArrowheads="1"/>
              </p:cNvSpPr>
              <p:nvPr/>
            </p:nvSpPr>
            <p:spPr bwMode="auto">
              <a:xfrm>
                <a:off x="2082"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47</a:t>
                </a:r>
              </a:p>
            </p:txBody>
          </p:sp>
          <p:sp>
            <p:nvSpPr>
              <p:cNvPr id="30812" name="Text Box 38">
                <a:extLst>
                  <a:ext uri="{FF2B5EF4-FFF2-40B4-BE49-F238E27FC236}">
                    <a16:creationId xmlns:a16="http://schemas.microsoft.com/office/drawing/2014/main" id="{8827791D-00C8-584E-B973-8EE1D15586E7}"/>
                  </a:ext>
                </a:extLst>
              </p:cNvPr>
              <p:cNvSpPr txBox="1">
                <a:spLocks noChangeAspect="1" noChangeArrowheads="1"/>
              </p:cNvSpPr>
              <p:nvPr/>
            </p:nvSpPr>
            <p:spPr bwMode="auto">
              <a:xfrm>
                <a:off x="1976"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48</a:t>
                </a:r>
              </a:p>
            </p:txBody>
          </p:sp>
          <p:sp>
            <p:nvSpPr>
              <p:cNvPr id="30813" name="Text Box 39">
                <a:extLst>
                  <a:ext uri="{FF2B5EF4-FFF2-40B4-BE49-F238E27FC236}">
                    <a16:creationId xmlns:a16="http://schemas.microsoft.com/office/drawing/2014/main" id="{343BCC14-CAA3-7A4A-8C76-45B3A2EB8090}"/>
                  </a:ext>
                </a:extLst>
              </p:cNvPr>
              <p:cNvSpPr txBox="1">
                <a:spLocks noChangeAspect="1" noChangeArrowheads="1"/>
              </p:cNvSpPr>
              <p:nvPr/>
            </p:nvSpPr>
            <p:spPr bwMode="auto">
              <a:xfrm>
                <a:off x="1784"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55</a:t>
                </a:r>
              </a:p>
            </p:txBody>
          </p:sp>
          <p:sp>
            <p:nvSpPr>
              <p:cNvPr id="30814" name="Text Box 40">
                <a:extLst>
                  <a:ext uri="{FF2B5EF4-FFF2-40B4-BE49-F238E27FC236}">
                    <a16:creationId xmlns:a16="http://schemas.microsoft.com/office/drawing/2014/main" id="{4D4AA756-6A76-8849-8902-442123FFEB91}"/>
                  </a:ext>
                </a:extLst>
              </p:cNvPr>
              <p:cNvSpPr txBox="1">
                <a:spLocks noChangeAspect="1" noChangeArrowheads="1"/>
              </p:cNvSpPr>
              <p:nvPr/>
            </p:nvSpPr>
            <p:spPr bwMode="auto">
              <a:xfrm>
                <a:off x="1658"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56</a:t>
                </a:r>
              </a:p>
            </p:txBody>
          </p:sp>
          <p:grpSp>
            <p:nvGrpSpPr>
              <p:cNvPr id="30815" name="Group 107">
                <a:extLst>
                  <a:ext uri="{FF2B5EF4-FFF2-40B4-BE49-F238E27FC236}">
                    <a16:creationId xmlns:a16="http://schemas.microsoft.com/office/drawing/2014/main" id="{5EF61F12-9904-F14B-9B4E-997C647CD470}"/>
                  </a:ext>
                </a:extLst>
              </p:cNvPr>
              <p:cNvGrpSpPr>
                <a:grpSpLocks/>
              </p:cNvGrpSpPr>
              <p:nvPr/>
            </p:nvGrpSpPr>
            <p:grpSpPr bwMode="auto">
              <a:xfrm>
                <a:off x="1497" y="3153"/>
                <a:ext cx="2485" cy="361"/>
                <a:chOff x="1497" y="3153"/>
                <a:chExt cx="2485" cy="361"/>
              </a:xfrm>
            </p:grpSpPr>
            <p:grpSp>
              <p:nvGrpSpPr>
                <p:cNvPr id="30816" name="Group 97">
                  <a:extLst>
                    <a:ext uri="{FF2B5EF4-FFF2-40B4-BE49-F238E27FC236}">
                      <a16:creationId xmlns:a16="http://schemas.microsoft.com/office/drawing/2014/main" id="{66F304DF-8572-5C4B-9B78-FA3C40031768}"/>
                    </a:ext>
                  </a:extLst>
                </p:cNvPr>
                <p:cNvGrpSpPr>
                  <a:grpSpLocks/>
                </p:cNvGrpSpPr>
                <p:nvPr/>
              </p:nvGrpSpPr>
              <p:grpSpPr bwMode="auto">
                <a:xfrm>
                  <a:off x="1536" y="3153"/>
                  <a:ext cx="2446" cy="154"/>
                  <a:chOff x="1536" y="3153"/>
                  <a:chExt cx="2446" cy="154"/>
                </a:xfrm>
              </p:grpSpPr>
              <p:sp>
                <p:nvSpPr>
                  <p:cNvPr id="30818" name="Rectangle 19">
                    <a:extLst>
                      <a:ext uri="{FF2B5EF4-FFF2-40B4-BE49-F238E27FC236}">
                        <a16:creationId xmlns:a16="http://schemas.microsoft.com/office/drawing/2014/main" id="{7ED1DE46-F070-924E-847F-388F15AFBE14}"/>
                      </a:ext>
                    </a:extLst>
                  </p:cNvPr>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819" name="Rectangle 20">
                    <a:extLst>
                      <a:ext uri="{FF2B5EF4-FFF2-40B4-BE49-F238E27FC236}">
                        <a16:creationId xmlns:a16="http://schemas.microsoft.com/office/drawing/2014/main" id="{AC84B536-C6C5-DC41-B0A4-FA269B098818}"/>
                      </a:ext>
                    </a:extLst>
                  </p:cNvPr>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820" name="Rectangle 21">
                    <a:extLst>
                      <a:ext uri="{FF2B5EF4-FFF2-40B4-BE49-F238E27FC236}">
                        <a16:creationId xmlns:a16="http://schemas.microsoft.com/office/drawing/2014/main" id="{E2423B56-451D-B14E-9607-F90E55B621F1}"/>
                      </a:ext>
                    </a:extLst>
                  </p:cNvPr>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821" name="Rectangle 22">
                    <a:extLst>
                      <a:ext uri="{FF2B5EF4-FFF2-40B4-BE49-F238E27FC236}">
                        <a16:creationId xmlns:a16="http://schemas.microsoft.com/office/drawing/2014/main" id="{544B4503-3C9C-1D43-816A-82E0DD6AAC8D}"/>
                      </a:ext>
                    </a:extLst>
                  </p:cNvPr>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822" name="Rectangle 31">
                    <a:extLst>
                      <a:ext uri="{FF2B5EF4-FFF2-40B4-BE49-F238E27FC236}">
                        <a16:creationId xmlns:a16="http://schemas.microsoft.com/office/drawing/2014/main" id="{6BB196E5-8365-6C4D-80C6-668CB250D616}"/>
                      </a:ext>
                    </a:extLst>
                  </p:cNvPr>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823" name="Rectangle 32">
                    <a:extLst>
                      <a:ext uri="{FF2B5EF4-FFF2-40B4-BE49-F238E27FC236}">
                        <a16:creationId xmlns:a16="http://schemas.microsoft.com/office/drawing/2014/main" id="{529D3319-452B-914D-9850-BC39BE6FB137}"/>
                      </a:ext>
                    </a:extLst>
                  </p:cNvPr>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824" name="Rectangle 33">
                    <a:extLst>
                      <a:ext uri="{FF2B5EF4-FFF2-40B4-BE49-F238E27FC236}">
                        <a16:creationId xmlns:a16="http://schemas.microsoft.com/office/drawing/2014/main" id="{502BC3B0-DE33-504A-AF35-69C7AB07D936}"/>
                      </a:ext>
                    </a:extLst>
                  </p:cNvPr>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825" name="Rectangle 34">
                    <a:extLst>
                      <a:ext uri="{FF2B5EF4-FFF2-40B4-BE49-F238E27FC236}">
                        <a16:creationId xmlns:a16="http://schemas.microsoft.com/office/drawing/2014/main" id="{45134055-1BD8-CB4A-88A8-B0EAC3B3F837}"/>
                      </a:ext>
                    </a:extLst>
                  </p:cNvPr>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sp>
              <p:nvSpPr>
                <p:cNvPr id="30817" name="Text Box 41">
                  <a:extLst>
                    <a:ext uri="{FF2B5EF4-FFF2-40B4-BE49-F238E27FC236}">
                      <a16:creationId xmlns:a16="http://schemas.microsoft.com/office/drawing/2014/main" id="{C276D222-EF50-B340-AF9F-AD431EAFF8EF}"/>
                    </a:ext>
                  </a:extLst>
                </p:cNvPr>
                <p:cNvSpPr txBox="1">
                  <a:spLocks noChangeAspect="1" noChangeArrowheads="1"/>
                </p:cNvSpPr>
                <p:nvPr/>
              </p:nvSpPr>
              <p:spPr bwMode="auto">
                <a:xfrm>
                  <a:off x="1497" y="3301"/>
                  <a:ext cx="242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chemeClr val="tx1"/>
                      </a:solidFill>
                    </a:rPr>
                    <a:t>64-bit doubleword at main memory address </a:t>
                  </a:r>
                  <a:r>
                    <a:rPr lang="en-US" altLang="en-US" sz="1600" i="1">
                      <a:solidFill>
                        <a:schemeClr val="tx1"/>
                      </a:solidFill>
                    </a:rPr>
                    <a:t>A</a:t>
                  </a:r>
                </a:p>
              </p:txBody>
            </p:sp>
          </p:grpSp>
        </p:grpSp>
        <p:grpSp>
          <p:nvGrpSpPr>
            <p:cNvPr id="30781" name="Group 106">
              <a:extLst>
                <a:ext uri="{FF2B5EF4-FFF2-40B4-BE49-F238E27FC236}">
                  <a16:creationId xmlns:a16="http://schemas.microsoft.com/office/drawing/2014/main" id="{2F27C3BE-9771-D445-B60B-86D4F91157DC}"/>
                </a:ext>
              </a:extLst>
            </p:cNvPr>
            <p:cNvGrpSpPr>
              <a:grpSpLocks/>
            </p:cNvGrpSpPr>
            <p:nvPr/>
          </p:nvGrpSpPr>
          <p:grpSpPr bwMode="auto">
            <a:xfrm>
              <a:off x="1651" y="1527"/>
              <a:ext cx="2428" cy="1497"/>
              <a:chOff x="1651" y="1527"/>
              <a:chExt cx="2428" cy="1497"/>
            </a:xfrm>
          </p:grpSpPr>
          <p:grpSp>
            <p:nvGrpSpPr>
              <p:cNvPr id="30782" name="Group 100">
                <a:extLst>
                  <a:ext uri="{FF2B5EF4-FFF2-40B4-BE49-F238E27FC236}">
                    <a16:creationId xmlns:a16="http://schemas.microsoft.com/office/drawing/2014/main" id="{3AEC460D-157E-8344-8334-90F010F639C7}"/>
                  </a:ext>
                </a:extLst>
              </p:cNvPr>
              <p:cNvGrpSpPr>
                <a:grpSpLocks/>
              </p:cNvGrpSpPr>
              <p:nvPr/>
            </p:nvGrpSpPr>
            <p:grpSpPr bwMode="auto">
              <a:xfrm>
                <a:off x="1677" y="1527"/>
                <a:ext cx="2137" cy="1497"/>
                <a:chOff x="1677" y="1527"/>
                <a:chExt cx="2137" cy="1497"/>
              </a:xfrm>
            </p:grpSpPr>
            <p:sp>
              <p:nvSpPr>
                <p:cNvPr id="30791" name="Line 44">
                  <a:extLst>
                    <a:ext uri="{FF2B5EF4-FFF2-40B4-BE49-F238E27FC236}">
                      <a16:creationId xmlns:a16="http://schemas.microsoft.com/office/drawing/2014/main" id="{380DA69D-DAC0-6F42-B108-DB0AA1D7D148}"/>
                    </a:ext>
                  </a:extLst>
                </p:cNvPr>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92" name="Line 45">
                  <a:extLst>
                    <a:ext uri="{FF2B5EF4-FFF2-40B4-BE49-F238E27FC236}">
                      <a16:creationId xmlns:a16="http://schemas.microsoft.com/office/drawing/2014/main" id="{DBB0029E-CEC5-E14B-ABCA-ABF412296A9A}"/>
                    </a:ext>
                  </a:extLst>
                </p:cNvPr>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93" name="Line 46">
                  <a:extLst>
                    <a:ext uri="{FF2B5EF4-FFF2-40B4-BE49-F238E27FC236}">
                      <a16:creationId xmlns:a16="http://schemas.microsoft.com/office/drawing/2014/main" id="{F2B37B90-109D-B54C-AA39-C0E3AC1BB086}"/>
                    </a:ext>
                  </a:extLst>
                </p:cNvPr>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94" name="Line 47">
                  <a:extLst>
                    <a:ext uri="{FF2B5EF4-FFF2-40B4-BE49-F238E27FC236}">
                      <a16:creationId xmlns:a16="http://schemas.microsoft.com/office/drawing/2014/main" id="{C2EB0E4F-A7CB-4047-8133-89709B2D7CF3}"/>
                    </a:ext>
                  </a:extLst>
                </p:cNvPr>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95" name="Line 48">
                  <a:extLst>
                    <a:ext uri="{FF2B5EF4-FFF2-40B4-BE49-F238E27FC236}">
                      <a16:creationId xmlns:a16="http://schemas.microsoft.com/office/drawing/2014/main" id="{08B5A6C3-9C29-0143-A9CE-9EAF91C557D4}"/>
                    </a:ext>
                  </a:extLst>
                </p:cNvPr>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96" name="Line 49">
                  <a:extLst>
                    <a:ext uri="{FF2B5EF4-FFF2-40B4-BE49-F238E27FC236}">
                      <a16:creationId xmlns:a16="http://schemas.microsoft.com/office/drawing/2014/main" id="{EFEC34B0-E73C-DD4B-A1A3-DFE26F25A792}"/>
                    </a:ext>
                  </a:extLst>
                </p:cNvPr>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97" name="Line 50">
                  <a:extLst>
                    <a:ext uri="{FF2B5EF4-FFF2-40B4-BE49-F238E27FC236}">
                      <a16:creationId xmlns:a16="http://schemas.microsoft.com/office/drawing/2014/main" id="{59206913-8BCA-D44B-A481-DBDDFE6204A4}"/>
                    </a:ext>
                  </a:extLst>
                </p:cNvPr>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98" name="Line 51">
                  <a:extLst>
                    <a:ext uri="{FF2B5EF4-FFF2-40B4-BE49-F238E27FC236}">
                      <a16:creationId xmlns:a16="http://schemas.microsoft.com/office/drawing/2014/main" id="{C777F81B-C00D-4E45-9C28-27068EC97496}"/>
                    </a:ext>
                  </a:extLst>
                </p:cNvPr>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30783" name="Text Box 73">
                <a:extLst>
                  <a:ext uri="{FF2B5EF4-FFF2-40B4-BE49-F238E27FC236}">
                    <a16:creationId xmlns:a16="http://schemas.microsoft.com/office/drawing/2014/main" id="{DF8F5C26-8CE6-6343-892A-E7B6C0B58E69}"/>
                  </a:ext>
                </a:extLst>
              </p:cNvPr>
              <p:cNvSpPr txBox="1">
                <a:spLocks noChangeAspect="1" noChangeArrowheads="1"/>
              </p:cNvSpPr>
              <p:nvPr/>
            </p:nvSpPr>
            <p:spPr bwMode="auto">
              <a:xfrm>
                <a:off x="3792" y="2497"/>
                <a:ext cx="2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0-7</a:t>
                </a:r>
              </a:p>
            </p:txBody>
          </p:sp>
          <p:sp>
            <p:nvSpPr>
              <p:cNvPr id="30784" name="Text Box 76">
                <a:extLst>
                  <a:ext uri="{FF2B5EF4-FFF2-40B4-BE49-F238E27FC236}">
                    <a16:creationId xmlns:a16="http://schemas.microsoft.com/office/drawing/2014/main" id="{A4240993-2030-7545-B177-703F3D4DB983}"/>
                  </a:ext>
                </a:extLst>
              </p:cNvPr>
              <p:cNvSpPr txBox="1">
                <a:spLocks noChangeAspect="1" noChangeArrowheads="1"/>
              </p:cNvSpPr>
              <p:nvPr/>
            </p:nvSpPr>
            <p:spPr bwMode="auto">
              <a:xfrm>
                <a:off x="3494" y="2497"/>
                <a:ext cx="30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8-15</a:t>
                </a:r>
              </a:p>
            </p:txBody>
          </p:sp>
          <p:sp>
            <p:nvSpPr>
              <p:cNvPr id="30785" name="Text Box 77">
                <a:extLst>
                  <a:ext uri="{FF2B5EF4-FFF2-40B4-BE49-F238E27FC236}">
                    <a16:creationId xmlns:a16="http://schemas.microsoft.com/office/drawing/2014/main" id="{BF4EC39C-EEAF-3445-8CAD-9CEC0F43AA87}"/>
                  </a:ext>
                </a:extLst>
              </p:cNvPr>
              <p:cNvSpPr txBox="1">
                <a:spLocks noChangeAspect="1" noChangeArrowheads="1"/>
              </p:cNvSpPr>
              <p:nvPr/>
            </p:nvSpPr>
            <p:spPr bwMode="auto">
              <a:xfrm>
                <a:off x="3186" y="2497"/>
                <a:ext cx="3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16-23</a:t>
                </a:r>
              </a:p>
            </p:txBody>
          </p:sp>
          <p:sp>
            <p:nvSpPr>
              <p:cNvPr id="30786" name="Text Box 78">
                <a:extLst>
                  <a:ext uri="{FF2B5EF4-FFF2-40B4-BE49-F238E27FC236}">
                    <a16:creationId xmlns:a16="http://schemas.microsoft.com/office/drawing/2014/main" id="{350D3282-01C3-594B-8ACF-C0609697D2CC}"/>
                  </a:ext>
                </a:extLst>
              </p:cNvPr>
              <p:cNvSpPr txBox="1">
                <a:spLocks noChangeAspect="1" noChangeArrowheads="1"/>
              </p:cNvSpPr>
              <p:nvPr/>
            </p:nvSpPr>
            <p:spPr bwMode="auto">
              <a:xfrm>
                <a:off x="2879" y="2497"/>
                <a:ext cx="3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24-31</a:t>
                </a:r>
              </a:p>
            </p:txBody>
          </p:sp>
          <p:sp>
            <p:nvSpPr>
              <p:cNvPr id="30787" name="Text Box 79">
                <a:extLst>
                  <a:ext uri="{FF2B5EF4-FFF2-40B4-BE49-F238E27FC236}">
                    <a16:creationId xmlns:a16="http://schemas.microsoft.com/office/drawing/2014/main" id="{611FB5AE-C985-6842-A94F-CBCE7DEA4C24}"/>
                  </a:ext>
                </a:extLst>
              </p:cNvPr>
              <p:cNvSpPr txBox="1">
                <a:spLocks noChangeAspect="1" noChangeArrowheads="1"/>
              </p:cNvSpPr>
              <p:nvPr/>
            </p:nvSpPr>
            <p:spPr bwMode="auto">
              <a:xfrm>
                <a:off x="2572" y="2497"/>
                <a:ext cx="3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32-39</a:t>
                </a:r>
              </a:p>
            </p:txBody>
          </p:sp>
          <p:sp>
            <p:nvSpPr>
              <p:cNvPr id="30788" name="Text Box 80">
                <a:extLst>
                  <a:ext uri="{FF2B5EF4-FFF2-40B4-BE49-F238E27FC236}">
                    <a16:creationId xmlns:a16="http://schemas.microsoft.com/office/drawing/2014/main" id="{56C49CDB-2BA3-5F4C-AE77-CC31C1DD00AB}"/>
                  </a:ext>
                </a:extLst>
              </p:cNvPr>
              <p:cNvSpPr txBox="1">
                <a:spLocks noChangeAspect="1" noChangeArrowheads="1"/>
              </p:cNvSpPr>
              <p:nvPr/>
            </p:nvSpPr>
            <p:spPr bwMode="auto">
              <a:xfrm>
                <a:off x="2245" y="2497"/>
                <a:ext cx="3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40-47</a:t>
                </a:r>
              </a:p>
            </p:txBody>
          </p:sp>
          <p:sp>
            <p:nvSpPr>
              <p:cNvPr id="30789" name="Text Box 81">
                <a:extLst>
                  <a:ext uri="{FF2B5EF4-FFF2-40B4-BE49-F238E27FC236}">
                    <a16:creationId xmlns:a16="http://schemas.microsoft.com/office/drawing/2014/main" id="{470E62CE-483F-C04C-94EA-09A379392441}"/>
                  </a:ext>
                </a:extLst>
              </p:cNvPr>
              <p:cNvSpPr txBox="1">
                <a:spLocks noChangeAspect="1" noChangeArrowheads="1"/>
              </p:cNvSpPr>
              <p:nvPr/>
            </p:nvSpPr>
            <p:spPr bwMode="auto">
              <a:xfrm>
                <a:off x="1938" y="2497"/>
                <a:ext cx="3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48-55</a:t>
                </a:r>
              </a:p>
            </p:txBody>
          </p:sp>
          <p:sp>
            <p:nvSpPr>
              <p:cNvPr id="30790" name="Text Box 82">
                <a:extLst>
                  <a:ext uri="{FF2B5EF4-FFF2-40B4-BE49-F238E27FC236}">
                    <a16:creationId xmlns:a16="http://schemas.microsoft.com/office/drawing/2014/main" id="{359EC670-C8D1-7647-AFB5-7910A40F0309}"/>
                  </a:ext>
                </a:extLst>
              </p:cNvPr>
              <p:cNvSpPr txBox="1">
                <a:spLocks noChangeAspect="1" noChangeArrowheads="1"/>
              </p:cNvSpPr>
              <p:nvPr/>
            </p:nvSpPr>
            <p:spPr bwMode="auto">
              <a:xfrm>
                <a:off x="1651" y="2497"/>
                <a:ext cx="3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200">
                    <a:solidFill>
                      <a:schemeClr val="tx1"/>
                    </a:solidFill>
                  </a:rPr>
                  <a:t>bits</a:t>
                </a:r>
              </a:p>
              <a:p>
                <a:pPr>
                  <a:spcBef>
                    <a:spcPct val="0"/>
                  </a:spcBef>
                  <a:buClrTx/>
                  <a:buSzTx/>
                  <a:buFontTx/>
                  <a:buNone/>
                </a:pPr>
                <a:r>
                  <a:rPr lang="en-US" altLang="en-US" sz="1200">
                    <a:solidFill>
                      <a:schemeClr val="tx1"/>
                    </a:solidFill>
                  </a:rPr>
                  <a:t>56-63</a:t>
                </a:r>
              </a:p>
            </p:txBody>
          </p:sp>
        </p:grpSp>
      </p:grpSp>
      <p:grpSp>
        <p:nvGrpSpPr>
          <p:cNvPr id="10" name="Group 139">
            <a:extLst>
              <a:ext uri="{FF2B5EF4-FFF2-40B4-BE49-F238E27FC236}">
                <a16:creationId xmlns:a16="http://schemas.microsoft.com/office/drawing/2014/main" id="{2FF14104-E909-D848-B721-CB8A1F70980E}"/>
              </a:ext>
            </a:extLst>
          </p:cNvPr>
          <p:cNvGrpSpPr>
            <a:grpSpLocks/>
          </p:cNvGrpSpPr>
          <p:nvPr/>
        </p:nvGrpSpPr>
        <p:grpSpPr bwMode="auto">
          <a:xfrm>
            <a:off x="2330450" y="5180013"/>
            <a:ext cx="4297363" cy="1830387"/>
            <a:chOff x="1468" y="3023"/>
            <a:chExt cx="2707" cy="1153"/>
          </a:xfrm>
        </p:grpSpPr>
        <p:grpSp>
          <p:nvGrpSpPr>
            <p:cNvPr id="30751" name="Group 105">
              <a:extLst>
                <a:ext uri="{FF2B5EF4-FFF2-40B4-BE49-F238E27FC236}">
                  <a16:creationId xmlns:a16="http://schemas.microsoft.com/office/drawing/2014/main" id="{E0BD524F-8544-8745-A416-95D7E8240943}"/>
                </a:ext>
              </a:extLst>
            </p:cNvPr>
            <p:cNvGrpSpPr>
              <a:grpSpLocks/>
            </p:cNvGrpSpPr>
            <p:nvPr/>
          </p:nvGrpSpPr>
          <p:grpSpPr bwMode="auto">
            <a:xfrm>
              <a:off x="2476" y="3677"/>
              <a:ext cx="1699" cy="499"/>
              <a:chOff x="2476" y="3677"/>
              <a:chExt cx="1699" cy="499"/>
            </a:xfrm>
          </p:grpSpPr>
          <p:sp>
            <p:nvSpPr>
              <p:cNvPr id="65619" name="AutoShape 83">
                <a:extLst>
                  <a:ext uri="{FF2B5EF4-FFF2-40B4-BE49-F238E27FC236}">
                    <a16:creationId xmlns:a16="http://schemas.microsoft.com/office/drawing/2014/main" id="{14CC998D-BEAC-5B44-BC24-E95FB674B1F5}"/>
                  </a:ext>
                </a:extLst>
              </p:cNvPr>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lstStyle/>
              <a:p>
                <a:pPr>
                  <a:defRPr/>
                </a:pPr>
                <a:endParaRPr lang="en-US">
                  <a:latin typeface="Arial" charset="0"/>
                  <a:ea typeface="ＭＳ Ｐゴシック" charset="0"/>
                  <a:cs typeface="ＭＳ Ｐゴシック" charset="0"/>
                </a:endParaRPr>
              </a:p>
            </p:txBody>
          </p:sp>
          <p:sp>
            <p:nvSpPr>
              <p:cNvPr id="30779" name="Text Box 84">
                <a:extLst>
                  <a:ext uri="{FF2B5EF4-FFF2-40B4-BE49-F238E27FC236}">
                    <a16:creationId xmlns:a16="http://schemas.microsoft.com/office/drawing/2014/main" id="{49D81182-2037-8D4D-BC90-F98552B8C491}"/>
                  </a:ext>
                </a:extLst>
              </p:cNvPr>
              <p:cNvSpPr txBox="1">
                <a:spLocks noChangeAspect="1" noChangeArrowheads="1"/>
              </p:cNvSpPr>
              <p:nvPr/>
            </p:nvSpPr>
            <p:spPr bwMode="auto">
              <a:xfrm>
                <a:off x="2952" y="3755"/>
                <a:ext cx="12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64-bit doubleword</a:t>
                </a:r>
              </a:p>
            </p:txBody>
          </p:sp>
        </p:grpSp>
        <p:grpSp>
          <p:nvGrpSpPr>
            <p:cNvPr id="30752" name="Group 110">
              <a:extLst>
                <a:ext uri="{FF2B5EF4-FFF2-40B4-BE49-F238E27FC236}">
                  <a16:creationId xmlns:a16="http://schemas.microsoft.com/office/drawing/2014/main" id="{FAE15DBF-2BDF-4F47-896F-F49335D0FEBD}"/>
                </a:ext>
              </a:extLst>
            </p:cNvPr>
            <p:cNvGrpSpPr>
              <a:grpSpLocks/>
            </p:cNvGrpSpPr>
            <p:nvPr/>
          </p:nvGrpSpPr>
          <p:grpSpPr bwMode="auto">
            <a:xfrm>
              <a:off x="1468" y="3023"/>
              <a:ext cx="2581" cy="284"/>
              <a:chOff x="1468" y="3023"/>
              <a:chExt cx="2581" cy="284"/>
            </a:xfrm>
          </p:grpSpPr>
          <p:sp>
            <p:nvSpPr>
              <p:cNvPr id="30753" name="Text Box 111">
                <a:extLst>
                  <a:ext uri="{FF2B5EF4-FFF2-40B4-BE49-F238E27FC236}">
                    <a16:creationId xmlns:a16="http://schemas.microsoft.com/office/drawing/2014/main" id="{26010BC3-206C-1F4A-8C18-CB38704C7019}"/>
                  </a:ext>
                </a:extLst>
              </p:cNvPr>
              <p:cNvSpPr txBox="1">
                <a:spLocks noChangeAspect="1" noChangeArrowheads="1"/>
              </p:cNvSpPr>
              <p:nvPr/>
            </p:nvSpPr>
            <p:spPr bwMode="auto">
              <a:xfrm>
                <a:off x="3889" y="3023"/>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0</a:t>
                </a:r>
              </a:p>
            </p:txBody>
          </p:sp>
          <p:sp>
            <p:nvSpPr>
              <p:cNvPr id="30754" name="Text Box 112">
                <a:extLst>
                  <a:ext uri="{FF2B5EF4-FFF2-40B4-BE49-F238E27FC236}">
                    <a16:creationId xmlns:a16="http://schemas.microsoft.com/office/drawing/2014/main" id="{1797456E-F2DF-E642-86A5-3D4D4884BC95}"/>
                  </a:ext>
                </a:extLst>
              </p:cNvPr>
              <p:cNvSpPr txBox="1">
                <a:spLocks noChangeAspect="1" noChangeArrowheads="1"/>
              </p:cNvSpPr>
              <p:nvPr/>
            </p:nvSpPr>
            <p:spPr bwMode="auto">
              <a:xfrm>
                <a:off x="2695"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31</a:t>
                </a:r>
              </a:p>
            </p:txBody>
          </p:sp>
          <p:sp>
            <p:nvSpPr>
              <p:cNvPr id="30755" name="Text Box 113">
                <a:extLst>
                  <a:ext uri="{FF2B5EF4-FFF2-40B4-BE49-F238E27FC236}">
                    <a16:creationId xmlns:a16="http://schemas.microsoft.com/office/drawing/2014/main" id="{D5C9F3EA-8BC3-C448-A360-8E46B2641C59}"/>
                  </a:ext>
                </a:extLst>
              </p:cNvPr>
              <p:cNvSpPr txBox="1">
                <a:spLocks noChangeAspect="1" noChangeArrowheads="1"/>
              </p:cNvSpPr>
              <p:nvPr/>
            </p:nvSpPr>
            <p:spPr bwMode="auto">
              <a:xfrm>
                <a:off x="3645" y="3023"/>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7</a:t>
                </a:r>
              </a:p>
            </p:txBody>
          </p:sp>
          <p:sp>
            <p:nvSpPr>
              <p:cNvPr id="30756" name="Text Box 114">
                <a:extLst>
                  <a:ext uri="{FF2B5EF4-FFF2-40B4-BE49-F238E27FC236}">
                    <a16:creationId xmlns:a16="http://schemas.microsoft.com/office/drawing/2014/main" id="{250D6F78-5228-7449-AA27-1621EDD554E6}"/>
                  </a:ext>
                </a:extLst>
              </p:cNvPr>
              <p:cNvSpPr txBox="1">
                <a:spLocks noChangeAspect="1" noChangeArrowheads="1"/>
              </p:cNvSpPr>
              <p:nvPr/>
            </p:nvSpPr>
            <p:spPr bwMode="auto">
              <a:xfrm>
                <a:off x="3554" y="3023"/>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8</a:t>
                </a:r>
              </a:p>
            </p:txBody>
          </p:sp>
          <p:sp>
            <p:nvSpPr>
              <p:cNvPr id="30757" name="Text Box 115">
                <a:extLst>
                  <a:ext uri="{FF2B5EF4-FFF2-40B4-BE49-F238E27FC236}">
                    <a16:creationId xmlns:a16="http://schemas.microsoft.com/office/drawing/2014/main" id="{C36D6B78-74F3-B344-8A72-47BBDA32B9DE}"/>
                  </a:ext>
                </a:extLst>
              </p:cNvPr>
              <p:cNvSpPr txBox="1">
                <a:spLocks noChangeAspect="1" noChangeArrowheads="1"/>
              </p:cNvSpPr>
              <p:nvPr/>
            </p:nvSpPr>
            <p:spPr bwMode="auto">
              <a:xfrm>
                <a:off x="3309"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15</a:t>
                </a:r>
              </a:p>
            </p:txBody>
          </p:sp>
          <p:sp>
            <p:nvSpPr>
              <p:cNvPr id="30758" name="Text Box 116">
                <a:extLst>
                  <a:ext uri="{FF2B5EF4-FFF2-40B4-BE49-F238E27FC236}">
                    <a16:creationId xmlns:a16="http://schemas.microsoft.com/office/drawing/2014/main" id="{F7D49743-59B3-0E43-BD1A-68ED64E2B07B}"/>
                  </a:ext>
                </a:extLst>
              </p:cNvPr>
              <p:cNvSpPr txBox="1">
                <a:spLocks noChangeAspect="1" noChangeArrowheads="1"/>
              </p:cNvSpPr>
              <p:nvPr/>
            </p:nvSpPr>
            <p:spPr bwMode="auto">
              <a:xfrm>
                <a:off x="3194"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16</a:t>
                </a:r>
              </a:p>
            </p:txBody>
          </p:sp>
          <p:sp>
            <p:nvSpPr>
              <p:cNvPr id="30759" name="Text Box 117">
                <a:extLst>
                  <a:ext uri="{FF2B5EF4-FFF2-40B4-BE49-F238E27FC236}">
                    <a16:creationId xmlns:a16="http://schemas.microsoft.com/office/drawing/2014/main" id="{7EF83632-FFBE-9B4F-BFE5-1A1604FF3001}"/>
                  </a:ext>
                </a:extLst>
              </p:cNvPr>
              <p:cNvSpPr txBox="1">
                <a:spLocks noChangeAspect="1" noChangeArrowheads="1"/>
              </p:cNvSpPr>
              <p:nvPr/>
            </p:nvSpPr>
            <p:spPr bwMode="auto">
              <a:xfrm>
                <a:off x="3030"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23</a:t>
                </a:r>
              </a:p>
            </p:txBody>
          </p:sp>
          <p:sp>
            <p:nvSpPr>
              <p:cNvPr id="30760" name="Text Box 118">
                <a:extLst>
                  <a:ext uri="{FF2B5EF4-FFF2-40B4-BE49-F238E27FC236}">
                    <a16:creationId xmlns:a16="http://schemas.microsoft.com/office/drawing/2014/main" id="{79B32624-A5B4-D643-AD71-6673556A6206}"/>
                  </a:ext>
                </a:extLst>
              </p:cNvPr>
              <p:cNvSpPr txBox="1">
                <a:spLocks noChangeAspect="1" noChangeArrowheads="1"/>
              </p:cNvSpPr>
              <p:nvPr/>
            </p:nvSpPr>
            <p:spPr bwMode="auto">
              <a:xfrm>
                <a:off x="2925"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24</a:t>
                </a:r>
              </a:p>
            </p:txBody>
          </p:sp>
          <p:sp>
            <p:nvSpPr>
              <p:cNvPr id="30761" name="Text Box 119">
                <a:extLst>
                  <a:ext uri="{FF2B5EF4-FFF2-40B4-BE49-F238E27FC236}">
                    <a16:creationId xmlns:a16="http://schemas.microsoft.com/office/drawing/2014/main" id="{C65A49C2-B07A-684D-BA53-7189C1021BA0}"/>
                  </a:ext>
                </a:extLst>
              </p:cNvPr>
              <p:cNvSpPr txBox="1">
                <a:spLocks noChangeAspect="1" noChangeArrowheads="1"/>
              </p:cNvSpPr>
              <p:nvPr/>
            </p:nvSpPr>
            <p:spPr bwMode="auto">
              <a:xfrm>
                <a:off x="2591"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32</a:t>
                </a:r>
              </a:p>
            </p:txBody>
          </p:sp>
          <p:sp>
            <p:nvSpPr>
              <p:cNvPr id="30762" name="Text Box 120">
                <a:extLst>
                  <a:ext uri="{FF2B5EF4-FFF2-40B4-BE49-F238E27FC236}">
                    <a16:creationId xmlns:a16="http://schemas.microsoft.com/office/drawing/2014/main" id="{7FFD5DA9-FE6B-4548-8F56-1D149A968078}"/>
                  </a:ext>
                </a:extLst>
              </p:cNvPr>
              <p:cNvSpPr txBox="1">
                <a:spLocks noChangeAspect="1" noChangeArrowheads="1"/>
              </p:cNvSpPr>
              <p:nvPr/>
            </p:nvSpPr>
            <p:spPr bwMode="auto">
              <a:xfrm>
                <a:off x="1468"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63</a:t>
                </a:r>
              </a:p>
            </p:txBody>
          </p:sp>
          <p:sp>
            <p:nvSpPr>
              <p:cNvPr id="30763" name="Text Box 121">
                <a:extLst>
                  <a:ext uri="{FF2B5EF4-FFF2-40B4-BE49-F238E27FC236}">
                    <a16:creationId xmlns:a16="http://schemas.microsoft.com/office/drawing/2014/main" id="{6E992D9B-2315-9346-BB9C-B0D186750F4A}"/>
                  </a:ext>
                </a:extLst>
              </p:cNvPr>
              <p:cNvSpPr txBox="1">
                <a:spLocks noChangeAspect="1" noChangeArrowheads="1"/>
              </p:cNvSpPr>
              <p:nvPr/>
            </p:nvSpPr>
            <p:spPr bwMode="auto">
              <a:xfrm>
                <a:off x="2407"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39</a:t>
                </a:r>
              </a:p>
            </p:txBody>
          </p:sp>
          <p:sp>
            <p:nvSpPr>
              <p:cNvPr id="30764" name="Text Box 122">
                <a:extLst>
                  <a:ext uri="{FF2B5EF4-FFF2-40B4-BE49-F238E27FC236}">
                    <a16:creationId xmlns:a16="http://schemas.microsoft.com/office/drawing/2014/main" id="{3E223106-A15F-D14A-A816-9212FD87A081}"/>
                  </a:ext>
                </a:extLst>
              </p:cNvPr>
              <p:cNvSpPr txBox="1">
                <a:spLocks noChangeAspect="1" noChangeArrowheads="1"/>
              </p:cNvSpPr>
              <p:nvPr/>
            </p:nvSpPr>
            <p:spPr bwMode="auto">
              <a:xfrm>
                <a:off x="2283"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40</a:t>
                </a:r>
              </a:p>
            </p:txBody>
          </p:sp>
          <p:sp>
            <p:nvSpPr>
              <p:cNvPr id="30765" name="Text Box 123">
                <a:extLst>
                  <a:ext uri="{FF2B5EF4-FFF2-40B4-BE49-F238E27FC236}">
                    <a16:creationId xmlns:a16="http://schemas.microsoft.com/office/drawing/2014/main" id="{AD890C91-D1F0-E846-82B7-2FCB48961374}"/>
                  </a:ext>
                </a:extLst>
              </p:cNvPr>
              <p:cNvSpPr txBox="1">
                <a:spLocks noChangeAspect="1" noChangeArrowheads="1"/>
              </p:cNvSpPr>
              <p:nvPr/>
            </p:nvSpPr>
            <p:spPr bwMode="auto">
              <a:xfrm>
                <a:off x="2082"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47</a:t>
                </a:r>
              </a:p>
            </p:txBody>
          </p:sp>
          <p:sp>
            <p:nvSpPr>
              <p:cNvPr id="30766" name="Text Box 124">
                <a:extLst>
                  <a:ext uri="{FF2B5EF4-FFF2-40B4-BE49-F238E27FC236}">
                    <a16:creationId xmlns:a16="http://schemas.microsoft.com/office/drawing/2014/main" id="{5B439FA8-35B7-6647-A3E3-6536198C3C2F}"/>
                  </a:ext>
                </a:extLst>
              </p:cNvPr>
              <p:cNvSpPr txBox="1">
                <a:spLocks noChangeAspect="1" noChangeArrowheads="1"/>
              </p:cNvSpPr>
              <p:nvPr/>
            </p:nvSpPr>
            <p:spPr bwMode="auto">
              <a:xfrm>
                <a:off x="1976"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48</a:t>
                </a:r>
              </a:p>
            </p:txBody>
          </p:sp>
          <p:sp>
            <p:nvSpPr>
              <p:cNvPr id="30767" name="Text Box 125">
                <a:extLst>
                  <a:ext uri="{FF2B5EF4-FFF2-40B4-BE49-F238E27FC236}">
                    <a16:creationId xmlns:a16="http://schemas.microsoft.com/office/drawing/2014/main" id="{DCE2FF5D-9402-BB48-A3C6-3F651E5AE003}"/>
                  </a:ext>
                </a:extLst>
              </p:cNvPr>
              <p:cNvSpPr txBox="1">
                <a:spLocks noChangeAspect="1" noChangeArrowheads="1"/>
              </p:cNvSpPr>
              <p:nvPr/>
            </p:nvSpPr>
            <p:spPr bwMode="auto">
              <a:xfrm>
                <a:off x="1784"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55</a:t>
                </a:r>
              </a:p>
            </p:txBody>
          </p:sp>
          <p:sp>
            <p:nvSpPr>
              <p:cNvPr id="30768" name="Text Box 126">
                <a:extLst>
                  <a:ext uri="{FF2B5EF4-FFF2-40B4-BE49-F238E27FC236}">
                    <a16:creationId xmlns:a16="http://schemas.microsoft.com/office/drawing/2014/main" id="{EE6591C9-8F3E-EF48-A3AA-5A238EB85FC3}"/>
                  </a:ext>
                </a:extLst>
              </p:cNvPr>
              <p:cNvSpPr txBox="1">
                <a:spLocks noChangeAspect="1" noChangeArrowheads="1"/>
              </p:cNvSpPr>
              <p:nvPr/>
            </p:nvSpPr>
            <p:spPr bwMode="auto">
              <a:xfrm>
                <a:off x="1658" y="3023"/>
                <a:ext cx="2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56</a:t>
                </a:r>
              </a:p>
            </p:txBody>
          </p:sp>
          <p:grpSp>
            <p:nvGrpSpPr>
              <p:cNvPr id="30769" name="Group 128">
                <a:extLst>
                  <a:ext uri="{FF2B5EF4-FFF2-40B4-BE49-F238E27FC236}">
                    <a16:creationId xmlns:a16="http://schemas.microsoft.com/office/drawing/2014/main" id="{FF941041-8AD8-6142-9CC1-6BDFFFAD7A7D}"/>
                  </a:ext>
                </a:extLst>
              </p:cNvPr>
              <p:cNvGrpSpPr>
                <a:grpSpLocks/>
              </p:cNvGrpSpPr>
              <p:nvPr/>
            </p:nvGrpSpPr>
            <p:grpSpPr bwMode="auto">
              <a:xfrm>
                <a:off x="1536" y="3153"/>
                <a:ext cx="2446" cy="154"/>
                <a:chOff x="1536" y="3153"/>
                <a:chExt cx="2446" cy="154"/>
              </a:xfrm>
            </p:grpSpPr>
            <p:sp>
              <p:nvSpPr>
                <p:cNvPr id="30770" name="Rectangle 129">
                  <a:extLst>
                    <a:ext uri="{FF2B5EF4-FFF2-40B4-BE49-F238E27FC236}">
                      <a16:creationId xmlns:a16="http://schemas.microsoft.com/office/drawing/2014/main" id="{6CB97B8F-01F8-A04E-9B0E-88AEBF1058EF}"/>
                    </a:ext>
                  </a:extLst>
                </p:cNvPr>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71" name="Rectangle 130">
                  <a:extLst>
                    <a:ext uri="{FF2B5EF4-FFF2-40B4-BE49-F238E27FC236}">
                      <a16:creationId xmlns:a16="http://schemas.microsoft.com/office/drawing/2014/main" id="{3B610CC9-C4CD-9143-B71F-B48CDDA81206}"/>
                    </a:ext>
                  </a:extLst>
                </p:cNvPr>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72" name="Rectangle 131">
                  <a:extLst>
                    <a:ext uri="{FF2B5EF4-FFF2-40B4-BE49-F238E27FC236}">
                      <a16:creationId xmlns:a16="http://schemas.microsoft.com/office/drawing/2014/main" id="{79473BA0-C64F-304F-8B0E-F18DE62D7260}"/>
                    </a:ext>
                  </a:extLst>
                </p:cNvPr>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73" name="Rectangle 132">
                  <a:extLst>
                    <a:ext uri="{FF2B5EF4-FFF2-40B4-BE49-F238E27FC236}">
                      <a16:creationId xmlns:a16="http://schemas.microsoft.com/office/drawing/2014/main" id="{BB654DFD-B983-C546-AA4B-02AF54CCAA23}"/>
                    </a:ext>
                  </a:extLst>
                </p:cNvPr>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74" name="Rectangle 133">
                  <a:extLst>
                    <a:ext uri="{FF2B5EF4-FFF2-40B4-BE49-F238E27FC236}">
                      <a16:creationId xmlns:a16="http://schemas.microsoft.com/office/drawing/2014/main" id="{ADC4E1E8-6EAA-7340-A4FA-8A79A064706A}"/>
                    </a:ext>
                  </a:extLst>
                </p:cNvPr>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75" name="Rectangle 134">
                  <a:extLst>
                    <a:ext uri="{FF2B5EF4-FFF2-40B4-BE49-F238E27FC236}">
                      <a16:creationId xmlns:a16="http://schemas.microsoft.com/office/drawing/2014/main" id="{DA382CC6-4E87-D549-8C9C-E488EE55B2EB}"/>
                    </a:ext>
                  </a:extLst>
                </p:cNvPr>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76" name="Rectangle 135">
                  <a:extLst>
                    <a:ext uri="{FF2B5EF4-FFF2-40B4-BE49-F238E27FC236}">
                      <a16:creationId xmlns:a16="http://schemas.microsoft.com/office/drawing/2014/main" id="{3F541642-31B6-194F-9EBB-AD824E63ABBE}"/>
                    </a:ext>
                  </a:extLst>
                </p:cNvPr>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77" name="Rectangle 136">
                  <a:extLst>
                    <a:ext uri="{FF2B5EF4-FFF2-40B4-BE49-F238E27FC236}">
                      <a16:creationId xmlns:a16="http://schemas.microsoft.com/office/drawing/2014/main" id="{907FB6AD-BAE4-9842-820C-F70B94CA5B7E}"/>
                    </a:ext>
                  </a:extLst>
                </p:cNvPr>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grpSp>
      </p:grpSp>
      <p:sp>
        <p:nvSpPr>
          <p:cNvPr id="30749" name="Footer Placeholder 2">
            <a:extLst>
              <a:ext uri="{FF2B5EF4-FFF2-40B4-BE49-F238E27FC236}">
                <a16:creationId xmlns:a16="http://schemas.microsoft.com/office/drawing/2014/main" id="{4A00A4BC-29C9-A044-9571-C2FB5775EC8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14 – Memory Management</a:t>
            </a:r>
            <a:endParaRPr lang="en-US" altLang="en-US" sz="1400" b="0">
              <a:solidFill>
                <a:schemeClr val="tx1"/>
              </a:solidFill>
              <a:latin typeface="Times New Roman" panose="02020603050405020304" pitchFamily="18" charset="0"/>
            </a:endParaRPr>
          </a:p>
        </p:txBody>
      </p:sp>
      <p:sp>
        <p:nvSpPr>
          <p:cNvPr id="30750" name="Slide Number Placeholder 4">
            <a:extLst>
              <a:ext uri="{FF2B5EF4-FFF2-40B4-BE49-F238E27FC236}">
                <a16:creationId xmlns:a16="http://schemas.microsoft.com/office/drawing/2014/main" id="{3A855C1E-CDCA-FB48-957A-0175277F8E0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77F7A1C2-D464-094A-8F72-3EC518439E48}" type="slidenum">
              <a:rPr lang="en-US" altLang="en-US" sz="1000">
                <a:solidFill>
                  <a:schemeClr val="tx1"/>
                </a:solidFill>
              </a:rPr>
              <a:pPr>
                <a:spcBef>
                  <a:spcPct val="0"/>
                </a:spcBef>
                <a:buClrTx/>
                <a:buSzTx/>
                <a:buFontTx/>
                <a:buNone/>
              </a:pPr>
              <a:t>9</a:t>
            </a:fld>
            <a:endParaRPr lang="en-US" altLang="en-US" sz="1000">
              <a:solidFill>
                <a:schemeClr val="tx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bllineb">
  <a:themeElements>
    <a:clrScheme name="">
      <a:dk1>
        <a:srgbClr val="333399"/>
      </a:dk1>
      <a:lt1>
        <a:srgbClr val="FFFFFF"/>
      </a:lt1>
      <a:dk2>
        <a:srgbClr val="CC0000"/>
      </a:dk2>
      <a:lt2>
        <a:srgbClr val="CECECE"/>
      </a:lt2>
      <a:accent1>
        <a:srgbClr val="EBEBEB"/>
      </a:accent1>
      <a:accent2>
        <a:srgbClr val="232323"/>
      </a:accent2>
      <a:accent3>
        <a:srgbClr val="FFFFFF"/>
      </a:accent3>
      <a:accent4>
        <a:srgbClr val="2A2A82"/>
      </a:accent4>
      <a:accent5>
        <a:srgbClr val="F3F3F3"/>
      </a:accent5>
      <a:accent6>
        <a:srgbClr val="1F1F1F"/>
      </a:accent6>
      <a:hlink>
        <a:srgbClr val="9C9C9C"/>
      </a:hlink>
      <a:folHlink>
        <a:srgbClr val="676767"/>
      </a:folHlink>
    </a:clrScheme>
    <a:fontScheme name="dbllineb">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blline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blline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blline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blline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blline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blline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blline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333399"/>
    </a:dk1>
    <a:lt1>
      <a:srgbClr val="FFFFFF"/>
    </a:lt1>
    <a:dk2>
      <a:srgbClr val="CC0000"/>
    </a:dk2>
    <a:lt2>
      <a:srgbClr val="CECECE"/>
    </a:lt2>
    <a:accent1>
      <a:srgbClr val="EBEBEB"/>
    </a:accent1>
    <a:accent2>
      <a:srgbClr val="232323"/>
    </a:accent2>
    <a:accent3>
      <a:srgbClr val="FFFFFF"/>
    </a:accent3>
    <a:accent4>
      <a:srgbClr val="2A2A82"/>
    </a:accent4>
    <a:accent5>
      <a:srgbClr val="F3F3F3"/>
    </a:accent5>
    <a:accent6>
      <a:srgbClr val="1F1F1F"/>
    </a:accent6>
    <a:hlink>
      <a:srgbClr val="9C9C9C"/>
    </a:hlink>
    <a:folHlink>
      <a:srgbClr val="676767"/>
    </a:folHlink>
  </a:clrScheme>
  <a:fontScheme name="dbllineb">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c:\msoffice\powerpnt\template\bwovrhd\dbllineb.ppt</Template>
  <TotalTime>111</TotalTime>
  <Pages>7</Pages>
  <Words>3984</Words>
  <Application>Microsoft Macintosh PowerPoint</Application>
  <PresentationFormat>Letter Paper (8.5x11 in)</PresentationFormat>
  <Paragraphs>951</Paragraphs>
  <Slides>56</Slides>
  <Notes>33</Notes>
  <HiddenSlides>24</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Arial</vt:lpstr>
      <vt:lpstr>ＭＳ Ｐゴシック</vt:lpstr>
      <vt:lpstr>Arial Black</vt:lpstr>
      <vt:lpstr>Monotype Sorts</vt:lpstr>
      <vt:lpstr>ZapfDingbats</vt:lpstr>
      <vt:lpstr>Times New Roman</vt:lpstr>
      <vt:lpstr>Courier New</vt:lpstr>
      <vt:lpstr>Times</vt:lpstr>
      <vt:lpstr>Calibri</vt:lpstr>
      <vt:lpstr>dbllineb</vt:lpstr>
      <vt:lpstr>CSE 153 Design of Operating Systems  Winter 2023</vt:lpstr>
      <vt:lpstr>OS Abstractions</vt:lpstr>
      <vt:lpstr>Our plan of action</vt:lpstr>
      <vt:lpstr>Random-Access Memory (RAM)</vt:lpstr>
      <vt:lpstr>SRAM vs DRAM Summary</vt:lpstr>
      <vt:lpstr>Conventional DRAM Organization</vt:lpstr>
      <vt:lpstr>Reading DRAM Supercell (2,1)</vt:lpstr>
      <vt:lpstr>Reading DRAM Supercell (2,1)</vt:lpstr>
      <vt:lpstr>Memory Modules</vt:lpstr>
      <vt:lpstr>Enhanced DRAMs</vt:lpstr>
      <vt:lpstr>Nonvolatile Memories</vt:lpstr>
      <vt:lpstr>NVM Uses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The CPU-Memory Gap</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An Example Memory Hierarchy</vt:lpstr>
      <vt:lpstr>Memory hierarchy</vt:lpstr>
      <vt:lpstr>General Cache Concepts</vt:lpstr>
      <vt:lpstr>General Cache Concepts: Hit</vt:lpstr>
      <vt:lpstr>General Cache Concepts: Miss</vt:lpstr>
      <vt:lpstr>General Caching Concepts:  Types of Cache Misses</vt:lpstr>
      <vt:lpstr>Examples of Caching in the Hierarchy</vt:lpstr>
      <vt:lpstr>Summary so far</vt:lpstr>
      <vt:lpstr>Sharing Memory</vt:lpstr>
      <vt:lpstr>Virtual Addresses</vt:lpstr>
      <vt:lpstr>Virtual Addresses</vt:lpstr>
      <vt:lpstr>Fixed Partitions</vt:lpstr>
      <vt:lpstr>Fixed Partitions</vt:lpstr>
      <vt:lpstr>Fixed Partitions</vt:lpstr>
      <vt:lpstr>Variable Partitions</vt:lpstr>
      <vt:lpstr>Variable Partitions</vt:lpstr>
      <vt:lpstr>Variable Partitions</vt:lpstr>
      <vt:lpstr>Paging</vt:lpstr>
      <vt:lpstr>Process Perspective</vt:lpstr>
      <vt:lpstr>Paging</vt:lpstr>
      <vt:lpstr>Page Lookups</vt:lpstr>
      <vt:lpstr>Paging Example</vt:lpstr>
      <vt:lpstr>Page Table Entries (PTEs)</vt:lpstr>
      <vt:lpstr>Paging Advantages</vt:lpstr>
      <vt:lpstr>Paging Limitations</vt:lpstr>
      <vt:lpstr>Segmentation</vt:lpstr>
      <vt:lpstr>Segment Lookups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153 Design of Operating Systems  Spring 2016</dc:title>
  <dc:subject/>
  <dc:creator>Tala Abughazaleh</dc:creator>
  <cp:keywords/>
  <dc:description/>
  <cp:lastModifiedBy>Microsoft Office User</cp:lastModifiedBy>
  <cp:revision>12</cp:revision>
  <cp:lastPrinted>2019-02-15T06:29:34Z</cp:lastPrinted>
  <dcterms:created xsi:type="dcterms:W3CDTF">2016-05-05T15:36:34Z</dcterms:created>
  <dcterms:modified xsi:type="dcterms:W3CDTF">2023-02-17T17:07:30Z</dcterms:modified>
</cp:coreProperties>
</file>