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1" r:id="rId3"/>
    <p:sldId id="290" r:id="rId4"/>
    <p:sldId id="268" r:id="rId5"/>
    <p:sldId id="270" r:id="rId6"/>
    <p:sldId id="269" r:id="rId7"/>
    <p:sldId id="274" r:id="rId8"/>
    <p:sldId id="276" r:id="rId9"/>
    <p:sldId id="275" r:id="rId10"/>
    <p:sldId id="277" r:id="rId11"/>
    <p:sldId id="278" r:id="rId12"/>
    <p:sldId id="279" r:id="rId13"/>
    <p:sldId id="280" r:id="rId14"/>
    <p:sldId id="281" r:id="rId15"/>
    <p:sldId id="282" r:id="rId16"/>
    <p:sldId id="260" r:id="rId17"/>
    <p:sldId id="262" r:id="rId18"/>
    <p:sldId id="264" r:id="rId19"/>
    <p:sldId id="263" r:id="rId20"/>
    <p:sldId id="266" r:id="rId21"/>
    <p:sldId id="267" r:id="rId22"/>
    <p:sldId id="291" r:id="rId23"/>
    <p:sldId id="292" r:id="rId24"/>
    <p:sldId id="293" r:id="rId25"/>
    <p:sldId id="295" r:id="rId26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0"/>
    </p:cViewPr>
  </p:sorterViewPr>
  <p:notesViewPr>
    <p:cSldViewPr>
      <p:cViewPr varScale="1">
        <p:scale>
          <a:sx n="82" d="100"/>
          <a:sy n="82" d="100"/>
        </p:scale>
        <p:origin x="-1914" y="-9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56C3986-CA69-9A78-EE3C-C02BF43090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95819C4-9709-5E78-17D5-1FF222A90DD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A09E035-36A9-9059-5E02-C41423CB6D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1828AD0-A690-4FC3-010D-0FC0B3EAAB2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 smtClean="0"/>
            </a:lvl1pPr>
          </a:lstStyle>
          <a:p>
            <a:pPr>
              <a:defRPr/>
            </a:pPr>
            <a:fld id="{00A545FA-9745-8B44-98BB-BB531D39C9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59F9A6B-932A-742F-AE42-8041CE0FD2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91E6170-1DCB-4184-7EE9-E0838D7B79B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B738423-DBA4-7EA7-35B1-B72C6B35F1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05B1AAF7-6115-7F79-5B07-CBB83A1E25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F80532B-ABEA-CD4F-87AC-0550F88213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6D5B5A4-19E9-90CB-4370-C2760179CE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39" tIns="48574" rIns="97139" bIns="48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11325887-C6A1-9B27-C318-229F55231C7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5488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>
            <a:extLst>
              <a:ext uri="{FF2B5EF4-FFF2-40B4-BE49-F238E27FC236}">
                <a16:creationId xmlns:a16="http://schemas.microsoft.com/office/drawing/2014/main" id="{E5D1F89C-6872-096F-E603-FE87BB1F5B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2E098F9-EA66-3740-A9A0-6EAE18DA86BF}" type="slidenum">
              <a:rPr lang="en-US" altLang="en-US" sz="1000" b="0"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CEE0D98E-912A-2C99-DDEF-5FE1991C9E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1AA4661-890F-4131-DFC2-DD0B56134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FA4DF78-C7DF-0B72-0C9D-93665FDE40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008A2F9-5BE2-AC1E-80D5-FDF1706103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</a:p>
        </p:txBody>
      </p:sp>
    </p:spTree>
    <p:extLst>
      <p:ext uri="{BB962C8B-B14F-4D97-AF65-F5344CB8AC3E}">
        <p14:creationId xmlns:p14="http://schemas.microsoft.com/office/powerpoint/2010/main" val="9384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2E92E88-D476-559B-FAA6-4F1499646D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F8C2340-0182-028C-47D4-8F3BE01125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5D8307A-77CF-C072-92E8-3FBF33F5B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C5D22-AA22-6C43-9965-5DA0AD18A5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91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2E248D-FC04-7A8C-AAB1-663D0BCD7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A61B59B-FD7B-D405-325C-3EA59FC9C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3FA1537-2300-0844-9674-3F4734738B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DA420-378D-404C-85C5-5B0360643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22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4718093-C23E-3EDC-DD9E-57C9C24B45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9268F90-FD8A-FF7E-2A04-26ECFEE70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B4AD778-9E7C-8216-2BAD-33E4887367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BE79C-FCDF-5149-AE84-F165B053E3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30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5C73E97-D9AA-C911-A523-2670BAC81C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EF310F1-E9FE-1839-AACF-A9F77861FF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638CAEE-0106-8A99-A3AA-359D4C57EE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D0040-9A1A-CB4B-8B0C-095E3319A0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18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77346C6-B5E3-FE6D-EE62-C9EC00203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4ADA38A-4F37-A549-B3F7-2F40DEA59E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33EC1AE5-FDFE-D82F-62C8-EBB02BB8FE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13843-4131-0E48-8C23-B48C0E2697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50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81AC414-B2C2-CDD2-D8D6-2D01CA6A4B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67E5434-73BE-9997-8CAC-2E58A4E370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6AFFA078-E1AB-9D6C-64DE-BFC1030AA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28B73-7D24-424B-823D-35B2721DB2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18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595AD0-328D-433B-03C8-92775FD242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1810B8-6147-FDF5-E42B-74E6E672D9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CBD8CB2-05CC-C41D-5B95-2328AFF442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D2E23-3C5B-134F-834B-DB3BE3A38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00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1C12A0E-9D25-C3F4-85E8-D22C74185F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3A6C685-58C1-5366-763B-A716EEAD28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735149C-4E55-04A8-FDC0-7388A58655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7A92E-81A4-704C-ABBF-63AE27B41A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25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1B27FA3-9980-AE29-B0E2-A172511F71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8AC7FE7-2274-6F9C-92C2-8A7955CA35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C2284452-59D8-53A0-B717-3641FD2EDF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97B21-F278-3E4A-940E-012D38A2D4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1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48FBB73-844F-7B41-6238-4580FFD671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BA709CB-B0AB-8CC2-5829-94E71375D8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DF754DF9-47C6-B8E6-4E35-045EDF4E0C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11BE4-F8A1-D347-997D-A31C646C7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451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6DECFD0-9323-8054-B6F0-8943CBB2B1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February 4, 2014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3173AE-A07E-D0EE-37D1-C6FF97C0E9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CSE 153 – Midterm Review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751AB64C-5D07-A4FA-BCFF-9ADA709BC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EAF55DDC-43B7-FD57-1E72-C0117F8121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D4EE2518-2F7F-C3D6-FDD8-1693C632AC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8CC3EC41-9542-6044-B2BB-75382D1631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Line 13">
            <a:extLst>
              <a:ext uri="{FF2B5EF4-FFF2-40B4-BE49-F238E27FC236}">
                <a16:creationId xmlns:a16="http://schemas.microsoft.com/office/drawing/2014/main" id="{FC777F38-3A84-6B54-2491-9C7C5FCF2C5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9E54C7C-0822-D577-FDF1-6A49F490A0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CSE 153</a:t>
            </a:r>
            <a:b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Design of Operating Systems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 dirty="0">
                <a:ea typeface="ＭＳ Ｐゴシック" panose="020B0600070205080204" pitchFamily="34" charset="-128"/>
              </a:rPr>
              <a:t>Winter 2023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D281952-029F-1FCB-A190-92DB6C6EA3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Midterm Review</a:t>
            </a:r>
            <a:endParaRPr lang="en-US"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  <a:defRPr/>
            </a:pPr>
            <a:endParaRPr lang="en-US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4">
            <a:extLst>
              <a:ext uri="{FF2B5EF4-FFF2-40B4-BE49-F238E27FC236}">
                <a16:creationId xmlns:a16="http://schemas.microsoft.com/office/drawing/2014/main" id="{7A6A1D30-AF97-5B0B-638D-09AC1F8D2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BB9394FE-2D90-F197-FDC5-571B65CE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CA925F-0DAD-8D48-ABD6-F37A3281B624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7426" name="Rectangle 2">
            <a:extLst>
              <a:ext uri="{FF2B5EF4-FFF2-40B4-BE49-F238E27FC236}">
                <a16:creationId xmlns:a16="http://schemas.microsoft.com/office/drawing/2014/main" id="{DEA81090-689B-8E53-4D6C-4F3F09903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Threads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06D14BD7-6CB3-37F0-8907-F4E9C2754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is a thread?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is the difference between a thread and a process?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are they related?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Why are threads useful?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is the difference between user-level and kernel-level threads?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are the advantages/disadvantages of one over another?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4">
            <a:extLst>
              <a:ext uri="{FF2B5EF4-FFF2-40B4-BE49-F238E27FC236}">
                <a16:creationId xmlns:a16="http://schemas.microsoft.com/office/drawing/2014/main" id="{5EDA23FE-09C2-4140-C13B-30CBD03B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1617F16E-E536-9C2B-6BAF-9D23A020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6E3162-D637-8B4B-876D-4B9D5F278DCC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D6C7181C-15B8-E0DC-66EE-6A91659068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Thread Implementation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687E4BD-953B-0D72-BC0A-DFCB21442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How are threads managed by the run-time system?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Thread control blocks, thread queues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is this different from process management?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operations do threads support?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Fork, yield, sleep, etc.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does thread yield do?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is a context switch?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is the difference between non-preemptive scheduling and preemptive thread scheduling?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Voluntary and involuntary context switches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>
            <a:extLst>
              <a:ext uri="{FF2B5EF4-FFF2-40B4-BE49-F238E27FC236}">
                <a16:creationId xmlns:a16="http://schemas.microsoft.com/office/drawing/2014/main" id="{1B54648E-DE61-1763-7F77-90CCFA9AE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277FE048-9A30-DB09-1E1D-01C5D9E7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0BC49D-FD67-984E-BD60-40B5A5755D9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9474" name="Rectangle 2">
            <a:extLst>
              <a:ext uri="{FF2B5EF4-FFF2-40B4-BE49-F238E27FC236}">
                <a16:creationId xmlns:a16="http://schemas.microsoft.com/office/drawing/2014/main" id="{DB798862-0C64-BB93-6761-0198094639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Synchronization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F731219-FB6C-6F8F-9DDC-13B4B8EE06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Why do we need synchronization?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Coordinate access to shared data structures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Coordinate thread/process execution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can happen to shared data structures if synchronization is not used?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Race condition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Corruption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Bank account example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When are resources shared?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Global variables, static objects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Heap objects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4">
            <a:extLst>
              <a:ext uri="{FF2B5EF4-FFF2-40B4-BE49-F238E27FC236}">
                <a16:creationId xmlns:a16="http://schemas.microsoft.com/office/drawing/2014/main" id="{9E8216F9-D322-3E51-1EE6-7EEB7567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B6D56C02-5B28-3A7A-D8E8-3918F1EF3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42290C-ACAA-9740-A63A-CCACA946A7C5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3436C771-FB83-2B05-175B-FE662D0C4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Mutual Exclusion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0FB1E914-06E4-C02B-FDC3-BCFBAA9C2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is mutual exclusion?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is a critical section?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guarantees do critical sections provide?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are the requirements of critical sections?</a:t>
            </a:r>
          </a:p>
          <a:p>
            <a:pPr lvl="2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Mutual exclusion (safety)</a:t>
            </a:r>
          </a:p>
          <a:p>
            <a:pPr lvl="2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Progress (liveness)</a:t>
            </a:r>
          </a:p>
          <a:p>
            <a:pPr lvl="2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Bounded waiting (no starvation: liveness)</a:t>
            </a:r>
          </a:p>
          <a:p>
            <a:pPr lvl="2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Performance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How does mutual exclusion relate to critical sections?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are the mechanisms for building critical sections?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Locks, semaphores, monitors, condition variables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4">
            <a:extLst>
              <a:ext uri="{FF2B5EF4-FFF2-40B4-BE49-F238E27FC236}">
                <a16:creationId xmlns:a16="http://schemas.microsoft.com/office/drawing/2014/main" id="{4DA808C1-28FE-93FD-75AC-6659E970C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EFCC3114-F26A-6142-1004-77C50CF4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69B8AF-954E-AA41-A634-F9F6BDA3A916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91522" name="Rectangle 2">
            <a:extLst>
              <a:ext uri="{FF2B5EF4-FFF2-40B4-BE49-F238E27FC236}">
                <a16:creationId xmlns:a16="http://schemas.microsoft.com/office/drawing/2014/main" id="{F8E15076-8703-7EAC-A2A2-1C51337DE2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Locks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7F104E0B-76B4-844F-F9A3-7B2D062666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does Acquire do?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does Release do?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does it mean for Acquire/Release to be atomic?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How can locks be implemented?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Spinlocks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Disable/enable interrupts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How does test-and-set work?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kind of lock does it implement?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are the limitations of using spinlocks, interrupts?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Inefficient, interrupts turned off too long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4">
            <a:extLst>
              <a:ext uri="{FF2B5EF4-FFF2-40B4-BE49-F238E27FC236}">
                <a16:creationId xmlns:a16="http://schemas.microsoft.com/office/drawing/2014/main" id="{3B99FDBA-4C04-F992-4DC7-A14C31B9D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66934243-E4A8-7248-32BD-7FFEFDF6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146C7B-509E-BE47-B661-3650CAFDA51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7D583293-E7B8-010F-3F0B-BADCC3F72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Semaphores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78082608-18B7-A00B-C1BA-B84149544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is a semaphore?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does Wait/P/Decrement do?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does Signal/V/Increment do?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does a semaphore differ from a lock?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is the difference between a binary semaphore and a counting semaphore?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When do threads block on semaphores?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When are they woken up again?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Using semaphores to solve synchronization problems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Readers/Writers problem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Bounded Buffers problem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4">
            <a:extLst>
              <a:ext uri="{FF2B5EF4-FFF2-40B4-BE49-F238E27FC236}">
                <a16:creationId xmlns:a16="http://schemas.microsoft.com/office/drawing/2014/main" id="{141F3504-DDB9-E0BD-DDC7-F0E8C916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CEFD6733-78E1-1AAA-F0F8-9D41CB1E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B66ECE-78DE-CE48-AC0F-0D37D38937CD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0018" name="Rectangle 2">
            <a:extLst>
              <a:ext uri="{FF2B5EF4-FFF2-40B4-BE49-F238E27FC236}">
                <a16:creationId xmlns:a16="http://schemas.microsoft.com/office/drawing/2014/main" id="{85AEB7D2-5158-6F36-D3B8-90703B6D2E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Scheduling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71D65D1F-85A6-1F6F-EB22-DF2229654C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kinds of scheduling is there?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Long-term scheduling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Short-term scheduling 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Components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Scheduler (dispatcher)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When does scheduling happen?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Job changes state (e.g., waiting to running)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Interrupt, exception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Job creation, termination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4">
            <a:extLst>
              <a:ext uri="{FF2B5EF4-FFF2-40B4-BE49-F238E27FC236}">
                <a16:creationId xmlns:a16="http://schemas.microsoft.com/office/drawing/2014/main" id="{5C7393E6-F61E-2C2F-9925-529DA3BF4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8A62A30A-0C5C-26C4-E900-949597C24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8B2C37-AB61-494A-ABFB-0FA5B070D922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2066" name="Rectangle 2">
            <a:extLst>
              <a:ext uri="{FF2B5EF4-FFF2-40B4-BE49-F238E27FC236}">
                <a16:creationId xmlns:a16="http://schemas.microsoft.com/office/drawing/2014/main" id="{F23F6BA6-6A3D-06E4-6CD9-83B366CAA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Scheduling Goals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12D7365-2DBB-FAE1-A8F7-1091E09C2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Goals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Maximize CPU utilization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Maximize job throughput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Minimize turnaround time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Minimize waiting time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Minimize response time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is the goal of a batch system?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is the goal of an interactive system?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4">
            <a:extLst>
              <a:ext uri="{FF2B5EF4-FFF2-40B4-BE49-F238E27FC236}">
                <a16:creationId xmlns:a16="http://schemas.microsoft.com/office/drawing/2014/main" id="{89E6B81A-A84A-5F65-1F79-DED3E826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ECF95257-715B-7E60-1388-5F7286C3D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9F53DB-91E8-7944-85BE-3AE0B3DA60DE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4114" name="Rectangle 2">
            <a:extLst>
              <a:ext uri="{FF2B5EF4-FFF2-40B4-BE49-F238E27FC236}">
                <a16:creationId xmlns:a16="http://schemas.microsoft.com/office/drawing/2014/main" id="{CB9DDE06-90C1-AC9B-3471-16EAC162DF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Starvation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C66D049-B901-D514-7DAF-39A675061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Starvation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Indefinite denial of a resource (CPU, lock)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Causes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Side effect of scheduling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Side effect of synchronization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Operating systems try to prevent starvation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4">
            <a:extLst>
              <a:ext uri="{FF2B5EF4-FFF2-40B4-BE49-F238E27FC236}">
                <a16:creationId xmlns:a16="http://schemas.microsoft.com/office/drawing/2014/main" id="{2392F1AF-098D-304C-318D-7E9DAA56A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0887179A-1777-C31F-541E-EA7F7A101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E3C0BB-964F-8B4E-9435-EDA153B07F0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3090" name="Rectangle 2">
            <a:extLst>
              <a:ext uri="{FF2B5EF4-FFF2-40B4-BE49-F238E27FC236}">
                <a16:creationId xmlns:a16="http://schemas.microsoft.com/office/drawing/2014/main" id="{DBC6B68C-3DC1-31DA-DFCF-CDDB43DC5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Scheduling Algorithms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B8ACDE7-DA28-77EF-66E0-E9EEDD70C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are the properties, advantages and disadvantages of the following scheduling algorithms?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First Come First Serve (FCFS)/First In First Out (FIFO)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Shortest Job First (SJF)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Priority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Round Robin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Multilevel feedback queues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scheduling algorithm does Unix use?  Why?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>
            <a:extLst>
              <a:ext uri="{FF2B5EF4-FFF2-40B4-BE49-F238E27FC236}">
                <a16:creationId xmlns:a16="http://schemas.microsoft.com/office/drawing/2014/main" id="{0D853C3D-EFEB-9A40-A92E-A67E1AD4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6E121628-1880-9F4E-AE7E-F858E6162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2B74C4-AAC8-EB4C-8DDF-E9BC2D1C4FAE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1042" name="Rectangle 2">
            <a:extLst>
              <a:ext uri="{FF2B5EF4-FFF2-40B4-BE49-F238E27FC236}">
                <a16:creationId xmlns:a16="http://schemas.microsoft.com/office/drawing/2014/main" id="{7482889F-A7D2-F540-A4F7-A20581F7A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Midterm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553EBC7-8593-7045-9A50-4503DC793C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in class on Wednesday 2/15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Covers material through scheduling and deadlock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Monitors lecture not included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Based upon lecture material and modules of the book indicated on the class schedule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Closed book? What do you think?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486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4">
            <a:extLst>
              <a:ext uri="{FF2B5EF4-FFF2-40B4-BE49-F238E27FC236}">
                <a16:creationId xmlns:a16="http://schemas.microsoft.com/office/drawing/2014/main" id="{15F8D0BE-61CA-3898-6A10-2AEDED729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D04F3251-73BC-BF86-A723-ECD04796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C8EE6C-7917-D94D-B88C-465870848F02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6162" name="Rectangle 2">
            <a:extLst>
              <a:ext uri="{FF2B5EF4-FFF2-40B4-BE49-F238E27FC236}">
                <a16:creationId xmlns:a16="http://schemas.microsoft.com/office/drawing/2014/main" id="{D6B4A663-689C-1163-3D98-FCA78961A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240EC09-26AE-66C9-645C-56DC99AC9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Deadlock happens when processes are waiting on each other and cannot make progress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are the conditions for deadlock?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Mutual exclusion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Hold and wait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preemption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Circular wait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How to visualize, represent abstractly?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Resource allocation graph (RAG)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Waits for graph (WFG)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4">
            <a:extLst>
              <a:ext uri="{FF2B5EF4-FFF2-40B4-BE49-F238E27FC236}">
                <a16:creationId xmlns:a16="http://schemas.microsoft.com/office/drawing/2014/main" id="{60C978B8-1767-7C5F-3426-8687C3C3C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61643E2F-1BE3-3638-E32D-69CC174D7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6B886C-7FFA-774D-85B0-2F20B50D0C52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7186" name="Rectangle 2">
            <a:extLst>
              <a:ext uri="{FF2B5EF4-FFF2-40B4-BE49-F238E27FC236}">
                <a16:creationId xmlns:a16="http://schemas.microsoft.com/office/drawing/2014/main" id="{A76C200D-9D66-CCD1-A89A-17F46DD525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 Approaches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2747BB1-713E-4FCE-7E03-38A0F6DC3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Dealing with deadlock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Ignore 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Prevent it (prevent one of the four conditions)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Avoid it (have tight control over resource allocation)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Detect and recover from it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What is the Banker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algorithm?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Which of the four approaches above does it implement?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0C7D2-97DB-9921-3E32-93D78FBD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Lets do some problems</a:t>
            </a:r>
          </a:p>
        </p:txBody>
      </p:sp>
      <p:sp>
        <p:nvSpPr>
          <p:cNvPr id="37890" name="Footer Placeholder 4">
            <a:extLst>
              <a:ext uri="{FF2B5EF4-FFF2-40B4-BE49-F238E27FC236}">
                <a16:creationId xmlns:a16="http://schemas.microsoft.com/office/drawing/2014/main" id="{E5C30A7C-F98D-C2A0-AA08-21C0B4C4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Slide Number Placeholder 5">
            <a:extLst>
              <a:ext uri="{FF2B5EF4-FFF2-40B4-BE49-F238E27FC236}">
                <a16:creationId xmlns:a16="http://schemas.microsoft.com/office/drawing/2014/main" id="{090A773B-9C89-E606-162E-B879FA05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C4F2FA-C648-9F42-AC9F-16E1D2946876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7892" name="Content Placeholder 2">
            <a:extLst>
              <a:ext uri="{FF2B5EF4-FFF2-40B4-BE49-F238E27FC236}">
                <a16:creationId xmlns:a16="http://schemas.microsoft.com/office/drawing/2014/main" id="{202C35B5-09D2-8101-1EE4-6F05FE2AE3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Content Placeholder 6" descr="exam1-p2.jpg">
            <a:extLst>
              <a:ext uri="{FF2B5EF4-FFF2-40B4-BE49-F238E27FC236}">
                <a16:creationId xmlns:a16="http://schemas.microsoft.com/office/drawing/2014/main" id="{ADF62C3D-FCB1-466C-32E9-20D4FDE8511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2060" b="-132060"/>
          <a:stretch>
            <a:fillRect/>
          </a:stretch>
        </p:blipFill>
        <p:spPr>
          <a:xfrm>
            <a:off x="536575" y="0"/>
            <a:ext cx="8607425" cy="6324600"/>
          </a:xfrm>
        </p:spPr>
      </p:pic>
      <p:sp>
        <p:nvSpPr>
          <p:cNvPr id="38914" name="Footer Placeholder 4">
            <a:extLst>
              <a:ext uri="{FF2B5EF4-FFF2-40B4-BE49-F238E27FC236}">
                <a16:creationId xmlns:a16="http://schemas.microsoft.com/office/drawing/2014/main" id="{6F61069F-7FDD-3A10-F838-4ECAF48E0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Slide Number Placeholder 5">
            <a:extLst>
              <a:ext uri="{FF2B5EF4-FFF2-40B4-BE49-F238E27FC236}">
                <a16:creationId xmlns:a16="http://schemas.microsoft.com/office/drawing/2014/main" id="{90E3A400-C4B9-0353-188B-D4B14FAAE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F9841A-787C-5E45-9C14-9E7E8A231181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B3CCF-75D7-E6FB-9F05-45C12A6C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pic>
        <p:nvPicPr>
          <p:cNvPr id="39938" name="Content Placeholder 6" descr="exam1-p3.png">
            <a:extLst>
              <a:ext uri="{FF2B5EF4-FFF2-40B4-BE49-F238E27FC236}">
                <a16:creationId xmlns:a16="http://schemas.microsoft.com/office/drawing/2014/main" id="{375E88D1-CE2D-67A2-A941-98C0BCE60E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5700" b="-125700"/>
          <a:stretch>
            <a:fillRect/>
          </a:stretch>
        </p:blipFill>
        <p:spPr/>
      </p:pic>
      <p:sp>
        <p:nvSpPr>
          <p:cNvPr id="39939" name="Footer Placeholder 4">
            <a:extLst>
              <a:ext uri="{FF2B5EF4-FFF2-40B4-BE49-F238E27FC236}">
                <a16:creationId xmlns:a16="http://schemas.microsoft.com/office/drawing/2014/main" id="{A57BA786-8C3D-6C1D-AF48-6DB0D8169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40" name="Slide Number Placeholder 5">
            <a:extLst>
              <a:ext uri="{FF2B5EF4-FFF2-40B4-BE49-F238E27FC236}">
                <a16:creationId xmlns:a16="http://schemas.microsoft.com/office/drawing/2014/main" id="{2CACAFFD-B9E5-769C-288F-2B6964A9D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2568C6-521C-7C45-9293-03A4975C734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139D4-62DB-FA69-AAB3-5E685073C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pic>
        <p:nvPicPr>
          <p:cNvPr id="40962" name="Content Placeholder 6" descr="exam1-p5.png">
            <a:extLst>
              <a:ext uri="{FF2B5EF4-FFF2-40B4-BE49-F238E27FC236}">
                <a16:creationId xmlns:a16="http://schemas.microsoft.com/office/drawing/2014/main" id="{AA885B97-BB1C-945B-61AA-D40E4DAEFD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1477" b="-121477"/>
          <a:stretch>
            <a:fillRect/>
          </a:stretch>
        </p:blipFill>
        <p:spPr>
          <a:xfrm>
            <a:off x="269875" y="987425"/>
            <a:ext cx="8842375" cy="5867400"/>
          </a:xfrm>
        </p:spPr>
      </p:pic>
      <p:sp>
        <p:nvSpPr>
          <p:cNvPr id="40963" name="Footer Placeholder 4">
            <a:extLst>
              <a:ext uri="{FF2B5EF4-FFF2-40B4-BE49-F238E27FC236}">
                <a16:creationId xmlns:a16="http://schemas.microsoft.com/office/drawing/2014/main" id="{3610CCF7-2E59-87A8-F64C-ACE5FA1D0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4" name="Slide Number Placeholder 5">
            <a:extLst>
              <a:ext uri="{FF2B5EF4-FFF2-40B4-BE49-F238E27FC236}">
                <a16:creationId xmlns:a16="http://schemas.microsoft.com/office/drawing/2014/main" id="{9B4ACC0E-C053-0085-814B-5A23EA87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113E6E-F1F6-8B47-85FA-1C5F68274185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4">
            <a:extLst>
              <a:ext uri="{FF2B5EF4-FFF2-40B4-BE49-F238E27FC236}">
                <a16:creationId xmlns:a16="http://schemas.microsoft.com/office/drawing/2014/main" id="{F1FD1061-66AE-E317-C493-6B810854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5A6047D5-092F-E056-E1CB-AC7A90DC2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DD81BE-8826-8A43-930A-5D32A097526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68994" name="Rectangle 2">
            <a:extLst>
              <a:ext uri="{FF2B5EF4-FFF2-40B4-BE49-F238E27FC236}">
                <a16:creationId xmlns:a16="http://schemas.microsoft.com/office/drawing/2014/main" id="{439915EE-AF4B-7CC3-8170-73A746DDE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Overview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ED25CAE0-6BA6-2FC4-1F93-B43D0BF677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Architectural support for Oses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Processes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Threads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Synchronization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Scheduling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>
            <a:extLst>
              <a:ext uri="{FF2B5EF4-FFF2-40B4-BE49-F238E27FC236}">
                <a16:creationId xmlns:a16="http://schemas.microsoft.com/office/drawing/2014/main" id="{E41A32C5-909B-B524-68C3-CA7FD0289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EF136118-F1B4-8B79-736A-D7AA4CC0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6AEB7A-7BD9-D948-AD56-BEEEFE78D2A6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CD6CC16F-1D1C-2D17-4CD9-85C130927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Arch Support for OSes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DBD1FBF-15F5-5188-96F3-3A3287544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Types of architecture support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Manipulating privileged machine state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Generating and handling events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>
            <a:extLst>
              <a:ext uri="{FF2B5EF4-FFF2-40B4-BE49-F238E27FC236}">
                <a16:creationId xmlns:a16="http://schemas.microsoft.com/office/drawing/2014/main" id="{9D41A739-F0B8-05DA-BE1B-51EC844DC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2FD80986-B97E-684D-2599-AF868D51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E4B8F1-54BC-9A4F-BA46-2B8CEEA0DB5B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2825F935-0092-90EB-6C81-95E5674B21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Privileged Instructions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6B1D80CF-8027-9257-38E3-4EA073E26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are privileged instructions?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Who gets to execute them?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does the CPU know whether they can be executed?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Difference between user and kernel mode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Why do they need to be privileged?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do they manipulate?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Protected control registers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Memory management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I/O devices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>
            <a:extLst>
              <a:ext uri="{FF2B5EF4-FFF2-40B4-BE49-F238E27FC236}">
                <a16:creationId xmlns:a16="http://schemas.microsoft.com/office/drawing/2014/main" id="{B8A9F6CB-32C1-26DA-DF4F-D7B10E395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3F7272B8-B5F6-FDB4-1B1E-F48584817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7170A7-9D5A-754A-A69B-DC8EF5BB7FD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9234" name="Rectangle 2">
            <a:extLst>
              <a:ext uri="{FF2B5EF4-FFF2-40B4-BE49-F238E27FC236}">
                <a16:creationId xmlns:a16="http://schemas.microsoft.com/office/drawing/2014/main" id="{3721B3B8-7B62-904C-D561-D9734DCCF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Events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0642E7B-FD2F-F805-80C3-B684E65BC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Events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Synchronous: faults (exceptions), system calls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Asynchronous: interrupts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are faults, and how are they handled?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are system calls, and how are they handled?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are interrupts, and how are they handled?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do I/O devices use interrupts?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is the difference between exceptions and interrupts?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>
            <a:extLst>
              <a:ext uri="{FF2B5EF4-FFF2-40B4-BE49-F238E27FC236}">
                <a16:creationId xmlns:a16="http://schemas.microsoft.com/office/drawing/2014/main" id="{BDA30582-ADDE-C895-7688-8146223E8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3F269191-7B85-5808-3A9F-20E4F984D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A774CE-7CF7-D94F-90B9-03DAB584722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120823BE-654E-6DEC-A01C-D5F5F306B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Processes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22E90A5-889C-01F7-FAFD-4C8AC0F60D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is a process?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resource does it virtualize?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is the difference between a process and a program?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is contained in a process?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>
            <a:extLst>
              <a:ext uri="{FF2B5EF4-FFF2-40B4-BE49-F238E27FC236}">
                <a16:creationId xmlns:a16="http://schemas.microsoft.com/office/drawing/2014/main" id="{88B05845-1D64-EB42-85A3-5CE8CC079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8E63054A-B799-B346-24F0-67A1BCF20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2B4671-7077-B64A-96A3-FD05910E29F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F115C479-47A6-37B8-7CE1-8CF92A59C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 Data Structures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2AD43A5-CED7-B5FF-A82B-29C6EF421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Process Control Blocks (PCBs)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information does it contain?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is it used in a context switch?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State queues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are process states?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is the process state graph?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When does a process change state?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does the OS use queues to keep track of processes?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4">
            <a:extLst>
              <a:ext uri="{FF2B5EF4-FFF2-40B4-BE49-F238E27FC236}">
                <a16:creationId xmlns:a16="http://schemas.microsoft.com/office/drawing/2014/main" id="{93753EED-6D35-F28F-63D4-8C56DEDAA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Midterm Review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BA8CB8AE-2D9F-4C0C-E8DA-3FDF04016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A70AD8-2DAF-9545-B167-B94593CCB6E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5378" name="Rectangle 2">
            <a:extLst>
              <a:ext uri="{FF2B5EF4-FFF2-40B4-BE49-F238E27FC236}">
                <a16:creationId xmlns:a16="http://schemas.microsoft.com/office/drawing/2014/main" id="{5BF00550-D859-6F80-11CC-650290AC66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 Manipulation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43F7560-BA8E-66A9-2066-2F59ADAFD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does CreateProcess on Windows do?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does fork() on Unix do?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does it mean for it to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return twice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does exec() on Unix do?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is it different from fork?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How are fork and exec used to implement shells?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350</TotalTime>
  <Pages>7</Pages>
  <Words>1099</Words>
  <Application>Microsoft Macintosh PowerPoint</Application>
  <PresentationFormat>Letter Paper (8.5x11 in)</PresentationFormat>
  <Paragraphs>225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ＭＳ Ｐゴシック</vt:lpstr>
      <vt:lpstr>Arial</vt:lpstr>
      <vt:lpstr>Arial Black</vt:lpstr>
      <vt:lpstr>Monotype Sorts</vt:lpstr>
      <vt:lpstr>Times New Roman</vt:lpstr>
      <vt:lpstr>ZapfDingbats</vt:lpstr>
      <vt:lpstr>dbllineb</vt:lpstr>
      <vt:lpstr>CSE 153 Design of Operating Systems  Winter 2023</vt:lpstr>
      <vt:lpstr>Midterm</vt:lpstr>
      <vt:lpstr>Overview</vt:lpstr>
      <vt:lpstr>Arch Support for OSes</vt:lpstr>
      <vt:lpstr>Privileged Instructions</vt:lpstr>
      <vt:lpstr>Events</vt:lpstr>
      <vt:lpstr>Processes</vt:lpstr>
      <vt:lpstr>Process Data Structures</vt:lpstr>
      <vt:lpstr>Process Manipulation</vt:lpstr>
      <vt:lpstr>Threads</vt:lpstr>
      <vt:lpstr>Thread Implementation</vt:lpstr>
      <vt:lpstr>Synchronization</vt:lpstr>
      <vt:lpstr>Mutual Exclusion</vt:lpstr>
      <vt:lpstr>Locks</vt:lpstr>
      <vt:lpstr>Semaphores</vt:lpstr>
      <vt:lpstr>Scheduling</vt:lpstr>
      <vt:lpstr>Scheduling Goals</vt:lpstr>
      <vt:lpstr>Starvation</vt:lpstr>
      <vt:lpstr>Scheduling Algorithms</vt:lpstr>
      <vt:lpstr>Deadlock</vt:lpstr>
      <vt:lpstr>Deadlock Approaches</vt:lpstr>
      <vt:lpstr>Lets do some problems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153 Design of Operating Systems  Spring 2016</dc:title>
  <dc:subject/>
  <dc:creator>Tala Abughazaleh</dc:creator>
  <cp:keywords/>
  <dc:description/>
  <cp:lastModifiedBy>Microsoft Office User</cp:lastModifiedBy>
  <cp:revision>14</cp:revision>
  <cp:lastPrinted>1999-09-08T17:25:07Z</cp:lastPrinted>
  <dcterms:created xsi:type="dcterms:W3CDTF">2016-04-28T15:09:10Z</dcterms:created>
  <dcterms:modified xsi:type="dcterms:W3CDTF">2023-02-13T22:15:08Z</dcterms:modified>
</cp:coreProperties>
</file>