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8" r:id="rId2"/>
    <p:sldId id="286" r:id="rId3"/>
    <p:sldId id="299" r:id="rId4"/>
    <p:sldId id="341" r:id="rId5"/>
    <p:sldId id="315" r:id="rId6"/>
    <p:sldId id="300" r:id="rId7"/>
    <p:sldId id="337" r:id="rId8"/>
    <p:sldId id="301" r:id="rId9"/>
    <p:sldId id="302" r:id="rId10"/>
    <p:sldId id="316" r:id="rId11"/>
    <p:sldId id="303" r:id="rId12"/>
    <p:sldId id="304" r:id="rId13"/>
    <p:sldId id="342" r:id="rId14"/>
    <p:sldId id="305" r:id="rId15"/>
    <p:sldId id="306" r:id="rId16"/>
    <p:sldId id="336" r:id="rId17"/>
    <p:sldId id="314" r:id="rId18"/>
    <p:sldId id="307" r:id="rId19"/>
    <p:sldId id="308" r:id="rId20"/>
    <p:sldId id="309" r:id="rId21"/>
    <p:sldId id="310" r:id="rId22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1914" y="-90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EB11B48-A4F2-8E48-028C-2E76B913BEB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C230C3B-C4C4-F382-E2A1-62CEDFFC4C9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AF629D8-E9FF-1A44-4030-66A1A559BE7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6E36A13-7A82-CA50-B564-4472902DDF2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/>
            </a:lvl1pPr>
          </a:lstStyle>
          <a:p>
            <a:pPr>
              <a:defRPr/>
            </a:pPr>
            <a:fld id="{C1AD5FE7-24A6-1544-935E-C9B549CE68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4FCE17D-C74C-100E-0320-06740E0ECF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A0F2224-DD7D-A296-FD00-85A26889B08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397D8B5-AAB4-65AE-161D-A78A07934E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defTabSz="965200">
              <a:defRPr sz="1000" b="0" i="1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2642B8C4-A86C-519F-C266-03C8A87DE8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0101" tIns="0" rIns="20101" bIns="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000" b="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2528C98-8F18-434A-8037-CA0A27358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A6BADF0-EB42-E317-0E89-B810374033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7" tIns="48588" rIns="97167" bIns="48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CC77B41E-CD08-0C22-0602-A372FCC5CF0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66825" y="725488"/>
            <a:ext cx="4783138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>
            <a:extLst>
              <a:ext uri="{FF2B5EF4-FFF2-40B4-BE49-F238E27FC236}">
                <a16:creationId xmlns:a16="http://schemas.microsoft.com/office/drawing/2014/main" id="{8716E0EB-E1A8-78B0-C4FC-D7B091C69D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122487B-4498-8346-BA2C-A95B0A4702E1}" type="slidenum">
              <a:rPr lang="en-US" altLang="en-US" sz="1000" b="0" smtClean="0">
                <a:latin typeface="Times New Roman" panose="02020603050405020304" pitchFamily="18" charset="0"/>
              </a:rPr>
              <a:pPr/>
              <a:t>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73C0BC65-955E-6CA1-6A81-8EBEEBE76CE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DA56E87-DB1C-E676-C181-338D37673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5">
            <a:extLst>
              <a:ext uri="{FF2B5EF4-FFF2-40B4-BE49-F238E27FC236}">
                <a16:creationId xmlns:a16="http://schemas.microsoft.com/office/drawing/2014/main" id="{87BC9624-89AC-324C-1040-9B3116FCD1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9E96FA8-A1CD-CF4B-BD52-EDC9A6DBB6B5}" type="slidenum">
              <a:rPr lang="en-US" altLang="en-US" sz="1000" b="0" smtClean="0">
                <a:latin typeface="Times New Roman" panose="02020603050405020304" pitchFamily="18" charset="0"/>
              </a:rPr>
              <a:pPr/>
              <a:t>11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F0689177-AF0D-64C5-7C7B-C6F7A96831B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DE736FB-959F-D814-77D3-713B717318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5">
            <a:extLst>
              <a:ext uri="{FF2B5EF4-FFF2-40B4-BE49-F238E27FC236}">
                <a16:creationId xmlns:a16="http://schemas.microsoft.com/office/drawing/2014/main" id="{B81E8316-2E01-243F-E385-AABF50D6E4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D6A54ED-2274-A942-A6FE-7BE9A07DE7D7}" type="slidenum">
              <a:rPr lang="en-US" altLang="en-US" sz="1000" b="0" smtClean="0">
                <a:latin typeface="Times New Roman" panose="02020603050405020304" pitchFamily="18" charset="0"/>
              </a:rPr>
              <a:pPr/>
              <a:t>12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DD94F2DF-2C84-9AAC-0831-76E752F0C7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85D1C48-7CE1-BECD-4522-EA3EFC9C05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5">
            <a:extLst>
              <a:ext uri="{FF2B5EF4-FFF2-40B4-BE49-F238E27FC236}">
                <a16:creationId xmlns:a16="http://schemas.microsoft.com/office/drawing/2014/main" id="{8747EC04-1B1D-C744-C059-0CD69B0F62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C16A0EE-7A2F-8B42-96F9-6FC039B7F67E}" type="slidenum">
              <a:rPr lang="en-US" altLang="en-US" sz="1000" b="0" smtClean="0">
                <a:latin typeface="Times New Roman" panose="02020603050405020304" pitchFamily="18" charset="0"/>
              </a:rPr>
              <a:pPr/>
              <a:t>14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0962" name="Rectangle 1026">
            <a:extLst>
              <a:ext uri="{FF2B5EF4-FFF2-40B4-BE49-F238E27FC236}">
                <a16:creationId xmlns:a16="http://schemas.microsoft.com/office/drawing/2014/main" id="{50EA026A-D84D-4E57-2B36-B50E7CF4843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1027">
            <a:extLst>
              <a:ext uri="{FF2B5EF4-FFF2-40B4-BE49-F238E27FC236}">
                <a16:creationId xmlns:a16="http://schemas.microsoft.com/office/drawing/2014/main" id="{93CB2F3F-5F76-36E4-528C-5E7CEB8E1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5">
            <a:extLst>
              <a:ext uri="{FF2B5EF4-FFF2-40B4-BE49-F238E27FC236}">
                <a16:creationId xmlns:a16="http://schemas.microsoft.com/office/drawing/2014/main" id="{E50629F2-E065-A3B5-72A9-F87E1494DA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AAC48F8-9CE6-A54B-AE49-18CF1D6A7245}" type="slidenum">
              <a:rPr lang="en-US" altLang="en-US" sz="1000" b="0" smtClean="0">
                <a:latin typeface="Times New Roman" panose="02020603050405020304" pitchFamily="18" charset="0"/>
              </a:rPr>
              <a:pPr/>
              <a:t>15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7BC71829-3442-461A-9703-4F79F63F6AF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10DDE83-FCA8-C37F-FD80-903AB907B9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5">
            <a:extLst>
              <a:ext uri="{FF2B5EF4-FFF2-40B4-BE49-F238E27FC236}">
                <a16:creationId xmlns:a16="http://schemas.microsoft.com/office/drawing/2014/main" id="{E21033C2-20C1-F6CA-FFBD-8B05BB542E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DEAA5BD-E810-0D43-A875-78A208902E8C}" type="slidenum">
              <a:rPr lang="en-US" altLang="en-US" sz="1000" b="0" smtClean="0">
                <a:latin typeface="Times New Roman" panose="02020603050405020304" pitchFamily="18" charset="0"/>
              </a:rPr>
              <a:pPr/>
              <a:t>17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C010E358-E0A8-1C9D-A5A2-0649B42A64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6C459313-82EA-C3B6-A45A-76BA98E202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5">
            <a:extLst>
              <a:ext uri="{FF2B5EF4-FFF2-40B4-BE49-F238E27FC236}">
                <a16:creationId xmlns:a16="http://schemas.microsoft.com/office/drawing/2014/main" id="{748761DF-37A0-297F-CF86-5170978FB6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B1F75FB-B623-9C42-8812-BD39B60BEACC}" type="slidenum">
              <a:rPr lang="en-US" altLang="en-US" sz="1000" b="0" smtClean="0">
                <a:latin typeface="Times New Roman" panose="02020603050405020304" pitchFamily="18" charset="0"/>
              </a:rPr>
              <a:pPr/>
              <a:t>18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3E24F790-3DF9-C47D-DA98-3CA5662923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99131714-C33F-226B-7F7E-3538A006BB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5">
            <a:extLst>
              <a:ext uri="{FF2B5EF4-FFF2-40B4-BE49-F238E27FC236}">
                <a16:creationId xmlns:a16="http://schemas.microsoft.com/office/drawing/2014/main" id="{F0563E87-0045-A574-D531-BEBD1CD70C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8C49272-BF5E-214E-B0CF-408BDAAF6317}" type="slidenum">
              <a:rPr lang="en-US" altLang="en-US" sz="1000" b="0" smtClean="0">
                <a:latin typeface="Times New Roman" panose="02020603050405020304" pitchFamily="18" charset="0"/>
              </a:rPr>
              <a:pPr/>
              <a:t>19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4B69535F-7C7F-89FF-CCEF-AFC9FA1A105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0A2F877B-2D19-BC90-66DC-0DAD5A09F3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5">
            <a:extLst>
              <a:ext uri="{FF2B5EF4-FFF2-40B4-BE49-F238E27FC236}">
                <a16:creationId xmlns:a16="http://schemas.microsoft.com/office/drawing/2014/main" id="{5D66B663-4251-579B-5C33-E7C7A7D2BD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2D07E8E-011C-E64C-A578-B543E6F2A7D3}" type="slidenum">
              <a:rPr lang="en-US" altLang="en-US" sz="1000" b="0" smtClean="0">
                <a:latin typeface="Times New Roman" panose="02020603050405020304" pitchFamily="18" charset="0"/>
              </a:rPr>
              <a:pPr/>
              <a:t>20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4CCFF0FB-D739-42B9-1C4D-E523DD612C1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AE9DD947-B68C-A2C0-287F-5CFBB105BD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5">
            <a:extLst>
              <a:ext uri="{FF2B5EF4-FFF2-40B4-BE49-F238E27FC236}">
                <a16:creationId xmlns:a16="http://schemas.microsoft.com/office/drawing/2014/main" id="{546249CC-1809-32B1-48CF-549C000F44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D462BF0-D251-3A49-8FA9-48C9B1B9668A}" type="slidenum">
              <a:rPr lang="en-US" altLang="en-US" sz="1000" b="0" smtClean="0">
                <a:latin typeface="Times New Roman" panose="02020603050405020304" pitchFamily="18" charset="0"/>
              </a:rPr>
              <a:pPr/>
              <a:t>21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F146D0EF-329A-D89F-2C65-A7645CC5E8D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23DB07C-289B-8855-FDC5-8ABBC4C874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>
            <a:extLst>
              <a:ext uri="{FF2B5EF4-FFF2-40B4-BE49-F238E27FC236}">
                <a16:creationId xmlns:a16="http://schemas.microsoft.com/office/drawing/2014/main" id="{55FDB9B9-FD87-433D-F904-F3C5CCEAEF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9383C7E-4DD5-1146-9964-51E983E19582}" type="slidenum">
              <a:rPr lang="en-US" altLang="en-US" sz="1000" b="0" smtClean="0">
                <a:latin typeface="Times New Roman" panose="02020603050405020304" pitchFamily="18" charset="0"/>
              </a:rPr>
              <a:pPr/>
              <a:t>2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B17CAC0-4F4E-ADCE-AFCF-518AE705944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9FFB6D4-9898-99D5-5CD7-10E58541F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>
            <a:extLst>
              <a:ext uri="{FF2B5EF4-FFF2-40B4-BE49-F238E27FC236}">
                <a16:creationId xmlns:a16="http://schemas.microsoft.com/office/drawing/2014/main" id="{A8FE552E-3910-E93B-B6EB-DBC39EF35E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9C9237E-A5A9-F247-BB9A-D587D5613A1D}" type="slidenum">
              <a:rPr lang="en-US" altLang="en-US" sz="1000" b="0" smtClean="0">
                <a:latin typeface="Times New Roman" panose="02020603050405020304" pitchFamily="18" charset="0"/>
              </a:rPr>
              <a:pPr/>
              <a:t>3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6C7E8EA-3BCB-5E75-A0C4-C8A719E1281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D4CD18B-D966-8026-5EA6-82FE6AD660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5">
            <a:extLst>
              <a:ext uri="{FF2B5EF4-FFF2-40B4-BE49-F238E27FC236}">
                <a16:creationId xmlns:a16="http://schemas.microsoft.com/office/drawing/2014/main" id="{13146EDB-D85A-55E0-ABD8-3C2B575F87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9216EFD-BF2C-FA45-95D0-8EEC21BA9328}" type="slidenum">
              <a:rPr lang="en-US" altLang="en-US" sz="1000" b="0" smtClean="0">
                <a:latin typeface="Times New Roman" panose="02020603050405020304" pitchFamily="18" charset="0"/>
              </a:rPr>
              <a:pPr/>
              <a:t>5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85C446D4-391A-01D7-A193-6B03E63696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94D06D6-04B2-BB2F-18BD-CADC461B8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>
            <a:extLst>
              <a:ext uri="{FF2B5EF4-FFF2-40B4-BE49-F238E27FC236}">
                <a16:creationId xmlns:a16="http://schemas.microsoft.com/office/drawing/2014/main" id="{47621B4F-61C6-8D19-E468-36A4B009E6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176BCFF-3467-7C44-9E5D-27D0A386D0B9}" type="slidenum">
              <a:rPr lang="en-US" altLang="en-US" sz="1000" b="0" smtClean="0">
                <a:latin typeface="Times New Roman" panose="02020603050405020304" pitchFamily="18" charset="0"/>
              </a:rPr>
              <a:pPr/>
              <a:t>6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019804C6-9DED-7114-A3FF-D7E9E3EF92B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30535FC2-4A8C-F740-74A8-AF0DB62769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>
            <a:extLst>
              <a:ext uri="{FF2B5EF4-FFF2-40B4-BE49-F238E27FC236}">
                <a16:creationId xmlns:a16="http://schemas.microsoft.com/office/drawing/2014/main" id="{3952D7A9-3A4B-33A5-8BBD-642AE8A16D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Notes Placeholder 2">
            <a:extLst>
              <a:ext uri="{FF2B5EF4-FFF2-40B4-BE49-F238E27FC236}">
                <a16:creationId xmlns:a16="http://schemas.microsoft.com/office/drawing/2014/main" id="{F07EE818-D0B3-E2A3-67D3-8FA0009DE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An abstract way of looking at it: dining lawyers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1300" i="1">
                <a:latin typeface="Calibri" panose="020F0502020204030204" pitchFamily="34" charset="0"/>
                <a:ea typeface="ＭＳ Ｐゴシック" panose="020B0600070205080204" pitchFamily="34" charset="-128"/>
              </a:rPr>
              <a:t>Example: Dining philosophers -&gt; lawyers, because it makes philosophers sound stupid.  Lawyers really are stupid. Of course, I said this, and then someone in the class came up and asked me for recommendation for law school -- "I know you hate lawyers, but ..."  Maybe we should make it:  dining politicians!</a:t>
            </a:r>
          </a:p>
          <a:p>
            <a:endParaRPr lang="en-US" altLang="en-US" sz="1300" i="1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1300" i="1">
                <a:latin typeface="Calibri" panose="020F0502020204030204" pitchFamily="34" charset="0"/>
                <a:ea typeface="ＭＳ Ｐゴシック" panose="020B0600070205080204" pitchFamily="34" charset="-128"/>
              </a:rPr>
              <a:t>Analogy with real life.  Dining lawyers, draw circle with five plates  Eating at a really cheap Chinese restaurant, with not enough chopsticks to go around.</a:t>
            </a:r>
          </a:p>
          <a:p>
            <a:endParaRPr lang="en-US" altLang="en-US" sz="1300" i="1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1300" i="1">
                <a:latin typeface="Calibri" panose="020F0502020204030204" pitchFamily="34" charset="0"/>
                <a:ea typeface="ＭＳ Ｐゴシック" panose="020B0600070205080204" pitchFamily="34" charset="-128"/>
              </a:rPr>
              <a:t>What if they all grab their chopstick at the same time?</a:t>
            </a:r>
          </a:p>
          <a:p>
            <a:endParaRPr lang="en-US" altLang="en-US" sz="1300" i="1">
              <a:latin typeface="Calibri" panose="020F0502020204030204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1300" i="1">
                <a:latin typeface="Calibri" panose="020F0502020204030204" pitchFamily="34" charset="0"/>
                <a:ea typeface="ＭＳ Ｐゴシック" panose="020B0600070205080204" pitchFamily="34" charset="-128"/>
              </a:rPr>
              <a:t>Won’t always get deadlock – depends on the precise order of execution.</a:t>
            </a:r>
          </a:p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42452F2E-BB89-7D6A-6C89-BE484F3AFB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80DEFBB-D08F-9141-85CD-2776F011053F}" type="slidenum">
              <a:rPr lang="en-US" altLang="en-US" sz="1000" b="0" smtClean="0">
                <a:latin typeface="Times New Roman" panose="02020603050405020304" pitchFamily="18" charset="0"/>
              </a:rPr>
              <a:pPr/>
              <a:t>7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5">
            <a:extLst>
              <a:ext uri="{FF2B5EF4-FFF2-40B4-BE49-F238E27FC236}">
                <a16:creationId xmlns:a16="http://schemas.microsoft.com/office/drawing/2014/main" id="{824CE32E-D5AB-89BE-EEE2-D500526D98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843BA86-3713-7044-BFF8-32C70A0C2CBE}" type="slidenum">
              <a:rPr lang="en-US" altLang="en-US" sz="1000" b="0" smtClean="0">
                <a:latin typeface="Times New Roman" panose="02020603050405020304" pitchFamily="18" charset="0"/>
              </a:rPr>
              <a:pPr/>
              <a:t>8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90155E84-5D2E-CEC7-E361-933C5AB85D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91E1200-D7ED-B6CB-8445-C8325D096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>
            <a:extLst>
              <a:ext uri="{FF2B5EF4-FFF2-40B4-BE49-F238E27FC236}">
                <a16:creationId xmlns:a16="http://schemas.microsoft.com/office/drawing/2014/main" id="{A0700999-DF8A-AC77-C683-99B70DF0D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4CD18B8-C1CB-3E48-B867-B57326A94636}" type="slidenum">
              <a:rPr lang="en-US" altLang="en-US" sz="1000" b="0" smtClean="0">
                <a:latin typeface="Times New Roman" panose="02020603050405020304" pitchFamily="18" charset="0"/>
              </a:rPr>
              <a:pPr/>
              <a:t>9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A7A4BDA-12BA-6306-63C6-979523FC289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9EA8DD5-D60F-387E-C449-4B76655104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>
            <a:extLst>
              <a:ext uri="{FF2B5EF4-FFF2-40B4-BE49-F238E27FC236}">
                <a16:creationId xmlns:a16="http://schemas.microsoft.com/office/drawing/2014/main" id="{9FF7C2A8-0F7A-66E1-DEC0-2D368377B7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5200"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52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D7C1C04-4D6D-BE45-909C-1E1AFB143464}" type="slidenum">
              <a:rPr lang="en-US" altLang="en-US" sz="1000" b="0" smtClean="0">
                <a:latin typeface="Times New Roman" panose="02020603050405020304" pitchFamily="18" charset="0"/>
              </a:rPr>
              <a:pPr/>
              <a:t>10</a:t>
            </a:fld>
            <a:endParaRPr lang="en-US" altLang="en-US" sz="1000" b="0">
              <a:latin typeface="Times New Roman" panose="02020603050405020304" pitchFamily="18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0EFB1663-4DB9-3CC6-0FEE-CE5BC79120C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E76D12B-486C-F362-EB9A-437F0CB7E2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96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5781757-728E-5A89-D043-14762C6731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January 30, 2014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02A5A56-DB91-A94B-1445-9C694C046A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 b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</a:p>
        </p:txBody>
      </p:sp>
    </p:spTree>
    <p:extLst>
      <p:ext uri="{BB962C8B-B14F-4D97-AF65-F5344CB8AC3E}">
        <p14:creationId xmlns:p14="http://schemas.microsoft.com/office/powerpoint/2010/main" val="272633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D5E363C-25C1-1A73-D7F9-2142E790F8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30,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F7568C9-55D9-7B7F-BB91-D76DEB480A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CD2EE7C-6CD6-2199-82C3-8DB7D66C2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BE4B0-8DE0-CC4B-B713-54CCCC384B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17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57D997-7DEE-11A1-02E3-CF32E925CB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30,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718DC2C-F801-BCFE-DA38-553D8F864E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8679F13-311B-F6CA-0EB9-C80DD8D30E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3C063-E892-EB4A-81A0-90635325A5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782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FEEB762-C934-129B-F251-4E047DFB36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30,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63B79CC-7296-1028-7BEE-4AE98271F0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6AFED99-2D2C-2BD8-508F-A70B59EF29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F304D-A7BD-014E-BE14-95786F03C2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976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8885E48-BCE5-0E05-E20E-6EC95843BC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30,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2632A31-4726-81E7-71EC-B5B72500CA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7ACD96F-0D58-FD7D-71C8-403DDBFA08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A8558-EA2A-354F-B688-E03B72C9F7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5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13588F8-EA4E-D3B4-68A6-424906172F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30,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230BA46-EE5F-95F0-8CC7-27CC88923C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60D76BF1-A18C-2CE0-0A0F-E74BC282B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CE73A-8DB8-324D-A1A9-E4900A3FAF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51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0CA45E4-C63D-0CBF-CB4C-5CD3E1E3A0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30,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7BCEAA8-F86D-287D-DB37-392AA6E233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3912C880-584D-DE25-03C5-4048411442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60485-ABB0-A54E-B701-DF6383FC4B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886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6E1F27-4074-C6EA-74B6-40A34A7472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30,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25B5AE-CC40-423E-83B1-62002363B3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C8A1E93-52B7-1BA7-2D25-2E37950BB0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5D8F8-35CD-EC4F-B0EE-C154D7E0EC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44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CD9CB4C-F7E9-60F7-47DB-9322F07DE5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30,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D3FD740-7898-4189-D431-F54EBBE3BC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9DAB3176-A83A-7972-DCD5-8AFF5A848D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69102-4588-B045-BF6D-D1AE61E451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68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0D7724F-6FB7-D0A8-EAA8-630B735087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30,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452051C-D961-FBD4-F26E-70DDAF6060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DB5CC8E7-CF0F-9C4C-79F5-7249D75951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2E87C-A11E-304B-BDCA-D308449FE1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586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54D83B0-F729-39A2-9294-DD0EE07B1D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30,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430838E-FCE9-1159-782C-31071866A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92C7DF2D-BE41-CD0C-C352-56045A079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ED91C-93FF-F847-A25A-469903EBE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128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16A1E02-660E-EE52-301E-908E873BAE9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January 30, 2014</a:t>
            </a:r>
            <a:endParaRPr lang="en-US" sz="1400" b="0">
              <a:latin typeface="Times New Roman" charset="0"/>
            </a:endParaRP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9A21A7F-35D6-1904-9788-B44B7ED7B53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CSE 153 – Lecture 12 – Deadlock</a:t>
            </a:r>
            <a:endParaRPr lang="en-US" altLang="en-US" sz="1400" b="0">
              <a:latin typeface="Times New Roman" panose="02020603050405020304" pitchFamily="18" charset="0"/>
            </a:endParaRP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826F29DD-4C60-D92B-7867-206DB01C7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24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52C1A68F-5215-DE73-DB49-DB80D888B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4C7DA641-8807-ACF2-C8A6-09EFE5192E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248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22C53658-A771-9847-B286-34CE329521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Line 13">
            <a:extLst>
              <a:ext uri="{FF2B5EF4-FFF2-40B4-BE49-F238E27FC236}">
                <a16:creationId xmlns:a16="http://schemas.microsoft.com/office/drawing/2014/main" id="{82744B96-1DBE-299A-33FA-E98E78F6D5A0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71600"/>
            <a:ext cx="8305800" cy="0"/>
          </a:xfrm>
          <a:prstGeom prst="line">
            <a:avLst/>
          </a:prstGeom>
          <a:noFill/>
          <a:ln w="44450">
            <a:solidFill>
              <a:srgbClr val="0000FF"/>
            </a:solidFill>
            <a:round/>
            <a:headEnd/>
            <a:tailEnd/>
          </a:ln>
          <a:effectLst>
            <a:outerShdw dist="53882" dir="27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 Black" pitchFamily="9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24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ZapfDingbats" pitchFamily="82" charset="2"/>
        <a:buChar char="u"/>
        <a:defRPr sz="2000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n"/>
        <a:defRPr sz="1600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2" charset="2"/>
        <a:buChar char="l"/>
        <a:defRPr sz="1600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Monotype Sorts" pitchFamily="96" charset="2"/>
        <a:buChar char="l"/>
        <a:defRPr sz="16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2DB6590-F54B-8459-FA73-273F40A784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3048000"/>
          </a:xfrm>
        </p:spPr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CSE 153</a:t>
            </a:r>
            <a:b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rgbClr val="009900"/>
                </a:solidFill>
                <a:ea typeface="ＭＳ Ｐゴシック" panose="020B0600070205080204" pitchFamily="34" charset="-128"/>
              </a:rPr>
              <a:t>Design of Operating Systems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sz="3200" dirty="0">
                <a:ea typeface="ＭＳ Ｐゴシック" panose="020B0600070205080204" pitchFamily="34" charset="-128"/>
              </a:rPr>
            </a:br>
            <a:r>
              <a:rPr lang="en-US" altLang="en-US" sz="3200" dirty="0">
                <a:ea typeface="ＭＳ Ｐゴシック" panose="020B0600070205080204" pitchFamily="34" charset="-128"/>
              </a:rPr>
              <a:t>Winter 2023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4FBA1A1-2ABA-DD74-A2A7-9EA9E7A287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/>
          <a:lstStyle/>
          <a:p>
            <a:pPr>
              <a:buFont typeface="Monotype Sorts" charset="0"/>
              <a:buNone/>
              <a:defRPr/>
            </a:pP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Lecture 12: Deadlock</a:t>
            </a:r>
            <a:endParaRPr lang="en-US">
              <a:ea typeface="ＭＳ Ｐゴシック" charset="0"/>
              <a:cs typeface="ＭＳ Ｐゴシック" charset="0"/>
            </a:endParaRPr>
          </a:p>
          <a:p>
            <a:pPr>
              <a:buFont typeface="Monotype Sorts" charset="0"/>
              <a:buNone/>
              <a:defRPr/>
            </a:pPr>
            <a:endParaRPr lang="en-US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4">
            <a:extLst>
              <a:ext uri="{FF2B5EF4-FFF2-40B4-BE49-F238E27FC236}">
                <a16:creationId xmlns:a16="http://schemas.microsoft.com/office/drawing/2014/main" id="{08CE1EBA-9378-FD15-2748-0C35603AC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0" name="Slide Number Placeholder 5">
            <a:extLst>
              <a:ext uri="{FF2B5EF4-FFF2-40B4-BE49-F238E27FC236}">
                <a16:creationId xmlns:a16="http://schemas.microsoft.com/office/drawing/2014/main" id="{70974558-7C7C-F5DD-25E5-137A5019A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4CC420-13E6-B64A-9D76-3E4A6A6CAB1F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47490" name="Rectangle 2">
            <a:extLst>
              <a:ext uri="{FF2B5EF4-FFF2-40B4-BE49-F238E27FC236}">
                <a16:creationId xmlns:a16="http://schemas.microsoft.com/office/drawing/2014/main" id="{ECD1DFB3-CEC3-0514-82C6-6A41765F1C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A Simpler Case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248B41E8-6618-5C2C-8489-7FF457A47C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If all resources are single unit and all processes make single requests, then we can represent the resource state with a simpler waits-for graph (WFG)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 WFG consists of a set of vertices P={P</a:t>
            </a:r>
            <a:r>
              <a:rPr lang="en-US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, P</a:t>
            </a:r>
            <a:r>
              <a:rPr lang="en-US" altLang="en-US" baseline="-25000">
                <a:ea typeface="ＭＳ Ｐゴシック" panose="020B0600070205080204" pitchFamily="34" charset="-128"/>
              </a:rPr>
              <a:t>2</a:t>
            </a:r>
            <a:r>
              <a:rPr lang="en-US" altLang="en-US">
                <a:ea typeface="ＭＳ Ｐゴシック" panose="020B0600070205080204" pitchFamily="34" charset="-128"/>
              </a:rPr>
              <a:t>, …, P</a:t>
            </a:r>
            <a:r>
              <a:rPr lang="en-US" altLang="en-US" baseline="-25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} of processes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 directed edge P</a:t>
            </a:r>
            <a:r>
              <a:rPr lang="en-US" altLang="en-US" baseline="-25000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</a:t>
            </a:r>
            <a:r>
              <a:rPr lang="en-US" altLang="en-US">
                <a:ea typeface="ＭＳ Ｐゴシック" panose="020B0600070205080204" pitchFamily="34" charset="-128"/>
              </a:rPr>
              <a:t>P</a:t>
            </a:r>
            <a:r>
              <a:rPr lang="en-US" altLang="en-US" baseline="-25000">
                <a:ea typeface="ＭＳ Ｐゴシック" panose="020B0600070205080204" pitchFamily="34" charset="-128"/>
              </a:rPr>
              <a:t>j</a:t>
            </a:r>
            <a:r>
              <a:rPr lang="en-US" altLang="en-US">
                <a:ea typeface="ＭＳ Ｐゴシック" panose="020B0600070205080204" pitchFamily="34" charset="-128"/>
              </a:rPr>
              <a:t> means that P</a:t>
            </a:r>
            <a:r>
              <a:rPr lang="en-US" altLang="en-US" baseline="-25000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 has requested a resource that P</a:t>
            </a:r>
            <a:r>
              <a:rPr lang="en-US" altLang="en-US" baseline="-25000">
                <a:ea typeface="ＭＳ Ｐゴシック" panose="020B0600070205080204" pitchFamily="34" charset="-128"/>
              </a:rPr>
              <a:t>j</a:t>
            </a:r>
            <a:r>
              <a:rPr lang="en-US" altLang="en-US">
                <a:ea typeface="ＭＳ Ｐゴシック" panose="020B0600070205080204" pitchFamily="34" charset="-128"/>
              </a:rPr>
              <a:t> currently holds </a:t>
            </a:r>
            <a:endParaRPr lang="en-US" altLang="en-US" baseline="-25000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If the graph has no cycles, deadlock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cannot exist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If the graph has a cycle, deadlock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exists</a:t>
            </a:r>
            <a:endParaRPr lang="en-US" altLang="en-US">
              <a:solidFill>
                <a:srgbClr val="FF3300"/>
              </a:solidFill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4">
            <a:extLst>
              <a:ext uri="{FF2B5EF4-FFF2-40B4-BE49-F238E27FC236}">
                <a16:creationId xmlns:a16="http://schemas.microsoft.com/office/drawing/2014/main" id="{E3CC287E-69FD-B372-254E-65AA4DC8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8" name="Slide Number Placeholder 5">
            <a:extLst>
              <a:ext uri="{FF2B5EF4-FFF2-40B4-BE49-F238E27FC236}">
                <a16:creationId xmlns:a16="http://schemas.microsoft.com/office/drawing/2014/main" id="{5988B290-0042-D806-A5AC-B4E898E6E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DE49DE-99FE-5A42-A729-3F6835C754EA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24962" name="Rectangle 2">
            <a:extLst>
              <a:ext uri="{FF2B5EF4-FFF2-40B4-BE49-F238E27FC236}">
                <a16:creationId xmlns:a16="http://schemas.microsoft.com/office/drawing/2014/main" id="{14721972-3E4A-3DB8-8A86-6B1129893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Dealing With Deadlock</a:t>
            </a: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B08C1A5-2839-B650-51D9-07F95F7B5E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There are four approaches for dealing with deadlock: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Ignore it</a:t>
            </a:r>
            <a:r>
              <a:rPr lang="en-US" altLang="en-US">
                <a:ea typeface="ＭＳ Ｐゴシック" panose="020B0600070205080204" pitchFamily="34" charset="-128"/>
              </a:rPr>
              <a:t> – how lucky do you feel?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Prevention</a:t>
            </a:r>
            <a:r>
              <a:rPr lang="en-US" altLang="en-US">
                <a:ea typeface="ＭＳ Ｐゴシック" panose="020B0600070205080204" pitchFamily="34" charset="-128"/>
              </a:rPr>
              <a:t> – make it impossible for deadlock to happen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Avoidance</a:t>
            </a:r>
            <a:r>
              <a:rPr lang="en-US" altLang="en-US">
                <a:ea typeface="ＭＳ Ｐゴシック" panose="020B0600070205080204" pitchFamily="34" charset="-128"/>
              </a:rPr>
              <a:t> – control allocation of resources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Detection and Recovery</a:t>
            </a:r>
            <a:r>
              <a:rPr lang="en-US" altLang="en-US">
                <a:ea typeface="ＭＳ Ｐゴシック" panose="020B0600070205080204" pitchFamily="34" charset="-128"/>
              </a:rPr>
              <a:t> – look for a cycle in dependencies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Footer Placeholder 4">
            <a:extLst>
              <a:ext uri="{FF2B5EF4-FFF2-40B4-BE49-F238E27FC236}">
                <a16:creationId xmlns:a16="http://schemas.microsoft.com/office/drawing/2014/main" id="{86D62456-8190-6933-616B-9F0B9B76D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7B1E0ADC-2838-BA15-4D41-BA3BE3CE3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278CD1-46D9-374A-8F85-B28B915BE80B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25986" name="Rectangle 2">
            <a:extLst>
              <a:ext uri="{FF2B5EF4-FFF2-40B4-BE49-F238E27FC236}">
                <a16:creationId xmlns:a16="http://schemas.microsoft.com/office/drawing/2014/main" id="{F3784862-F307-F570-B056-F195E6326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Deadlock Prevention</a:t>
            </a:r>
          </a:p>
        </p:txBody>
      </p:sp>
      <p:sp>
        <p:nvSpPr>
          <p:cNvPr id="68614" name="Rectangle 3">
            <a:extLst>
              <a:ext uri="{FF2B5EF4-FFF2-40B4-BE49-F238E27FC236}">
                <a16:creationId xmlns:a16="http://schemas.microsoft.com/office/drawing/2014/main" id="{9CF026CA-4849-4671-31A5-BDBC9BA0E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Prevention – Ensure that at least one of the necessary conditions cannot happen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Mutual exclusion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Make resources sharable (not generally practical)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Hold and wait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Process cannot hold one resource when requesting another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Preemption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OS can preempt resource (costly)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Circular wait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Impose an ordering (numbering) on the resources and request them in order (</a:t>
            </a:r>
            <a:r>
              <a:rPr lang="en-US" altLang="en-US" sz="1800">
                <a:solidFill>
                  <a:srgbClr val="FF3300"/>
                </a:solidFill>
                <a:ea typeface="ＭＳ Ｐゴシック" panose="020B0600070205080204" pitchFamily="34" charset="-128"/>
              </a:rPr>
              <a:t>popular implementation technique</a:t>
            </a:r>
            <a:r>
              <a:rPr lang="en-US" altLang="en-US" sz="1800">
                <a:ea typeface="ＭＳ Ｐゴシック" panose="020B0600070205080204" pitchFamily="34" charset="-128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08AD8-4F37-861B-F693-F6484F7AE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Deadlock prevention</a:t>
            </a:r>
          </a:p>
        </p:txBody>
      </p:sp>
      <p:sp>
        <p:nvSpPr>
          <p:cNvPr id="38914" name="Content Placeholder 2">
            <a:extLst>
              <a:ext uri="{FF2B5EF4-FFF2-40B4-BE49-F238E27FC236}">
                <a16:creationId xmlns:a16="http://schemas.microsoft.com/office/drawing/2014/main" id="{1B146BCD-307A-9F2F-1F1D-5D992B085F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One shot allocation: ask for all your resources in one shot; no more resources can be requested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What ingredient does this prevent?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Comments?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Preemption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Nice: Give up a resource if what you want is not available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Aggressive: steal a resource if what you want is not available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  <a:p>
            <a:r>
              <a:rPr lang="en-US" altLang="en-US">
                <a:ea typeface="ＭＳ Ｐゴシック" panose="020B0600070205080204" pitchFamily="34" charset="-128"/>
              </a:rPr>
              <a:t>Hierarchical allocation: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Assign resources to classes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Can only ask for resources from a higher number class than what you hold now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8915" name="Footer Placeholder 4">
            <a:extLst>
              <a:ext uri="{FF2B5EF4-FFF2-40B4-BE49-F238E27FC236}">
                <a16:creationId xmlns:a16="http://schemas.microsoft.com/office/drawing/2014/main" id="{91A942BF-B5A6-B85A-A7F7-4C5ED4DB6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6" name="Slide Number Placeholder 5">
            <a:extLst>
              <a:ext uri="{FF2B5EF4-FFF2-40B4-BE49-F238E27FC236}">
                <a16:creationId xmlns:a16="http://schemas.microsoft.com/office/drawing/2014/main" id="{E9DA4A65-7D30-86C7-ADE6-A60522EED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1941DB-FE7C-8C40-90DA-C40DA5027A71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Footer Placeholder 4">
            <a:extLst>
              <a:ext uri="{FF2B5EF4-FFF2-40B4-BE49-F238E27FC236}">
                <a16:creationId xmlns:a16="http://schemas.microsoft.com/office/drawing/2014/main" id="{6C90C80B-CE4C-984C-0740-CEE3BCFB7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38" name="Slide Number Placeholder 5">
            <a:extLst>
              <a:ext uri="{FF2B5EF4-FFF2-40B4-BE49-F238E27FC236}">
                <a16:creationId xmlns:a16="http://schemas.microsoft.com/office/drawing/2014/main" id="{A835A4B6-9733-D748-A337-3A3AEC599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EFD41B-D613-4A4A-8C4B-964795B39E69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55B7B849-40C6-6D19-A104-B13DE0A284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Deadlock Avoidance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C8B3DBFA-F1A5-86E2-9824-3D6E2FF1CF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572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Prevention can be too conservative </a:t>
            </a:r>
            <a:r>
              <a:rPr lang="mr-IN" altLang="en-US">
                <a:ea typeface="ＭＳ Ｐゴシック" panose="020B0600070205080204" pitchFamily="34" charset="-128"/>
              </a:rPr>
              <a:t>–</a:t>
            </a:r>
            <a:r>
              <a:rPr lang="en-US" altLang="en-US">
                <a:ea typeface="ＭＳ Ｐゴシック" panose="020B0600070205080204" pitchFamily="34" charset="-128"/>
              </a:rPr>
              <a:t> can we do better?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Avoidance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Provide information in advance about what resources will be needed by processes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System only grants resource requests if it knows that deadlock cannot happen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Avoids circular dependencies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Tough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Hard to determine all resources needed in advance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Good theoretical problem, not as practical to use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Footer Placeholder 4">
            <a:extLst>
              <a:ext uri="{FF2B5EF4-FFF2-40B4-BE49-F238E27FC236}">
                <a16:creationId xmlns:a16="http://schemas.microsoft.com/office/drawing/2014/main" id="{54834847-F3F4-0756-44A7-7C04479FA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6" name="Slide Number Placeholder 5">
            <a:extLst>
              <a:ext uri="{FF2B5EF4-FFF2-40B4-BE49-F238E27FC236}">
                <a16:creationId xmlns:a16="http://schemas.microsoft.com/office/drawing/2014/main" id="{77AF853D-E63A-22BC-AF44-7EFA30DB4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5D75C5-0490-E845-9C9F-E3A306F99132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28034" name="Rectangle 2">
            <a:extLst>
              <a:ext uri="{FF2B5EF4-FFF2-40B4-BE49-F238E27FC236}">
                <a16:creationId xmlns:a16="http://schemas.microsoft.com/office/drawing/2014/main" id="{6BDBE94A-C3FB-2B8B-C3AE-50945C7942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Banker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9FB32E1E-961D-736A-E577-E08A93DD7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Banker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Algorithm is the classic approach to deadlock avoidance for resources with multiple units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1. Assign a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credit limit</a:t>
            </a:r>
            <a:r>
              <a:rPr lang="en-US" altLang="en-US">
                <a:ea typeface="ＭＳ Ｐゴシック" panose="020B0600070205080204" pitchFamily="34" charset="-128"/>
              </a:rPr>
              <a:t> to each customer (process)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Maximum credit claim must be stated in advance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2. Reject any request that leads to a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dangerous state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 dangerous state is one where a sudden request by any customer for the full credit limit could lead to deadlock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 recursive reduction procedure recognizes dangerous states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3. In practice, the system must keep resource usage well below capacity to maintain a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resource surplus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Rarely used in practice due to low resource utilization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B093E-24A0-A0BA-532C-CF07E31A6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Possible System States</a:t>
            </a:r>
          </a:p>
        </p:txBody>
      </p:sp>
      <p:pic>
        <p:nvPicPr>
          <p:cNvPr id="44034" name="Content Placeholder 3" descr="safeState.pdf">
            <a:extLst>
              <a:ext uri="{FF2B5EF4-FFF2-40B4-BE49-F238E27FC236}">
                <a16:creationId xmlns:a16="http://schemas.microsoft.com/office/drawing/2014/main" id="{07274532-4FD6-B6FF-AC66-685260522C6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42" r="-8742"/>
          <a:stretch>
            <a:fillRect/>
          </a:stretch>
        </p:blipFill>
        <p:spPr/>
      </p:pic>
      <p:sp>
        <p:nvSpPr>
          <p:cNvPr id="44035" name="Footer Placeholder 2">
            <a:extLst>
              <a:ext uri="{FF2B5EF4-FFF2-40B4-BE49-F238E27FC236}">
                <a16:creationId xmlns:a16="http://schemas.microsoft.com/office/drawing/2014/main" id="{2974F1FC-ACEA-8FFF-61B6-F441DF18F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0235B733-0D26-7F3D-5DA9-4843FDCE5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2284451-A380-A646-8C4D-17217A371004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Footer Placeholder 3">
            <a:extLst>
              <a:ext uri="{FF2B5EF4-FFF2-40B4-BE49-F238E27FC236}">
                <a16:creationId xmlns:a16="http://schemas.microsoft.com/office/drawing/2014/main" id="{3BA44F53-CC4E-60B9-60DA-D7A2AFA41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8" name="Slide Number Placeholder 4">
            <a:extLst>
              <a:ext uri="{FF2B5EF4-FFF2-40B4-BE49-F238E27FC236}">
                <a16:creationId xmlns:a16="http://schemas.microsoft.com/office/drawing/2014/main" id="{95070BD9-6C44-A4BA-36DB-DF23C437E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5165A5-E2DF-C246-8385-01027CFBA884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43394" name="Rectangle 2">
            <a:extLst>
              <a:ext uri="{FF2B5EF4-FFF2-40B4-BE49-F238E27FC236}">
                <a16:creationId xmlns:a16="http://schemas.microsoft.com/office/drawing/2014/main" id="{503DFFB5-1401-5DE0-DCD2-8A341BC69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Banker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Algorithm Simplified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F29C5487-911D-C1AE-6981-4F9792E9A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400" y="2698750"/>
            <a:ext cx="3048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EAF12EF8-FB49-DEBB-3CA4-5AA2A548C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400" y="3003550"/>
            <a:ext cx="3048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DF198836-9069-FEF1-159C-16EC3788D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2698750"/>
            <a:ext cx="3048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7879A7BB-DD42-BC35-3A69-2C127138C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3003550"/>
            <a:ext cx="3048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5064" name="Oval 8">
            <a:extLst>
              <a:ext uri="{FF2B5EF4-FFF2-40B4-BE49-F238E27FC236}">
                <a16:creationId xmlns:a16="http://schemas.microsoft.com/office/drawing/2014/main" id="{40F2BCC0-DD5C-BA7C-3809-FE639FF78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200" y="3917950"/>
            <a:ext cx="609600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5065" name="Rectangle 9">
            <a:extLst>
              <a:ext uri="{FF2B5EF4-FFF2-40B4-BE49-F238E27FC236}">
                <a16:creationId xmlns:a16="http://schemas.microsoft.com/office/drawing/2014/main" id="{8435D561-027C-74E9-03F1-A62FE4C8E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7600" y="4070350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5066" name="Oval 11">
            <a:extLst>
              <a:ext uri="{FF2B5EF4-FFF2-40B4-BE49-F238E27FC236}">
                <a16:creationId xmlns:a16="http://schemas.microsoft.com/office/drawing/2014/main" id="{81AEA7EC-6CF8-2291-E9F3-C87B452DC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600" y="3917950"/>
            <a:ext cx="609600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45067" name="Rectangle 12">
            <a:extLst>
              <a:ext uri="{FF2B5EF4-FFF2-40B4-BE49-F238E27FC236}">
                <a16:creationId xmlns:a16="http://schemas.microsoft.com/office/drawing/2014/main" id="{EA2886E0-219C-47DF-D5F7-B8B7EF49C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0" y="4070350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5790" name="Rectangle 13">
            <a:extLst>
              <a:ext uri="{FF2B5EF4-FFF2-40B4-BE49-F238E27FC236}">
                <a16:creationId xmlns:a16="http://schemas.microsoft.com/office/drawing/2014/main" id="{EDA6E55C-3FF2-62C8-837C-151B2F9FB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0" y="2698750"/>
            <a:ext cx="3048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791" name="Rectangle 14">
            <a:extLst>
              <a:ext uri="{FF2B5EF4-FFF2-40B4-BE49-F238E27FC236}">
                <a16:creationId xmlns:a16="http://schemas.microsoft.com/office/drawing/2014/main" id="{0FEBF7A2-4340-8F8D-081D-1DFC4535B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0" y="3003550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792" name="Rectangle 15">
            <a:extLst>
              <a:ext uri="{FF2B5EF4-FFF2-40B4-BE49-F238E27FC236}">
                <a16:creationId xmlns:a16="http://schemas.microsoft.com/office/drawing/2014/main" id="{5E179029-0C90-F5DE-3FF9-F05DCA82C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2698750"/>
            <a:ext cx="3048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793" name="Rectangle 16">
            <a:extLst>
              <a:ext uri="{FF2B5EF4-FFF2-40B4-BE49-F238E27FC236}">
                <a16:creationId xmlns:a16="http://schemas.microsoft.com/office/drawing/2014/main" id="{5CF9D85D-E421-E433-E97C-E4B2CD899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3003550"/>
            <a:ext cx="3048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794" name="Oval 17">
            <a:extLst>
              <a:ext uri="{FF2B5EF4-FFF2-40B4-BE49-F238E27FC236}">
                <a16:creationId xmlns:a16="http://schemas.microsoft.com/office/drawing/2014/main" id="{F80B7AE7-4D45-294D-278F-62A71402D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6400" y="3917950"/>
            <a:ext cx="609600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795" name="Rectangle 18">
            <a:extLst>
              <a:ext uri="{FF2B5EF4-FFF2-40B4-BE49-F238E27FC236}">
                <a16:creationId xmlns:a16="http://schemas.microsoft.com/office/drawing/2014/main" id="{1823CE5A-FF1A-8351-3865-FB29E1770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8800" y="4070350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5796" name="Oval 19">
            <a:extLst>
              <a:ext uri="{FF2B5EF4-FFF2-40B4-BE49-F238E27FC236}">
                <a16:creationId xmlns:a16="http://schemas.microsoft.com/office/drawing/2014/main" id="{27D90892-0A49-0395-B5ED-60C7C76C6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800" y="3917950"/>
            <a:ext cx="609600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797" name="Rectangle 20">
            <a:extLst>
              <a:ext uri="{FF2B5EF4-FFF2-40B4-BE49-F238E27FC236}">
                <a16:creationId xmlns:a16="http://schemas.microsoft.com/office/drawing/2014/main" id="{0A4ED54D-368D-F099-0F0A-FD6A02D41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0" y="4070350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5798" name="Rectangle 29">
            <a:extLst>
              <a:ext uri="{FF2B5EF4-FFF2-40B4-BE49-F238E27FC236}">
                <a16:creationId xmlns:a16="http://schemas.microsoft.com/office/drawing/2014/main" id="{E95477A1-C8BE-488E-0C48-46A5B0445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050" y="2362200"/>
            <a:ext cx="48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9900"/>
                </a:solidFill>
              </a:rPr>
              <a:t>OK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6823" name="Rectangle 31">
            <a:extLst>
              <a:ext uri="{FF2B5EF4-FFF2-40B4-BE49-F238E27FC236}">
                <a16:creationId xmlns:a16="http://schemas.microsoft.com/office/drawing/2014/main" id="{5D93E7DB-1B68-DECD-0736-19FFC5525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600" y="2362200"/>
            <a:ext cx="48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9900"/>
                </a:solidFill>
              </a:rPr>
              <a:t>OK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6824" name="Line 32">
            <a:extLst>
              <a:ext uri="{FF2B5EF4-FFF2-40B4-BE49-F238E27FC236}">
                <a16:creationId xmlns:a16="http://schemas.microsoft.com/office/drawing/2014/main" id="{789E160B-68A1-2164-789F-1071061C8A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0000" y="3308350"/>
            <a:ext cx="2286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1" name="Line 33">
            <a:extLst>
              <a:ext uri="{FF2B5EF4-FFF2-40B4-BE49-F238E27FC236}">
                <a16:creationId xmlns:a16="http://schemas.microsoft.com/office/drawing/2014/main" id="{C65E9250-5918-7B91-F05A-5FEC287579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27400" y="3308350"/>
            <a:ext cx="1524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2" name="Line 34">
            <a:extLst>
              <a:ext uri="{FF2B5EF4-FFF2-40B4-BE49-F238E27FC236}">
                <a16:creationId xmlns:a16="http://schemas.microsoft.com/office/drawing/2014/main" id="{B848EC92-CA15-BB8F-045D-362EF84BCB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37000" y="3308350"/>
            <a:ext cx="1524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3" name="Rectangle 35">
            <a:extLst>
              <a:ext uri="{FF2B5EF4-FFF2-40B4-BE49-F238E27FC236}">
                <a16:creationId xmlns:a16="http://schemas.microsoft.com/office/drawing/2014/main" id="{F823768F-B1E8-D3AB-F540-64736A770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600" y="2695575"/>
            <a:ext cx="3048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04" name="Rectangle 36">
            <a:extLst>
              <a:ext uri="{FF2B5EF4-FFF2-40B4-BE49-F238E27FC236}">
                <a16:creationId xmlns:a16="http://schemas.microsoft.com/office/drawing/2014/main" id="{D51FEF12-BD7F-9BDD-73CF-FB9F79995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8600" y="3000375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05" name="Rectangle 37">
            <a:extLst>
              <a:ext uri="{FF2B5EF4-FFF2-40B4-BE49-F238E27FC236}">
                <a16:creationId xmlns:a16="http://schemas.microsoft.com/office/drawing/2014/main" id="{9DBD1511-604C-66B3-7ADA-8F72DD01B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3400" y="2695575"/>
            <a:ext cx="3048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06" name="Rectangle 38">
            <a:extLst>
              <a:ext uri="{FF2B5EF4-FFF2-40B4-BE49-F238E27FC236}">
                <a16:creationId xmlns:a16="http://schemas.microsoft.com/office/drawing/2014/main" id="{1FF9452D-93EA-54B1-290F-627E4F221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3400" y="3000375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07" name="Oval 39">
            <a:extLst>
              <a:ext uri="{FF2B5EF4-FFF2-40B4-BE49-F238E27FC236}">
                <a16:creationId xmlns:a16="http://schemas.microsoft.com/office/drawing/2014/main" id="{A8D42659-1999-23CF-E5E2-E6FA4EAA8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1400" y="3914775"/>
            <a:ext cx="609600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08" name="Rectangle 40">
            <a:extLst>
              <a:ext uri="{FF2B5EF4-FFF2-40B4-BE49-F238E27FC236}">
                <a16:creationId xmlns:a16="http://schemas.microsoft.com/office/drawing/2014/main" id="{C150A08C-B79F-3783-EBA0-7A8FEF1F6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4067175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5809" name="Oval 41">
            <a:extLst>
              <a:ext uri="{FF2B5EF4-FFF2-40B4-BE49-F238E27FC236}">
                <a16:creationId xmlns:a16="http://schemas.microsoft.com/office/drawing/2014/main" id="{7552B34C-7E92-476D-EC49-6E981A26D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5800" y="3914775"/>
            <a:ext cx="609600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10" name="Rectangle 42">
            <a:extLst>
              <a:ext uri="{FF2B5EF4-FFF2-40B4-BE49-F238E27FC236}">
                <a16:creationId xmlns:a16="http://schemas.microsoft.com/office/drawing/2014/main" id="{75330856-88ED-4ABC-265C-E64343ADE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8200" y="4067175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5811" name="Rectangle 43">
            <a:extLst>
              <a:ext uri="{FF2B5EF4-FFF2-40B4-BE49-F238E27FC236}">
                <a16:creationId xmlns:a16="http://schemas.microsoft.com/office/drawing/2014/main" id="{476E5062-4EEC-495C-C6BF-66AEE7A04E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3050" y="2359025"/>
            <a:ext cx="4889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9900"/>
                </a:solidFill>
              </a:rPr>
              <a:t>OK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12" name="Line 44">
            <a:extLst>
              <a:ext uri="{FF2B5EF4-FFF2-40B4-BE49-F238E27FC236}">
                <a16:creationId xmlns:a16="http://schemas.microsoft.com/office/drawing/2014/main" id="{589387AB-5DE1-C647-D81C-13145FBD81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32400" y="3305175"/>
            <a:ext cx="1524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13" name="Line 45">
            <a:extLst>
              <a:ext uri="{FF2B5EF4-FFF2-40B4-BE49-F238E27FC236}">
                <a16:creationId xmlns:a16="http://schemas.microsoft.com/office/drawing/2014/main" id="{9541993F-45FE-80A0-9513-675FF6806D4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42000" y="3305175"/>
            <a:ext cx="1524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med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14" name="Freeform 46">
            <a:extLst>
              <a:ext uri="{FF2B5EF4-FFF2-40B4-BE49-F238E27FC236}">
                <a16:creationId xmlns:a16="http://schemas.microsoft.com/office/drawing/2014/main" id="{EA7536F2-85BD-27BE-2460-8D47364BF5E7}"/>
              </a:ext>
            </a:extLst>
          </p:cNvPr>
          <p:cNvSpPr>
            <a:spLocks/>
          </p:cNvSpPr>
          <p:nvPr/>
        </p:nvSpPr>
        <p:spPr bwMode="auto">
          <a:xfrm>
            <a:off x="4927600" y="3276600"/>
            <a:ext cx="355600" cy="685800"/>
          </a:xfrm>
          <a:custGeom>
            <a:avLst/>
            <a:gdLst>
              <a:gd name="T0" fmla="*/ 2147483646 w 224"/>
              <a:gd name="T1" fmla="*/ 2147483646 h 432"/>
              <a:gd name="T2" fmla="*/ 2147483646 w 224"/>
              <a:gd name="T3" fmla="*/ 2147483646 h 432"/>
              <a:gd name="T4" fmla="*/ 2147483646 w 224"/>
              <a:gd name="T5" fmla="*/ 0 h 432"/>
              <a:gd name="T6" fmla="*/ 0 60000 65536"/>
              <a:gd name="T7" fmla="*/ 0 60000 65536"/>
              <a:gd name="T8" fmla="*/ 0 60000 65536"/>
              <a:gd name="T9" fmla="*/ 0 w 224"/>
              <a:gd name="T10" fmla="*/ 0 h 432"/>
              <a:gd name="T11" fmla="*/ 224 w 224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" h="432">
                <a:moveTo>
                  <a:pt x="32" y="432"/>
                </a:moveTo>
                <a:cubicBezTo>
                  <a:pt x="16" y="348"/>
                  <a:pt x="0" y="264"/>
                  <a:pt x="32" y="192"/>
                </a:cubicBezTo>
                <a:cubicBezTo>
                  <a:pt x="64" y="120"/>
                  <a:pt x="144" y="60"/>
                  <a:pt x="224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15" name="Rectangle 47">
            <a:extLst>
              <a:ext uri="{FF2B5EF4-FFF2-40B4-BE49-F238E27FC236}">
                <a16:creationId xmlns:a16="http://schemas.microsoft.com/office/drawing/2014/main" id="{AA88C9E6-88A4-1685-253E-3FF2D3609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0" y="2695575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16" name="Rectangle 48">
            <a:extLst>
              <a:ext uri="{FF2B5EF4-FFF2-40B4-BE49-F238E27FC236}">
                <a16:creationId xmlns:a16="http://schemas.microsoft.com/office/drawing/2014/main" id="{33DEB9D5-4656-F612-7C57-9A1EC3819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0" y="3000375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17" name="Rectangle 49">
            <a:extLst>
              <a:ext uri="{FF2B5EF4-FFF2-40B4-BE49-F238E27FC236}">
                <a16:creationId xmlns:a16="http://schemas.microsoft.com/office/drawing/2014/main" id="{73326DEA-E89E-6051-DE89-AB56E411C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4600" y="2695575"/>
            <a:ext cx="304800" cy="304800"/>
          </a:xfrm>
          <a:prstGeom prst="rect">
            <a:avLst/>
          </a:prstGeom>
          <a:solidFill>
            <a:srgbClr val="00CC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18" name="Rectangle 50">
            <a:extLst>
              <a:ext uri="{FF2B5EF4-FFF2-40B4-BE49-F238E27FC236}">
                <a16:creationId xmlns:a16="http://schemas.microsoft.com/office/drawing/2014/main" id="{3A819017-93B4-4C20-00B8-7AA92723C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4600" y="3000375"/>
            <a:ext cx="304800" cy="304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19" name="Oval 51">
            <a:extLst>
              <a:ext uri="{FF2B5EF4-FFF2-40B4-BE49-F238E27FC236}">
                <a16:creationId xmlns:a16="http://schemas.microsoft.com/office/drawing/2014/main" id="{89455CC8-FB8D-6FBC-588C-AE2DF5F12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3914775"/>
            <a:ext cx="609600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20" name="Rectangle 52">
            <a:extLst>
              <a:ext uri="{FF2B5EF4-FFF2-40B4-BE49-F238E27FC236}">
                <a16:creationId xmlns:a16="http://schemas.microsoft.com/office/drawing/2014/main" id="{450D2526-04BF-1623-CD13-206F7DB84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0" y="4067175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5821" name="Oval 53">
            <a:extLst>
              <a:ext uri="{FF2B5EF4-FFF2-40B4-BE49-F238E27FC236}">
                <a16:creationId xmlns:a16="http://schemas.microsoft.com/office/drawing/2014/main" id="{883F8861-BC80-AE63-8A20-EAAC536C7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7000" y="3914775"/>
            <a:ext cx="609600" cy="6127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22" name="Rectangle 54">
            <a:extLst>
              <a:ext uri="{FF2B5EF4-FFF2-40B4-BE49-F238E27FC236}">
                <a16:creationId xmlns:a16="http://schemas.microsoft.com/office/drawing/2014/main" id="{F56755A7-681B-2141-871E-964879214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9400" y="4067175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5823" name="Rectangle 55">
            <a:extLst>
              <a:ext uri="{FF2B5EF4-FFF2-40B4-BE49-F238E27FC236}">
                <a16:creationId xmlns:a16="http://schemas.microsoft.com/office/drawing/2014/main" id="{13EA87C7-FF4A-0AC7-A538-50E778A56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9138" y="2359025"/>
            <a:ext cx="1019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2"/>
                </a:solidFill>
              </a:rPr>
              <a:t>UNSAFE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75824" name="Line 56">
            <a:extLst>
              <a:ext uri="{FF2B5EF4-FFF2-40B4-BE49-F238E27FC236}">
                <a16:creationId xmlns:a16="http://schemas.microsoft.com/office/drawing/2014/main" id="{C5CA1397-D4A7-2904-AEC3-E735A1FC56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13600" y="3305175"/>
            <a:ext cx="1524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5" name="Line 57">
            <a:extLst>
              <a:ext uri="{FF2B5EF4-FFF2-40B4-BE49-F238E27FC236}">
                <a16:creationId xmlns:a16="http://schemas.microsoft.com/office/drawing/2014/main" id="{2204BE06-9655-9EB8-C7BD-1C7AA39953D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23200" y="3305175"/>
            <a:ext cx="1524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stealth" w="med" len="med"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6" name="Freeform 58">
            <a:extLst>
              <a:ext uri="{FF2B5EF4-FFF2-40B4-BE49-F238E27FC236}">
                <a16:creationId xmlns:a16="http://schemas.microsoft.com/office/drawing/2014/main" id="{1BDBB558-49D3-4E62-E534-1621AC8E2D50}"/>
              </a:ext>
            </a:extLst>
          </p:cNvPr>
          <p:cNvSpPr>
            <a:spLocks/>
          </p:cNvSpPr>
          <p:nvPr/>
        </p:nvSpPr>
        <p:spPr bwMode="auto">
          <a:xfrm>
            <a:off x="6934200" y="3232150"/>
            <a:ext cx="355600" cy="685800"/>
          </a:xfrm>
          <a:custGeom>
            <a:avLst/>
            <a:gdLst>
              <a:gd name="T0" fmla="*/ 2147483646 w 224"/>
              <a:gd name="T1" fmla="*/ 2147483646 h 432"/>
              <a:gd name="T2" fmla="*/ 2147483646 w 224"/>
              <a:gd name="T3" fmla="*/ 2147483646 h 432"/>
              <a:gd name="T4" fmla="*/ 2147483646 w 224"/>
              <a:gd name="T5" fmla="*/ 0 h 432"/>
              <a:gd name="T6" fmla="*/ 0 60000 65536"/>
              <a:gd name="T7" fmla="*/ 0 60000 65536"/>
              <a:gd name="T8" fmla="*/ 0 60000 65536"/>
              <a:gd name="T9" fmla="*/ 0 w 224"/>
              <a:gd name="T10" fmla="*/ 0 h 432"/>
              <a:gd name="T11" fmla="*/ 224 w 224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" h="432">
                <a:moveTo>
                  <a:pt x="32" y="432"/>
                </a:moveTo>
                <a:cubicBezTo>
                  <a:pt x="16" y="348"/>
                  <a:pt x="0" y="264"/>
                  <a:pt x="32" y="192"/>
                </a:cubicBezTo>
                <a:cubicBezTo>
                  <a:pt x="64" y="120"/>
                  <a:pt x="144" y="60"/>
                  <a:pt x="224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stealth" w="med" len="med"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7" name="Freeform 59">
            <a:extLst>
              <a:ext uri="{FF2B5EF4-FFF2-40B4-BE49-F238E27FC236}">
                <a16:creationId xmlns:a16="http://schemas.microsoft.com/office/drawing/2014/main" id="{967DCBA2-B5C4-929D-8DFD-ECA6A293FEBE}"/>
              </a:ext>
            </a:extLst>
          </p:cNvPr>
          <p:cNvSpPr>
            <a:spLocks/>
          </p:cNvSpPr>
          <p:nvPr/>
        </p:nvSpPr>
        <p:spPr bwMode="auto">
          <a:xfrm>
            <a:off x="7893050" y="3257550"/>
            <a:ext cx="431800" cy="685800"/>
          </a:xfrm>
          <a:custGeom>
            <a:avLst/>
            <a:gdLst>
              <a:gd name="T0" fmla="*/ 2147483646 w 272"/>
              <a:gd name="T1" fmla="*/ 2147483646 h 432"/>
              <a:gd name="T2" fmla="*/ 2147483646 w 272"/>
              <a:gd name="T3" fmla="*/ 2147483646 h 432"/>
              <a:gd name="T4" fmla="*/ 0 w 272"/>
              <a:gd name="T5" fmla="*/ 0 h 432"/>
              <a:gd name="T6" fmla="*/ 0 60000 65536"/>
              <a:gd name="T7" fmla="*/ 0 60000 65536"/>
              <a:gd name="T8" fmla="*/ 0 60000 65536"/>
              <a:gd name="T9" fmla="*/ 0 w 272"/>
              <a:gd name="T10" fmla="*/ 0 h 432"/>
              <a:gd name="T11" fmla="*/ 272 w 272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432">
                <a:moveTo>
                  <a:pt x="192" y="432"/>
                </a:moveTo>
                <a:cubicBezTo>
                  <a:pt x="232" y="372"/>
                  <a:pt x="272" y="312"/>
                  <a:pt x="240" y="240"/>
                </a:cubicBezTo>
                <a:cubicBezTo>
                  <a:pt x="208" y="168"/>
                  <a:pt x="104" y="84"/>
                  <a:pt x="0" y="0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6" name="Rectangle 40">
            <a:extLst>
              <a:ext uri="{FF2B5EF4-FFF2-40B4-BE49-F238E27FC236}">
                <a16:creationId xmlns:a16="http://schemas.microsoft.com/office/drawing/2014/main" id="{1511F6F5-E067-C15E-F277-92883EBE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0" y="4613275"/>
            <a:ext cx="3968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1</a:t>
            </a:r>
          </a:p>
        </p:txBody>
      </p:sp>
      <p:sp>
        <p:nvSpPr>
          <p:cNvPr id="45107" name="Rectangle 40">
            <a:extLst>
              <a:ext uri="{FF2B5EF4-FFF2-40B4-BE49-F238E27FC236}">
                <a16:creationId xmlns:a16="http://schemas.microsoft.com/office/drawing/2014/main" id="{9B31ADFD-A3EA-7F10-DFAC-7D736D610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550" y="4618038"/>
            <a:ext cx="396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2</a:t>
            </a:r>
          </a:p>
        </p:txBody>
      </p:sp>
      <p:sp>
        <p:nvSpPr>
          <p:cNvPr id="75830" name="Rectangle 40">
            <a:extLst>
              <a:ext uri="{FF2B5EF4-FFF2-40B4-BE49-F238E27FC236}">
                <a16:creationId xmlns:a16="http://schemas.microsoft.com/office/drawing/2014/main" id="{7FFA642E-0FED-EA4E-C907-1CBBCC60D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413" y="4610100"/>
            <a:ext cx="3984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1</a:t>
            </a:r>
          </a:p>
        </p:txBody>
      </p:sp>
      <p:sp>
        <p:nvSpPr>
          <p:cNvPr id="75831" name="Rectangle 40">
            <a:extLst>
              <a:ext uri="{FF2B5EF4-FFF2-40B4-BE49-F238E27FC236}">
                <a16:creationId xmlns:a16="http://schemas.microsoft.com/office/drawing/2014/main" id="{AA176A90-3D2C-10A8-B3C6-425E95716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4463" y="4614863"/>
            <a:ext cx="3984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2</a:t>
            </a:r>
          </a:p>
        </p:txBody>
      </p:sp>
      <p:sp>
        <p:nvSpPr>
          <p:cNvPr id="75832" name="Rectangle 40">
            <a:extLst>
              <a:ext uri="{FF2B5EF4-FFF2-40B4-BE49-F238E27FC236}">
                <a16:creationId xmlns:a16="http://schemas.microsoft.com/office/drawing/2014/main" id="{41FC69C3-C90E-958C-BA5A-AF9288EC8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3163" y="4614863"/>
            <a:ext cx="3984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1</a:t>
            </a:r>
          </a:p>
        </p:txBody>
      </p:sp>
      <p:sp>
        <p:nvSpPr>
          <p:cNvPr id="75833" name="Rectangle 40">
            <a:extLst>
              <a:ext uri="{FF2B5EF4-FFF2-40B4-BE49-F238E27FC236}">
                <a16:creationId xmlns:a16="http://schemas.microsoft.com/office/drawing/2014/main" id="{66E736C3-FBF7-357B-F716-797C59C11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1213" y="4618038"/>
            <a:ext cx="3984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2</a:t>
            </a:r>
          </a:p>
        </p:txBody>
      </p:sp>
      <p:sp>
        <p:nvSpPr>
          <p:cNvPr id="75834" name="Rectangle 40">
            <a:extLst>
              <a:ext uri="{FF2B5EF4-FFF2-40B4-BE49-F238E27FC236}">
                <a16:creationId xmlns:a16="http://schemas.microsoft.com/office/drawing/2014/main" id="{11DF9C27-C43A-4927-E67D-C8E45C32E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913" y="4603750"/>
            <a:ext cx="3984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1</a:t>
            </a:r>
          </a:p>
        </p:txBody>
      </p:sp>
      <p:sp>
        <p:nvSpPr>
          <p:cNvPr id="75835" name="Rectangle 40">
            <a:extLst>
              <a:ext uri="{FF2B5EF4-FFF2-40B4-BE49-F238E27FC236}">
                <a16:creationId xmlns:a16="http://schemas.microsoft.com/office/drawing/2014/main" id="{98185883-880C-08E2-C2CA-E6AB1AB6D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4606925"/>
            <a:ext cx="3984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90" grpId="0" animBg="1"/>
      <p:bldP spid="75791" grpId="0" animBg="1"/>
      <p:bldP spid="75792" grpId="0" animBg="1"/>
      <p:bldP spid="75793" grpId="0" animBg="1"/>
      <p:bldP spid="75794" grpId="0" animBg="1"/>
      <p:bldP spid="75795" grpId="0"/>
      <p:bldP spid="75796" grpId="0" animBg="1"/>
      <p:bldP spid="75797" grpId="0"/>
      <p:bldP spid="75798" grpId="0"/>
      <p:bldP spid="76823" grpId="0"/>
      <p:bldP spid="75803" grpId="0" animBg="1"/>
      <p:bldP spid="75804" grpId="0" animBg="1"/>
      <p:bldP spid="75805" grpId="0" animBg="1"/>
      <p:bldP spid="75806" grpId="0" animBg="1"/>
      <p:bldP spid="75807" grpId="0" animBg="1"/>
      <p:bldP spid="75808" grpId="0"/>
      <p:bldP spid="75809" grpId="0" animBg="1"/>
      <p:bldP spid="75810" grpId="0"/>
      <p:bldP spid="75811" grpId="0"/>
      <p:bldP spid="75815" grpId="0" animBg="1"/>
      <p:bldP spid="75816" grpId="0" animBg="1"/>
      <p:bldP spid="75817" grpId="0" animBg="1"/>
      <p:bldP spid="75818" grpId="0" animBg="1"/>
      <p:bldP spid="75819" grpId="0" animBg="1"/>
      <p:bldP spid="75820" grpId="0"/>
      <p:bldP spid="75821" grpId="0" animBg="1"/>
      <p:bldP spid="75822" grpId="0"/>
      <p:bldP spid="75823" grpId="0"/>
      <p:bldP spid="75830" grpId="0"/>
      <p:bldP spid="75831" grpId="0"/>
      <p:bldP spid="75832" grpId="0"/>
      <p:bldP spid="75833" grpId="0"/>
      <p:bldP spid="75834" grpId="0"/>
      <p:bldP spid="7583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Footer Placeholder 4">
            <a:extLst>
              <a:ext uri="{FF2B5EF4-FFF2-40B4-BE49-F238E27FC236}">
                <a16:creationId xmlns:a16="http://schemas.microsoft.com/office/drawing/2014/main" id="{634947CC-1D7F-3C06-3B3A-0E04534E8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6" name="Slide Number Placeholder 5">
            <a:extLst>
              <a:ext uri="{FF2B5EF4-FFF2-40B4-BE49-F238E27FC236}">
                <a16:creationId xmlns:a16="http://schemas.microsoft.com/office/drawing/2014/main" id="{3BB2AABF-4D9D-5E75-485E-34013A585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B2F5D3F-4262-C94D-92A9-9FF94284DA61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29058" name="Rectangle 2">
            <a:extLst>
              <a:ext uri="{FF2B5EF4-FFF2-40B4-BE49-F238E27FC236}">
                <a16:creationId xmlns:a16="http://schemas.microsoft.com/office/drawing/2014/main" id="{D31F546D-6167-87B5-1B1A-741A63BD2E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Detection and Recovery</a:t>
            </a:r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7EDC1616-1C06-19ED-FF29-0855F6DA03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Detection and recovery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we don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t have deadlock prevention or avoidance, then deadlock may occur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 this case, we need to detect deadlock and recover from it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To do this, we need two algorithms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One to determine whether a deadlock has occurred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Another to recover from the deadlock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Possible, but expensive (time consuming)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Implemented in VMS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Run detection algorithm when resource request times out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Footer Placeholder 4">
            <a:extLst>
              <a:ext uri="{FF2B5EF4-FFF2-40B4-BE49-F238E27FC236}">
                <a16:creationId xmlns:a16="http://schemas.microsoft.com/office/drawing/2014/main" id="{1454BEC7-DAEC-13BA-0893-2F0F66305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4" name="Slide Number Placeholder 5">
            <a:extLst>
              <a:ext uri="{FF2B5EF4-FFF2-40B4-BE49-F238E27FC236}">
                <a16:creationId xmlns:a16="http://schemas.microsoft.com/office/drawing/2014/main" id="{0A888896-F58E-5325-3D14-5891B7208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5990B3-C438-0242-83C4-D435B451CE98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30082" name="Rectangle 2">
            <a:extLst>
              <a:ext uri="{FF2B5EF4-FFF2-40B4-BE49-F238E27FC236}">
                <a16:creationId xmlns:a16="http://schemas.microsoft.com/office/drawing/2014/main" id="{4E24D7D2-6C90-492F-D574-743B883091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Deadlock Detection</a:t>
            </a: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FEE84D06-53D2-2DFF-E056-7630310B1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Detection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Traverse the resource graph looking for cycles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a cycle is found, preempt resource (force a process to release)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Expensive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Many processes and resources to traverse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Only invoke detection algorithm depending 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often or likely deadlock is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How many processes are likely to be affected when it occurs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>
            <a:extLst>
              <a:ext uri="{FF2B5EF4-FFF2-40B4-BE49-F238E27FC236}">
                <a16:creationId xmlns:a16="http://schemas.microsoft.com/office/drawing/2014/main" id="{21CDBAD0-6E76-2989-6AAE-A5AE7DFD7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ECC894EF-83EF-C1EA-0BC6-A9D412C5E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0FD1609-1616-5F45-9A94-736EFA3D8181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06530" name="Rectangle 2">
            <a:extLst>
              <a:ext uri="{FF2B5EF4-FFF2-40B4-BE49-F238E27FC236}">
                <a16:creationId xmlns:a16="http://schemas.microsoft.com/office/drawing/2014/main" id="{2F1A244E-963A-D2A1-80A1-2F0BB16022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3600">
                <a:ea typeface="ＭＳ Ｐゴシック" panose="020B0600070205080204" pitchFamily="34" charset="-128"/>
              </a:rPr>
              <a:t>Today: Deadlock—the deadly embrace!</a:t>
            </a:r>
          </a:p>
        </p:txBody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BD3EB886-8C1C-1EB4-8C6B-64DD542A49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4724400"/>
          </a:xfrm>
        </p:spPr>
        <p:txBody>
          <a:bodyPr/>
          <a:lstStyle/>
          <a:p>
            <a:r>
              <a:rPr lang="en-US" altLang="en-US" sz="2000">
                <a:ea typeface="ＭＳ Ｐゴシック" panose="020B0600070205080204" pitchFamily="34" charset="-128"/>
              </a:rPr>
              <a:t>Synchronization– we can easily shoot ourselves in the foot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Incorrect use of synchronization can block all processes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You have likely been intuitively avoiding this situation already</a:t>
            </a:r>
          </a:p>
          <a:p>
            <a:pPr lvl="1"/>
            <a:endParaRPr lang="en-US" altLang="en-US" sz="1800">
              <a:ea typeface="ＭＳ Ｐゴシック" panose="020B0600070205080204" pitchFamily="34" charset="-128"/>
            </a:endParaRPr>
          </a:p>
          <a:p>
            <a:r>
              <a:rPr lang="en-US" altLang="en-US" sz="2000">
                <a:ea typeface="ＭＳ Ｐゴシック" panose="020B0600070205080204" pitchFamily="34" charset="-128"/>
              </a:rPr>
              <a:t>Consider: processes that use multiple critical sections/need different resources</a:t>
            </a:r>
          </a:p>
          <a:p>
            <a:pPr lvl="1"/>
            <a:r>
              <a:rPr lang="en-US" altLang="en-US" sz="1600">
                <a:ea typeface="ＭＳ Ｐゴシック" panose="020B0600070205080204" pitchFamily="34" charset="-128"/>
              </a:rPr>
              <a:t>If one process tries to access a resource that a second process holds, and vice-versa, they can never make progress</a:t>
            </a:r>
          </a:p>
          <a:p>
            <a:pPr lvl="1"/>
            <a:endParaRPr lang="en-US" altLang="en-US" sz="1600">
              <a:ea typeface="ＭＳ Ｐゴシック" panose="020B0600070205080204" pitchFamily="34" charset="-128"/>
            </a:endParaRPr>
          </a:p>
          <a:p>
            <a:r>
              <a:rPr lang="en-US" altLang="en-US" sz="2000">
                <a:ea typeface="ＭＳ Ｐゴシック" panose="020B0600070205080204" pitchFamily="34" charset="-128"/>
              </a:rPr>
              <a:t>We call this situation </a:t>
            </a:r>
            <a:r>
              <a:rPr lang="en-US" altLang="en-US" sz="2000">
                <a:solidFill>
                  <a:srgbClr val="FF3300"/>
                </a:solidFill>
                <a:ea typeface="ＭＳ Ｐゴシック" panose="020B0600070205080204" pitchFamily="34" charset="-128"/>
              </a:rPr>
              <a:t>deadlock</a:t>
            </a:r>
            <a:r>
              <a:rPr lang="en-US" altLang="en-US" sz="2000">
                <a:ea typeface="ＭＳ Ｐゴシック" panose="020B0600070205080204" pitchFamily="34" charset="-128"/>
              </a:rPr>
              <a:t>, and we</a:t>
            </a:r>
            <a:r>
              <a:rPr lang="ja-JP" altLang="en-US" sz="2000">
                <a:ea typeface="ＭＳ Ｐゴシック" panose="020B0600070205080204" pitchFamily="34" charset="-128"/>
              </a:rPr>
              <a:t>’</a:t>
            </a:r>
            <a:r>
              <a:rPr lang="en-US" altLang="ja-JP" sz="2000">
                <a:ea typeface="ＭＳ Ｐゴシック" panose="020B0600070205080204" pitchFamily="34" charset="-128"/>
              </a:rPr>
              <a:t>ll look at: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Definition and conditions necessary for deadlock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Representation of deadlock conditions</a:t>
            </a:r>
          </a:p>
          <a:p>
            <a:pPr lvl="1"/>
            <a:r>
              <a:rPr lang="en-US" altLang="en-US" sz="1800">
                <a:ea typeface="ＭＳ Ｐゴシック" panose="020B0600070205080204" pitchFamily="34" charset="-128"/>
              </a:rPr>
              <a:t>Approaches to dealing with deadlock</a:t>
            </a:r>
          </a:p>
          <a:p>
            <a:pPr lvl="1"/>
            <a:endParaRPr lang="en-US" altLang="en-US" sz="16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Footer Placeholder 4">
            <a:extLst>
              <a:ext uri="{FF2B5EF4-FFF2-40B4-BE49-F238E27FC236}">
                <a16:creationId xmlns:a16="http://schemas.microsoft.com/office/drawing/2014/main" id="{F407CAD3-CD1B-443B-A359-D11A0A406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2" name="Slide Number Placeholder 5">
            <a:extLst>
              <a:ext uri="{FF2B5EF4-FFF2-40B4-BE49-F238E27FC236}">
                <a16:creationId xmlns:a16="http://schemas.microsoft.com/office/drawing/2014/main" id="{48656800-3CD3-7BCB-21F9-683DCBE27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F52DC35-F385-9642-BEA0-74D45B1EEF0F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31106" name="Rectangle 2">
            <a:extLst>
              <a:ext uri="{FF2B5EF4-FFF2-40B4-BE49-F238E27FC236}">
                <a16:creationId xmlns:a16="http://schemas.microsoft.com/office/drawing/2014/main" id="{31244761-4EE2-0E7C-6B20-680A27C814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Deadlock Recovery</a:t>
            </a:r>
          </a:p>
        </p:txBody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057E19D-C320-DAEB-1FCC-63A693E4A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Once a deadlock is detected, we have two options…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1. Abort processes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Abort all deadlocked processes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Processes need to start over again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Abort one process at a time until cycle is eliminated</a:t>
            </a:r>
          </a:p>
          <a:p>
            <a:pPr lvl="2"/>
            <a:r>
              <a:rPr lang="en-US" altLang="en-US" sz="1800">
                <a:ea typeface="ＭＳ Ｐゴシック" panose="020B0600070205080204" pitchFamily="34" charset="-128"/>
              </a:rPr>
              <a:t>System needs to rerun detection after each abort</a:t>
            </a:r>
          </a:p>
          <a:p>
            <a:pPr>
              <a:buFont typeface="Monotype Sort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2. Preempt resources (force their release)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Need to select process and resource to preempt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Need to rollback process to previous state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Need to prevent starvation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Footer Placeholder 4">
            <a:extLst>
              <a:ext uri="{FF2B5EF4-FFF2-40B4-BE49-F238E27FC236}">
                <a16:creationId xmlns:a16="http://schemas.microsoft.com/office/drawing/2014/main" id="{00BAD676-DABF-0CD1-C0D1-DF1B795B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0" name="Slide Number Placeholder 5">
            <a:extLst>
              <a:ext uri="{FF2B5EF4-FFF2-40B4-BE49-F238E27FC236}">
                <a16:creationId xmlns:a16="http://schemas.microsoft.com/office/drawing/2014/main" id="{6B8C7F3D-8418-2AF9-E105-3FA91177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F1CD16-EBBA-0A48-9740-0B2BE9C917FC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32130" name="Rectangle 2">
            <a:extLst>
              <a:ext uri="{FF2B5EF4-FFF2-40B4-BE49-F238E27FC236}">
                <a16:creationId xmlns:a16="http://schemas.microsoft.com/office/drawing/2014/main" id="{BD7FE131-A62D-8B82-1B0C-20855A9377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Deadlock Summary</a:t>
            </a: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462E13AA-042F-9CEE-FC73-927676015A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Deadlock occurs when processes are waiting on each other and cannot make progress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Cycles in Resource Allocation Graph (RAG)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Deadlock requires four conditions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Mutual exclusion, hold and wait, no resource preemption, circular wait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Four approaches to dealing with deadlock: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Ignore it</a:t>
            </a:r>
            <a:r>
              <a:rPr lang="en-US" altLang="en-US">
                <a:ea typeface="ＭＳ Ｐゴシック" panose="020B0600070205080204" pitchFamily="34" charset="-128"/>
              </a:rPr>
              <a:t> – Living life on the edge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Prevention</a:t>
            </a:r>
            <a:r>
              <a:rPr lang="en-US" altLang="en-US">
                <a:ea typeface="ＭＳ Ｐゴシック" panose="020B0600070205080204" pitchFamily="34" charset="-128"/>
              </a:rPr>
              <a:t> – Make one of the four conditions impossible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Avoidance</a:t>
            </a:r>
            <a:r>
              <a:rPr lang="en-US" altLang="en-US">
                <a:ea typeface="ＭＳ Ｐゴシック" panose="020B0600070205080204" pitchFamily="34" charset="-128"/>
              </a:rPr>
              <a:t> – Banker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Algorithm (control allocation)</a:t>
            </a:r>
          </a:p>
          <a:p>
            <a:pPr lvl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Detection and Recovery</a:t>
            </a:r>
            <a:r>
              <a:rPr lang="en-US" altLang="en-US">
                <a:ea typeface="ＭＳ Ｐゴシック" panose="020B0600070205080204" pitchFamily="34" charset="-128"/>
              </a:rPr>
              <a:t> – Look for a cycle, preempt or abort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Footer Placeholder 4">
            <a:extLst>
              <a:ext uri="{FF2B5EF4-FFF2-40B4-BE49-F238E27FC236}">
                <a16:creationId xmlns:a16="http://schemas.microsoft.com/office/drawing/2014/main" id="{35312C40-6491-5635-EE98-26AA39F30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C8AF33BF-974D-CA70-BD56-1C2873B53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04A665-50F5-204D-AF50-430903B3CCC7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20866" name="Rectangle 2">
            <a:extLst>
              <a:ext uri="{FF2B5EF4-FFF2-40B4-BE49-F238E27FC236}">
                <a16:creationId xmlns:a16="http://schemas.microsoft.com/office/drawing/2014/main" id="{99EADCE4-3D1D-4DCB-06DB-063F771050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Deadlock Definition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AF6FB32F-5389-DC22-DEE2-C2E196721C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924800" cy="28194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Deadlock is a problem that can arise: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When processes compete for access to limited resources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When processes are incorrectly synchronized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Definition: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Deadlock exists among a set of processes if every process is waiting for an event that can be caused only by another process in the set</a:t>
            </a: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DDEAEBEB-CC3A-D869-27C5-98234CD03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953000"/>
            <a:ext cx="2819400" cy="9334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 b="0">
                <a:solidFill>
                  <a:srgbClr val="FF3300"/>
                </a:solidFill>
              </a:rPr>
              <a:t>lockA-&gt;Acquire();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 b="0"/>
              <a:t>…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 b="0">
                <a:solidFill>
                  <a:srgbClr val="0000FF"/>
                </a:solidFill>
              </a:rPr>
              <a:t>lockB-&gt;Acquire();</a:t>
            </a:r>
            <a:endParaRPr lang="en-US" altLang="en-US" sz="1000">
              <a:solidFill>
                <a:srgbClr val="0000FF"/>
              </a:solidFill>
            </a:endParaRPr>
          </a:p>
        </p:txBody>
      </p:sp>
      <p:sp>
        <p:nvSpPr>
          <p:cNvPr id="19462" name="Text Box 5">
            <a:extLst>
              <a:ext uri="{FF2B5EF4-FFF2-40B4-BE49-F238E27FC236}">
                <a16:creationId xmlns:a16="http://schemas.microsoft.com/office/drawing/2014/main" id="{9B387748-27E1-B27B-A11F-42D937DBB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953000"/>
            <a:ext cx="2819400" cy="9334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600" b="0">
                <a:solidFill>
                  <a:srgbClr val="0000FF"/>
                </a:solidFill>
              </a:rPr>
              <a:t>lockB-&gt;Acquire();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 b="0"/>
              <a:t>…</a:t>
            </a:r>
          </a:p>
          <a:p>
            <a:pPr>
              <a:buFont typeface="Monotype Sorts" pitchFamily="2" charset="2"/>
              <a:buNone/>
            </a:pPr>
            <a:r>
              <a:rPr lang="en-US" altLang="en-US" sz="1600" b="0">
                <a:solidFill>
                  <a:srgbClr val="FF3300"/>
                </a:solidFill>
              </a:rPr>
              <a:t>lockA-&gt;Acquire();</a:t>
            </a:r>
            <a:endParaRPr lang="en-US" altLang="en-US" sz="1000">
              <a:solidFill>
                <a:srgbClr val="FF3300"/>
              </a:solidFill>
            </a:endParaRPr>
          </a:p>
        </p:txBody>
      </p:sp>
      <p:sp>
        <p:nvSpPr>
          <p:cNvPr id="19463" name="Text Box 6">
            <a:extLst>
              <a:ext uri="{FF2B5EF4-FFF2-40B4-BE49-F238E27FC236}">
                <a16:creationId xmlns:a16="http://schemas.microsoft.com/office/drawing/2014/main" id="{B58FB6FA-86A9-AD30-9B2C-0A0F8B0A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57200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9900"/>
                </a:solidFill>
              </a:rPr>
              <a:t>Process 1</a:t>
            </a:r>
          </a:p>
        </p:txBody>
      </p:sp>
      <p:sp>
        <p:nvSpPr>
          <p:cNvPr id="19464" name="Text Box 8">
            <a:extLst>
              <a:ext uri="{FF2B5EF4-FFF2-40B4-BE49-F238E27FC236}">
                <a16:creationId xmlns:a16="http://schemas.microsoft.com/office/drawing/2014/main" id="{23087478-E6A4-1D0C-D94F-5D64F8487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457200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9900"/>
                </a:solidFill>
              </a:rPr>
              <a:t>Process 2</a:t>
            </a:r>
          </a:p>
        </p:txBody>
      </p:sp>
      <p:sp>
        <p:nvSpPr>
          <p:cNvPr id="19465" name="Line 9">
            <a:extLst>
              <a:ext uri="{FF2B5EF4-FFF2-40B4-BE49-F238E27FC236}">
                <a16:creationId xmlns:a16="http://schemas.microsoft.com/office/drawing/2014/main" id="{8BD2F5F5-D9FC-5349-CE22-B9F07E1EA14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57150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10">
            <a:extLst>
              <a:ext uri="{FF2B5EF4-FFF2-40B4-BE49-F238E27FC236}">
                <a16:creationId xmlns:a16="http://schemas.microsoft.com/office/drawing/2014/main" id="{977096B2-1565-0424-6C91-41C22C0D51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5715000"/>
            <a:ext cx="381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322DA-FEBB-BA48-F9B5-27BDD0140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Deadlock Example (2)</a:t>
            </a:r>
          </a:p>
        </p:txBody>
      </p:sp>
      <p:pic>
        <p:nvPicPr>
          <p:cNvPr id="21506" name="Content Placeholder 6" descr="Screen Shot 2017-10-31 at 10.34.54 AM.png">
            <a:extLst>
              <a:ext uri="{FF2B5EF4-FFF2-40B4-BE49-F238E27FC236}">
                <a16:creationId xmlns:a16="http://schemas.microsoft.com/office/drawing/2014/main" id="{3AC95181-E22A-A80D-D082-FF7971EA5F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127" r="-14127"/>
          <a:stretch>
            <a:fillRect/>
          </a:stretch>
        </p:blipFill>
        <p:spPr>
          <a:xfrm>
            <a:off x="-177800" y="1636713"/>
            <a:ext cx="7924800" cy="4419600"/>
          </a:xfrm>
        </p:spPr>
      </p:pic>
      <p:sp>
        <p:nvSpPr>
          <p:cNvPr id="21507" name="Footer Placeholder 4">
            <a:extLst>
              <a:ext uri="{FF2B5EF4-FFF2-40B4-BE49-F238E27FC236}">
                <a16:creationId xmlns:a16="http://schemas.microsoft.com/office/drawing/2014/main" id="{95CC2190-6E75-63BD-8418-B247A3449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8" name="Slide Number Placeholder 5">
            <a:extLst>
              <a:ext uri="{FF2B5EF4-FFF2-40B4-BE49-F238E27FC236}">
                <a16:creationId xmlns:a16="http://schemas.microsoft.com/office/drawing/2014/main" id="{D8909FCA-2828-8BE6-966D-9E7DDED1F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6679E0-5EFE-5C41-9CF6-A84450A95309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4D9299-D06D-D370-A3A3-B80818B26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2488" y="2401888"/>
            <a:ext cx="26828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Whether deadlock occurs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 or not depends on the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 order of operations!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>
            <a:extLst>
              <a:ext uri="{FF2B5EF4-FFF2-40B4-BE49-F238E27FC236}">
                <a16:creationId xmlns:a16="http://schemas.microsoft.com/office/drawing/2014/main" id="{BE298985-6520-1A4A-30DA-8975BD808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811BA020-593F-FA56-4F49-8FDE598C5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EBCF35-E2A8-274D-BA9E-983761EB169A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46466" name="Rectangle 2">
            <a:extLst>
              <a:ext uri="{FF2B5EF4-FFF2-40B4-BE49-F238E27FC236}">
                <a16:creationId xmlns:a16="http://schemas.microsoft.com/office/drawing/2014/main" id="{2C9612B6-C938-4122-F72C-2124A91940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Deadlock and Resources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31537E1-A278-ADE5-2C29-DAC72321E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There are two kinds of resources: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consumable</a:t>
            </a:r>
            <a:r>
              <a:rPr lang="en-US" altLang="en-US">
                <a:ea typeface="ＭＳ Ｐゴシック" panose="020B0600070205080204" pitchFamily="34" charset="-128"/>
              </a:rPr>
              <a:t> and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reusable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Consumable resources are generated and destroyed by processes: e.g., a process waiting for a message from another process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Reusable resources are allocated and released by processes: e.g., locks on files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Deadlock with consumable resources is usually treated as a correctness issue (e.g., proofs) or with timeouts</a:t>
            </a:r>
          </a:p>
          <a:p>
            <a:pPr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From here on, we only consider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reusable</a:t>
            </a:r>
            <a:r>
              <a:rPr lang="en-US" altLang="en-US">
                <a:ea typeface="ＭＳ Ｐゴシック" panose="020B0600070205080204" pitchFamily="34" charset="-128"/>
              </a:rPr>
              <a:t> resources</a:t>
            </a:r>
          </a:p>
          <a:p>
            <a:pPr>
              <a:lnSpc>
                <a:spcPct val="90000"/>
              </a:lnSpc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Footer Placeholder 4">
            <a:extLst>
              <a:ext uri="{FF2B5EF4-FFF2-40B4-BE49-F238E27FC236}">
                <a16:creationId xmlns:a16="http://schemas.microsoft.com/office/drawing/2014/main" id="{06FF0FB1-EBC9-96C7-71B7-17FBB5248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8B94CDC6-8D82-72C1-D78A-17422E46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9B43A2-C5A4-1D48-9368-0FA6518873D8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15277644-9B1F-8286-F1D2-59B09895B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Conditions for Deadlock</a:t>
            </a:r>
          </a:p>
        </p:txBody>
      </p:sp>
      <p:sp>
        <p:nvSpPr>
          <p:cNvPr id="24582" name="Rectangle 3">
            <a:extLst>
              <a:ext uri="{FF2B5EF4-FFF2-40B4-BE49-F238E27FC236}">
                <a16:creationId xmlns:a16="http://schemas.microsoft.com/office/drawing/2014/main" id="{59A4A4D1-A427-DCC3-2E35-8D9D9A79F6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Deadlock can exist if and only if the following four conditions hold simultaneously: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1.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Mutual exclusion</a:t>
            </a:r>
            <a:r>
              <a:rPr lang="en-US" altLang="en-US">
                <a:ea typeface="ＭＳ Ｐゴシック" panose="020B0600070205080204" pitchFamily="34" charset="-128"/>
              </a:rPr>
              <a:t> – At least one resource must be held in a non-sharable mode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2.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Hold and wait</a:t>
            </a:r>
            <a:r>
              <a:rPr lang="en-US" altLang="en-US">
                <a:ea typeface="ＭＳ Ｐゴシック" panose="020B0600070205080204" pitchFamily="34" charset="-128"/>
              </a:rPr>
              <a:t> – There must be one process holding one resource and waiting for another resource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3.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No preemption</a:t>
            </a:r>
            <a:r>
              <a:rPr lang="en-US" altLang="en-US">
                <a:ea typeface="ＭＳ Ｐゴシック" panose="020B0600070205080204" pitchFamily="34" charset="-128"/>
              </a:rPr>
              <a:t> – Resources cannot be preempted (critical sections cannot be aborted externally)</a:t>
            </a:r>
          </a:p>
          <a:p>
            <a:pPr lvl="1">
              <a:buFont typeface="ZapfDingbats" pitchFamily="8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4.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Circular wait</a:t>
            </a:r>
            <a:r>
              <a:rPr lang="en-US" altLang="en-US">
                <a:ea typeface="ＭＳ Ｐゴシック" panose="020B0600070205080204" pitchFamily="34" charset="-128"/>
              </a:rPr>
              <a:t> – There must exist a set of processes [P</a:t>
            </a:r>
            <a:r>
              <a:rPr lang="en-US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, P</a:t>
            </a:r>
            <a:r>
              <a:rPr lang="en-US" altLang="en-US" baseline="-25000">
                <a:ea typeface="ＭＳ Ｐゴシック" panose="020B0600070205080204" pitchFamily="34" charset="-128"/>
              </a:rPr>
              <a:t>2</a:t>
            </a:r>
            <a:r>
              <a:rPr lang="en-US" altLang="en-US">
                <a:ea typeface="ＭＳ Ｐゴシック" panose="020B0600070205080204" pitchFamily="34" charset="-128"/>
              </a:rPr>
              <a:t>, P</a:t>
            </a:r>
            <a:r>
              <a:rPr lang="en-US" altLang="en-US" baseline="-25000">
                <a:ea typeface="ＭＳ Ｐゴシック" panose="020B0600070205080204" pitchFamily="34" charset="-128"/>
              </a:rPr>
              <a:t>3</a:t>
            </a:r>
            <a:r>
              <a:rPr lang="en-US" altLang="en-US">
                <a:ea typeface="ＭＳ Ｐゴシック" panose="020B0600070205080204" pitchFamily="34" charset="-128"/>
              </a:rPr>
              <a:t>,…,P</a:t>
            </a:r>
            <a:r>
              <a:rPr lang="en-US" altLang="en-US" baseline="-25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] such that P</a:t>
            </a:r>
            <a:r>
              <a:rPr lang="en-US" altLang="en-US" baseline="-25000">
                <a:ea typeface="ＭＳ Ｐゴシック" panose="020B0600070205080204" pitchFamily="34" charset="-128"/>
              </a:rPr>
              <a:t>1 </a:t>
            </a:r>
            <a:r>
              <a:rPr lang="en-US" altLang="en-US">
                <a:ea typeface="ＭＳ Ｐゴシック" panose="020B0600070205080204" pitchFamily="34" charset="-128"/>
              </a:rPr>
              <a:t>is waiting for P</a:t>
            </a:r>
            <a:r>
              <a:rPr lang="en-US" altLang="en-US" baseline="-25000">
                <a:ea typeface="ＭＳ Ｐゴシック" panose="020B0600070205080204" pitchFamily="34" charset="-128"/>
              </a:rPr>
              <a:t>2</a:t>
            </a:r>
            <a:r>
              <a:rPr lang="en-US" altLang="en-US">
                <a:ea typeface="ＭＳ Ｐゴシック" panose="020B0600070205080204" pitchFamily="34" charset="-128"/>
              </a:rPr>
              <a:t>, P</a:t>
            </a:r>
            <a:r>
              <a:rPr lang="en-US" altLang="en-US" baseline="-25000">
                <a:ea typeface="ＭＳ Ｐゴシック" panose="020B0600070205080204" pitchFamily="34" charset="-128"/>
              </a:rPr>
              <a:t>2 </a:t>
            </a:r>
            <a:r>
              <a:rPr lang="en-US" altLang="en-US">
                <a:ea typeface="ＭＳ Ｐゴシック" panose="020B0600070205080204" pitchFamily="34" charset="-128"/>
              </a:rPr>
              <a:t>for P</a:t>
            </a:r>
            <a:r>
              <a:rPr lang="en-US" altLang="en-US" baseline="-25000">
                <a:ea typeface="ＭＳ Ｐゴシック" panose="020B0600070205080204" pitchFamily="34" charset="-128"/>
              </a:rPr>
              <a:t>3</a:t>
            </a:r>
            <a:r>
              <a:rPr lang="en-US" altLang="en-US">
                <a:ea typeface="ＭＳ Ｐゴシック" panose="020B0600070205080204" pitchFamily="34" charset="-128"/>
              </a:rPr>
              <a:t>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E99E-D746-24FB-AB88-2F935934E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Dining Lawyers</a:t>
            </a:r>
          </a:p>
        </p:txBody>
      </p:sp>
      <p:pic>
        <p:nvPicPr>
          <p:cNvPr id="26626" name="Content Placeholder 3" descr="dining.pdf">
            <a:extLst>
              <a:ext uri="{FF2B5EF4-FFF2-40B4-BE49-F238E27FC236}">
                <a16:creationId xmlns:a16="http://schemas.microsoft.com/office/drawing/2014/main" id="{A3A25807-6D18-3563-8320-87867469B32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915" r="-40915"/>
          <a:stretch>
            <a:fillRect/>
          </a:stretch>
        </p:blipFill>
        <p:spPr>
          <a:xfrm>
            <a:off x="771525" y="1600200"/>
            <a:ext cx="7326313" cy="4029075"/>
          </a:xfrm>
        </p:spPr>
      </p:pic>
      <p:sp>
        <p:nvSpPr>
          <p:cNvPr id="26627" name="TextBox 4">
            <a:extLst>
              <a:ext uri="{FF2B5EF4-FFF2-40B4-BE49-F238E27FC236}">
                <a16:creationId xmlns:a16="http://schemas.microsoft.com/office/drawing/2014/main" id="{B4E8F190-B4D0-E940-3CC0-5FAA13A12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0700" y="5721350"/>
            <a:ext cx="52863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Each lawyer needs two chopsticks to eat.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chemeClr val="tx1"/>
                </a:solidFill>
              </a:rPr>
              <a:t>Each grabs chopstick on the right first.</a:t>
            </a: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70EA5EAE-328A-69F1-6B20-AF503D0E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6EAF9D-71E1-3C47-AC2C-9DCB74468259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Footer Placeholder 4">
            <a:extLst>
              <a:ext uri="{FF2B5EF4-FFF2-40B4-BE49-F238E27FC236}">
                <a16:creationId xmlns:a16="http://schemas.microsoft.com/office/drawing/2014/main" id="{3054ED7B-D654-B00F-1739-6C8EF823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491FE959-EFA5-AA84-1C28-32793B782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83CE5A-650B-3544-B124-AFB90A18AFC0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22914" name="Rectangle 2">
            <a:extLst>
              <a:ext uri="{FF2B5EF4-FFF2-40B4-BE49-F238E27FC236}">
                <a16:creationId xmlns:a16="http://schemas.microsoft.com/office/drawing/2014/main" id="{9AA55CEE-FDBA-60FE-0ECF-01EF4C32FE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Lets get formal for a minute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838CE74C-EEA0-6602-934E-F21D35E3DD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Deadlock can be described using a resource allocation graph (RAG)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 RAG consists of a set of vertices P={P</a:t>
            </a:r>
            <a:r>
              <a:rPr lang="en-US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, P</a:t>
            </a:r>
            <a:r>
              <a:rPr lang="en-US" altLang="en-US" baseline="-25000">
                <a:ea typeface="ＭＳ Ｐゴシック" panose="020B0600070205080204" pitchFamily="34" charset="-128"/>
              </a:rPr>
              <a:t>2</a:t>
            </a:r>
            <a:r>
              <a:rPr lang="en-US" altLang="en-US">
                <a:ea typeface="ＭＳ Ｐゴシック" panose="020B0600070205080204" pitchFamily="34" charset="-128"/>
              </a:rPr>
              <a:t>, …, P</a:t>
            </a:r>
            <a:r>
              <a:rPr lang="en-US" altLang="en-US" baseline="-25000">
                <a:ea typeface="ＭＳ Ｐゴシック" panose="020B0600070205080204" pitchFamily="34" charset="-128"/>
              </a:rPr>
              <a:t>n</a:t>
            </a:r>
            <a:r>
              <a:rPr lang="en-US" altLang="en-US">
                <a:ea typeface="ＭＳ Ｐゴシック" panose="020B0600070205080204" pitchFamily="34" charset="-128"/>
              </a:rPr>
              <a:t>} of processes and R={R</a:t>
            </a:r>
            <a:r>
              <a:rPr lang="en-US" altLang="en-US" baseline="-25000">
                <a:ea typeface="ＭＳ Ｐゴシック" panose="020B0600070205080204" pitchFamily="34" charset="-128"/>
              </a:rPr>
              <a:t>1</a:t>
            </a:r>
            <a:r>
              <a:rPr lang="en-US" altLang="en-US">
                <a:ea typeface="ＭＳ Ｐゴシック" panose="020B0600070205080204" pitchFamily="34" charset="-128"/>
              </a:rPr>
              <a:t>, R</a:t>
            </a:r>
            <a:r>
              <a:rPr lang="en-US" altLang="en-US" baseline="-25000">
                <a:ea typeface="ＭＳ Ｐゴシック" panose="020B0600070205080204" pitchFamily="34" charset="-128"/>
              </a:rPr>
              <a:t>2</a:t>
            </a:r>
            <a:r>
              <a:rPr lang="en-US" altLang="en-US">
                <a:ea typeface="ＭＳ Ｐゴシック" panose="020B0600070205080204" pitchFamily="34" charset="-128"/>
              </a:rPr>
              <a:t>, …, R</a:t>
            </a:r>
            <a:r>
              <a:rPr lang="en-US" altLang="en-US" baseline="-25000">
                <a:ea typeface="ＭＳ Ｐゴシック" panose="020B0600070205080204" pitchFamily="34" charset="-128"/>
              </a:rPr>
              <a:t>m</a:t>
            </a:r>
            <a:r>
              <a:rPr lang="en-US" altLang="en-US">
                <a:ea typeface="ＭＳ Ｐゴシック" panose="020B0600070205080204" pitchFamily="34" charset="-128"/>
              </a:rPr>
              <a:t>} of resources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 directed edge from a process to a resource, P</a:t>
            </a:r>
            <a:r>
              <a:rPr lang="en-US" altLang="en-US" baseline="-25000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</a:t>
            </a:r>
            <a:r>
              <a:rPr lang="en-US" altLang="en-US">
                <a:ea typeface="ＭＳ Ｐゴシック" panose="020B0600070205080204" pitchFamily="34" charset="-128"/>
              </a:rPr>
              <a:t>R</a:t>
            </a:r>
            <a:r>
              <a:rPr lang="en-US" altLang="en-US" baseline="-25000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, means that P</a:t>
            </a:r>
            <a:r>
              <a:rPr lang="en-US" altLang="en-US" baseline="-25000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 has requested R</a:t>
            </a:r>
            <a:r>
              <a:rPr lang="en-US" altLang="en-US" baseline="-25000">
                <a:ea typeface="ＭＳ Ｐゴシック" panose="020B0600070205080204" pitchFamily="34" charset="-128"/>
              </a:rPr>
              <a:t>j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 directed edge from a resource to a process, R</a:t>
            </a:r>
            <a:r>
              <a:rPr lang="en-US" altLang="en-US" baseline="-25000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</a:t>
            </a:r>
            <a:r>
              <a:rPr lang="en-US" altLang="en-US">
                <a:ea typeface="ＭＳ Ｐゴシック" panose="020B0600070205080204" pitchFamily="34" charset="-128"/>
              </a:rPr>
              <a:t>P</a:t>
            </a:r>
            <a:r>
              <a:rPr lang="en-US" altLang="en-US" baseline="-25000">
                <a:ea typeface="ＭＳ Ｐゴシック" panose="020B0600070205080204" pitchFamily="34" charset="-128"/>
              </a:rPr>
              <a:t>i</a:t>
            </a:r>
            <a:r>
              <a:rPr lang="en-US" altLang="en-US">
                <a:ea typeface="ＭＳ Ｐゴシック" panose="020B0600070205080204" pitchFamily="34" charset="-128"/>
              </a:rPr>
              <a:t>, means that R</a:t>
            </a:r>
            <a:r>
              <a:rPr lang="en-US" altLang="en-US" baseline="-25000">
                <a:ea typeface="ＭＳ Ｐゴシック" panose="020B0600070205080204" pitchFamily="34" charset="-128"/>
              </a:rPr>
              <a:t>j</a:t>
            </a:r>
            <a:r>
              <a:rPr lang="en-US" altLang="en-US">
                <a:ea typeface="ＭＳ Ｐゴシック" panose="020B0600070205080204" pitchFamily="34" charset="-128"/>
              </a:rPr>
              <a:t> has been allocated to P</a:t>
            </a:r>
            <a:r>
              <a:rPr lang="en-US" altLang="en-US" baseline="-25000">
                <a:ea typeface="ＭＳ Ｐゴシック" panose="020B0600070205080204" pitchFamily="34" charset="-128"/>
              </a:rPr>
              <a:t>i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Each resource has a fixed number of units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If the graph has no cycles, deadlock </a:t>
            </a: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cannot exist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If the graph has a cycle, deadlock </a:t>
            </a:r>
            <a:r>
              <a:rPr lang="en-US" altLang="en-US">
                <a:solidFill>
                  <a:srgbClr val="FF3300"/>
                </a:solidFill>
                <a:ea typeface="ＭＳ Ｐゴシック" panose="020B0600070205080204" pitchFamily="34" charset="-128"/>
              </a:rPr>
              <a:t>may exist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Footer Placeholder 4">
            <a:extLst>
              <a:ext uri="{FF2B5EF4-FFF2-40B4-BE49-F238E27FC236}">
                <a16:creationId xmlns:a16="http://schemas.microsoft.com/office/drawing/2014/main" id="{1D5D7B45-4571-5461-6EA4-1CA270773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solidFill>
                  <a:schemeClr val="tx1"/>
                </a:solidFill>
              </a:rPr>
              <a:t>CSE 153 – Lecture 12 – Deadlock</a:t>
            </a:r>
            <a:endParaRPr lang="en-US" altLang="en-US" sz="1400" b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2" name="Slide Number Placeholder 5">
            <a:extLst>
              <a:ext uri="{FF2B5EF4-FFF2-40B4-BE49-F238E27FC236}">
                <a16:creationId xmlns:a16="http://schemas.microsoft.com/office/drawing/2014/main" id="{6E5B1F2C-1A43-3D18-C075-D21463868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70985D-EB7D-A64E-A3F9-CCEF7C0A5FFF}" type="slidenum">
              <a:rPr lang="en-US" altLang="en-US" sz="100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</a:endParaRPr>
          </a:p>
        </p:txBody>
      </p:sp>
      <p:sp>
        <p:nvSpPr>
          <p:cNvPr id="423938" name="Rectangle 2">
            <a:extLst>
              <a:ext uri="{FF2B5EF4-FFF2-40B4-BE49-F238E27FC236}">
                <a16:creationId xmlns:a16="http://schemas.microsoft.com/office/drawing/2014/main" id="{19DB778E-B490-48CD-8625-71C595496C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a typeface="ＭＳ Ｐゴシック" panose="020B0600070205080204" pitchFamily="34" charset="-128"/>
              </a:rPr>
              <a:t>RAG Example</a:t>
            </a:r>
          </a:p>
        </p:txBody>
      </p:sp>
      <p:grpSp>
        <p:nvGrpSpPr>
          <p:cNvPr id="30724" name="Group 4">
            <a:extLst>
              <a:ext uri="{FF2B5EF4-FFF2-40B4-BE49-F238E27FC236}">
                <a16:creationId xmlns:a16="http://schemas.microsoft.com/office/drawing/2014/main" id="{2933D700-DC1A-BC5E-FAB0-ECD1FA4FFADB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133600"/>
            <a:ext cx="457200" cy="457200"/>
            <a:chOff x="2064" y="2112"/>
            <a:chExt cx="240" cy="240"/>
          </a:xfrm>
        </p:grpSpPr>
        <p:sp>
          <p:nvSpPr>
            <p:cNvPr id="30783" name="Oval 5">
              <a:extLst>
                <a:ext uri="{FF2B5EF4-FFF2-40B4-BE49-F238E27FC236}">
                  <a16:creationId xmlns:a16="http://schemas.microsoft.com/office/drawing/2014/main" id="{A3319D1B-35B9-9CB5-C569-CC63B90BB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84" name="AutoShape 6">
              <a:extLst>
                <a:ext uri="{FF2B5EF4-FFF2-40B4-BE49-F238E27FC236}">
                  <a16:creationId xmlns:a16="http://schemas.microsoft.com/office/drawing/2014/main" id="{D65F3343-9D48-D137-0167-057C1862F9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0725" name="Rectangle 7">
            <a:extLst>
              <a:ext uri="{FF2B5EF4-FFF2-40B4-BE49-F238E27FC236}">
                <a16:creationId xmlns:a16="http://schemas.microsoft.com/office/drawing/2014/main" id="{F1D54F82-6381-B289-1374-F7457508C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133600"/>
            <a:ext cx="457200" cy="457200"/>
          </a:xfrm>
          <a:prstGeom prst="rect">
            <a:avLst/>
          </a:prstGeom>
          <a:solidFill>
            <a:srgbClr val="00CC00"/>
          </a:solidFill>
          <a:ln w="19050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0726" name="Rectangle 10">
            <a:extLst>
              <a:ext uri="{FF2B5EF4-FFF2-40B4-BE49-F238E27FC236}">
                <a16:creationId xmlns:a16="http://schemas.microsoft.com/office/drawing/2014/main" id="{BD4C7AC8-AE2C-E6F8-2B07-3AD523E4D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590800"/>
            <a:ext cx="457200" cy="457200"/>
          </a:xfrm>
          <a:prstGeom prst="rect">
            <a:avLst/>
          </a:prstGeom>
          <a:solidFill>
            <a:srgbClr val="00CC00"/>
          </a:solidFill>
          <a:ln w="19050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grpSp>
        <p:nvGrpSpPr>
          <p:cNvPr id="30727" name="Group 11">
            <a:extLst>
              <a:ext uri="{FF2B5EF4-FFF2-40B4-BE49-F238E27FC236}">
                <a16:creationId xmlns:a16="http://schemas.microsoft.com/office/drawing/2014/main" id="{EA086C54-9239-920F-238A-63E313D49F4D}"/>
              </a:ext>
            </a:extLst>
          </p:cNvPr>
          <p:cNvGrpSpPr>
            <a:grpSpLocks/>
          </p:cNvGrpSpPr>
          <p:nvPr/>
        </p:nvGrpSpPr>
        <p:grpSpPr bwMode="auto">
          <a:xfrm>
            <a:off x="1447800" y="3429000"/>
            <a:ext cx="457200" cy="457200"/>
            <a:chOff x="2064" y="2112"/>
            <a:chExt cx="240" cy="240"/>
          </a:xfrm>
        </p:grpSpPr>
        <p:sp>
          <p:nvSpPr>
            <p:cNvPr id="30781" name="Oval 12">
              <a:extLst>
                <a:ext uri="{FF2B5EF4-FFF2-40B4-BE49-F238E27FC236}">
                  <a16:creationId xmlns:a16="http://schemas.microsoft.com/office/drawing/2014/main" id="{A02A0908-FA22-6FC1-E0A3-9C70192BA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82" name="AutoShape 13">
              <a:extLst>
                <a:ext uri="{FF2B5EF4-FFF2-40B4-BE49-F238E27FC236}">
                  <a16:creationId xmlns:a16="http://schemas.microsoft.com/office/drawing/2014/main" id="{95384DA5-1052-02AB-E0F6-2AD4414051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0728" name="Rectangle 14">
            <a:extLst>
              <a:ext uri="{FF2B5EF4-FFF2-40B4-BE49-F238E27FC236}">
                <a16:creationId xmlns:a16="http://schemas.microsoft.com/office/drawing/2014/main" id="{6C4F11BB-ADFB-E5DC-DC5B-A1119CF58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810000"/>
            <a:ext cx="457200" cy="457200"/>
          </a:xfrm>
          <a:prstGeom prst="rect">
            <a:avLst/>
          </a:prstGeom>
          <a:solidFill>
            <a:srgbClr val="00CC00"/>
          </a:solidFill>
          <a:ln w="19050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grpSp>
        <p:nvGrpSpPr>
          <p:cNvPr id="30729" name="Group 15">
            <a:extLst>
              <a:ext uri="{FF2B5EF4-FFF2-40B4-BE49-F238E27FC236}">
                <a16:creationId xmlns:a16="http://schemas.microsoft.com/office/drawing/2014/main" id="{5AB7AD1C-E920-B7CC-8174-D64B177AE245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895600"/>
            <a:ext cx="457200" cy="457200"/>
            <a:chOff x="2064" y="2112"/>
            <a:chExt cx="240" cy="240"/>
          </a:xfrm>
        </p:grpSpPr>
        <p:sp>
          <p:nvSpPr>
            <p:cNvPr id="30779" name="Oval 16">
              <a:extLst>
                <a:ext uri="{FF2B5EF4-FFF2-40B4-BE49-F238E27FC236}">
                  <a16:creationId xmlns:a16="http://schemas.microsoft.com/office/drawing/2014/main" id="{6BED7C6F-F6AD-D4CA-D2FD-E2C119A234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80" name="AutoShape 17">
              <a:extLst>
                <a:ext uri="{FF2B5EF4-FFF2-40B4-BE49-F238E27FC236}">
                  <a16:creationId xmlns:a16="http://schemas.microsoft.com/office/drawing/2014/main" id="{BF83DD58-B5EE-5D98-CC12-7CF1082D2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30730" name="Rectangle 18">
            <a:extLst>
              <a:ext uri="{FF2B5EF4-FFF2-40B4-BE49-F238E27FC236}">
                <a16:creationId xmlns:a16="http://schemas.microsoft.com/office/drawing/2014/main" id="{0B900F13-8C05-376B-DFD1-79545DB4D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2133600"/>
            <a:ext cx="457200" cy="457200"/>
          </a:xfrm>
          <a:prstGeom prst="rect">
            <a:avLst/>
          </a:prstGeom>
          <a:solidFill>
            <a:srgbClr val="00CC00"/>
          </a:solidFill>
          <a:ln w="19050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30731" name="Line 19">
            <a:extLst>
              <a:ext uri="{FF2B5EF4-FFF2-40B4-BE49-F238E27FC236}">
                <a16:creationId xmlns:a16="http://schemas.microsoft.com/office/drawing/2014/main" id="{59533F29-0430-18A5-C7A7-44BF5EF57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362200"/>
            <a:ext cx="685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20">
            <a:extLst>
              <a:ext uri="{FF2B5EF4-FFF2-40B4-BE49-F238E27FC236}">
                <a16:creationId xmlns:a16="http://schemas.microsoft.com/office/drawing/2014/main" id="{9D511867-0688-8FA1-82F5-66B9A0781B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2743200"/>
            <a:ext cx="6858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Line 21">
            <a:extLst>
              <a:ext uri="{FF2B5EF4-FFF2-40B4-BE49-F238E27FC236}">
                <a16:creationId xmlns:a16="http://schemas.microsoft.com/office/drawing/2014/main" id="{C09DFFB3-C7B7-70FC-7AC0-C1C7517D4D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4000" y="3048000"/>
            <a:ext cx="762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Line 22">
            <a:extLst>
              <a:ext uri="{FF2B5EF4-FFF2-40B4-BE49-F238E27FC236}">
                <a16:creationId xmlns:a16="http://schemas.microsoft.com/office/drawing/2014/main" id="{17D0F552-9E71-218B-F1FA-BF5D7117D6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3622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23">
            <a:extLst>
              <a:ext uri="{FF2B5EF4-FFF2-40B4-BE49-F238E27FC236}">
                <a16:creationId xmlns:a16="http://schemas.microsoft.com/office/drawing/2014/main" id="{11A0FCB9-3256-AABD-FBD8-8D874AD85C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7000" y="2362200"/>
            <a:ext cx="6858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24">
            <a:extLst>
              <a:ext uri="{FF2B5EF4-FFF2-40B4-BE49-F238E27FC236}">
                <a16:creationId xmlns:a16="http://schemas.microsoft.com/office/drawing/2014/main" id="{449786A5-A1F2-E5B5-5FC5-E80F732528D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8800" y="3810000"/>
            <a:ext cx="6096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25">
            <a:extLst>
              <a:ext uri="{FF2B5EF4-FFF2-40B4-BE49-F238E27FC236}">
                <a16:creationId xmlns:a16="http://schemas.microsoft.com/office/drawing/2014/main" id="{FD1D6712-0318-4EB4-ED6C-47A5265818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352800"/>
            <a:ext cx="0" cy="45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Text Box 27">
            <a:extLst>
              <a:ext uri="{FF2B5EF4-FFF2-40B4-BE49-F238E27FC236}">
                <a16:creationId xmlns:a16="http://schemas.microsoft.com/office/drawing/2014/main" id="{0A8B7544-0588-3BD1-9EC4-CD49E2C0F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876800"/>
            <a:ext cx="1600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FF3300"/>
                </a:solidFill>
              </a:rPr>
              <a:t>A cycle…and deadlock!</a:t>
            </a:r>
          </a:p>
        </p:txBody>
      </p:sp>
      <p:sp>
        <p:nvSpPr>
          <p:cNvPr id="62485" name="Line 28">
            <a:extLst>
              <a:ext uri="{FF2B5EF4-FFF2-40B4-BE49-F238E27FC236}">
                <a16:creationId xmlns:a16="http://schemas.microsoft.com/office/drawing/2014/main" id="{BCAE6CB2-3132-C41E-CE52-F2652690F6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752600"/>
            <a:ext cx="0" cy="4191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non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29">
            <a:extLst>
              <a:ext uri="{FF2B5EF4-FFF2-40B4-BE49-F238E27FC236}">
                <a16:creationId xmlns:a16="http://schemas.microsoft.com/office/drawing/2014/main" id="{52BEB7BD-9DFA-4380-8E95-12844D2C377E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2133600"/>
            <a:ext cx="457200" cy="457200"/>
            <a:chOff x="2064" y="2112"/>
            <a:chExt cx="240" cy="240"/>
          </a:xfrm>
        </p:grpSpPr>
        <p:sp>
          <p:nvSpPr>
            <p:cNvPr id="30777" name="Oval 30">
              <a:extLst>
                <a:ext uri="{FF2B5EF4-FFF2-40B4-BE49-F238E27FC236}">
                  <a16:creationId xmlns:a16="http://schemas.microsoft.com/office/drawing/2014/main" id="{F48D9F24-7D55-FF99-9208-CB19D4E9D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78" name="AutoShape 31">
              <a:extLst>
                <a:ext uri="{FF2B5EF4-FFF2-40B4-BE49-F238E27FC236}">
                  <a16:creationId xmlns:a16="http://schemas.microsoft.com/office/drawing/2014/main" id="{2AA9CD8E-7BCE-DC98-7BC4-1B16F1D91D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62487" name="Rectangle 32">
            <a:extLst>
              <a:ext uri="{FF2B5EF4-FFF2-40B4-BE49-F238E27FC236}">
                <a16:creationId xmlns:a16="http://schemas.microsoft.com/office/drawing/2014/main" id="{B3E247C4-C940-2A59-3E05-53C9860EB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133600"/>
            <a:ext cx="457200" cy="457200"/>
          </a:xfrm>
          <a:prstGeom prst="rect">
            <a:avLst/>
          </a:prstGeom>
          <a:solidFill>
            <a:srgbClr val="00CC00"/>
          </a:solidFill>
          <a:ln w="19050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62488" name="Rectangle 33">
            <a:extLst>
              <a:ext uri="{FF2B5EF4-FFF2-40B4-BE49-F238E27FC236}">
                <a16:creationId xmlns:a16="http://schemas.microsoft.com/office/drawing/2014/main" id="{B39E492E-1DE2-2A66-8011-974412FDE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590800"/>
            <a:ext cx="457200" cy="457200"/>
          </a:xfrm>
          <a:prstGeom prst="rect">
            <a:avLst/>
          </a:prstGeom>
          <a:solidFill>
            <a:srgbClr val="00CC00"/>
          </a:solidFill>
          <a:ln w="19050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grpSp>
        <p:nvGrpSpPr>
          <p:cNvPr id="6" name="Group 34">
            <a:extLst>
              <a:ext uri="{FF2B5EF4-FFF2-40B4-BE49-F238E27FC236}">
                <a16:creationId xmlns:a16="http://schemas.microsoft.com/office/drawing/2014/main" id="{4515B347-BE92-75AF-C539-6E337BE361C2}"/>
              </a:ext>
            </a:extLst>
          </p:cNvPr>
          <p:cNvGrpSpPr>
            <a:grpSpLocks/>
          </p:cNvGrpSpPr>
          <p:nvPr/>
        </p:nvGrpSpPr>
        <p:grpSpPr bwMode="auto">
          <a:xfrm>
            <a:off x="5791200" y="3429000"/>
            <a:ext cx="457200" cy="457200"/>
            <a:chOff x="2064" y="2112"/>
            <a:chExt cx="240" cy="240"/>
          </a:xfrm>
        </p:grpSpPr>
        <p:sp>
          <p:nvSpPr>
            <p:cNvPr id="30775" name="Oval 35">
              <a:extLst>
                <a:ext uri="{FF2B5EF4-FFF2-40B4-BE49-F238E27FC236}">
                  <a16:creationId xmlns:a16="http://schemas.microsoft.com/office/drawing/2014/main" id="{D452A9BD-E79A-55E0-47D8-9BD90144D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76" name="AutoShape 36">
              <a:extLst>
                <a:ext uri="{FF2B5EF4-FFF2-40B4-BE49-F238E27FC236}">
                  <a16:creationId xmlns:a16="http://schemas.microsoft.com/office/drawing/2014/main" id="{3D2D5BD2-77B4-CCB2-B373-31663BA93F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62490" name="Rectangle 37">
            <a:extLst>
              <a:ext uri="{FF2B5EF4-FFF2-40B4-BE49-F238E27FC236}">
                <a16:creationId xmlns:a16="http://schemas.microsoft.com/office/drawing/2014/main" id="{D4BD4DCD-DE71-79C7-654E-FEB91D276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810000"/>
            <a:ext cx="457200" cy="457200"/>
          </a:xfrm>
          <a:prstGeom prst="rect">
            <a:avLst/>
          </a:prstGeom>
          <a:solidFill>
            <a:srgbClr val="00CC00"/>
          </a:solidFill>
          <a:ln w="19050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grpSp>
        <p:nvGrpSpPr>
          <p:cNvPr id="7" name="Group 38">
            <a:extLst>
              <a:ext uri="{FF2B5EF4-FFF2-40B4-BE49-F238E27FC236}">
                <a16:creationId xmlns:a16="http://schemas.microsoft.com/office/drawing/2014/main" id="{AF0BC513-8824-6B62-17D2-BDAD5E33F1BC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2895600"/>
            <a:ext cx="457200" cy="457200"/>
            <a:chOff x="2064" y="2112"/>
            <a:chExt cx="240" cy="240"/>
          </a:xfrm>
        </p:grpSpPr>
        <p:sp>
          <p:nvSpPr>
            <p:cNvPr id="30773" name="Oval 39">
              <a:extLst>
                <a:ext uri="{FF2B5EF4-FFF2-40B4-BE49-F238E27FC236}">
                  <a16:creationId xmlns:a16="http://schemas.microsoft.com/office/drawing/2014/main" id="{BCA16ADD-4E45-BBAE-C2A4-ACB097358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74" name="AutoShape 40">
              <a:extLst>
                <a:ext uri="{FF2B5EF4-FFF2-40B4-BE49-F238E27FC236}">
                  <a16:creationId xmlns:a16="http://schemas.microsoft.com/office/drawing/2014/main" id="{E10136AB-154A-C169-6BD5-CA08752ED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62492" name="Rectangle 41">
            <a:extLst>
              <a:ext uri="{FF2B5EF4-FFF2-40B4-BE49-F238E27FC236}">
                <a16:creationId xmlns:a16="http://schemas.microsoft.com/office/drawing/2014/main" id="{61317972-82C9-5433-F122-A16EF92AB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133600"/>
            <a:ext cx="457200" cy="457200"/>
          </a:xfrm>
          <a:prstGeom prst="rect">
            <a:avLst/>
          </a:prstGeom>
          <a:solidFill>
            <a:srgbClr val="00CC00"/>
          </a:solidFill>
          <a:ln w="19050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sp>
        <p:nvSpPr>
          <p:cNvPr id="62493" name="Line 42">
            <a:extLst>
              <a:ext uri="{FF2B5EF4-FFF2-40B4-BE49-F238E27FC236}">
                <a16:creationId xmlns:a16="http://schemas.microsoft.com/office/drawing/2014/main" id="{DBC6504E-8A31-6AEA-ED61-8B32E6373C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362200"/>
            <a:ext cx="685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4" name="Line 43">
            <a:extLst>
              <a:ext uri="{FF2B5EF4-FFF2-40B4-BE49-F238E27FC236}">
                <a16:creationId xmlns:a16="http://schemas.microsoft.com/office/drawing/2014/main" id="{075FAE08-9956-C0EB-85DB-D54EAD9DC3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2743200"/>
            <a:ext cx="6858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5" name="Line 44">
            <a:extLst>
              <a:ext uri="{FF2B5EF4-FFF2-40B4-BE49-F238E27FC236}">
                <a16:creationId xmlns:a16="http://schemas.microsoft.com/office/drawing/2014/main" id="{565E90F4-D1F2-EC1C-E4B1-4FB03FF885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67400" y="3048000"/>
            <a:ext cx="762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6" name="Line 45">
            <a:extLst>
              <a:ext uri="{FF2B5EF4-FFF2-40B4-BE49-F238E27FC236}">
                <a16:creationId xmlns:a16="http://schemas.microsoft.com/office/drawing/2014/main" id="{471B9755-7DD7-9430-1C4F-6778BC882A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2362200"/>
            <a:ext cx="457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7" name="Line 46">
            <a:extLst>
              <a:ext uri="{FF2B5EF4-FFF2-40B4-BE49-F238E27FC236}">
                <a16:creationId xmlns:a16="http://schemas.microsoft.com/office/drawing/2014/main" id="{7A45E3EB-6E6B-C441-1A27-4446BB68E87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2362200"/>
            <a:ext cx="6858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8" name="Line 47">
            <a:extLst>
              <a:ext uri="{FF2B5EF4-FFF2-40B4-BE49-F238E27FC236}">
                <a16:creationId xmlns:a16="http://schemas.microsoft.com/office/drawing/2014/main" id="{1FDF811D-E29F-3E27-5C39-6FA1733D59D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72200" y="3810000"/>
            <a:ext cx="609600" cy="228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99" name="Line 48">
            <a:extLst>
              <a:ext uri="{FF2B5EF4-FFF2-40B4-BE49-F238E27FC236}">
                <a16:creationId xmlns:a16="http://schemas.microsoft.com/office/drawing/2014/main" id="{AC78E8C2-8E63-C530-B849-6A6837080D4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352800"/>
            <a:ext cx="0" cy="45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500" name="Text Box 49">
            <a:extLst>
              <a:ext uri="{FF2B5EF4-FFF2-40B4-BE49-F238E27FC236}">
                <a16:creationId xmlns:a16="http://schemas.microsoft.com/office/drawing/2014/main" id="{E59EBD02-2B51-FABD-F1A5-371E68817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876800"/>
            <a:ext cx="2133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FF"/>
                </a:solidFill>
              </a:rPr>
              <a:t>Same cycle…but no deadlock.  Why?</a:t>
            </a:r>
          </a:p>
        </p:txBody>
      </p:sp>
      <p:sp>
        <p:nvSpPr>
          <p:cNvPr id="62501" name="Rectangle 50">
            <a:extLst>
              <a:ext uri="{FF2B5EF4-FFF2-40B4-BE49-F238E27FC236}">
                <a16:creationId xmlns:a16="http://schemas.microsoft.com/office/drawing/2014/main" id="{02B1DA91-8FE0-5E43-4089-6DD7550E6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590800"/>
            <a:ext cx="457200" cy="457200"/>
          </a:xfrm>
          <a:prstGeom prst="rect">
            <a:avLst/>
          </a:prstGeom>
          <a:solidFill>
            <a:srgbClr val="00CC00"/>
          </a:solidFill>
          <a:ln w="19050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>
              <a:solidFill>
                <a:schemeClr val="tx1"/>
              </a:solidFill>
            </a:endParaRPr>
          </a:p>
        </p:txBody>
      </p:sp>
      <p:grpSp>
        <p:nvGrpSpPr>
          <p:cNvPr id="8" name="Group 51">
            <a:extLst>
              <a:ext uri="{FF2B5EF4-FFF2-40B4-BE49-F238E27FC236}">
                <a16:creationId xmlns:a16="http://schemas.microsoft.com/office/drawing/2014/main" id="{150B4124-687B-5FAE-D922-17A289E58ADD}"/>
              </a:ext>
            </a:extLst>
          </p:cNvPr>
          <p:cNvGrpSpPr>
            <a:grpSpLocks/>
          </p:cNvGrpSpPr>
          <p:nvPr/>
        </p:nvGrpSpPr>
        <p:grpSpPr bwMode="auto">
          <a:xfrm>
            <a:off x="7315200" y="3429000"/>
            <a:ext cx="457200" cy="457200"/>
            <a:chOff x="2064" y="2112"/>
            <a:chExt cx="240" cy="240"/>
          </a:xfrm>
        </p:grpSpPr>
        <p:sp>
          <p:nvSpPr>
            <p:cNvPr id="30771" name="Oval 52">
              <a:extLst>
                <a:ext uri="{FF2B5EF4-FFF2-40B4-BE49-F238E27FC236}">
                  <a16:creationId xmlns:a16="http://schemas.microsoft.com/office/drawing/2014/main" id="{C73AAAA6-09C7-C321-FB17-577200034A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12"/>
              <a:ext cx="240" cy="240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none" w="med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  <p:sp>
          <p:nvSpPr>
            <p:cNvPr id="30772" name="AutoShape 53">
              <a:extLst>
                <a:ext uri="{FF2B5EF4-FFF2-40B4-BE49-F238E27FC236}">
                  <a16:creationId xmlns:a16="http://schemas.microsoft.com/office/drawing/2014/main" id="{17966252-46E6-8C82-A1EC-620CF0F52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0" y="2112"/>
              <a:ext cx="96" cy="144"/>
            </a:xfrm>
            <a:prstGeom prst="rightBracket">
              <a:avLst>
                <a:gd name="adj" fmla="val 54167"/>
              </a:avLst>
            </a:prstGeom>
            <a:solidFill>
              <a:srgbClr val="FFCC00"/>
            </a:solidFill>
            <a:ln w="9525">
              <a:solidFill>
                <a:schemeClr val="accent2"/>
              </a:solidFill>
              <a:round/>
              <a:headEnd/>
              <a:tailEnd type="stealth" w="lg" len="lg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50000"/>
                <a:buFont typeface="ZapfDingbats" pitchFamily="82" charset="2"/>
                <a:buChar char="u"/>
                <a:defRPr sz="20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Char char="»"/>
                <a:defRPr sz="24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n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50000"/>
                <a:buFont typeface="Monotype Sorts" pitchFamily="2" charset="2"/>
                <a:buChar char="l"/>
                <a:defRPr sz="1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62503" name="Line 54">
            <a:extLst>
              <a:ext uri="{FF2B5EF4-FFF2-40B4-BE49-F238E27FC236}">
                <a16:creationId xmlns:a16="http://schemas.microsoft.com/office/drawing/2014/main" id="{C7E0136A-6EA4-2EFC-9956-276F2D1DD1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43800" y="2819400"/>
            <a:ext cx="15240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Rectangle 40">
            <a:extLst>
              <a:ext uri="{FF2B5EF4-FFF2-40B4-BE49-F238E27FC236}">
                <a16:creationId xmlns:a16="http://schemas.microsoft.com/office/drawing/2014/main" id="{5AC73368-3F2A-6884-CEB0-77BDC14A46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375" y="2403475"/>
            <a:ext cx="407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R</a:t>
            </a:r>
            <a:r>
              <a:rPr lang="en-US" altLang="en-US" sz="1600" b="0" baseline="-25000"/>
              <a:t>1</a:t>
            </a:r>
          </a:p>
        </p:txBody>
      </p:sp>
      <p:sp>
        <p:nvSpPr>
          <p:cNvPr id="30759" name="Rectangle 40">
            <a:extLst>
              <a:ext uri="{FF2B5EF4-FFF2-40B4-BE49-F238E27FC236}">
                <a16:creationId xmlns:a16="http://schemas.microsoft.com/office/drawing/2014/main" id="{3B5282CF-55CE-3D71-6F29-DD71345F2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0275" y="1730375"/>
            <a:ext cx="3984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1</a:t>
            </a:r>
          </a:p>
        </p:txBody>
      </p:sp>
      <p:sp>
        <p:nvSpPr>
          <p:cNvPr id="30760" name="Rectangle 40">
            <a:extLst>
              <a:ext uri="{FF2B5EF4-FFF2-40B4-BE49-F238E27FC236}">
                <a16:creationId xmlns:a16="http://schemas.microsoft.com/office/drawing/2014/main" id="{99258F9F-0384-16EF-41FC-FC0B609A0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7788" y="3121025"/>
            <a:ext cx="3984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2</a:t>
            </a:r>
          </a:p>
        </p:txBody>
      </p:sp>
      <p:sp>
        <p:nvSpPr>
          <p:cNvPr id="30761" name="Rectangle 40">
            <a:extLst>
              <a:ext uri="{FF2B5EF4-FFF2-40B4-BE49-F238E27FC236}">
                <a16:creationId xmlns:a16="http://schemas.microsoft.com/office/drawing/2014/main" id="{7C54F983-3D0D-00E1-5434-E8409FDB9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3313" y="3632200"/>
            <a:ext cx="3984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3</a:t>
            </a:r>
          </a:p>
        </p:txBody>
      </p:sp>
      <p:sp>
        <p:nvSpPr>
          <p:cNvPr id="30762" name="Rectangle 40">
            <a:extLst>
              <a:ext uri="{FF2B5EF4-FFF2-40B4-BE49-F238E27FC236}">
                <a16:creationId xmlns:a16="http://schemas.microsoft.com/office/drawing/2014/main" id="{5C318157-20BB-3C1E-EDEB-3EC7EF673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638" y="2193925"/>
            <a:ext cx="4095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R</a:t>
            </a:r>
            <a:r>
              <a:rPr lang="en-US" altLang="en-US" sz="1600" b="0" baseline="-25000"/>
              <a:t>3</a:t>
            </a:r>
          </a:p>
        </p:txBody>
      </p:sp>
      <p:sp>
        <p:nvSpPr>
          <p:cNvPr id="30763" name="Rectangle 40">
            <a:extLst>
              <a:ext uri="{FF2B5EF4-FFF2-40B4-BE49-F238E27FC236}">
                <a16:creationId xmlns:a16="http://schemas.microsoft.com/office/drawing/2014/main" id="{4ED5B444-A658-9DCC-9E2C-886E2CB65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525" y="3865563"/>
            <a:ext cx="4095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R</a:t>
            </a:r>
            <a:r>
              <a:rPr lang="en-US" altLang="en-US" sz="1600" b="0" baseline="-25000"/>
              <a:t>2</a:t>
            </a:r>
          </a:p>
        </p:txBody>
      </p:sp>
      <p:sp>
        <p:nvSpPr>
          <p:cNvPr id="62510" name="Rectangle 40">
            <a:extLst>
              <a:ext uri="{FF2B5EF4-FFF2-40B4-BE49-F238E27FC236}">
                <a16:creationId xmlns:a16="http://schemas.microsoft.com/office/drawing/2014/main" id="{0FB66BF5-2CD5-2F2B-0410-6F73CC14C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5" y="2424113"/>
            <a:ext cx="4079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R</a:t>
            </a:r>
            <a:r>
              <a:rPr lang="en-US" altLang="en-US" sz="1600" b="0" baseline="-25000"/>
              <a:t>1</a:t>
            </a:r>
          </a:p>
        </p:txBody>
      </p:sp>
      <p:sp>
        <p:nvSpPr>
          <p:cNvPr id="62511" name="Rectangle 40">
            <a:extLst>
              <a:ext uri="{FF2B5EF4-FFF2-40B4-BE49-F238E27FC236}">
                <a16:creationId xmlns:a16="http://schemas.microsoft.com/office/drawing/2014/main" id="{D56354B3-5ED7-6085-6F0E-CFB0C95FF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1138" y="1743075"/>
            <a:ext cx="3968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1</a:t>
            </a:r>
          </a:p>
        </p:txBody>
      </p:sp>
      <p:sp>
        <p:nvSpPr>
          <p:cNvPr id="62512" name="Rectangle 40">
            <a:extLst>
              <a:ext uri="{FF2B5EF4-FFF2-40B4-BE49-F238E27FC236}">
                <a16:creationId xmlns:a16="http://schemas.microsoft.com/office/drawing/2014/main" id="{05B59267-0249-206C-8ADE-82932494D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1025" y="3141663"/>
            <a:ext cx="3984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2</a:t>
            </a:r>
          </a:p>
        </p:txBody>
      </p:sp>
      <p:sp>
        <p:nvSpPr>
          <p:cNvPr id="62513" name="Rectangle 40">
            <a:extLst>
              <a:ext uri="{FF2B5EF4-FFF2-40B4-BE49-F238E27FC236}">
                <a16:creationId xmlns:a16="http://schemas.microsoft.com/office/drawing/2014/main" id="{64DED099-7D55-2981-EE1B-6E5553479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2588" y="3644900"/>
            <a:ext cx="3984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3</a:t>
            </a:r>
          </a:p>
        </p:txBody>
      </p:sp>
      <p:sp>
        <p:nvSpPr>
          <p:cNvPr id="62514" name="Rectangle 40">
            <a:extLst>
              <a:ext uri="{FF2B5EF4-FFF2-40B4-BE49-F238E27FC236}">
                <a16:creationId xmlns:a16="http://schemas.microsoft.com/office/drawing/2014/main" id="{A2EAB128-D76D-75F3-CA38-6DF62F341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5913" y="2409825"/>
            <a:ext cx="409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R</a:t>
            </a:r>
            <a:r>
              <a:rPr lang="en-US" altLang="en-US" sz="1600" b="0" baseline="-25000"/>
              <a:t>3</a:t>
            </a:r>
          </a:p>
        </p:txBody>
      </p:sp>
      <p:sp>
        <p:nvSpPr>
          <p:cNvPr id="62515" name="Rectangle 40">
            <a:extLst>
              <a:ext uri="{FF2B5EF4-FFF2-40B4-BE49-F238E27FC236}">
                <a16:creationId xmlns:a16="http://schemas.microsoft.com/office/drawing/2014/main" id="{9907A6B9-4740-AAFD-3EBF-8AD1B5F3BE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3575" y="3878263"/>
            <a:ext cx="409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R</a:t>
            </a:r>
            <a:r>
              <a:rPr lang="en-US" altLang="en-US" sz="1600" b="0" baseline="-25000"/>
              <a:t>2</a:t>
            </a:r>
          </a:p>
        </p:txBody>
      </p:sp>
      <p:sp>
        <p:nvSpPr>
          <p:cNvPr id="62516" name="Rectangle 40">
            <a:extLst>
              <a:ext uri="{FF2B5EF4-FFF2-40B4-BE49-F238E27FC236}">
                <a16:creationId xmlns:a16="http://schemas.microsoft.com/office/drawing/2014/main" id="{EC26A611-7FB0-4ACF-A6B7-723F92F61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85100" y="3582988"/>
            <a:ext cx="3968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med" len="lg"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50000"/>
              <a:buFont typeface="ZapfDingbats" pitchFamily="82" charset="2"/>
              <a:buChar char="u"/>
              <a:defRPr sz="20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»"/>
              <a:defRPr sz="24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n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Monotype Sorts" pitchFamily="2" charset="2"/>
              <a:buChar char="l"/>
              <a:defRPr sz="160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0"/>
              <a:t>P</a:t>
            </a:r>
            <a:r>
              <a:rPr lang="en-US" altLang="en-US" sz="1600" b="0" baseline="-2500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7" grpId="0" animBg="1"/>
      <p:bldP spid="62488" grpId="0" animBg="1"/>
      <p:bldP spid="62490" grpId="0" animBg="1"/>
      <p:bldP spid="62492" grpId="0" animBg="1"/>
      <p:bldP spid="62500" grpId="0"/>
      <p:bldP spid="62501" grpId="0" animBg="1"/>
      <p:bldP spid="62510" grpId="0"/>
      <p:bldP spid="62511" grpId="0"/>
      <p:bldP spid="62512" grpId="0"/>
      <p:bldP spid="62513" grpId="0"/>
      <p:bldP spid="62514" grpId="0"/>
      <p:bldP spid="62515" grpId="0"/>
      <p:bldP spid="62516" grpId="0"/>
    </p:bldLst>
  </p:timing>
</p:sld>
</file>

<file path=ppt/theme/theme1.xml><?xml version="1.0" encoding="utf-8"?>
<a:theme xmlns:a="http://schemas.openxmlformats.org/drawingml/2006/main" name="dbllineb">
  <a:themeElements>
    <a:clrScheme name="">
      <a:dk1>
        <a:srgbClr val="333399"/>
      </a:dk1>
      <a:lt1>
        <a:srgbClr val="FFFFFF"/>
      </a:lt1>
      <a:dk2>
        <a:srgbClr val="CC0000"/>
      </a:dk2>
      <a:lt2>
        <a:srgbClr val="CECECE"/>
      </a:lt2>
      <a:accent1>
        <a:srgbClr val="EBEBEB"/>
      </a:accent1>
      <a:accent2>
        <a:srgbClr val="232323"/>
      </a:accent2>
      <a:accent3>
        <a:srgbClr val="FFFFFF"/>
      </a:accent3>
      <a:accent4>
        <a:srgbClr val="2A2A82"/>
      </a:accent4>
      <a:accent5>
        <a:srgbClr val="F3F3F3"/>
      </a:accent5>
      <a:accent6>
        <a:srgbClr val="1F1F1F"/>
      </a:accent6>
      <a:hlink>
        <a:srgbClr val="9C9C9C"/>
      </a:hlink>
      <a:folHlink>
        <a:srgbClr val="676767"/>
      </a:folHlink>
    </a:clrScheme>
    <a:fontScheme name="dbllineb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stealth" w="med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bllineb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bllineb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llineb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c:\msoffice\powerpnt\template\bwovrhd\dbllineb.ppt</Template>
  <TotalTime>1490459173</TotalTime>
  <Pages>7</Pages>
  <Words>1610</Words>
  <Application>Microsoft Macintosh PowerPoint</Application>
  <PresentationFormat>Letter Paper (8.5x11 in)</PresentationFormat>
  <Paragraphs>250</Paragraphs>
  <Slides>21</Slides>
  <Notes>18</Notes>
  <HiddenSlides>2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ＭＳ Ｐゴシック</vt:lpstr>
      <vt:lpstr>Arial Black</vt:lpstr>
      <vt:lpstr>Monotype Sorts</vt:lpstr>
      <vt:lpstr>ZapfDingbats</vt:lpstr>
      <vt:lpstr>Times New Roman</vt:lpstr>
      <vt:lpstr>Wingdings</vt:lpstr>
      <vt:lpstr>Calibri</vt:lpstr>
      <vt:lpstr>dbllineb</vt:lpstr>
      <vt:lpstr>CSE 153 Design of Operating Systems  Winter 2023</vt:lpstr>
      <vt:lpstr>Today: Deadlock—the deadly embrace!</vt:lpstr>
      <vt:lpstr>Deadlock Definition</vt:lpstr>
      <vt:lpstr>Deadlock Example (2)</vt:lpstr>
      <vt:lpstr>Deadlock and Resources</vt:lpstr>
      <vt:lpstr>Conditions for Deadlock</vt:lpstr>
      <vt:lpstr>Dining Lawyers</vt:lpstr>
      <vt:lpstr>Lets get formal for a minute</vt:lpstr>
      <vt:lpstr>RAG Example</vt:lpstr>
      <vt:lpstr>A Simpler Case</vt:lpstr>
      <vt:lpstr>Dealing With Deadlock</vt:lpstr>
      <vt:lpstr>Deadlock Prevention</vt:lpstr>
      <vt:lpstr>Deadlock prevention</vt:lpstr>
      <vt:lpstr>Deadlock Avoidance</vt:lpstr>
      <vt:lpstr>Banker’s Algorithm</vt:lpstr>
      <vt:lpstr>Possible System States</vt:lpstr>
      <vt:lpstr>Banker’s Algorithm Simplified</vt:lpstr>
      <vt:lpstr>Detection and Recovery</vt:lpstr>
      <vt:lpstr>Deadlock Detection</vt:lpstr>
      <vt:lpstr>Deadlock Recovery</vt:lpstr>
      <vt:lpstr>Deadlock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SIO Presentation</dc:title>
  <dc:subject/>
  <dc:creator>Mombo The Clown</dc:creator>
  <cp:keywords/>
  <dc:description/>
  <cp:lastModifiedBy>Nael Abu-Ghazaleh</cp:lastModifiedBy>
  <cp:revision>291</cp:revision>
  <cp:lastPrinted>1999-09-08T17:25:07Z</cp:lastPrinted>
  <dcterms:created xsi:type="dcterms:W3CDTF">2014-01-30T22:32:00Z</dcterms:created>
  <dcterms:modified xsi:type="dcterms:W3CDTF">2023-02-08T15:40:59Z</dcterms:modified>
</cp:coreProperties>
</file>