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8" r:id="rId2"/>
    <p:sldId id="285" r:id="rId3"/>
    <p:sldId id="283" r:id="rId4"/>
    <p:sldId id="288" r:id="rId5"/>
    <p:sldId id="289" r:id="rId6"/>
    <p:sldId id="321" r:id="rId7"/>
    <p:sldId id="290" r:id="rId8"/>
    <p:sldId id="311" r:id="rId9"/>
    <p:sldId id="322" r:id="rId10"/>
    <p:sldId id="323" r:id="rId11"/>
    <p:sldId id="324" r:id="rId12"/>
    <p:sldId id="292" r:id="rId13"/>
    <p:sldId id="325" r:id="rId14"/>
    <p:sldId id="313" r:id="rId15"/>
    <p:sldId id="328" r:id="rId16"/>
    <p:sldId id="329" r:id="rId17"/>
    <p:sldId id="330" r:id="rId18"/>
    <p:sldId id="331" r:id="rId19"/>
    <p:sldId id="332" r:id="rId20"/>
    <p:sldId id="333" r:id="rId21"/>
    <p:sldId id="326" r:id="rId22"/>
    <p:sldId id="327" r:id="rId23"/>
    <p:sldId id="341" r:id="rId24"/>
    <p:sldId id="342" r:id="rId25"/>
    <p:sldId id="295" r:id="rId26"/>
    <p:sldId id="336" r:id="rId27"/>
    <p:sldId id="337" r:id="rId28"/>
    <p:sldId id="338" r:id="rId29"/>
    <p:sldId id="296" r:id="rId30"/>
    <p:sldId id="297" r:id="rId31"/>
    <p:sldId id="343" r:id="rId32"/>
    <p:sldId id="339" r:id="rId33"/>
    <p:sldId id="298" r:id="rId34"/>
    <p:sldId id="320" r:id="rId35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92B0E00-4CD1-B34B-B039-EF8E480F82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D94BA5A-E199-91DD-CB25-821813A183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2B2C585-01C3-F3CB-E192-E1091B5157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0EEDD2-7AD0-0EE1-F176-03C73F700D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pPr>
              <a:defRPr/>
            </a:pPr>
            <a:fld id="{B2AB9A5C-C597-8147-903B-63BEA3A8A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0B4B64-E3B6-7CA1-6C60-906A03A75A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337F2DF-190E-624C-5F97-D5C096D76E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463B7B-3F51-2803-2899-22007BE26E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3D98BF3-7FF0-08DB-C939-8B7783F935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B9EC621-65C7-2042-AC94-ACDA59480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2F1C4A0-DC51-D95E-2A83-A0CF939506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7" tIns="48588" rIns="97167" bIns="48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BAA2833C-9B4C-CF66-6026-251C5C5D7BC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A0164564-CC50-5B81-2C9C-96592E1687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93D734-6A95-9A40-848E-42BB7A05FE04}" type="slidenum">
              <a:rPr lang="en-US" altLang="en-US" sz="1000" b="0" smtClean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6ECDFE0-5DC1-76DD-7EF6-D88BC62E25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68AEA04-9C64-309C-69F4-8D522675E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>
            <a:extLst>
              <a:ext uri="{FF2B5EF4-FFF2-40B4-BE49-F238E27FC236}">
                <a16:creationId xmlns:a16="http://schemas.microsoft.com/office/drawing/2014/main" id="{B194952D-2BFF-CEB4-24B4-1EDE6AE156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847A00-C0A9-7246-9E00-F5D9B396842A}" type="slidenum">
              <a:rPr lang="en-US" altLang="en-US" sz="1000" b="0" smtClean="0">
                <a:latin typeface="Times New Roman" panose="02020603050405020304" pitchFamily="18" charset="0"/>
              </a:rPr>
              <a:pPr/>
              <a:t>14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86FF419-6D0E-B74A-3082-083D13F268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8091DB2-E636-3D99-7821-934EDE2BA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D2B733C6-2E70-55C1-F37A-B4EFA9951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1570422B-57F5-EFF7-8B2C-0227E44B0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Can we combine best of both worlds?  Optimal like SJF, but without starvation?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EBA01A27-82E2-33E6-9F22-8689570A6D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0D4EA6-C91E-B746-BA92-3D8D4FD4514D}" type="slidenum">
              <a:rPr lang="en-US" altLang="en-US" sz="1000" b="0" smtClean="0">
                <a:latin typeface="Times New Roman" panose="02020603050405020304" pitchFamily="18" charset="0"/>
              </a:rPr>
              <a:pPr/>
              <a:t>15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83900421-2324-EDC5-254B-E1CDE2D99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8F85E183-2747-1771-1DCA-F2F566E51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30D18015-41FE-A04F-B299-A43C2115FE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E9D9E5-C5BC-BE44-A55F-46816A14E1D9}" type="slidenum">
              <a:rPr lang="en-US" altLang="en-US" sz="1000" b="0" smtClean="0">
                <a:latin typeface="Times New Roman" panose="02020603050405020304" pitchFamily="18" charset="0"/>
              </a:rPr>
              <a:pPr/>
              <a:t>16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A5C341D3-6ECE-9165-CDC3-698B3841C8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35D06D05-BB60-121B-9BB9-5A2EC44BB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82600"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Show of hands!</a:t>
            </a:r>
          </a:p>
          <a:p>
            <a:pPr defTabSz="482600"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defTabSz="482600" eaLnBrk="1" hangingPunct="1"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What’s the worst case for RR?</a:t>
            </a:r>
          </a:p>
          <a:p>
            <a:pPr defTabSz="482600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7E388928-9BB6-810B-390D-3BEC69149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A67C68E-60FB-4C48-B094-465DA166FB9B}" type="slidenum">
              <a:rPr lang="en-US" altLang="en-US" sz="1000" b="0" smtClean="0">
                <a:latin typeface="Times New Roman" panose="02020603050405020304" pitchFamily="18" charset="0"/>
              </a:rPr>
              <a:pPr/>
              <a:t>17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83F307C5-5CED-519D-64E9-1C83D7AE05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95BF9E83-8A25-E5F4-1DC7-F463BCCA7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Everything is fair, but average response time in this case is awful – everyone finishes very late!  In fact, this case is exactly when FIFO is optimal, RR is poor.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On the other hand, if we’re running streaming video, RR is great – everything happens in turn.  SJF maximizes variance.  But RR minimizes it.</a:t>
            </a: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2C4AEC4A-06F4-6CBC-30B6-E4298C9E83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A083332-7D4C-0A42-A667-A8AE36052EAE}" type="slidenum">
              <a:rPr lang="en-US" altLang="en-US" sz="1000" b="0" smtClean="0">
                <a:latin typeface="Times New Roman" panose="02020603050405020304" pitchFamily="18" charset="0"/>
              </a:rPr>
              <a:pPr/>
              <a:t>18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72D3B0F2-53BF-7580-AF05-DDA23DD976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0DE363BC-DEEC-60EB-9963-2E3D3BA1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I/O task has to wait its turn for the CPU, and the result is that it gets a tiny fraction of the performance it could get.</a:t>
            </a: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By contrast the compute bound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 could shorten the RR quantum, and that would help, but it would increase overhead.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would this do under SJF?  Every time the task returns to the CPU, it would get scheduled immediately!</a:t>
            </a:r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04A376BC-9902-C6A6-E429-F076227EFC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9A5ECAB-FD01-7F44-B823-7636EE889A90}" type="slidenum">
              <a:rPr lang="en-US" altLang="en-US" sz="1000" b="0" smtClean="0">
                <a:latin typeface="Times New Roman" panose="02020603050405020304" pitchFamily="18" charset="0"/>
              </a:rPr>
              <a:pPr/>
              <a:t>19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F62B9D93-5AA8-0A54-4D7B-69204FA158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90483ECC-2125-2E47-AB01-5B8735076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On previous slide, what would happen if we used max-min fairness?  Then I/O task would be scheduled immediately – its always the one</a:t>
            </a:r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975D7FFD-589F-E7FC-FCC6-63469E78D3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DEBD5-8BC8-7041-93C5-3EEBB199970F}" type="slidenum">
              <a:rPr lang="en-US" altLang="en-US" sz="1000" b="0" smtClean="0">
                <a:latin typeface="Times New Roman" panose="02020603050405020304" pitchFamily="18" charset="0"/>
              </a:rPr>
              <a:pPr/>
              <a:t>20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5">
            <a:extLst>
              <a:ext uri="{FF2B5EF4-FFF2-40B4-BE49-F238E27FC236}">
                <a16:creationId xmlns:a16="http://schemas.microsoft.com/office/drawing/2014/main" id="{6C70898B-FEF3-A54F-9176-FE07C38E5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BB4E1E-CDB0-E448-BD3A-A70CA8A31C58}" type="slidenum">
              <a:rPr lang="en-US" altLang="en-US" sz="1000" b="0" smtClean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44F66D5B-F653-2B66-DD45-11B94D8198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742C254-BF27-D377-405A-508BEFFB6E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5">
            <a:extLst>
              <a:ext uri="{FF2B5EF4-FFF2-40B4-BE49-F238E27FC236}">
                <a16:creationId xmlns:a16="http://schemas.microsoft.com/office/drawing/2014/main" id="{8591F2B5-EDDF-8345-C8E3-D84BE79DFD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FF731D-C6CB-5B42-8C7B-7BBF1E36550F}" type="slidenum">
              <a:rPr lang="en-US" altLang="en-US" sz="1000" b="0" smtClean="0">
                <a:latin typeface="Times New Roman" panose="02020603050405020304" pitchFamily="18" charset="0"/>
              </a:rPr>
              <a:pPr/>
              <a:t>22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F71723B9-65E7-5592-D357-8BF729A4CA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8E563C0-DD3C-B924-CD1A-2726CED49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5">
            <a:extLst>
              <a:ext uri="{FF2B5EF4-FFF2-40B4-BE49-F238E27FC236}">
                <a16:creationId xmlns:a16="http://schemas.microsoft.com/office/drawing/2014/main" id="{467E1ABF-B5AE-DF75-5122-2CF9C76FD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17B349D-3908-FD47-BB67-63C9AFF5695A}" type="slidenum">
              <a:rPr lang="en-US" altLang="en-US" sz="1000" b="0" smtClean="0">
                <a:latin typeface="Times New Roman" panose="02020603050405020304" pitchFamily="18" charset="0"/>
              </a:rPr>
              <a:pPr/>
              <a:t>25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C2E2010B-8C76-586E-2BE5-78EB2D8BDD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81D00D7-0601-123F-FE89-77E3FD578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>
            <a:extLst>
              <a:ext uri="{FF2B5EF4-FFF2-40B4-BE49-F238E27FC236}">
                <a16:creationId xmlns:a16="http://schemas.microsoft.com/office/drawing/2014/main" id="{08F67155-B8B7-BFEC-91B6-2989078FBC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06F367-BC80-8D48-B81B-7328495B61E7}" type="slidenum">
              <a:rPr lang="en-US" altLang="en-US" sz="1000" b="0" smtClean="0">
                <a:latin typeface="Times New Roman" panose="02020603050405020304" pitchFamily="18" charset="0"/>
              </a:rPr>
              <a:pPr/>
              <a:t>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FF96CB8-FE3B-44D8-41B3-CA85DDD219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0F6CACE-2755-732F-12C5-91FFA342D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5">
            <a:extLst>
              <a:ext uri="{FF2B5EF4-FFF2-40B4-BE49-F238E27FC236}">
                <a16:creationId xmlns:a16="http://schemas.microsoft.com/office/drawing/2014/main" id="{C7026D97-9ACE-4EE2-9382-636379F59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30B5C1-A23F-634B-B145-480C4E1D19EF}" type="slidenum">
              <a:rPr lang="en-US" altLang="en-US" sz="1000" b="0" smtClean="0">
                <a:latin typeface="Times New Roman" panose="02020603050405020304" pitchFamily="18" charset="0"/>
              </a:rPr>
              <a:pPr/>
              <a:t>29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708FAD24-0290-5316-DECA-7737145762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AF8CD947-E069-9D22-F3B5-11EDF28D1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5">
            <a:extLst>
              <a:ext uri="{FF2B5EF4-FFF2-40B4-BE49-F238E27FC236}">
                <a16:creationId xmlns:a16="http://schemas.microsoft.com/office/drawing/2014/main" id="{ABF26B4F-5982-BBAB-5FBD-9E4AC6AE94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3BF2F61-FED7-9E42-8063-AE3448F1EE6F}" type="slidenum">
              <a:rPr lang="en-US" altLang="en-US" sz="1000" b="0" smtClean="0">
                <a:latin typeface="Times New Roman" panose="02020603050405020304" pitchFamily="18" charset="0"/>
              </a:rPr>
              <a:pPr/>
              <a:t>30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F14CDB7-FE6F-C326-9DD1-B25D248A4A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F7AA870-68A0-8CA3-0ECF-11553BFB4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E0FEC9E7-6E67-8C76-37BD-29539DEA5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A8BE791F-D5D4-9A28-2F2E-25FFBCB41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Two problems: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Single lock on MFQ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Cache effects</a:t>
            </a: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414A4014-D424-3124-5BEC-104116D340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34E5E1-1589-5240-9A28-0240C457D41F}" type="slidenum">
              <a:rPr lang="en-US" altLang="en-US" sz="1000" b="0" smtClean="0">
                <a:latin typeface="Times New Roman" panose="02020603050405020304" pitchFamily="18" charset="0"/>
              </a:rPr>
              <a:pPr/>
              <a:t>32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5">
            <a:extLst>
              <a:ext uri="{FF2B5EF4-FFF2-40B4-BE49-F238E27FC236}">
                <a16:creationId xmlns:a16="http://schemas.microsoft.com/office/drawing/2014/main" id="{C90128C7-93AF-13D8-BF79-2741E79184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42BC14-18B8-A74D-8C1E-D5C94D16DDD4}" type="slidenum">
              <a:rPr lang="en-US" altLang="en-US" sz="1000" b="0" smtClean="0">
                <a:latin typeface="Times New Roman" panose="02020603050405020304" pitchFamily="18" charset="0"/>
              </a:rPr>
              <a:pPr/>
              <a:t>33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BAE0897C-8FAA-0967-7886-3A50C2D45F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A40A97A-7FBF-8578-0564-D546CEAA0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5">
            <a:extLst>
              <a:ext uri="{FF2B5EF4-FFF2-40B4-BE49-F238E27FC236}">
                <a16:creationId xmlns:a16="http://schemas.microsoft.com/office/drawing/2014/main" id="{63886632-F8A3-E463-E4CA-C0413EFB3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94D333-FD47-CA43-AA4A-1D719155514E}" type="slidenum">
              <a:rPr lang="en-US" altLang="en-US" sz="1000" b="0" smtClean="0">
                <a:latin typeface="Times New Roman" panose="02020603050405020304" pitchFamily="18" charset="0"/>
              </a:rPr>
              <a:pPr/>
              <a:t>34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7C9A6246-BE3F-1602-E4F8-9EE164455C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8C3009B-E82E-7458-7866-250AA3CD2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>
            <a:extLst>
              <a:ext uri="{FF2B5EF4-FFF2-40B4-BE49-F238E27FC236}">
                <a16:creationId xmlns:a16="http://schemas.microsoft.com/office/drawing/2014/main" id="{BA0E2B2A-5BF7-720A-6226-C9527C5ED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7FBA2A-1E01-BD4F-8BCF-A2B20217DCD2}" type="slidenum">
              <a:rPr lang="en-US" altLang="en-US" sz="1000" b="0" smtClean="0">
                <a:latin typeface="Times New Roman" panose="02020603050405020304" pitchFamily="18" charset="0"/>
              </a:rPr>
              <a:pPr/>
              <a:t>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F7BEDD6-57D1-FEEA-6432-FBA9ACD579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D6429DC-753D-46CE-37AB-15BB27810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Multiprogramming is the idea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>
            <a:extLst>
              <a:ext uri="{FF2B5EF4-FFF2-40B4-BE49-F238E27FC236}">
                <a16:creationId xmlns:a16="http://schemas.microsoft.com/office/drawing/2014/main" id="{75DDB4E0-F1EA-54D7-2222-3553F1B66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3B7F0B-7248-CE42-9AF4-B77CFC56F3EB}" type="slidenum">
              <a:rPr lang="en-US" altLang="en-US" sz="1000" b="0" smtClean="0">
                <a:latin typeface="Times New Roman" panose="02020603050405020304" pitchFamily="18" charset="0"/>
              </a:rPr>
              <a:pPr/>
              <a:t>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1177EC9-BDA4-C0B1-184C-DE40DA23A3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15CB4A9-CE7A-30EA-1429-8FAF10460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>
            <a:extLst>
              <a:ext uri="{FF2B5EF4-FFF2-40B4-BE49-F238E27FC236}">
                <a16:creationId xmlns:a16="http://schemas.microsoft.com/office/drawing/2014/main" id="{D5E4BBFD-C8D5-1307-8C51-24B101E6F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88107DF-16D8-6448-BADE-205E90F0CA5A}" type="slidenum">
              <a:rPr lang="en-US" altLang="en-US" sz="1000" b="0" smtClean="0">
                <a:latin typeface="Times New Roman" panose="02020603050405020304" pitchFamily="18" charset="0"/>
              </a:rPr>
              <a:pPr/>
              <a:t>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0346A5F-FFAC-1D16-3FA4-B8A06DF374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831E27-A3E0-F0CD-E893-580B44B84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>
            <a:extLst>
              <a:ext uri="{FF2B5EF4-FFF2-40B4-BE49-F238E27FC236}">
                <a16:creationId xmlns:a16="http://schemas.microsoft.com/office/drawing/2014/main" id="{1542B644-E1B1-F7B4-0E79-5FD174D56F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F676A06-2077-AC41-87EE-217772049617}" type="slidenum">
              <a:rPr lang="en-US" altLang="en-US" sz="1000" b="0" smtClean="0">
                <a:latin typeface="Times New Roman" panose="02020603050405020304" pitchFamily="18" charset="0"/>
              </a:rPr>
              <a:pPr/>
              <a:t>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1190DADE-DA9A-C01B-E709-AD455BC029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80EC1A4-9249-AE8F-178E-19868F19C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>
            <a:extLst>
              <a:ext uri="{FF2B5EF4-FFF2-40B4-BE49-F238E27FC236}">
                <a16:creationId xmlns:a16="http://schemas.microsoft.com/office/drawing/2014/main" id="{CBB29270-EFDE-BB8E-164E-8771B301F3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3D65765-F683-3F41-815C-1F4AB1130816}" type="slidenum">
              <a:rPr lang="en-US" altLang="en-US" sz="1000" b="0" smtClean="0">
                <a:latin typeface="Times New Roman" panose="02020603050405020304" pitchFamily="18" charset="0"/>
              </a:rPr>
              <a:pPr/>
              <a:t>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D8B08BC4-8CBD-E732-D036-E8D04F731B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DC0DD52-CE38-C1FD-C7B8-1C3C33E85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62DDDDE5-09CC-8DEB-483F-63AF3F1615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6E8E6D57-084E-ECD8-DC4D-F500FF238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300">
                <a:latin typeface="Calibri" panose="020F0502020204030204" pitchFamily="34" charset="0"/>
                <a:ea typeface="ＭＳ Ｐゴシック" panose="020B0600070205080204" pitchFamily="34" charset="-128"/>
              </a:rPr>
              <a:t> </a:t>
            </a:r>
          </a:p>
          <a:p>
            <a:r>
              <a:rPr lang="en-US" altLang="en-US" sz="1300" i="1">
                <a:latin typeface="Calibri" panose="020F0502020204030204" pitchFamily="34" charset="0"/>
                <a:ea typeface="ＭＳ Ｐゴシック" panose="020B0600070205080204" pitchFamily="34" charset="-128"/>
              </a:rPr>
              <a:t>Always happens to me -- you go to the store to buy a carton of milk, you get stuck behind someone with a huge basket?  And insists on paying in pennies.  Feature -- gives you time to read the National Enquirer.  Computer science professor has space alien's baby.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39A7C20B-C63F-9BA5-64E6-391DE40BC1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4646045-40AC-7449-A7B3-33107919A4CC}" type="slidenum">
              <a:rPr lang="en-US" altLang="en-US" sz="1000" b="0" smtClean="0">
                <a:latin typeface="Times New Roman" panose="02020603050405020304" pitchFamily="18" charset="0"/>
              </a:rPr>
              <a:pPr/>
              <a:t>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>
            <a:extLst>
              <a:ext uri="{FF2B5EF4-FFF2-40B4-BE49-F238E27FC236}">
                <a16:creationId xmlns:a16="http://schemas.microsoft.com/office/drawing/2014/main" id="{5ECF1702-F48D-F4AE-B26B-28A6DB2C7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852C1DF-015C-0C43-8FAC-DCB52A2EB62B}" type="slidenum">
              <a:rPr lang="en-US" altLang="en-US" sz="1000" b="0" smtClean="0">
                <a:latin typeface="Times New Roman" panose="02020603050405020304" pitchFamily="18" charset="0"/>
              </a:rPr>
              <a:pPr/>
              <a:t>12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CFC5941-62F0-6093-65EB-DB8601C5D0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D118A9C-86D5-A97F-26FB-1B0874216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B6E8DC1-4A9F-543D-FE82-3CCD4D984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January 28,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323077B-C704-AC57-D26A-F75DD90745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</a:p>
        </p:txBody>
      </p:sp>
    </p:spTree>
    <p:extLst>
      <p:ext uri="{BB962C8B-B14F-4D97-AF65-F5344CB8AC3E}">
        <p14:creationId xmlns:p14="http://schemas.microsoft.com/office/powerpoint/2010/main" val="226006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416E3B9-9676-647C-5782-5A87BA01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ABEA5F-5E63-7900-E8CE-DDC5C6238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469B98B-061E-811F-AD7B-EBCB31DD5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792C-DCB1-1146-9A46-A995E1728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94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FBF834-1CC0-7969-D5C2-FD16B229B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6C8F41C-123E-43A0-377A-67CEFB3E1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307783F-7416-52A3-07B2-1A4071957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CB294-1C0E-5A4A-AE87-1924D66CC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32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4ABDE4-3835-A68A-94A9-1BD89EC4B2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1AF901-88D8-2D82-F0A4-2AC9AAD9B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FB56B76-E077-7545-1BB6-FEFD2EA46F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A14C3-AF27-0D4D-A8F2-02FE452775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37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720103-3764-65A9-F6B2-04540D952C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E85C060-7EB7-B11A-A4CF-5EDD0E162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0997774-9DDB-A824-11D2-6F8E2F289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996EA-8405-9F44-BFE1-5A0453E0F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52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1A7CE4-A0A5-1D44-8AFA-47596B127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7F77E18-C3E8-1FF8-9DB0-D41E1B1DD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E009A06-C2CD-CD99-6337-AAFBBCC07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85309-9DCE-724F-8171-488B9845E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73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4D777AA-87DD-E799-F239-66C6BBE83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EACD76A-C5BC-50EB-18E0-8CD314849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A978EDB1-0D81-0219-04B9-B8FBFD11C3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ED7AC-DBB5-0649-8B1C-A1825EA0A3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3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D0C39D-6952-2C22-0A74-2B6E3E2C5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DCA428-BADA-A413-C2EB-B80FEBBE8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0A3FB86-75EE-DC53-A7D5-B7412E9077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5F830-5F52-714C-A4AD-CFE60B596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09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AE9FB34-369A-92FA-C830-CA6026124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FFFDE3-49A8-5FEE-4B0E-475ED85BA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924EA10-BA4D-1C19-83BA-B8B961C23B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89368-7EB2-2C4F-BD9F-0F67B61F9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7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78FD2FC-F41D-816F-7EAB-784F0945F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5E9BF0D-B1BD-04DE-9946-41F112F48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C4848F1-996A-15BF-B9F0-719A710271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89A97-977E-D842-BFC6-9C3F4F3D4C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0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9AA704-043C-3490-FC43-B32E17D40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CDAABA3-A71A-0F62-DA8A-A5B44BA3D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6B3B805-57A6-30F8-3DC1-BB6B8EFFE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0CADE-CB9C-ED4B-A2F5-8B72F9A85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42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A347B2E-3326-1D0E-6685-BAF517EC64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January 28,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ADED38-6D74-793C-E14D-397B1D57AA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11 – Scheduling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85C3ED27-2AAC-9E7D-D84E-EEF414787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01E88F5-B2A3-00A0-9106-E9469EB2E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897F6C4F-A7DB-F078-11C0-8CA46F2738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C231CB2-D765-044C-9E73-6D3EF63F5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163A9636-564F-2493-D98D-4CBCF98E7DF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research/people/mbj/?from=http://research.microsoft.com/en-us/um/people/mbj/mars_pathfinder/authoritative_account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8905265-7620-A467-118F-7FE515A4CF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dirty="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76AC055-9503-90A7-8358-AA248D56EB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11: Scheduling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B105-562A-95C5-2640-93F57CDD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Shortest Job First (SJF)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9FC44081-F634-A0F0-1ED1-38BC2B3D03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Always do the task that has the shortest remaining amount of work to do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Often called Shortest Remaining Time First (SRTF)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Suppose we have five tasks arrive one right after each other, but the first one is much longer than the others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Which completes first in FIFO? Next?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Which completes first in SJF? Next?</a:t>
            </a:r>
          </a:p>
        </p:txBody>
      </p:sp>
      <p:sp>
        <p:nvSpPr>
          <p:cNvPr id="32771" name="Footer Placeholder 2">
            <a:extLst>
              <a:ext uri="{FF2B5EF4-FFF2-40B4-BE49-F238E27FC236}">
                <a16:creationId xmlns:a16="http://schemas.microsoft.com/office/drawing/2014/main" id="{6991F601-09F2-B364-C03C-A0C85A78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B708111-657B-3B7A-8C84-E545C1BB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315A15-AD37-634C-A44B-A28EA59DE4A8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75B02-3260-2C26-DA42-59E050469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FIFO vs. SJF</a:t>
            </a:r>
          </a:p>
        </p:txBody>
      </p:sp>
      <p:pic>
        <p:nvPicPr>
          <p:cNvPr id="33794" name="Content Placeholder 3" descr="badFIFO.pdf">
            <a:extLst>
              <a:ext uri="{FF2B5EF4-FFF2-40B4-BE49-F238E27FC236}">
                <a16:creationId xmlns:a16="http://schemas.microsoft.com/office/drawing/2014/main" id="{EA786289-0153-0633-C564-E27853FE75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80" r="-31680"/>
          <a:stretch>
            <a:fillRect/>
          </a:stretch>
        </p:blipFill>
        <p:spPr>
          <a:xfrm>
            <a:off x="-1204913" y="1603375"/>
            <a:ext cx="8978901" cy="493712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7AC33F-21B9-13A5-0029-7B336E062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3508375"/>
            <a:ext cx="2124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Whats the big deal?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Don</a:t>
            </a:r>
            <a:r>
              <a:rPr lang="fr-FR" altLang="en-US" sz="1600">
                <a:solidFill>
                  <a:schemeClr val="tx1"/>
                </a:solidFill>
              </a:rPr>
              <a:t>’</a:t>
            </a:r>
            <a:r>
              <a:rPr lang="en-US" altLang="ja-JP" sz="1600">
                <a:solidFill>
                  <a:schemeClr val="tx1"/>
                </a:solidFill>
              </a:rPr>
              <a:t>t they finish at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the same time?</a:t>
            </a:r>
          </a:p>
        </p:txBody>
      </p:sp>
      <p:sp>
        <p:nvSpPr>
          <p:cNvPr id="33796" name="Footer Placeholder 3">
            <a:extLst>
              <a:ext uri="{FF2B5EF4-FFF2-40B4-BE49-F238E27FC236}">
                <a16:creationId xmlns:a16="http://schemas.microsoft.com/office/drawing/2014/main" id="{996C9685-D237-EA4C-73B4-63713BD8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A7498ED4-9D76-559B-1492-1A6F8B99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E4C7CB-1DE6-E640-B3FC-527FBCEE166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id="{9061DF5F-A49C-6FF9-192A-887C066B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FB223CC6-6312-B4B5-D2BE-B6AD9421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E65C0F-1440-844F-8FA1-DC7283EC11F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F4723D0C-82FE-B2CD-BEBA-837C14836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SJF Example</a:t>
            </a:r>
          </a:p>
        </p:txBody>
      </p:sp>
      <p:grpSp>
        <p:nvGrpSpPr>
          <p:cNvPr id="34820" name="Group 33">
            <a:extLst>
              <a:ext uri="{FF2B5EF4-FFF2-40B4-BE49-F238E27FC236}">
                <a16:creationId xmlns:a16="http://schemas.microsoft.com/office/drawing/2014/main" id="{5081DA6D-217D-4ED2-C75F-F1367811A5F5}"/>
              </a:ext>
            </a:extLst>
          </p:cNvPr>
          <p:cNvGrpSpPr>
            <a:grpSpLocks/>
          </p:cNvGrpSpPr>
          <p:nvPr/>
        </p:nvGrpSpPr>
        <p:grpSpPr bwMode="auto">
          <a:xfrm>
            <a:off x="1635125" y="4146550"/>
            <a:ext cx="3657600" cy="304800"/>
            <a:chOff x="1056" y="2160"/>
            <a:chExt cx="2304" cy="192"/>
          </a:xfrm>
        </p:grpSpPr>
        <p:sp>
          <p:nvSpPr>
            <p:cNvPr id="34870" name="Rectangle 6">
              <a:extLst>
                <a:ext uri="{FF2B5EF4-FFF2-40B4-BE49-F238E27FC236}">
                  <a16:creationId xmlns:a16="http://schemas.microsoft.com/office/drawing/2014/main" id="{3C012FA3-2F26-4224-894E-04D4D1C65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16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1" name="Rectangle 7">
              <a:extLst>
                <a:ext uri="{FF2B5EF4-FFF2-40B4-BE49-F238E27FC236}">
                  <a16:creationId xmlns:a16="http://schemas.microsoft.com/office/drawing/2014/main" id="{90D7AEBB-C798-EA60-B934-A151A3668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6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2" name="Rectangle 8">
              <a:extLst>
                <a:ext uri="{FF2B5EF4-FFF2-40B4-BE49-F238E27FC236}">
                  <a16:creationId xmlns:a16="http://schemas.microsoft.com/office/drawing/2014/main" id="{707FD532-4164-97BE-393B-0F20AB892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3" name="Rectangle 9">
              <a:extLst>
                <a:ext uri="{FF2B5EF4-FFF2-40B4-BE49-F238E27FC236}">
                  <a16:creationId xmlns:a16="http://schemas.microsoft.com/office/drawing/2014/main" id="{0B285D34-3FA1-A615-9EDE-0191CF14B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4" name="Rectangle 11">
              <a:extLst>
                <a:ext uri="{FF2B5EF4-FFF2-40B4-BE49-F238E27FC236}">
                  <a16:creationId xmlns:a16="http://schemas.microsoft.com/office/drawing/2014/main" id="{FB9BF6E3-39BE-C8E1-532F-92ECBF917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5" name="Rectangle 12">
              <a:extLst>
                <a:ext uri="{FF2B5EF4-FFF2-40B4-BE49-F238E27FC236}">
                  <a16:creationId xmlns:a16="http://schemas.microsoft.com/office/drawing/2014/main" id="{A1CBB8FE-C645-6AB9-08E5-406CFDEC7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6" name="Rectangle 13">
              <a:extLst>
                <a:ext uri="{FF2B5EF4-FFF2-40B4-BE49-F238E27FC236}">
                  <a16:creationId xmlns:a16="http://schemas.microsoft.com/office/drawing/2014/main" id="{CE17FA09-1513-0918-3B3F-984C23E2C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7" name="Rectangle 14">
              <a:extLst>
                <a:ext uri="{FF2B5EF4-FFF2-40B4-BE49-F238E27FC236}">
                  <a16:creationId xmlns:a16="http://schemas.microsoft.com/office/drawing/2014/main" id="{535C3E05-D85E-F575-2C4F-DFE888A93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8" name="Rectangle 15">
              <a:extLst>
                <a:ext uri="{FF2B5EF4-FFF2-40B4-BE49-F238E27FC236}">
                  <a16:creationId xmlns:a16="http://schemas.microsoft.com/office/drawing/2014/main" id="{C78A1DBA-69E4-E639-CA07-1F229DF7A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79" name="Rectangle 16">
              <a:extLst>
                <a:ext uri="{FF2B5EF4-FFF2-40B4-BE49-F238E27FC236}">
                  <a16:creationId xmlns:a16="http://schemas.microsoft.com/office/drawing/2014/main" id="{F1AEC3BE-E65A-9083-AE38-30040C822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160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80" name="Rectangle 17">
              <a:extLst>
                <a:ext uri="{FF2B5EF4-FFF2-40B4-BE49-F238E27FC236}">
                  <a16:creationId xmlns:a16="http://schemas.microsoft.com/office/drawing/2014/main" id="{77132DBA-0C12-4B61-31F8-E4373994C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160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81" name="Rectangle 18">
              <a:extLst>
                <a:ext uri="{FF2B5EF4-FFF2-40B4-BE49-F238E27FC236}">
                  <a16:creationId xmlns:a16="http://schemas.microsoft.com/office/drawing/2014/main" id="{530683C1-BC7C-CB38-2C5D-3B95A485D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60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4821" name="Group 34">
            <a:extLst>
              <a:ext uri="{FF2B5EF4-FFF2-40B4-BE49-F238E27FC236}">
                <a16:creationId xmlns:a16="http://schemas.microsoft.com/office/drawing/2014/main" id="{142DD3F8-38EA-386A-34D1-33F2B866BEAA}"/>
              </a:ext>
            </a:extLst>
          </p:cNvPr>
          <p:cNvGrpSpPr>
            <a:grpSpLocks/>
          </p:cNvGrpSpPr>
          <p:nvPr/>
        </p:nvGrpSpPr>
        <p:grpSpPr bwMode="auto">
          <a:xfrm>
            <a:off x="1025525" y="3462338"/>
            <a:ext cx="4267200" cy="304800"/>
            <a:chOff x="672" y="2688"/>
            <a:chExt cx="2688" cy="192"/>
          </a:xfrm>
        </p:grpSpPr>
        <p:sp>
          <p:nvSpPr>
            <p:cNvPr id="34856" name="Rectangle 19">
              <a:extLst>
                <a:ext uri="{FF2B5EF4-FFF2-40B4-BE49-F238E27FC236}">
                  <a16:creationId xmlns:a16="http://schemas.microsoft.com/office/drawing/2014/main" id="{E57D86DD-6260-F73B-2210-9829128CA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57" name="Rectangle 20">
              <a:extLst>
                <a:ext uri="{FF2B5EF4-FFF2-40B4-BE49-F238E27FC236}">
                  <a16:creationId xmlns:a16="http://schemas.microsoft.com/office/drawing/2014/main" id="{3FFD2438-70FB-F630-D9D2-408286B85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58" name="Rectangle 21">
              <a:extLst>
                <a:ext uri="{FF2B5EF4-FFF2-40B4-BE49-F238E27FC236}">
                  <a16:creationId xmlns:a16="http://schemas.microsoft.com/office/drawing/2014/main" id="{DB6F9C58-B54B-7E54-2884-C992C91D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59" name="Rectangle 22">
              <a:extLst>
                <a:ext uri="{FF2B5EF4-FFF2-40B4-BE49-F238E27FC236}">
                  <a16:creationId xmlns:a16="http://schemas.microsoft.com/office/drawing/2014/main" id="{F49A5F25-3863-520B-3641-2241A2270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0" name="Rectangle 23">
              <a:extLst>
                <a:ext uri="{FF2B5EF4-FFF2-40B4-BE49-F238E27FC236}">
                  <a16:creationId xmlns:a16="http://schemas.microsoft.com/office/drawing/2014/main" id="{A1A2496E-E9E0-F715-877A-2EDE31367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1" name="Rectangle 24">
              <a:extLst>
                <a:ext uri="{FF2B5EF4-FFF2-40B4-BE49-F238E27FC236}">
                  <a16:creationId xmlns:a16="http://schemas.microsoft.com/office/drawing/2014/main" id="{BBDE0273-1A8A-A1BD-068C-C61584462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2" name="Rectangle 25">
              <a:extLst>
                <a:ext uri="{FF2B5EF4-FFF2-40B4-BE49-F238E27FC236}">
                  <a16:creationId xmlns:a16="http://schemas.microsoft.com/office/drawing/2014/main" id="{C4EE11F2-E046-9714-B412-D6801682B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3" name="Rectangle 26">
              <a:extLst>
                <a:ext uri="{FF2B5EF4-FFF2-40B4-BE49-F238E27FC236}">
                  <a16:creationId xmlns:a16="http://schemas.microsoft.com/office/drawing/2014/main" id="{A2A0B5E2-C5DE-7999-1310-0AEA13CF6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688"/>
              <a:ext cx="192" cy="192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4" name="Rectangle 27">
              <a:extLst>
                <a:ext uri="{FF2B5EF4-FFF2-40B4-BE49-F238E27FC236}">
                  <a16:creationId xmlns:a16="http://schemas.microsoft.com/office/drawing/2014/main" id="{AD83C087-8568-3EF4-0C0C-F8ABB2F27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5" name="Rectangle 28">
              <a:extLst>
                <a:ext uri="{FF2B5EF4-FFF2-40B4-BE49-F238E27FC236}">
                  <a16:creationId xmlns:a16="http://schemas.microsoft.com/office/drawing/2014/main" id="{2340E3EB-85AF-9474-9903-ACEC7AD51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6" name="Rectangle 29">
              <a:extLst>
                <a:ext uri="{FF2B5EF4-FFF2-40B4-BE49-F238E27FC236}">
                  <a16:creationId xmlns:a16="http://schemas.microsoft.com/office/drawing/2014/main" id="{8AC53B12-0BB0-ACC6-F576-6D06CCC4E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7" name="Rectangle 30">
              <a:extLst>
                <a:ext uri="{FF2B5EF4-FFF2-40B4-BE49-F238E27FC236}">
                  <a16:creationId xmlns:a16="http://schemas.microsoft.com/office/drawing/2014/main" id="{74142312-50C7-5975-4446-6189B79D7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8" name="Rectangle 31">
              <a:extLst>
                <a:ext uri="{FF2B5EF4-FFF2-40B4-BE49-F238E27FC236}">
                  <a16:creationId xmlns:a16="http://schemas.microsoft.com/office/drawing/2014/main" id="{C90302BC-B034-0A67-773C-F9EB316C0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688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4869" name="Rectangle 32">
              <a:extLst>
                <a:ext uri="{FF2B5EF4-FFF2-40B4-BE49-F238E27FC236}">
                  <a16:creationId xmlns:a16="http://schemas.microsoft.com/office/drawing/2014/main" id="{440F71F5-7F30-EB67-BBBF-362EBBEC2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688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4822" name="Rectangle 35">
            <a:extLst>
              <a:ext uri="{FF2B5EF4-FFF2-40B4-BE49-F238E27FC236}">
                <a16:creationId xmlns:a16="http://schemas.microsoft.com/office/drawing/2014/main" id="{2215ED0B-C824-2793-3C3D-C36E4E79A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427413"/>
            <a:ext cx="3359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i="1">
                <a:latin typeface="Times New Roman" panose="02020603050405020304" pitchFamily="18" charset="0"/>
              </a:rPr>
              <a:t>AWT</a:t>
            </a:r>
            <a:r>
              <a:rPr lang="en-US" altLang="en-US" sz="1600" b="0">
                <a:latin typeface="Times New Roman" panose="02020603050405020304" pitchFamily="18" charset="0"/>
              </a:rPr>
              <a:t> = (8 + (8+4)+(8+4+2))/3 = 11.33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3" name="Rectangle 36">
            <a:extLst>
              <a:ext uri="{FF2B5EF4-FFF2-40B4-BE49-F238E27FC236}">
                <a16:creationId xmlns:a16="http://schemas.microsoft.com/office/drawing/2014/main" id="{57ACA5BE-4F69-7BDC-5EE1-D321C1A20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4113213"/>
            <a:ext cx="3109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i="1">
                <a:latin typeface="Times New Roman" panose="02020603050405020304" pitchFamily="18" charset="0"/>
              </a:rPr>
              <a:t>AWT</a:t>
            </a:r>
            <a:r>
              <a:rPr lang="en-US" altLang="en-US" sz="1600" b="0">
                <a:latin typeface="Times New Roman" panose="02020603050405020304" pitchFamily="18" charset="0"/>
              </a:rPr>
              <a:t> = (4 + (4+8)+(4+8+2))/3 = 10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4" name="Rectangle 38">
            <a:extLst>
              <a:ext uri="{FF2B5EF4-FFF2-40B4-BE49-F238E27FC236}">
                <a16:creationId xmlns:a16="http://schemas.microsoft.com/office/drawing/2014/main" id="{B1F0A538-001A-8478-CAC9-5C3373B59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5638800"/>
            <a:ext cx="3048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5" name="Rectangle 39">
            <a:extLst>
              <a:ext uri="{FF2B5EF4-FFF2-40B4-BE49-F238E27FC236}">
                <a16:creationId xmlns:a16="http://schemas.microsoft.com/office/drawing/2014/main" id="{451DEB3E-28E1-9E02-0D7D-13C7D15B7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638800"/>
            <a:ext cx="3048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6" name="Rectangle 40">
            <a:extLst>
              <a:ext uri="{FF2B5EF4-FFF2-40B4-BE49-F238E27FC236}">
                <a16:creationId xmlns:a16="http://schemas.microsoft.com/office/drawing/2014/main" id="{A5489169-F022-1533-0891-507E50F66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5638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7" name="Rectangle 41">
            <a:extLst>
              <a:ext uri="{FF2B5EF4-FFF2-40B4-BE49-F238E27FC236}">
                <a16:creationId xmlns:a16="http://schemas.microsoft.com/office/drawing/2014/main" id="{EF414653-763C-24EB-785B-EBFD62569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5638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28" name="Rectangle 42">
            <a:extLst>
              <a:ext uri="{FF2B5EF4-FFF2-40B4-BE49-F238E27FC236}">
                <a16:creationId xmlns:a16="http://schemas.microsoft.com/office/drawing/2014/main" id="{319B22D5-1DFE-9921-5DCC-8CF605081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725" y="5638800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9" name="Rectangle 43">
            <a:extLst>
              <a:ext uri="{FF2B5EF4-FFF2-40B4-BE49-F238E27FC236}">
                <a16:creationId xmlns:a16="http://schemas.microsoft.com/office/drawing/2014/main" id="{FCBD100F-6D10-9757-4673-93B6864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525" y="5638800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0" name="Rectangle 44">
            <a:extLst>
              <a:ext uri="{FF2B5EF4-FFF2-40B4-BE49-F238E27FC236}">
                <a16:creationId xmlns:a16="http://schemas.microsoft.com/office/drawing/2014/main" id="{03E5139A-9955-EF36-8BE1-A21B46595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1" name="Rectangle 45">
            <a:extLst>
              <a:ext uri="{FF2B5EF4-FFF2-40B4-BE49-F238E27FC236}">
                <a16:creationId xmlns:a16="http://schemas.microsoft.com/office/drawing/2014/main" id="{85AC5DFA-09C6-E2A7-FDD7-1847E20C0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2" name="Rectangle 46">
            <a:extLst>
              <a:ext uri="{FF2B5EF4-FFF2-40B4-BE49-F238E27FC236}">
                <a16:creationId xmlns:a16="http://schemas.microsoft.com/office/drawing/2014/main" id="{9C1ED61D-E32E-D80F-7F88-91A929F56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3" name="Rectangle 47">
            <a:extLst>
              <a:ext uri="{FF2B5EF4-FFF2-40B4-BE49-F238E27FC236}">
                <a16:creationId xmlns:a16="http://schemas.microsoft.com/office/drawing/2014/main" id="{E2096DA9-3EC5-9EEF-3C4E-DB0FE2C7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4" name="Rectangle 48">
            <a:extLst>
              <a:ext uri="{FF2B5EF4-FFF2-40B4-BE49-F238E27FC236}">
                <a16:creationId xmlns:a16="http://schemas.microsoft.com/office/drawing/2014/main" id="{BAACE50E-6F77-A0AD-F06C-A6064F216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5" name="Rectangle 49">
            <a:extLst>
              <a:ext uri="{FF2B5EF4-FFF2-40B4-BE49-F238E27FC236}">
                <a16:creationId xmlns:a16="http://schemas.microsoft.com/office/drawing/2014/main" id="{CF920B2A-96F1-C03E-D83F-801C9AA84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6" name="Rectangle 50">
            <a:extLst>
              <a:ext uri="{FF2B5EF4-FFF2-40B4-BE49-F238E27FC236}">
                <a16:creationId xmlns:a16="http://schemas.microsoft.com/office/drawing/2014/main" id="{E4A8F566-9734-E1DA-C953-A2F7F9180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7" name="Rectangle 51">
            <a:extLst>
              <a:ext uri="{FF2B5EF4-FFF2-40B4-BE49-F238E27FC236}">
                <a16:creationId xmlns:a16="http://schemas.microsoft.com/office/drawing/2014/main" id="{168CF3F8-1B32-530A-595E-9716C485E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5638800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38" name="Rectangle 53">
            <a:extLst>
              <a:ext uri="{FF2B5EF4-FFF2-40B4-BE49-F238E27FC236}">
                <a16:creationId xmlns:a16="http://schemas.microsoft.com/office/drawing/2014/main" id="{B28AC448-A489-9B41-A365-A8710EDB2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4910138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9" name="Rectangle 54">
            <a:extLst>
              <a:ext uri="{FF2B5EF4-FFF2-40B4-BE49-F238E27FC236}">
                <a16:creationId xmlns:a16="http://schemas.microsoft.com/office/drawing/2014/main" id="{8F4AE284-0188-AAB9-0837-828F252DA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910138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0" name="Rectangle 55">
            <a:extLst>
              <a:ext uri="{FF2B5EF4-FFF2-40B4-BE49-F238E27FC236}">
                <a16:creationId xmlns:a16="http://schemas.microsoft.com/office/drawing/2014/main" id="{29C21A5F-A46C-533F-523A-8897BA11B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4910138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1" name="Rectangle 56">
            <a:extLst>
              <a:ext uri="{FF2B5EF4-FFF2-40B4-BE49-F238E27FC236}">
                <a16:creationId xmlns:a16="http://schemas.microsoft.com/office/drawing/2014/main" id="{F715708F-336F-F556-6CD6-E3C45402C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4910138"/>
            <a:ext cx="304800" cy="3048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2" name="Rectangle 57">
            <a:extLst>
              <a:ext uri="{FF2B5EF4-FFF2-40B4-BE49-F238E27FC236}">
                <a16:creationId xmlns:a16="http://schemas.microsoft.com/office/drawing/2014/main" id="{E5CCFF08-4D0C-5B56-D642-241D6498F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725" y="4910138"/>
            <a:ext cx="3048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3" name="Rectangle 58">
            <a:extLst>
              <a:ext uri="{FF2B5EF4-FFF2-40B4-BE49-F238E27FC236}">
                <a16:creationId xmlns:a16="http://schemas.microsoft.com/office/drawing/2014/main" id="{78D55728-D76F-9EA3-A278-ECE2F6BEA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525" y="4910138"/>
            <a:ext cx="3048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4" name="Rectangle 59">
            <a:extLst>
              <a:ext uri="{FF2B5EF4-FFF2-40B4-BE49-F238E27FC236}">
                <a16:creationId xmlns:a16="http://schemas.microsoft.com/office/drawing/2014/main" id="{A292EA30-DB39-4A2F-1C9C-7393B5133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3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5" name="Rectangle 60">
            <a:extLst>
              <a:ext uri="{FF2B5EF4-FFF2-40B4-BE49-F238E27FC236}">
                <a16:creationId xmlns:a16="http://schemas.microsoft.com/office/drawing/2014/main" id="{1DE35BE5-8DB0-4C89-AF56-F8343FFAC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6" name="Rectangle 61">
            <a:extLst>
              <a:ext uri="{FF2B5EF4-FFF2-40B4-BE49-F238E27FC236}">
                <a16:creationId xmlns:a16="http://schemas.microsoft.com/office/drawing/2014/main" id="{E1B06DBD-D9BD-2D95-6C9C-191792E41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7" name="Rectangle 62">
            <a:extLst>
              <a:ext uri="{FF2B5EF4-FFF2-40B4-BE49-F238E27FC236}">
                <a16:creationId xmlns:a16="http://schemas.microsoft.com/office/drawing/2014/main" id="{755BF92F-718F-919A-6C96-13DE61D4A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8" name="Rectangle 63">
            <a:extLst>
              <a:ext uri="{FF2B5EF4-FFF2-40B4-BE49-F238E27FC236}">
                <a16:creationId xmlns:a16="http://schemas.microsoft.com/office/drawing/2014/main" id="{D2CEDB64-EE46-1CFC-895B-CFA336FD2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49" name="Rectangle 64">
            <a:extLst>
              <a:ext uri="{FF2B5EF4-FFF2-40B4-BE49-F238E27FC236}">
                <a16:creationId xmlns:a16="http://schemas.microsoft.com/office/drawing/2014/main" id="{30EDB4B0-5C51-AE5A-104E-CDFABEA87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0" name="Rectangle 65">
            <a:extLst>
              <a:ext uri="{FF2B5EF4-FFF2-40B4-BE49-F238E27FC236}">
                <a16:creationId xmlns:a16="http://schemas.microsoft.com/office/drawing/2014/main" id="{2FF7BBEE-4A0C-35C0-D1C3-4C0DF2BBC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1" name="Rectangle 66">
            <a:extLst>
              <a:ext uri="{FF2B5EF4-FFF2-40B4-BE49-F238E27FC236}">
                <a16:creationId xmlns:a16="http://schemas.microsoft.com/office/drawing/2014/main" id="{9550C641-2E62-6C4B-97B6-4965D1F25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4910138"/>
            <a:ext cx="304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2" name="Rectangle 67">
            <a:extLst>
              <a:ext uri="{FF2B5EF4-FFF2-40B4-BE49-F238E27FC236}">
                <a16:creationId xmlns:a16="http://schemas.microsoft.com/office/drawing/2014/main" id="{EFBDE736-58C6-AE27-02AD-5457EE8A3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4875213"/>
            <a:ext cx="2955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i="1">
                <a:latin typeface="Times New Roman" panose="02020603050405020304" pitchFamily="18" charset="0"/>
              </a:rPr>
              <a:t>AWT</a:t>
            </a:r>
            <a:r>
              <a:rPr lang="en-US" altLang="en-US" sz="1600" b="0">
                <a:latin typeface="Times New Roman" panose="02020603050405020304" pitchFamily="18" charset="0"/>
              </a:rPr>
              <a:t> = (4+ (4+2)+(4+2+8))/3 = 8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3" name="Rectangle 68">
            <a:extLst>
              <a:ext uri="{FF2B5EF4-FFF2-40B4-BE49-F238E27FC236}">
                <a16:creationId xmlns:a16="http://schemas.microsoft.com/office/drawing/2014/main" id="{2145E190-C543-0BA7-1E44-C85694869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605463"/>
            <a:ext cx="3354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 i="1">
                <a:latin typeface="Times New Roman" panose="02020603050405020304" pitchFamily="18" charset="0"/>
              </a:rPr>
              <a:t>AWT</a:t>
            </a:r>
            <a:r>
              <a:rPr lang="en-US" altLang="en-US" sz="1600" b="0">
                <a:latin typeface="Times New Roman" panose="02020603050405020304" pitchFamily="18" charset="0"/>
              </a:rPr>
              <a:t> = (2 + (2+4)+(2+4+8))/3 = 7.33</a:t>
            </a:r>
            <a:r>
              <a:rPr lang="en-US" altLang="en-US" sz="1600" b="0">
                <a:latin typeface="ヒラギノ角ゴ Pro W3" panose="020B0300000000000000" pitchFamily="34" charset="-128"/>
              </a:rPr>
              <a:t/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4" name="Rectangle 6">
            <a:extLst>
              <a:ext uri="{FF2B5EF4-FFF2-40B4-BE49-F238E27FC236}">
                <a16:creationId xmlns:a16="http://schemas.microsoft.com/office/drawing/2014/main" id="{27BF37D9-7237-1A82-E47F-71C9C6C49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14813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4855" name="Rectangle 6">
            <a:extLst>
              <a:ext uri="{FF2B5EF4-FFF2-40B4-BE49-F238E27FC236}">
                <a16:creationId xmlns:a16="http://schemas.microsoft.com/office/drawing/2014/main" id="{758C1E51-B5F0-C8F6-64E5-D0EA7D08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4151313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11E2-F663-8D04-A39D-C2333DD7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SJF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AAF8E9A7-3EE8-9E44-4C78-B04DEC03E0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Claim: SJF is optimal for average response time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Why?</a:t>
            </a:r>
          </a:p>
          <a:p>
            <a:pPr lvl="1"/>
            <a:endParaRPr lang="en-US" altLang="en-US" sz="2800">
              <a:ea typeface="ＭＳ Ｐゴシック" panose="020B0600070205080204" pitchFamily="34" charset="-128"/>
            </a:endParaRPr>
          </a:p>
          <a:p>
            <a:r>
              <a:rPr lang="en-US" altLang="en-US" sz="3200">
                <a:ea typeface="ＭＳ Ｐゴシック" panose="020B0600070205080204" pitchFamily="34" charset="-128"/>
              </a:rPr>
              <a:t>For what workloads is FIFO optimal?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For what is it pessimal (i.e., worst)?</a:t>
            </a:r>
          </a:p>
          <a:p>
            <a:pPr lvl="1"/>
            <a:endParaRPr lang="en-US" altLang="en-US" sz="2800">
              <a:ea typeface="ＭＳ Ｐゴシック" panose="020B0600070205080204" pitchFamily="34" charset="-128"/>
            </a:endParaRPr>
          </a:p>
          <a:p>
            <a:r>
              <a:rPr lang="en-US" altLang="en-US" sz="3200">
                <a:ea typeface="ＭＳ Ｐゴシック" panose="020B0600070205080204" pitchFamily="34" charset="-128"/>
              </a:rPr>
              <a:t>Does SJF have any downsides?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6867" name="Footer Placeholder 4">
            <a:extLst>
              <a:ext uri="{FF2B5EF4-FFF2-40B4-BE49-F238E27FC236}">
                <a16:creationId xmlns:a16="http://schemas.microsoft.com/office/drawing/2014/main" id="{83443C21-AB9F-C710-C7E8-087BE299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8" name="Slide Number Placeholder 5">
            <a:extLst>
              <a:ext uri="{FF2B5EF4-FFF2-40B4-BE49-F238E27FC236}">
                <a16:creationId xmlns:a16="http://schemas.microsoft.com/office/drawing/2014/main" id="{79583A6A-C308-E91E-89EE-F832BE1A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A5253E-0A35-4843-948D-4CEAD9672F4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4">
            <a:extLst>
              <a:ext uri="{FF2B5EF4-FFF2-40B4-BE49-F238E27FC236}">
                <a16:creationId xmlns:a16="http://schemas.microsoft.com/office/drawing/2014/main" id="{59F52891-9311-27BB-DCE7-02EA36C3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85EAF527-0DB9-5369-2425-B0041EA4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DCD1F7-23A7-2141-BEE8-3461359DB0D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1346" name="Rectangle 2">
            <a:extLst>
              <a:ext uri="{FF2B5EF4-FFF2-40B4-BE49-F238E27FC236}">
                <a16:creationId xmlns:a16="http://schemas.microsoft.com/office/drawing/2014/main" id="{FDCC6B1B-CA35-9E57-2681-EBAC731A6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Shortest Job First (SJF)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E8390B84-D87C-0556-F080-3755ECD64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/>
          <a:lstStyle/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Problems?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Impossible to know size of CPU burst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Like choosing person in line without looking inside basket/cart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can you make a reasonable guess?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potentially starve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Flavors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be either preemptive or non-preemptive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Preemptive SJF is called shortest remaining time first (SRTF)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6B45A-87CE-9A73-DE3D-29CE3994B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Round Robin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C10501AC-F8E2-7E41-6D63-7739963029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Each task gets resource for a fixed period of time (time quantum)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task doesn’t complete, it goes back in line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Need to pick a time quantum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if time quantum is too long? 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Infinite?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if time quantum is too short? 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One instruction?</a:t>
            </a:r>
          </a:p>
        </p:txBody>
      </p:sp>
      <p:sp>
        <p:nvSpPr>
          <p:cNvPr id="39939" name="Footer Placeholder 2">
            <a:extLst>
              <a:ext uri="{FF2B5EF4-FFF2-40B4-BE49-F238E27FC236}">
                <a16:creationId xmlns:a16="http://schemas.microsoft.com/office/drawing/2014/main" id="{0B6C58E2-6179-E268-17F7-F29BD82A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E117ADB3-C683-C417-74F0-9C3A1347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45F48A-6B51-8D4A-B5D6-A151BAE119F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8C787-9F3F-5317-E64E-D5A1AD8A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Round Robin</a:t>
            </a:r>
          </a:p>
        </p:txBody>
      </p:sp>
      <p:pic>
        <p:nvPicPr>
          <p:cNvPr id="41986" name="Content Placeholder 5" descr="badFIFORR.pdf">
            <a:extLst>
              <a:ext uri="{FF2B5EF4-FFF2-40B4-BE49-F238E27FC236}">
                <a16:creationId xmlns:a16="http://schemas.microsoft.com/office/drawing/2014/main" id="{026F5DE4-A314-46B5-9A80-083C17A8BB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80" r="-31680"/>
          <a:stretch>
            <a:fillRect/>
          </a:stretch>
        </p:blipFill>
        <p:spPr>
          <a:xfrm>
            <a:off x="420688" y="1790700"/>
            <a:ext cx="8423275" cy="4632325"/>
          </a:xfrm>
        </p:spPr>
      </p:pic>
      <p:sp>
        <p:nvSpPr>
          <p:cNvPr id="41987" name="Footer Placeholder 2">
            <a:extLst>
              <a:ext uri="{FF2B5EF4-FFF2-40B4-BE49-F238E27FC236}">
                <a16:creationId xmlns:a16="http://schemas.microsoft.com/office/drawing/2014/main" id="{FBE8249E-E743-AA70-14E1-61E8908D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87A766B-CD82-20CA-24E2-B06F879AE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A63C5B-FFFA-F343-8D29-3B3C1FF903EF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54A10-BCD4-6153-86BB-D3BE50C3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Round Robin vs. FIFO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A66579A5-949F-0150-A326-DBC36C4D04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Many context switches can be costly</a:t>
            </a:r>
          </a:p>
          <a:p>
            <a:r>
              <a:rPr lang="en-US" altLang="en-US" sz="3200">
                <a:ea typeface="ＭＳ Ｐゴシック" panose="020B0600070205080204" pitchFamily="34" charset="-128"/>
              </a:rPr>
              <a:t>Other than that, is Round Robin always better than FIFO?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4035" name="Footer Placeholder 2">
            <a:extLst>
              <a:ext uri="{FF2B5EF4-FFF2-40B4-BE49-F238E27FC236}">
                <a16:creationId xmlns:a16="http://schemas.microsoft.com/office/drawing/2014/main" id="{BCAB6FB7-F7FC-A748-C3FF-34011373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2F3DEC49-A3BD-C935-D01B-2419A7CA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EE23BE-DDBC-FF45-B7A0-84B94588576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Content Placeholder 5" descr="equalLength.pdf">
            <a:extLst>
              <a:ext uri="{FF2B5EF4-FFF2-40B4-BE49-F238E27FC236}">
                <a16:creationId xmlns:a16="http://schemas.microsoft.com/office/drawing/2014/main" id="{D877C78E-5DED-AFCC-6EC8-FF99E579E4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80" r="-31680"/>
          <a:stretch>
            <a:fillRect/>
          </a:stretch>
        </p:blipFill>
        <p:spPr>
          <a:xfrm>
            <a:off x="-1395413" y="1797050"/>
            <a:ext cx="9202738" cy="5060950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E14486B-76F1-34C8-774B-64D2E87A7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Round Robin vs. FIFO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725D90-0B3D-916E-EC73-6867E4F60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736725"/>
            <a:ext cx="29321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Is Round Robin always fair?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6084" name="Footer Placeholder 2">
            <a:extLst>
              <a:ext uri="{FF2B5EF4-FFF2-40B4-BE49-F238E27FC236}">
                <a16:creationId xmlns:a16="http://schemas.microsoft.com/office/drawing/2014/main" id="{D97DAD72-CFA4-7078-7114-5E4DB5AA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5" name="Slide Number Placeholder 3">
            <a:extLst>
              <a:ext uri="{FF2B5EF4-FFF2-40B4-BE49-F238E27FC236}">
                <a16:creationId xmlns:a16="http://schemas.microsoft.com/office/drawing/2014/main" id="{CB9FE9BC-24FC-1C58-58F1-DB2CB7BE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8CDCA7-49CA-534E-83CD-752C1994C6BE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6D84-2521-FE74-7622-174AABD2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Mixed Workload</a:t>
            </a:r>
          </a:p>
        </p:txBody>
      </p:sp>
      <p:pic>
        <p:nvPicPr>
          <p:cNvPr id="48130" name="Content Placeholder 3" descr="mixture.pdf">
            <a:extLst>
              <a:ext uri="{FF2B5EF4-FFF2-40B4-BE49-F238E27FC236}">
                <a16:creationId xmlns:a16="http://schemas.microsoft.com/office/drawing/2014/main" id="{1D75ADB4-D2A9-D108-F77C-2CA1499153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7" r="-2727"/>
          <a:stretch>
            <a:fillRect/>
          </a:stretch>
        </p:blipFill>
        <p:spPr/>
      </p:pic>
      <p:sp>
        <p:nvSpPr>
          <p:cNvPr id="48131" name="Footer Placeholder 2">
            <a:extLst>
              <a:ext uri="{FF2B5EF4-FFF2-40B4-BE49-F238E27FC236}">
                <a16:creationId xmlns:a16="http://schemas.microsoft.com/office/drawing/2014/main" id="{B3200515-2AAB-09D7-9EBB-D907F134B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5D16E034-24B2-BE9B-2BB5-A8288517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6B7D5E-13B3-DD41-9939-EC33F84C377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>
            <a:extLst>
              <a:ext uri="{FF2B5EF4-FFF2-40B4-BE49-F238E27FC236}">
                <a16:creationId xmlns:a16="http://schemas.microsoft.com/office/drawing/2014/main" id="{09618BD3-EA05-08BC-93FB-AE6C323C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D533D394-47B8-4E1A-8431-DA2702C4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9F879E-8A81-7A47-821B-7107A69E1AA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5506" name="Rectangle 2">
            <a:extLst>
              <a:ext uri="{FF2B5EF4-FFF2-40B4-BE49-F238E27FC236}">
                <a16:creationId xmlns:a16="http://schemas.microsoft.com/office/drawing/2014/main" id="{BC0BA128-B6D8-A442-2067-EF44B2D00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Overview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18DE8C6A-43A5-84CA-EC91-7180B046F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Scheduler runs when we context switching among processes/threads to pick who runs next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Under what situation does this occur?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should it do?  Does it matter?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Making this decision is called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scheduling</a:t>
            </a:r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Now, 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ll look at: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goals of scheduling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Starvation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Various well-known scheduling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Standard Unix scheduling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B829B-3B01-A91C-7BFD-1F1F9A6D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Max-Min Fairness</a:t>
            </a:r>
          </a:p>
        </p:txBody>
      </p:sp>
      <p:sp>
        <p:nvSpPr>
          <p:cNvPr id="50178" name="Content Placeholder 2">
            <a:extLst>
              <a:ext uri="{FF2B5EF4-FFF2-40B4-BE49-F238E27FC236}">
                <a16:creationId xmlns:a16="http://schemas.microsoft.com/office/drawing/2014/main" id="{B413E63B-F45D-B612-0D05-235444F54E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do we balance a mixture of repeating tasks: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I/O bound, need only a little CPU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compute bound, can use as much CPU as they are assigned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One approach: maximize the minimum allocation given to a task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Schedule the smallest task first, then split the remaining time using max-min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0179" name="Footer Placeholder 2">
            <a:extLst>
              <a:ext uri="{FF2B5EF4-FFF2-40B4-BE49-F238E27FC236}">
                <a16:creationId xmlns:a16="http://schemas.microsoft.com/office/drawing/2014/main" id="{AB7D3C0B-5E5A-F6B5-2615-2B5C2DA3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7468357C-53CE-2393-4DA0-D0654BC0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B47793-118D-5D49-956E-19B681F5D47E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4">
            <a:extLst>
              <a:ext uri="{FF2B5EF4-FFF2-40B4-BE49-F238E27FC236}">
                <a16:creationId xmlns:a16="http://schemas.microsoft.com/office/drawing/2014/main" id="{6DBA5703-A508-8874-0EA5-C77201F2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DE2B48B0-90CA-AC38-3E46-2C1AE3B0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DF7518-37C2-1140-8EBD-FF40046D473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3698" name="Rectangle 2">
            <a:extLst>
              <a:ext uri="{FF2B5EF4-FFF2-40B4-BE49-F238E27FC236}">
                <a16:creationId xmlns:a16="http://schemas.microsoft.com/office/drawing/2014/main" id="{63E83A26-A25A-E42C-7818-4EC68300F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Priority Scheduling</a:t>
            </a:r>
          </a:p>
        </p:txBody>
      </p:sp>
      <p:sp>
        <p:nvSpPr>
          <p:cNvPr id="54278" name="Rectangle 3">
            <a:extLst>
              <a:ext uri="{FF2B5EF4-FFF2-40B4-BE49-F238E27FC236}">
                <a16:creationId xmlns:a16="http://schemas.microsoft.com/office/drawing/2014/main" id="{37DD1389-6A5F-9CB4-2BCD-C87B5D3D9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Priority Scheduling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Choose next job based on priority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Airline checkin for first class passengers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implement SJF, priority = 1/(expected CPU burst)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Also can be either preemptive or non-preemptive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Problem?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Starvation – low priority jobs can wait indefinitely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Solution 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Age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processes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Increase priority as a function of waiting time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Decrease priority as a function of CPU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oter Placeholder 4">
            <a:extLst>
              <a:ext uri="{FF2B5EF4-FFF2-40B4-BE49-F238E27FC236}">
                <a16:creationId xmlns:a16="http://schemas.microsoft.com/office/drawing/2014/main" id="{F0C90827-4752-4B14-E9FD-6B2856A92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1B2898C9-D230-412D-4ECD-68FE543F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488FC0-A6E1-FE47-88C4-158D67C8219E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10FFDBF6-47E0-8941-E424-9B1BFE64F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More on Priority Scheduling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11677E3C-448F-EA05-55AB-7B0EC1214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For real-time (predictable) systems, priority is often used to isolate a process from those with lower priority. </a:t>
            </a:r>
            <a:r>
              <a:rPr lang="en-US" altLang="en-US" i="1">
                <a:ea typeface="ＭＳ Ｐゴシック" panose="020B0600070205080204" pitchFamily="34" charset="-128"/>
              </a:rPr>
              <a:t>Priority inversion</a:t>
            </a:r>
            <a:r>
              <a:rPr lang="en-US" altLang="en-US">
                <a:ea typeface="ＭＳ Ｐゴシック" panose="020B0600070205080204" pitchFamily="34" charset="-128"/>
              </a:rPr>
              <a:t> is a risk unless all resources are jointly scheduled.</a:t>
            </a:r>
          </a:p>
        </p:txBody>
      </p:sp>
      <p:sp>
        <p:nvSpPr>
          <p:cNvPr id="54277" name="Rectangle 6">
            <a:extLst>
              <a:ext uri="{FF2B5EF4-FFF2-40B4-BE49-F238E27FC236}">
                <a16:creationId xmlns:a16="http://schemas.microsoft.com/office/drawing/2014/main" id="{2F56DBCF-5DF7-57D6-980C-104993922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0052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x-&gt;Acquire()</a:t>
            </a: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4278" name="Line 8">
            <a:extLst>
              <a:ext uri="{FF2B5EF4-FFF2-40B4-BE49-F238E27FC236}">
                <a16:creationId xmlns:a16="http://schemas.microsoft.com/office/drawing/2014/main" id="{267FFDC8-61D8-7420-662F-D924FB16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624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9">
            <a:extLst>
              <a:ext uri="{FF2B5EF4-FFF2-40B4-BE49-F238E27FC236}">
                <a16:creationId xmlns:a16="http://schemas.microsoft.com/office/drawing/2014/main" id="{EB31D896-0CC2-037B-39DA-2978D9C24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6242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Line 11">
            <a:extLst>
              <a:ext uri="{FF2B5EF4-FFF2-40B4-BE49-F238E27FC236}">
                <a16:creationId xmlns:a16="http://schemas.microsoft.com/office/drawing/2014/main" id="{ECE84D7A-F6D3-33FA-903C-56B5F0F2D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3100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12">
            <a:extLst>
              <a:ext uri="{FF2B5EF4-FFF2-40B4-BE49-F238E27FC236}">
                <a16:creationId xmlns:a16="http://schemas.microsoft.com/office/drawing/2014/main" id="{498AF27F-3F4E-F60D-8BF7-D56D5A00F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31670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x-&gt;Acquire()</a:t>
            </a:r>
          </a:p>
        </p:txBody>
      </p:sp>
      <p:sp>
        <p:nvSpPr>
          <p:cNvPr id="54282" name="Line 13">
            <a:extLst>
              <a:ext uri="{FF2B5EF4-FFF2-40B4-BE49-F238E27FC236}">
                <a16:creationId xmlns:a16="http://schemas.microsoft.com/office/drawing/2014/main" id="{2912E655-B19A-6A4B-78E7-CA55A7505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4718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4">
            <a:extLst>
              <a:ext uri="{FF2B5EF4-FFF2-40B4-BE49-F238E27FC236}">
                <a16:creationId xmlns:a16="http://schemas.microsoft.com/office/drawing/2014/main" id="{E4D88AF8-0828-70F8-B224-4F9EBF4A8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62463"/>
            <a:ext cx="1752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5">
            <a:extLst>
              <a:ext uri="{FF2B5EF4-FFF2-40B4-BE49-F238E27FC236}">
                <a16:creationId xmlns:a16="http://schemas.microsoft.com/office/drawing/2014/main" id="{A4623B32-1DCD-18B8-18E9-AEE44D1A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113" y="4005263"/>
            <a:ext cx="1103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x-&gt;Release()</a:t>
            </a: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4285" name="Line 16">
            <a:extLst>
              <a:ext uri="{FF2B5EF4-FFF2-40B4-BE49-F238E27FC236}">
                <a16:creationId xmlns:a16="http://schemas.microsoft.com/office/drawing/2014/main" id="{B66E3A0D-C27F-A4DA-121F-933F2AAFE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100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7">
            <a:extLst>
              <a:ext uri="{FF2B5EF4-FFF2-40B4-BE49-F238E27FC236}">
                <a16:creationId xmlns:a16="http://schemas.microsoft.com/office/drawing/2014/main" id="{4A89BBC3-02A5-A4CB-B52D-B188299FE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6242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8">
            <a:extLst>
              <a:ext uri="{FF2B5EF4-FFF2-40B4-BE49-F238E27FC236}">
                <a16:creationId xmlns:a16="http://schemas.microsoft.com/office/drawing/2014/main" id="{9764A8F8-59BA-C38B-8A6A-E77B8A4EA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56816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x-&gt;Acquire()</a:t>
            </a:r>
          </a:p>
        </p:txBody>
      </p:sp>
      <p:sp>
        <p:nvSpPr>
          <p:cNvPr id="54288" name="Line 19">
            <a:extLst>
              <a:ext uri="{FF2B5EF4-FFF2-40B4-BE49-F238E27FC236}">
                <a16:creationId xmlns:a16="http://schemas.microsoft.com/office/drawing/2014/main" id="{3953C6AE-E820-AA0A-2B9D-5688C95E5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1388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20">
            <a:extLst>
              <a:ext uri="{FF2B5EF4-FFF2-40B4-BE49-F238E27FC236}">
                <a16:creationId xmlns:a16="http://schemas.microsoft.com/office/drawing/2014/main" id="{14347454-727B-2F01-8506-4228B6C5F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300663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21">
            <a:extLst>
              <a:ext uri="{FF2B5EF4-FFF2-40B4-BE49-F238E27FC236}">
                <a16:creationId xmlns:a16="http://schemas.microsoft.com/office/drawing/2014/main" id="{33B8B4B3-C74D-47FB-A626-B45296E6A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9864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22">
            <a:extLst>
              <a:ext uri="{FF2B5EF4-FFF2-40B4-BE49-F238E27FC236}">
                <a16:creationId xmlns:a16="http://schemas.microsoft.com/office/drawing/2014/main" id="{2C77A903-C1FC-276B-D23B-5BAF12DB5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363" y="48434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x-&gt;Acquire()</a:t>
            </a:r>
          </a:p>
        </p:txBody>
      </p:sp>
      <p:sp>
        <p:nvSpPr>
          <p:cNvPr id="54292" name="Line 23">
            <a:extLst>
              <a:ext uri="{FF2B5EF4-FFF2-40B4-BE49-F238E27FC236}">
                <a16:creationId xmlns:a16="http://schemas.microsoft.com/office/drawing/2014/main" id="{0FE5D8BC-468F-5EE0-51FE-FE5491280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148263"/>
            <a:ext cx="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24">
            <a:extLst>
              <a:ext uri="{FF2B5EF4-FFF2-40B4-BE49-F238E27FC236}">
                <a16:creationId xmlns:a16="http://schemas.microsoft.com/office/drawing/2014/main" id="{BADD1184-1302-3EC9-2117-2524BAC55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6138863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8">
            <a:extLst>
              <a:ext uri="{FF2B5EF4-FFF2-40B4-BE49-F238E27FC236}">
                <a16:creationId xmlns:a16="http://schemas.microsoft.com/office/drawing/2014/main" id="{6C2663C7-ED98-1FF1-4987-1E5B9FDFB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681663"/>
            <a:ext cx="2667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9">
            <a:extLst>
              <a:ext uri="{FF2B5EF4-FFF2-40B4-BE49-F238E27FC236}">
                <a16:creationId xmlns:a16="http://schemas.microsoft.com/office/drawing/2014/main" id="{1F1EF059-D704-B2F3-D46C-BA8786B24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691063"/>
            <a:ext cx="6324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96" name="Group 34">
            <a:extLst>
              <a:ext uri="{FF2B5EF4-FFF2-40B4-BE49-F238E27FC236}">
                <a16:creationId xmlns:a16="http://schemas.microsoft.com/office/drawing/2014/main" id="{8D300956-33D7-4DCE-C4BC-49D02276D96E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3735388"/>
            <a:ext cx="839787" cy="955675"/>
            <a:chOff x="95" y="1942"/>
            <a:chExt cx="529" cy="602"/>
          </a:xfrm>
        </p:grpSpPr>
        <p:sp>
          <p:nvSpPr>
            <p:cNvPr id="54309" name="Line 30">
              <a:extLst>
                <a:ext uri="{FF2B5EF4-FFF2-40B4-BE49-F238E27FC236}">
                  <a16:creationId xmlns:a16="http://schemas.microsoft.com/office/drawing/2014/main" id="{E42D7728-339B-D8C1-9900-730D3ACCA0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1968"/>
              <a:ext cx="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Line 31">
              <a:extLst>
                <a:ext uri="{FF2B5EF4-FFF2-40B4-BE49-F238E27FC236}">
                  <a16:creationId xmlns:a16="http://schemas.microsoft.com/office/drawing/2014/main" id="{0B2D0FAC-784B-0E07-380B-1C868C9A9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2352"/>
              <a:ext cx="33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arrow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Rectangle 32">
              <a:extLst>
                <a:ext uri="{FF2B5EF4-FFF2-40B4-BE49-F238E27FC236}">
                  <a16:creationId xmlns:a16="http://schemas.microsoft.com/office/drawing/2014/main" id="{25F03510-1B70-27B1-7477-6EB1B42416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41003">
              <a:off x="-38" y="2075"/>
              <a:ext cx="45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>
                  <a:latin typeface="Times New Roman" panose="02020603050405020304" pitchFamily="18" charset="0"/>
                </a:rPr>
                <a:t>priority</a:t>
              </a:r>
              <a:endParaRPr lang="en-US" altLang="en-US" sz="1400" b="0">
                <a:latin typeface="Times New Roman" panose="02020603050405020304" pitchFamily="18" charset="0"/>
              </a:endParaRPr>
            </a:p>
          </p:txBody>
        </p:sp>
        <p:sp>
          <p:nvSpPr>
            <p:cNvPr id="54312" name="Rectangle 33">
              <a:extLst>
                <a:ext uri="{FF2B5EF4-FFF2-40B4-BE49-F238E27FC236}">
                  <a16:creationId xmlns:a16="http://schemas.microsoft.com/office/drawing/2014/main" id="{B19A9B16-5400-7F64-157F-F0A242D0D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352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>
                  <a:latin typeface="Times New Roman" panose="02020603050405020304" pitchFamily="18" charset="0"/>
                </a:rPr>
                <a:t>time</a:t>
              </a:r>
              <a:endParaRPr lang="en-US" altLang="en-US" sz="1400" b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4297" name="Group 35">
            <a:extLst>
              <a:ext uri="{FF2B5EF4-FFF2-40B4-BE49-F238E27FC236}">
                <a16:creationId xmlns:a16="http://schemas.microsoft.com/office/drawing/2014/main" id="{7855C4CD-9429-C79F-65F2-3B3F13198735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5230813"/>
            <a:ext cx="839787" cy="955675"/>
            <a:chOff x="95" y="1942"/>
            <a:chExt cx="529" cy="602"/>
          </a:xfrm>
        </p:grpSpPr>
        <p:sp>
          <p:nvSpPr>
            <p:cNvPr id="54305" name="Line 36">
              <a:extLst>
                <a:ext uri="{FF2B5EF4-FFF2-40B4-BE49-F238E27FC236}">
                  <a16:creationId xmlns:a16="http://schemas.microsoft.com/office/drawing/2014/main" id="{9658BC95-99EB-87C5-EEAA-8932CA135B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1968"/>
              <a:ext cx="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Line 37">
              <a:extLst>
                <a:ext uri="{FF2B5EF4-FFF2-40B4-BE49-F238E27FC236}">
                  <a16:creationId xmlns:a16="http://schemas.microsoft.com/office/drawing/2014/main" id="{C4632D31-055A-340F-057B-25658E23D0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2352"/>
              <a:ext cx="33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arrow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Rectangle 38">
              <a:extLst>
                <a:ext uri="{FF2B5EF4-FFF2-40B4-BE49-F238E27FC236}">
                  <a16:creationId xmlns:a16="http://schemas.microsoft.com/office/drawing/2014/main" id="{059466D0-4DCA-45E5-F982-E852D6B38A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41003">
              <a:off x="-38" y="2075"/>
              <a:ext cx="45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>
                  <a:latin typeface="Times New Roman" panose="02020603050405020304" pitchFamily="18" charset="0"/>
                </a:rPr>
                <a:t>priority</a:t>
              </a:r>
              <a:endParaRPr lang="en-US" altLang="en-US" sz="1400" b="0">
                <a:latin typeface="Times New Roman" panose="02020603050405020304" pitchFamily="18" charset="0"/>
              </a:endParaRPr>
            </a:p>
          </p:txBody>
        </p:sp>
        <p:sp>
          <p:nvSpPr>
            <p:cNvPr id="54308" name="Rectangle 39">
              <a:extLst>
                <a:ext uri="{FF2B5EF4-FFF2-40B4-BE49-F238E27FC236}">
                  <a16:creationId xmlns:a16="http://schemas.microsoft.com/office/drawing/2014/main" id="{1915870E-8AD3-272D-00C1-F293A88B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352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>
                  <a:latin typeface="Times New Roman" panose="02020603050405020304" pitchFamily="18" charset="0"/>
                </a:rPr>
                <a:t>time</a:t>
              </a:r>
              <a:endParaRPr lang="en-US" altLang="en-US" sz="1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4298" name="Rectangle 40">
            <a:extLst>
              <a:ext uri="{FF2B5EF4-FFF2-40B4-BE49-F238E27FC236}">
                <a16:creationId xmlns:a16="http://schemas.microsoft.com/office/drawing/2014/main" id="{5878321C-12C7-8ECC-090D-1F85B7FAD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43463"/>
            <a:ext cx="2511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>
                <a:solidFill>
                  <a:srgbClr val="D60093"/>
                </a:solidFill>
              </a:rPr>
              <a:t>How can this be avoided?</a:t>
            </a:r>
          </a:p>
        </p:txBody>
      </p:sp>
      <p:sp>
        <p:nvSpPr>
          <p:cNvPr id="54299" name="Rectangle 40">
            <a:extLst>
              <a:ext uri="{FF2B5EF4-FFF2-40B4-BE49-F238E27FC236}">
                <a16:creationId xmlns:a16="http://schemas.microsoft.com/office/drawing/2014/main" id="{4E186EE5-C078-FD39-4639-6FB080B0C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276600"/>
            <a:ext cx="420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H</a:t>
            </a:r>
          </a:p>
        </p:txBody>
      </p:sp>
      <p:sp>
        <p:nvSpPr>
          <p:cNvPr id="54300" name="Rectangle 40">
            <a:extLst>
              <a:ext uri="{FF2B5EF4-FFF2-40B4-BE49-F238E27FC236}">
                <a16:creationId xmlns:a16="http://schemas.microsoft.com/office/drawing/2014/main" id="{35C8EEBE-6FC0-E2D9-CAF6-74E695200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4213225"/>
            <a:ext cx="393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L</a:t>
            </a:r>
          </a:p>
        </p:txBody>
      </p:sp>
      <p:sp>
        <p:nvSpPr>
          <p:cNvPr id="54301" name="Rectangle 40">
            <a:extLst>
              <a:ext uri="{FF2B5EF4-FFF2-40B4-BE49-F238E27FC236}">
                <a16:creationId xmlns:a16="http://schemas.microsoft.com/office/drawing/2014/main" id="{7EDC6912-D5B9-0136-3BEE-C943C6B4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5" y="4975225"/>
            <a:ext cx="420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H</a:t>
            </a:r>
          </a:p>
        </p:txBody>
      </p:sp>
      <p:sp>
        <p:nvSpPr>
          <p:cNvPr id="54302" name="Rectangle 40">
            <a:extLst>
              <a:ext uri="{FF2B5EF4-FFF2-40B4-BE49-F238E27FC236}">
                <a16:creationId xmlns:a16="http://schemas.microsoft.com/office/drawing/2014/main" id="{E6696307-E4AD-1C95-A903-60364D3C2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5853113"/>
            <a:ext cx="393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L</a:t>
            </a:r>
          </a:p>
        </p:txBody>
      </p:sp>
      <p:sp>
        <p:nvSpPr>
          <p:cNvPr id="54303" name="Rectangle 40">
            <a:extLst>
              <a:ext uri="{FF2B5EF4-FFF2-40B4-BE49-F238E27FC236}">
                <a16:creationId xmlns:a16="http://schemas.microsoft.com/office/drawing/2014/main" id="{BA9B1566-2F70-FE6D-512A-0490E0B5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5410200"/>
            <a:ext cx="434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C43230-297F-CBD5-242A-D5214C4D9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4637088"/>
            <a:ext cx="8426450" cy="167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stealth" w="med" len="lg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F0007-5089-D372-080D-3A11482A3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Priority inheritance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DD72CC3F-4C4A-4D3B-5F5E-40E60663C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If lower priority process is being waited on by a higher priority process it inherits its priority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does this help?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Does it prevent the previous problem?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Priority inversion is a big problem for real-time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Mars pathfinder bug (</a:t>
            </a:r>
            <a:r>
              <a:rPr lang="en-US" altLang="en-US">
                <a:ea typeface="ＭＳ Ｐゴシック" panose="020B0600070205080204" pitchFamily="34" charset="-128"/>
                <a:hlinkClick r:id="rId2"/>
              </a:rPr>
              <a:t>link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6323" name="Footer Placeholder 4">
            <a:extLst>
              <a:ext uri="{FF2B5EF4-FFF2-40B4-BE49-F238E27FC236}">
                <a16:creationId xmlns:a16="http://schemas.microsoft.com/office/drawing/2014/main" id="{3EB252C2-B128-62CB-946B-87515855F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F8DC679B-BADF-111C-4FC7-540CDE61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E0D048-F7B1-EF44-B555-093F97857D7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BB3E3-002D-A4F4-F536-CFFC2EF9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Problems of basic algorithms</a:t>
            </a:r>
          </a:p>
        </p:txBody>
      </p:sp>
      <p:sp>
        <p:nvSpPr>
          <p:cNvPr id="57346" name="Content Placeholder 2">
            <a:extLst>
              <a:ext uri="{FF2B5EF4-FFF2-40B4-BE49-F238E27FC236}">
                <a16:creationId xmlns:a16="http://schemas.microsoft.com/office/drawing/2014/main" id="{CC0C77F1-1A4B-1043-F66B-8CF49CA92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FIFO: Good: fairness; bad: turnaround time, response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SJF: good: turnaround time; bad: fairness, response time, need to estimate run-time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RR: good: fairness, response time; bad: turnaround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Is there a scheduler that balances these issues better?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Challenge: limited information about a process in the beginning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Challenge: how to prevent gaming the scheduler to get more run-time</a:t>
            </a:r>
          </a:p>
        </p:txBody>
      </p:sp>
      <p:sp>
        <p:nvSpPr>
          <p:cNvPr id="57347" name="Footer Placeholder 4">
            <a:extLst>
              <a:ext uri="{FF2B5EF4-FFF2-40B4-BE49-F238E27FC236}">
                <a16:creationId xmlns:a16="http://schemas.microsoft.com/office/drawing/2014/main" id="{C84AB201-82A7-7703-0B2B-9745B853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8" name="Slide Number Placeholder 5">
            <a:extLst>
              <a:ext uri="{FF2B5EF4-FFF2-40B4-BE49-F238E27FC236}">
                <a16:creationId xmlns:a16="http://schemas.microsoft.com/office/drawing/2014/main" id="{0E9B5A7B-4C72-795E-5699-599A73EF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AB6322-A2EE-CE44-8696-CC372729600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oter Placeholder 4">
            <a:extLst>
              <a:ext uri="{FF2B5EF4-FFF2-40B4-BE49-F238E27FC236}">
                <a16:creationId xmlns:a16="http://schemas.microsoft.com/office/drawing/2014/main" id="{EAB626CA-A810-1DA6-15D2-E92EE373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0A16FF16-66B3-B176-507C-988899F1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F40FC7-2F81-2349-82D2-A1B87441094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6770" name="Rectangle 2">
            <a:extLst>
              <a:ext uri="{FF2B5EF4-FFF2-40B4-BE49-F238E27FC236}">
                <a16:creationId xmlns:a16="http://schemas.microsoft.com/office/drawing/2014/main" id="{002C70E2-0F20-3EC1-5E2E-7A53ED329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MLQ: combining algorithms</a:t>
            </a: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C13A02E-BAD9-1913-FA3B-F074FD66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Scheduling algorithms can be combined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Have multiple queues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a different algorithm for each queue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Move processes among queues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Example: Multiple-level feedback queues (MLFQ)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 queues representing different job types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Interactive, CPU-bound, batch, system, etc.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Queues have priorities, jobs on same queue scheduled RR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Jobs can move among queues based upon execution history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Feedback: Switch from interactive to CPU-bound behavior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46B2-7972-836A-6E19-29484CE6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Multi-level Feedback Queue (MFQ)</a:t>
            </a:r>
          </a:p>
        </p:txBody>
      </p:sp>
      <p:sp>
        <p:nvSpPr>
          <p:cNvPr id="60418" name="Content Placeholder 2">
            <a:extLst>
              <a:ext uri="{FF2B5EF4-FFF2-40B4-BE49-F238E27FC236}">
                <a16:creationId xmlns:a16="http://schemas.microsoft.com/office/drawing/2014/main" id="{25DCDB4A-2ED9-D910-2F80-602B388C96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Goals: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Responsiveness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Low overhead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Starvation freedom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tasks are high/low priority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Fairness (among equal priority tasks)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Not perfect at any of them!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Used in Linux (and probably Windows, MacOS)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0419" name="Footer Placeholder 2">
            <a:extLst>
              <a:ext uri="{FF2B5EF4-FFF2-40B4-BE49-F238E27FC236}">
                <a16:creationId xmlns:a16="http://schemas.microsoft.com/office/drawing/2014/main" id="{F3D56778-7BF6-F735-48D8-D860C042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E58218DD-E712-6F5F-FECE-C83F092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FB9EA7-D66B-2E41-A00F-9B425948AB6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2A79-969E-2DFF-FD07-9B3BE8DF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MFQ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B0FBAB-8014-69F9-4BA0-1D2254D879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Set of Round Robin queues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queue has a separate priority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High priority queues have short time slices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Low priority queues have long time slices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Scheduler picks first thread in highest priority queue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Tasks start in highest priority queue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time slice expires, task drops one level</a:t>
            </a:r>
          </a:p>
        </p:txBody>
      </p:sp>
      <p:sp>
        <p:nvSpPr>
          <p:cNvPr id="61443" name="Footer Placeholder 2">
            <a:extLst>
              <a:ext uri="{FF2B5EF4-FFF2-40B4-BE49-F238E27FC236}">
                <a16:creationId xmlns:a16="http://schemas.microsoft.com/office/drawing/2014/main" id="{40081F63-28DD-9634-AA95-94B361BD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B040F6C7-D6C4-0D42-E119-6F153240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6C7820-87A5-9547-8BDD-F33F9BBF44C8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E6D9-FE30-B901-60F2-70792508B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MFQ</a:t>
            </a:r>
          </a:p>
        </p:txBody>
      </p:sp>
      <p:pic>
        <p:nvPicPr>
          <p:cNvPr id="62466" name="Content Placeholder 3" descr="mfq.pdf">
            <a:extLst>
              <a:ext uri="{FF2B5EF4-FFF2-40B4-BE49-F238E27FC236}">
                <a16:creationId xmlns:a16="http://schemas.microsoft.com/office/drawing/2014/main" id="{D4E0F584-5864-8027-230A-1D8715B4EB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82" b="-5882"/>
          <a:stretch>
            <a:fillRect/>
          </a:stretch>
        </p:blipFill>
        <p:spPr/>
      </p:pic>
      <p:sp>
        <p:nvSpPr>
          <p:cNvPr id="62467" name="Footer Placeholder 2">
            <a:extLst>
              <a:ext uri="{FF2B5EF4-FFF2-40B4-BE49-F238E27FC236}">
                <a16:creationId xmlns:a16="http://schemas.microsoft.com/office/drawing/2014/main" id="{2F0F2A99-5982-D590-A422-3EDCF16A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EDCE7BF7-3D0F-FAD9-F376-C35CD7C1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33B7BF-53BF-2D45-A3BC-66CC8AB3F1A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oter Placeholder 4">
            <a:extLst>
              <a:ext uri="{FF2B5EF4-FFF2-40B4-BE49-F238E27FC236}">
                <a16:creationId xmlns:a16="http://schemas.microsoft.com/office/drawing/2014/main" id="{5419BF6E-E679-1FCC-F1DE-62486966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0" name="Slide Number Placeholder 5">
            <a:extLst>
              <a:ext uri="{FF2B5EF4-FFF2-40B4-BE49-F238E27FC236}">
                <a16:creationId xmlns:a16="http://schemas.microsoft.com/office/drawing/2014/main" id="{D2E4D535-E6BA-BDA0-927B-4DA37AB8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900069-A8EE-824C-B6EE-54789E9414DC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7794" name="Rectangle 2">
            <a:extLst>
              <a:ext uri="{FF2B5EF4-FFF2-40B4-BE49-F238E27FC236}">
                <a16:creationId xmlns:a16="http://schemas.microsoft.com/office/drawing/2014/main" id="{320AFC5A-49C2-4231-FAF0-89C1DE2CA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Unix Scheduler</a:t>
            </a: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C94C31EF-CDA7-2686-AE47-C0EA6BFE2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 canonical Unix scheduler uses a MLFQ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3-4 classes spanning ~170 priority levels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Timesharing: first 60 priorities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System: next 40 priorities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Real-time: next 60 priorities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Interrupt: next 10 (Solaris)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Priority scheduling across queues, RR within a queue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 process with the highest priority always runs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Processes with the same priority are scheduled RR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Processes dynamically change priority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Increases over time if process blocks before end of quantum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Decreases over time if process uses entire quantum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C1C6C8D4-D690-6498-1E66-50690FE7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D94CF096-1DC7-DB98-71C6-C107EB6F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D36DAE-A763-E24D-84AB-B9094AF26C8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3458" name="Rectangle 2">
            <a:extLst>
              <a:ext uri="{FF2B5EF4-FFF2-40B4-BE49-F238E27FC236}">
                <a16:creationId xmlns:a16="http://schemas.microsoft.com/office/drawing/2014/main" id="{B8C570D3-4097-8D86-A758-0FABFAE89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Multiprogramming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E7FE17C-2F8A-DEAB-A81F-9A8BDB892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Increase CPU utilization and job throughput by overlapping I/O and CPU activities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Mechanisms vs. policy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We have covered the mechanisms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Context switching, how and when it happens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Process queues and process states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Now 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ll look at the policies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Which process (thread) to run, for how long, etc.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ll refer to schedulable entities as </a:t>
            </a:r>
            <a:r>
              <a:rPr lang="en-US" altLang="ja-JP">
                <a:solidFill>
                  <a:srgbClr val="FF3300"/>
                </a:solidFill>
                <a:ea typeface="ＭＳ Ｐゴシック" panose="020B0600070205080204" pitchFamily="34" charset="-128"/>
              </a:rPr>
              <a:t>jobs</a:t>
            </a:r>
            <a:r>
              <a:rPr lang="en-US" altLang="ja-JP">
                <a:ea typeface="ＭＳ Ｐゴシック" panose="020B0600070205080204" pitchFamily="34" charset="-128"/>
              </a:rPr>
              <a:t> (standard usage) – could be processes, threads, people, etc.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4">
            <a:extLst>
              <a:ext uri="{FF2B5EF4-FFF2-40B4-BE49-F238E27FC236}">
                <a16:creationId xmlns:a16="http://schemas.microsoft.com/office/drawing/2014/main" id="{F3F9562A-4F47-6BB0-AEED-9B656302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38" name="Slide Number Placeholder 5">
            <a:extLst>
              <a:ext uri="{FF2B5EF4-FFF2-40B4-BE49-F238E27FC236}">
                <a16:creationId xmlns:a16="http://schemas.microsoft.com/office/drawing/2014/main" id="{86961F01-096C-5CE0-8BA0-E226A0E1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12ECE8-C500-2A4F-BA93-F62ED19493F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2DF6C503-40FE-5F45-517F-A36224B02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Motivation of Unix Scheduler</a:t>
            </a:r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BC1A539-8761-21E5-1BC0-78CBF4A7A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idea behind the Unix scheduler is to reward interactive processes over CPU hogs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Interactive processes (shell, editor, etc.) typically run using short CPU bursts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They do not finish quantum before waiting for more input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Want to minimize response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Time from keystroke (putting process on ready queue) to executing keystroke handler (process running)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want editor to wait until CPU hog finishes quantum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This policy delays execution of CPU-bound jobs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But that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ok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9476-74BA-E034-04A5-522FA89D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Other scheduling ideas</a:t>
            </a:r>
          </a:p>
        </p:txBody>
      </p:sp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1DECDA69-C6E0-61BC-F40B-BBCAF27D61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Lottery scheduler: Give processes tickets proprotional to their priority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Linux cgroup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Stride Scheduler (also known as proportional share): Like lottery but more predictable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Basis for Linux Completely Fair Scheduler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Scheduling for heterogeneous systems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Scheduling for distributed systems/cloud</a:t>
            </a:r>
          </a:p>
          <a:p>
            <a:r>
              <a:rPr lang="mr-IN" altLang="en-US">
                <a:ea typeface="ＭＳ Ｐゴシック" panose="020B0600070205080204" pitchFamily="34" charset="-128"/>
              </a:rPr>
              <a:t>…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7587" name="Footer Placeholder 4">
            <a:extLst>
              <a:ext uri="{FF2B5EF4-FFF2-40B4-BE49-F238E27FC236}">
                <a16:creationId xmlns:a16="http://schemas.microsoft.com/office/drawing/2014/main" id="{2A7D3268-B385-B972-F2BD-B17CD280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88" name="Slide Number Placeholder 5">
            <a:extLst>
              <a:ext uri="{FF2B5EF4-FFF2-40B4-BE49-F238E27FC236}">
                <a16:creationId xmlns:a16="http://schemas.microsoft.com/office/drawing/2014/main" id="{8FEA6971-C172-ECAB-796D-0B77FF21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573028-7C05-C84B-8DC6-2E54D1828F0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FF0D-1FD7-C5AC-BC5D-AD8BA3BD4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Multiprocessor Scheduling</a:t>
            </a: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0DFA16B6-4101-76CB-E1A4-A45AE44515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This is its own topic, we wont go into it in detail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Could come back to it towards the end of the quarter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would happen if we used MFQ on a multiprocessor?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Contention for scheduler spinlock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 MFQ used – this optimization technique is called distributed locking and is common in concurrent programming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couple of other considerations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Co-scheduling for parallel programs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Core affinity</a:t>
            </a:r>
          </a:p>
        </p:txBody>
      </p:sp>
      <p:sp>
        <p:nvSpPr>
          <p:cNvPr id="68611" name="Footer Placeholder 2">
            <a:extLst>
              <a:ext uri="{FF2B5EF4-FFF2-40B4-BE49-F238E27FC236}">
                <a16:creationId xmlns:a16="http://schemas.microsoft.com/office/drawing/2014/main" id="{6BE017E3-E000-18E4-1DAA-9BD0D2B9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98092424-D80A-BAD4-4FA4-C49585FE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BF0F5E-CE4D-F140-BC7F-16AE4EDEC4D8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4">
            <a:extLst>
              <a:ext uri="{FF2B5EF4-FFF2-40B4-BE49-F238E27FC236}">
                <a16:creationId xmlns:a16="http://schemas.microsoft.com/office/drawing/2014/main" id="{51D2B877-89BB-4FCF-02BB-804B0FFC9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8" name="Slide Number Placeholder 5">
            <a:extLst>
              <a:ext uri="{FF2B5EF4-FFF2-40B4-BE49-F238E27FC236}">
                <a16:creationId xmlns:a16="http://schemas.microsoft.com/office/drawing/2014/main" id="{0EC51A6C-DE6F-F794-94C3-FA69E73F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D24146-2A05-3541-9254-686542E588FA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86600F34-7505-F7F3-4265-996D18175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Summary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CFB2CA7E-803E-9736-5497-C4F261DDB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Scheduler (dispatcher) is the module that gets invoked when a context switch needs to happen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Scheduling algorithm determines which process runs, where processes are placed on queues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Many potential goals of scheduling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Utilization, throughput, wait time, response time, etc.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Various algorithms to meet these goals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FCFS/FIFO, SJF, Priority, RR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Can combine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Multiple-level feedback queues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Unix example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4">
            <a:extLst>
              <a:ext uri="{FF2B5EF4-FFF2-40B4-BE49-F238E27FC236}">
                <a16:creationId xmlns:a16="http://schemas.microsoft.com/office/drawing/2014/main" id="{28149BEA-42F8-F6E2-3937-DF85AFCE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6" name="Slide Number Placeholder 5">
            <a:extLst>
              <a:ext uri="{FF2B5EF4-FFF2-40B4-BE49-F238E27FC236}">
                <a16:creationId xmlns:a16="http://schemas.microsoft.com/office/drawing/2014/main" id="{1AF2DE21-0610-AC8D-8651-D5EF81B6F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EC9E22-0D75-B441-A791-9B348D73941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73EFF5E3-70DD-2152-D114-C702F8DD4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Next class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46BC4F22-56B4-ED61-6DE7-1A3A5CAF7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</a:t>
            </a:r>
          </a:p>
          <a:p>
            <a:pPr marL="457200" lvl="1" indent="0">
              <a:buFont typeface="ZapfDingbats" pitchFamily="8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BF717A97-22AC-2FC4-F85D-97A04AA9E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314A1C10-DE44-F903-5DD4-752307F6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F0576C-6FEE-B441-8A9D-35E63009401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F1DDEC7F-8C84-1270-351B-AB86C56A1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Goals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A6A1CA68-DA13-176F-E6BE-1A6271921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Scheduling works at two levels in an operating system</a:t>
            </a:r>
          </a:p>
          <a:p>
            <a:pPr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  <a:p>
            <a:pPr marL="1314450" lvl="2" indent="-457200">
              <a:lnSpc>
                <a:spcPct val="90000"/>
              </a:lnSpc>
              <a:buFont typeface="Arial Black" panose="020B0604020202020204" pitchFamily="34" charset="0"/>
              <a:buAutoNum type="arabicPeriod"/>
            </a:pPr>
            <a:r>
              <a:rPr lang="en-US" altLang="en-US">
                <a:ea typeface="ＭＳ Ｐゴシック" panose="020B0600070205080204" pitchFamily="34" charset="-128"/>
              </a:rPr>
              <a:t>Control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multiprogramming level</a:t>
            </a:r>
            <a:r>
              <a:rPr lang="en-US" altLang="en-US">
                <a:ea typeface="ＭＳ Ｐゴシック" panose="020B0600070205080204" pitchFamily="34" charset="-128"/>
              </a:rPr>
              <a:t> –number of jobs loaded into memory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Moving jobs to/from memory is often called swapping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altLang="en-US" sz="1800">
                <a:solidFill>
                  <a:srgbClr val="008000"/>
                </a:solidFill>
                <a:ea typeface="ＭＳ Ｐゴシック" panose="020B0600070205080204" pitchFamily="34" charset="-128"/>
              </a:rPr>
              <a:t>Long term scheduler</a:t>
            </a:r>
            <a:r>
              <a:rPr lang="en-US" altLang="en-US" sz="1800">
                <a:ea typeface="ＭＳ Ｐゴシック" panose="020B0600070205080204" pitchFamily="34" charset="-128"/>
              </a:rPr>
              <a:t>: infrequent</a:t>
            </a:r>
          </a:p>
          <a:p>
            <a:pPr marL="1314450" lvl="2" indent="-457200">
              <a:lnSpc>
                <a:spcPct val="9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 marL="1314450" lvl="2" indent="-457200">
              <a:lnSpc>
                <a:spcPct val="9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 marL="1314450" lvl="2" indent="-457200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  To decide what job to run next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marL="1314450" lvl="2" indent="-457200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Does it matter?  What criteria?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altLang="en-US" sz="1800">
                <a:solidFill>
                  <a:srgbClr val="008000"/>
                </a:solidFill>
                <a:ea typeface="ＭＳ Ｐゴシック" panose="020B0600070205080204" pitchFamily="34" charset="-128"/>
              </a:rPr>
              <a:t>Short term scheduler: </a:t>
            </a:r>
            <a:r>
              <a:rPr lang="en-US" altLang="en-US" sz="1800">
                <a:solidFill>
                  <a:srgbClr val="FF0000"/>
                </a:solidFill>
                <a:ea typeface="ＭＳ Ｐゴシック" panose="020B0600070205080204" pitchFamily="34" charset="-128"/>
              </a:rPr>
              <a:t>frequent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altLang="en-US" sz="1800">
                <a:solidFill>
                  <a:srgbClr val="FF0000"/>
                </a:solidFill>
                <a:ea typeface="ＭＳ Ｐゴシック" panose="020B0600070205080204" pitchFamily="34" charset="-128"/>
              </a:rPr>
              <a:t>We are concerned with this level of scheduling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D2E57AB8-6911-8185-B77D-F81A0511A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09D5A208-0519-C7B2-843E-03F5F119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2AAA58-4D25-D240-96EB-B2FA12664BD6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61D32D86-3263-0311-3D40-EA203C833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1A4E507-1C8D-836C-A8A8-88B878D45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The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scheduler</a:t>
            </a:r>
            <a:r>
              <a:rPr lang="en-US" altLang="en-US" sz="2000">
                <a:ea typeface="ＭＳ Ｐゴシック" panose="020B0600070205080204" pitchFamily="34" charset="-128"/>
              </a:rPr>
              <a:t> is the OS module that manipulates the process queues, moving jobs to and fro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The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scheduling algorithm</a:t>
            </a:r>
            <a:r>
              <a:rPr lang="en-US" altLang="en-US" sz="2000">
                <a:ea typeface="ＭＳ Ｐゴシック" panose="020B0600070205080204" pitchFamily="34" charset="-128"/>
              </a:rPr>
              <a:t> determines which jobs are chosen to run next and what queues they wait on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In general, the scheduler runs: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When a job switches from running to waiting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When an interrupt occurs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When a job is created or terminated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B261-FC00-BDC8-2934-075F6F6B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Preemptive vs. Non-preemptive scheduling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26A5842D-77E9-10E8-9846-3FF0DFFB71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We</a:t>
            </a:r>
            <a:r>
              <a:rPr lang="ja-JP" altLang="en-US" sz="2000">
                <a:ea typeface="ＭＳ Ｐゴシック" panose="020B0600070205080204" pitchFamily="34" charset="-128"/>
              </a:rPr>
              <a:t>’</a:t>
            </a:r>
            <a:r>
              <a:rPr lang="en-US" altLang="ja-JP" sz="2000">
                <a:ea typeface="ＭＳ Ｐゴシック" panose="020B0600070205080204" pitchFamily="34" charset="-128"/>
              </a:rPr>
              <a:t>ll discuss scheduling algorithms in two contexts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In </a:t>
            </a:r>
            <a:r>
              <a:rPr lang="en-US" altLang="en-US" sz="1800">
                <a:solidFill>
                  <a:srgbClr val="0000FF"/>
                </a:solidFill>
                <a:ea typeface="ＭＳ Ｐゴシック" panose="020B0600070205080204" pitchFamily="34" charset="-128"/>
              </a:rPr>
              <a:t>preemptive</a:t>
            </a:r>
            <a:r>
              <a:rPr lang="en-US" altLang="en-US" sz="1800">
                <a:ea typeface="ＭＳ Ｐゴシック" panose="020B0600070205080204" pitchFamily="34" charset="-128"/>
              </a:rPr>
              <a:t> systems the scheduler can interrupt a running job (involuntary context switch)</a:t>
            </a:r>
          </a:p>
          <a:p>
            <a:pPr lvl="1"/>
            <a:endParaRPr lang="en-US" altLang="en-US" sz="18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In </a:t>
            </a:r>
            <a:r>
              <a:rPr lang="en-US" altLang="en-US" sz="1800">
                <a:solidFill>
                  <a:srgbClr val="0000FF"/>
                </a:solidFill>
                <a:ea typeface="ＭＳ Ｐゴシック" panose="020B0600070205080204" pitchFamily="34" charset="-128"/>
              </a:rPr>
              <a:t>non-preemptive</a:t>
            </a:r>
            <a:r>
              <a:rPr lang="en-US" altLang="en-US" sz="1800">
                <a:ea typeface="ＭＳ Ｐゴシック" panose="020B0600070205080204" pitchFamily="34" charset="-128"/>
              </a:rPr>
              <a:t> systems, the scheduler waits for a running job to explicitly block (voluntary context switch)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03" name="Footer Placeholder 4">
            <a:extLst>
              <a:ext uri="{FF2B5EF4-FFF2-40B4-BE49-F238E27FC236}">
                <a16:creationId xmlns:a16="http://schemas.microsoft.com/office/drawing/2014/main" id="{37E2BAFB-E243-A843-2F91-67375CEF6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20A187EC-B96E-6E39-BE5C-AA0D6F30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D20402-7476-DA4A-AD2B-4560E28D0D1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>
            <a:extLst>
              <a:ext uri="{FF2B5EF4-FFF2-40B4-BE49-F238E27FC236}">
                <a16:creationId xmlns:a16="http://schemas.microsoft.com/office/drawing/2014/main" id="{CFFC6AA5-B481-EF07-B9F6-24726C7B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0CC2A857-E268-27BA-8174-159CE315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B2B56A-166E-2F4F-86B2-6DD44C91D8A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DEF11477-5962-AD7A-27AA-0A2A665A6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Goals</a:t>
            </a:r>
          </a:p>
        </p:txBody>
      </p:sp>
      <p:sp>
        <p:nvSpPr>
          <p:cNvPr id="44038" name="Rectangle 3">
            <a:extLst>
              <a:ext uri="{FF2B5EF4-FFF2-40B4-BE49-F238E27FC236}">
                <a16:creationId xmlns:a16="http://schemas.microsoft.com/office/drawing/2014/main" id="{089B4B5C-73CD-1E87-DD7E-5A1127C7E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0688" y="1600200"/>
            <a:ext cx="8578850" cy="4419600"/>
          </a:xfrm>
        </p:spPr>
        <p:txBody>
          <a:bodyPr/>
          <a:lstStyle/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are some reasonable goals for a scheduler?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Scheduling algorithms can have many different goals: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CPU utilization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Job throughput (# jobs/unit time)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Turnaround time (T</a:t>
            </a:r>
            <a:r>
              <a:rPr lang="en-US" altLang="en-US" baseline="-25000">
                <a:ea typeface="ＭＳ Ｐゴシック" panose="020B0600070205080204" pitchFamily="34" charset="-128"/>
              </a:rPr>
              <a:t>finish</a:t>
            </a:r>
            <a:r>
              <a:rPr lang="en-US" altLang="en-US">
                <a:ea typeface="ＭＳ Ｐゴシック" panose="020B0600070205080204" pitchFamily="34" charset="-128"/>
              </a:rPr>
              <a:t> – T</a:t>
            </a:r>
            <a:r>
              <a:rPr lang="en-US" altLang="en-US" baseline="-25000">
                <a:ea typeface="ＭＳ Ｐゴシック" panose="020B0600070205080204" pitchFamily="34" charset="-128"/>
              </a:rPr>
              <a:t>start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Normalized turnaround time = Turnaround time/process length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Avg Waiting time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Avg(</a:t>
            </a:r>
            <a:r>
              <a:rPr lang="en-US" altLang="en-US">
                <a:ea typeface="ＭＳ Ｐゴシック" panose="020B0600070205080204" pitchFamily="34" charset="-128"/>
              </a:rPr>
              <a:t>T</a:t>
            </a:r>
            <a:r>
              <a:rPr lang="en-US" altLang="en-US" baseline="-25000">
                <a:ea typeface="ＭＳ Ｐゴシック" panose="020B0600070205080204" pitchFamily="34" charset="-128"/>
              </a:rPr>
              <a:t>wait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)</a:t>
            </a:r>
            <a:r>
              <a:rPr lang="en-US" altLang="en-US">
                <a:ea typeface="ＭＳ Ｐゴシック" panose="020B0600070205080204" pitchFamily="34" charset="-128"/>
              </a:rPr>
              <a:t>: avg time spent on wait queues)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Avg Response time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Avg(</a:t>
            </a:r>
            <a:r>
              <a:rPr lang="en-US" altLang="en-US">
                <a:ea typeface="ＭＳ Ｐゴシック" panose="020B0600070205080204" pitchFamily="34" charset="-128"/>
              </a:rPr>
              <a:t>T</a:t>
            </a:r>
            <a:r>
              <a:rPr lang="en-US" altLang="en-US" baseline="-25000">
                <a:ea typeface="ＭＳ Ｐゴシック" panose="020B0600070205080204" pitchFamily="34" charset="-128"/>
              </a:rPr>
              <a:t>ready</a:t>
            </a:r>
            <a:r>
              <a:rPr lang="en-US" altLang="en-US">
                <a:ea typeface="ＭＳ Ｐゴシック" panose="020B0600070205080204" pitchFamily="34" charset="-128"/>
              </a:rPr>
              <a:t>): avg time spent on ready queue)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Batch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Strive for job throughput, turnaround time (supercomputers)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Interactive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Strive to minimize response time for interactive jobs (PC)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>
            <a:extLst>
              <a:ext uri="{FF2B5EF4-FFF2-40B4-BE49-F238E27FC236}">
                <a16:creationId xmlns:a16="http://schemas.microsoft.com/office/drawing/2014/main" id="{0B00FEE1-1370-7CCA-0D61-BD733D01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5313" y="6259513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EE1E9B87-B85C-8F6E-D87D-860D1B2B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9F4840-0E49-8D4D-82E1-746E1AD6923C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C4DB2DEC-E77F-68B3-C826-AB104F71C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Starvation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6DF3A00-D651-CAD3-92FE-36308E0BA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6563"/>
            <a:ext cx="79248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Starvation is a scheduling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non-goal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: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Starvation: </a:t>
            </a:r>
            <a:r>
              <a:rPr lang="en-US" altLang="en-US">
                <a:ea typeface="ＭＳ Ｐゴシック" panose="020B0600070205080204" pitchFamily="34" charset="-128"/>
              </a:rPr>
              <a:t> process prevented from making progress because other processes have the resource it requires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Resource could be the CPU, or a lock (recall readers/writers)</a:t>
            </a:r>
          </a:p>
          <a:p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Starvation usually a side effect of the sched. Algorithm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a high priority process always prevents a low priority process from running on the CPU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one thread always beats another when acquiring a lock</a:t>
            </a:r>
          </a:p>
          <a:p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Starvation can be a side effect of synchronization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constant supply of readers always blocks out writers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AE22-236B-4416-60ED-168EE2ACD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First In First Out (FIFO)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3CCE7-BE6D-DC88-EE5D-9817CEBBE3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Schedule tasks in the order they arrive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Continue running them until they complete or give up the processor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Example: memcached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Facebook cache of friend lists, …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On what workloads is FIFO particularly bad?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Imagine being at supermarket to buy a drink of water, but get stuck behind someone with a huge cart (or two!)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…and who pays in pennies!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we do better?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0723" name="Footer Placeholder 3">
            <a:extLst>
              <a:ext uri="{FF2B5EF4-FFF2-40B4-BE49-F238E27FC236}">
                <a16:creationId xmlns:a16="http://schemas.microsoft.com/office/drawing/2014/main" id="{76DF788C-E67F-BA3A-FF2C-54EF0883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Scheduling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1F9AA4CE-EEE9-027D-49FE-7243407E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8BBA36-6C74-BE49-B567-5A6B4EE9955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3729</TotalTime>
  <Pages>7</Pages>
  <Words>2342</Words>
  <Application>Microsoft Macintosh PowerPoint</Application>
  <PresentationFormat>Letter Paper (8.5x11 in)</PresentationFormat>
  <Paragraphs>374</Paragraphs>
  <Slides>34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Symbol</vt:lpstr>
      <vt:lpstr>Wingdings</vt:lpstr>
      <vt:lpstr>ヒラギノ角ゴ Pro W3</vt:lpstr>
      <vt:lpstr>Calibri</vt:lpstr>
      <vt:lpstr>dbllineb</vt:lpstr>
      <vt:lpstr>CSE 153 Design of Operating Systems  Winter 2023</vt:lpstr>
      <vt:lpstr>Scheduling Overview</vt:lpstr>
      <vt:lpstr>Multiprogramming</vt:lpstr>
      <vt:lpstr>Scheduling Goals</vt:lpstr>
      <vt:lpstr>Scheduling</vt:lpstr>
      <vt:lpstr>Preemptive vs. Non-preemptive scheduling</vt:lpstr>
      <vt:lpstr>Scheduling Goals</vt:lpstr>
      <vt:lpstr>Starvation</vt:lpstr>
      <vt:lpstr>First In First Out (FIFO)</vt:lpstr>
      <vt:lpstr>Shortest Job First (SJF)</vt:lpstr>
      <vt:lpstr>FIFO vs. SJF</vt:lpstr>
      <vt:lpstr>SJF Example</vt:lpstr>
      <vt:lpstr>SJF</vt:lpstr>
      <vt:lpstr>Shortest Job First (SJF)</vt:lpstr>
      <vt:lpstr>Round Robin</vt:lpstr>
      <vt:lpstr>Round Robin</vt:lpstr>
      <vt:lpstr>Round Robin vs. FIFO</vt:lpstr>
      <vt:lpstr>Round Robin vs. FIFO</vt:lpstr>
      <vt:lpstr>Mixed Workload</vt:lpstr>
      <vt:lpstr>Max-Min Fairness</vt:lpstr>
      <vt:lpstr>Priority Scheduling</vt:lpstr>
      <vt:lpstr>More on Priority Scheduling</vt:lpstr>
      <vt:lpstr>Priority inheritance</vt:lpstr>
      <vt:lpstr>Problems of basic algorithms</vt:lpstr>
      <vt:lpstr>MLQ: combining algorithms</vt:lpstr>
      <vt:lpstr>Multi-level Feedback Queue (MFQ)</vt:lpstr>
      <vt:lpstr>MFQ</vt:lpstr>
      <vt:lpstr>MFQ</vt:lpstr>
      <vt:lpstr>Unix Scheduler</vt:lpstr>
      <vt:lpstr>Motivation of Unix Scheduler</vt:lpstr>
      <vt:lpstr>Other scheduling ideas</vt:lpstr>
      <vt:lpstr>Multiprocessor Scheduling</vt:lpstr>
      <vt:lpstr>Scheduling Summary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Nael Abu-Ghazaleh</cp:lastModifiedBy>
  <cp:revision>19</cp:revision>
  <cp:lastPrinted>2019-02-04T05:21:40Z</cp:lastPrinted>
  <dcterms:created xsi:type="dcterms:W3CDTF">2016-04-21T15:44:46Z</dcterms:created>
  <dcterms:modified xsi:type="dcterms:W3CDTF">2023-02-05T23:09:24Z</dcterms:modified>
</cp:coreProperties>
</file>