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trictFirstAndLastChars="0" saveSubsetFonts="1">
  <p:sldMasterIdLst>
    <p:sldMasterId id="2147483662" r:id="rId1"/>
  </p:sldMasterIdLst>
  <p:notesMasterIdLst>
    <p:notesMasterId r:id="rId20"/>
  </p:notesMasterIdLst>
  <p:handoutMasterIdLst>
    <p:handoutMasterId r:id="rId21"/>
  </p:handoutMasterIdLst>
  <p:sldIdLst>
    <p:sldId id="258" r:id="rId2"/>
    <p:sldId id="391" r:id="rId3"/>
    <p:sldId id="373" r:id="rId4"/>
    <p:sldId id="374" r:id="rId5"/>
    <p:sldId id="375" r:id="rId6"/>
    <p:sldId id="376" r:id="rId7"/>
    <p:sldId id="377" r:id="rId8"/>
    <p:sldId id="378" r:id="rId9"/>
    <p:sldId id="379" r:id="rId10"/>
    <p:sldId id="380" r:id="rId11"/>
    <p:sldId id="381" r:id="rId12"/>
    <p:sldId id="382" r:id="rId13"/>
    <p:sldId id="387" r:id="rId14"/>
    <p:sldId id="389" r:id="rId15"/>
    <p:sldId id="390" r:id="rId16"/>
    <p:sldId id="395" r:id="rId17"/>
    <p:sldId id="393" r:id="rId18"/>
    <p:sldId id="394" r:id="rId19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14" y="-90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853E5DA-5240-3F80-856A-DB1B2FF8E83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t" anchorCtr="0" compatLnSpc="1">
            <a:prstTxWarp prst="textNoShape">
              <a:avLst/>
            </a:prstTxWarp>
          </a:bodyPr>
          <a:lstStyle>
            <a:lvl1pPr defTabSz="965200">
              <a:defRPr sz="1000" i="1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BB9F5E1-E543-2485-0B24-51E7F2E9D2D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 i="1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DD39676-1920-44FA-DA80-7B72ED4006F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b" anchorCtr="0" compatLnSpc="1">
            <a:prstTxWarp prst="textNoShape">
              <a:avLst/>
            </a:prstTxWarp>
          </a:bodyPr>
          <a:lstStyle>
            <a:lvl1pPr defTabSz="965200">
              <a:defRPr sz="1000" i="1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ED98C92-2413-010A-24E7-36211DC7E7C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1775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 i="1" smtClean="0"/>
            </a:lvl1pPr>
          </a:lstStyle>
          <a:p>
            <a:pPr>
              <a:defRPr/>
            </a:pPr>
            <a:fld id="{1B9405FB-AFF9-774A-9AFF-0FB86F0AF5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F32B968-C4AA-245D-7373-1EE7FC45239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t" anchorCtr="0" compatLnSpc="1">
            <a:prstTxWarp prst="textNoShape">
              <a:avLst/>
            </a:prstTxWarp>
          </a:bodyPr>
          <a:lstStyle>
            <a:lvl1pPr defTabSz="965200">
              <a:defRPr sz="1000" i="1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EFCC4A4-7AA0-64FB-1559-19AB4C93B6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 i="1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5A1EC15-68DE-C66A-90B0-F40C7EE9698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b" anchorCtr="0" compatLnSpc="1">
            <a:prstTxWarp prst="textNoShape">
              <a:avLst/>
            </a:prstTxWarp>
          </a:bodyPr>
          <a:lstStyle>
            <a:lvl1pPr defTabSz="965200">
              <a:defRPr sz="1000" i="1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3DF078D8-E7AC-8884-EB36-25121AD24A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1775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 i="1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E788746-2A78-014D-8466-E9871BC05B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601A5762-EA8A-F15B-1A88-3D78CAB0F22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39" tIns="48574" rIns="97139" bIns="485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53CFC8D3-5605-CE0A-95D5-AFE633607E19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68413" y="725488"/>
            <a:ext cx="4783137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5">
            <a:extLst>
              <a:ext uri="{FF2B5EF4-FFF2-40B4-BE49-F238E27FC236}">
                <a16:creationId xmlns:a16="http://schemas.microsoft.com/office/drawing/2014/main" id="{400EE66D-35D9-D89A-C90C-1CBB35F2DF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00CEAD9-042C-BB4A-A02C-AD6BD86011CB}" type="slidenum">
              <a:rPr lang="en-US" altLang="en-US" sz="10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A7D5C335-276A-772E-0E41-A151BA8416B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F748710-92C2-C7D9-6FA0-64DACCCA7C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None/>
            </a:pPr>
            <a:endParaRPr lang="en-US" altLang="en-US" sz="20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>
            <a:extLst>
              <a:ext uri="{FF2B5EF4-FFF2-40B4-BE49-F238E27FC236}">
                <a16:creationId xmlns:a16="http://schemas.microsoft.com/office/drawing/2014/main" id="{58B55DE3-5EDC-7E3F-145D-69D0EC87A8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8" name="Notes Placeholder 2">
            <a:extLst>
              <a:ext uri="{FF2B5EF4-FFF2-40B4-BE49-F238E27FC236}">
                <a16:creationId xmlns:a16="http://schemas.microsoft.com/office/drawing/2014/main" id="{F04894E8-8A38-3240-1038-1F0DDF15D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219" name="Slide Number Placeholder 3">
            <a:extLst>
              <a:ext uri="{FF2B5EF4-FFF2-40B4-BE49-F238E27FC236}">
                <a16:creationId xmlns:a16="http://schemas.microsoft.com/office/drawing/2014/main" id="{FA9AE232-097A-D69C-46D2-56786E8607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96B544F-6853-0441-80A1-8F80222B8E2B}" type="slidenum">
              <a:rPr lang="en-US" altLang="en-US" sz="10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>
            <a:extLst>
              <a:ext uri="{FF2B5EF4-FFF2-40B4-BE49-F238E27FC236}">
                <a16:creationId xmlns:a16="http://schemas.microsoft.com/office/drawing/2014/main" id="{17307F46-9821-7CC7-F3AE-2F1031BD8C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6" name="Notes Placeholder 2">
            <a:extLst>
              <a:ext uri="{FF2B5EF4-FFF2-40B4-BE49-F238E27FC236}">
                <a16:creationId xmlns:a16="http://schemas.microsoft.com/office/drawing/2014/main" id="{6CD59E2C-96BD-1BBF-844B-81B57497C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rgbClr val="D60093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What are the implications in terms of parallelism in monitor?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267" name="Slide Number Placeholder 3">
            <a:extLst>
              <a:ext uri="{FF2B5EF4-FFF2-40B4-BE49-F238E27FC236}">
                <a16:creationId xmlns:a16="http://schemas.microsoft.com/office/drawing/2014/main" id="{C9F2CF18-CD98-DE95-C6A3-8C9CB13EE9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7C7F39E-468B-584F-B072-26D703EC0827}" type="slidenum">
              <a:rPr lang="en-US" altLang="en-US" sz="10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96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33BDA69C-C91B-1140-1A4D-24DDC60AC5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fld id="{F603FB68-92C7-2149-A123-F978C127BC57}" type="datetime1">
              <a:rPr lang="en-US" altLang="en-US"/>
              <a:pPr>
                <a:defRPr/>
              </a:pPr>
              <a:t>2/3/23</a:t>
            </a:fld>
            <a:endParaRPr lang="en-US" alt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6293FB3-CADD-7804-1FF6-97F0265BD5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 altLang="en-US"/>
              <a:t>CSE 153 – Lecture 10 -- Monitors</a:t>
            </a:r>
          </a:p>
        </p:txBody>
      </p:sp>
    </p:spTree>
    <p:extLst>
      <p:ext uri="{BB962C8B-B14F-4D97-AF65-F5344CB8AC3E}">
        <p14:creationId xmlns:p14="http://schemas.microsoft.com/office/powerpoint/2010/main" val="3592314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3">
            <a:extLst>
              <a:ext uri="{FF2B5EF4-FFF2-40B4-BE49-F238E27FC236}">
                <a16:creationId xmlns:a16="http://schemas.microsoft.com/office/drawing/2014/main" id="{8AF9C24A-8FAF-1563-71A9-E03CDFFEF4B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371600"/>
            <a:ext cx="8305800" cy="0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headEnd/>
            <a:tailEnd/>
          </a:ln>
          <a:effectLst>
            <a:outerShdw dist="53882" dir="2700000" algn="ctr" rotWithShape="0">
              <a:srgbClr val="333399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4A58E2D-47EB-14D6-F3CB-051B2474A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fld id="{8BA3B09F-7F94-1440-9DAE-DDABD819607E}" type="datetime1">
              <a:rPr lang="en-US" altLang="en-US"/>
              <a:pPr>
                <a:defRPr/>
              </a:pPr>
              <a:t>2/3/23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2831199-9493-6675-A70B-470DC21D2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10 -- Monitors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51D043B-555C-0A44-1C2F-03A35891D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7DCD14-D722-D34C-B21D-BE2D7AE544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844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>
            <a:extLst>
              <a:ext uri="{FF2B5EF4-FFF2-40B4-BE49-F238E27FC236}">
                <a16:creationId xmlns:a16="http://schemas.microsoft.com/office/drawing/2014/main" id="{4660B0A6-680A-F01C-CB53-6165690317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924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5A924D51-36D5-97D0-6183-0DDE186CE7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BCB60FB-4A72-651E-C80D-F4BD02C3838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D4D2A0B-1BBC-CD42-8961-2EF6F9347F18}" type="datetime1">
              <a:rPr lang="en-US" altLang="en-US"/>
              <a:pPr>
                <a:defRPr/>
              </a:pPr>
              <a:t>2/3/23</a:t>
            </a:fld>
            <a:endParaRPr lang="en-US" alt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5D9BEA6-7E14-CE66-F657-EEB5CB3CD5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2819400" y="6248400"/>
            <a:ext cx="35814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000" b="1"/>
            </a:lvl1pPr>
          </a:lstStyle>
          <a:p>
            <a:pPr>
              <a:defRPr/>
            </a:pPr>
            <a:r>
              <a:rPr lang="en-US" altLang="en-US"/>
              <a:t>CSE 153 – Lecture 10 -- Monitors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52B4AC7-B4C1-0C29-CD41-6B5E47A6C8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8001000" y="6248400"/>
            <a:ext cx="609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000" b="1" smtClean="0"/>
            </a:lvl1pPr>
          </a:lstStyle>
          <a:p>
            <a:pPr>
              <a:defRPr/>
            </a:pPr>
            <a:fld id="{68C3B24E-4BE6-1248-8C9A-630E81CA5F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l"/>
        <a:defRPr sz="2400">
          <a:solidFill>
            <a:schemeClr val="accent2"/>
          </a:solidFill>
          <a:latin typeface="Arial" pitchFamily="34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ZapfDingbats" pitchFamily="82" charset="2"/>
        <a:buChar char="u"/>
        <a:defRPr sz="2000">
          <a:solidFill>
            <a:schemeClr val="accent2"/>
          </a:solidFill>
          <a:latin typeface="Arial" pitchFamily="34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accent2"/>
          </a:solidFill>
          <a:latin typeface="Arial" pitchFamily="34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n"/>
        <a:defRPr sz="1600">
          <a:solidFill>
            <a:schemeClr val="accent2"/>
          </a:solidFill>
          <a:latin typeface="Arial" pitchFamily="34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l"/>
        <a:defRPr sz="1600">
          <a:solidFill>
            <a:schemeClr val="accent2"/>
          </a:solidFill>
          <a:latin typeface="Arial" pitchFamily="34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EEB184B-CDBA-862B-E0F7-5D4B1C3A564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3048000"/>
          </a:xfrm>
        </p:spPr>
        <p:txBody>
          <a:bodyPr/>
          <a:lstStyle/>
          <a:p>
            <a:pPr algn="ctr">
              <a:defRPr/>
            </a:pPr>
            <a:r>
              <a:rPr lang="en-US" altLang="en-US" dirty="0">
                <a:solidFill>
                  <a:srgbClr val="009900"/>
                </a:solidFill>
                <a:ea typeface="ＭＳ Ｐゴシック" panose="020B0600070205080204" pitchFamily="34" charset="-128"/>
              </a:rPr>
              <a:t>CSE 153</a:t>
            </a:r>
            <a:br>
              <a:rPr lang="en-US" altLang="en-US" dirty="0">
                <a:solidFill>
                  <a:srgbClr val="009900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rgbClr val="009900"/>
                </a:solidFill>
                <a:ea typeface="ＭＳ Ｐゴシック" panose="020B0600070205080204" pitchFamily="34" charset="-128"/>
              </a:rPr>
              <a:t>Design of Operating Systems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sz="3200" dirty="0">
                <a:ea typeface="ＭＳ Ｐゴシック" panose="020B0600070205080204" pitchFamily="34" charset="-128"/>
              </a:rPr>
            </a:br>
            <a:r>
              <a:rPr lang="en-US" altLang="en-US" sz="3200" dirty="0">
                <a:ea typeface="ＭＳ Ｐゴシック" panose="020B0600070205080204" pitchFamily="34" charset="-128"/>
              </a:rPr>
              <a:t>Winter 2023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3B83E91-F4AA-EEA6-4AB8-D523C0D2BA4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14400" y="3886200"/>
            <a:ext cx="7315200" cy="1752600"/>
          </a:xfrm>
        </p:spPr>
        <p:txBody>
          <a:bodyPr/>
          <a:lstStyle/>
          <a:p>
            <a:pPr>
              <a:buFont typeface="Monotype Sorts" charset="0"/>
              <a:buNone/>
              <a:defRPr/>
            </a:pPr>
            <a:r>
              <a:rPr lang="en-US" sz="2800" dirty="0">
                <a:solidFill>
                  <a:srgbClr val="FF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Lecture 10: Monitors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>
            <a:extLst>
              <a:ext uri="{FF2B5EF4-FFF2-40B4-BE49-F238E27FC236}">
                <a16:creationId xmlns:a16="http://schemas.microsoft.com/office/drawing/2014/main" id="{683AED11-D7C3-5CFE-6059-712166F80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10 -- Monitors</a:t>
            </a:r>
          </a:p>
        </p:txBody>
      </p:sp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2F7497D6-D240-03AC-4572-319DFE945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A04C932-2769-AF42-A268-464D3D706907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92194" name="Rectangle 2">
            <a:extLst>
              <a:ext uri="{FF2B5EF4-FFF2-40B4-BE49-F238E27FC236}">
                <a16:creationId xmlns:a16="http://schemas.microsoft.com/office/drawing/2014/main" id="{C27E492D-029F-FD1C-0649-11AD7014DC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1143000"/>
          </a:xfrm>
        </p:spPr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Condition Vars != Semaphores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46B7AC49-B9C7-7A2B-328B-EB5D4F344E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7244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Condition variables != semaphores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Although their operations have the same names, they have entirely different semantics</a:t>
            </a:r>
          </a:p>
          <a:p>
            <a:pPr lvl="1"/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However, they each can be used to implement the other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Access to the monitor is controlled by a lock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wait() blocks the calling thread, and </a:t>
            </a:r>
            <a:r>
              <a:rPr lang="en-US" altLang="en-US">
                <a:solidFill>
                  <a:srgbClr val="FF3300"/>
                </a:solidFill>
                <a:ea typeface="ＭＳ Ｐゴシック" panose="020B0600070205080204" pitchFamily="34" charset="-128"/>
              </a:rPr>
              <a:t>gives up the lock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To call wait, the thread has to be in the monitor (hence has lock)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Semaphore::wait just blocks the thread on the queue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signal() causes a waiting thread to wake up</a:t>
            </a:r>
          </a:p>
          <a:p>
            <a:pPr lvl="2"/>
            <a:r>
              <a:rPr lang="en-US" altLang="en-US">
                <a:solidFill>
                  <a:srgbClr val="FF3300"/>
                </a:solidFill>
                <a:ea typeface="ＭＳ Ｐゴシック" panose="020B0600070205080204" pitchFamily="34" charset="-128"/>
              </a:rPr>
              <a:t>If there is no waiting thread, the signal is lost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Semaphore::signal increases the semaphore count, allowing future entry even if no thread is waiting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Condition variables have no history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4">
            <a:extLst>
              <a:ext uri="{FF2B5EF4-FFF2-40B4-BE49-F238E27FC236}">
                <a16:creationId xmlns:a16="http://schemas.microsoft.com/office/drawing/2014/main" id="{7FFD7EDC-4C0A-F8A3-EB13-9D87B3086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10 -- Monitors</a:t>
            </a:r>
          </a:p>
        </p:txBody>
      </p:sp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05EE2C3F-1E22-4978-3D6C-64CDA056C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E9C729D-C74D-F14E-AAA1-BDFD48350EB5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96290" name="Rectangle 2">
            <a:extLst>
              <a:ext uri="{FF2B5EF4-FFF2-40B4-BE49-F238E27FC236}">
                <a16:creationId xmlns:a16="http://schemas.microsoft.com/office/drawing/2014/main" id="{74D84C28-FBC5-B95A-B027-2943344935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Signal Semantics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305A17A-9EF8-C2FD-37DF-52BFE2E514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There are two flavors of monitors that differ in the scheduling semantics of signal()</a:t>
            </a:r>
          </a:p>
          <a:p>
            <a:pPr lvl="1"/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Hoare</a:t>
            </a:r>
            <a:r>
              <a:rPr lang="en-US" altLang="en-US">
                <a:ea typeface="ＭＳ Ｐゴシック" panose="020B0600070205080204" pitchFamily="34" charset="-128"/>
              </a:rPr>
              <a:t> monitors (original)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signal() immediately switches from the caller to a waiting thread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The condition that the waiter was anticipating is guaranteed to hold when waiter executes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Signaler must restore monitor invariants before signaling</a:t>
            </a:r>
          </a:p>
          <a:p>
            <a:pPr lvl="1"/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Mesa</a:t>
            </a:r>
            <a:r>
              <a:rPr lang="en-US" altLang="en-US">
                <a:ea typeface="ＭＳ Ｐゴシック" panose="020B0600070205080204" pitchFamily="34" charset="-128"/>
              </a:rPr>
              <a:t> monitors (Mesa, Java)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signal() places a waiter on the ready queue, but signaler continues inside monitor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Condition is not necessarily true when waiter runs again</a:t>
            </a:r>
          </a:p>
          <a:p>
            <a:pPr lvl="3"/>
            <a:r>
              <a:rPr lang="en-US" altLang="en-US">
                <a:ea typeface="ＭＳ Ｐゴシック" panose="020B0600070205080204" pitchFamily="34" charset="-128"/>
              </a:rPr>
              <a:t>Returning from wait() is only a hint that something changed</a:t>
            </a:r>
          </a:p>
          <a:p>
            <a:pPr lvl="3"/>
            <a:r>
              <a:rPr lang="en-US" altLang="en-US">
                <a:ea typeface="ＭＳ Ｐゴシック" panose="020B0600070205080204" pitchFamily="34" charset="-128"/>
              </a:rPr>
              <a:t>Must recheck conditional case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4">
            <a:extLst>
              <a:ext uri="{FF2B5EF4-FFF2-40B4-BE49-F238E27FC236}">
                <a16:creationId xmlns:a16="http://schemas.microsoft.com/office/drawing/2014/main" id="{2AFE4FEA-580E-5E34-EBE9-6DF000C4A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10 -- Monitors</a:t>
            </a:r>
          </a:p>
        </p:txBody>
      </p:sp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B199FE49-CD5D-71B5-51C4-D5F7D2600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B34E35D-2C66-5746-A84D-0DA927ADE809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97314" name="Rectangle 2">
            <a:extLst>
              <a:ext uri="{FF2B5EF4-FFF2-40B4-BE49-F238E27FC236}">
                <a16:creationId xmlns:a16="http://schemas.microsoft.com/office/drawing/2014/main" id="{0A034E37-4A29-1563-C0E6-42335776A6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Hoare vs. Mesa Monitors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75597B1B-15FB-6E4E-181C-EE5A9F6711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Hoare</a:t>
            </a:r>
          </a:p>
          <a:p>
            <a:pPr lvl="1">
              <a:buFont typeface="ZapfDingbats" pitchFamily="82" charset="2"/>
              <a:buNone/>
            </a:pPr>
            <a:r>
              <a:rPr lang="en-US" altLang="en-US" sz="1800">
                <a:ea typeface="ＭＳ Ｐゴシック" panose="020B0600070205080204" pitchFamily="34" charset="-128"/>
              </a:rPr>
              <a:t>if (empty)</a:t>
            </a:r>
          </a:p>
          <a:p>
            <a:pPr lvl="2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wait(condition);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Mesa</a:t>
            </a:r>
          </a:p>
          <a:p>
            <a:pPr lvl="1">
              <a:buFont typeface="ZapfDingbats" pitchFamily="82" charset="2"/>
              <a:buNone/>
            </a:pPr>
            <a:r>
              <a:rPr lang="en-US" altLang="en-US" sz="1800">
                <a:ea typeface="ＭＳ Ｐゴシック" panose="020B0600070205080204" pitchFamily="34" charset="-128"/>
              </a:rPr>
              <a:t>while (empty)</a:t>
            </a:r>
          </a:p>
          <a:p>
            <a:pPr lvl="2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wait(condition);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Tradeoffs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Mesa monitors easier to use, more efficient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Fewer context switches, easy to support broadcast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Hoare monitors leave less to chance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Easier to reason about the program</a:t>
            </a:r>
          </a:p>
        </p:txBody>
      </p:sp>
      <p:graphicFrame>
        <p:nvGraphicFramePr>
          <p:cNvPr id="19461" name="Object 4">
            <a:extLst>
              <a:ext uri="{FF2B5EF4-FFF2-40B4-BE49-F238E27FC236}">
                <a16:creationId xmlns:a16="http://schemas.microsoft.com/office/drawing/2014/main" id="{AE75350A-367B-CB74-7827-96C4169A6F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2050" y="866775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4610100" imgH="3086100" progId="MSGraph.Chart.8">
                  <p:embed followColorScheme="full"/>
                </p:oleObj>
              </mc:Choice>
              <mc:Fallback>
                <p:oleObj name="Chart" r:id="rId2" imgW="4610100" imgH="308610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2050" y="866775"/>
                        <a:ext cx="6096000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>
            <a:extLst>
              <a:ext uri="{FF2B5EF4-FFF2-40B4-BE49-F238E27FC236}">
                <a16:creationId xmlns:a16="http://schemas.microsoft.com/office/drawing/2014/main" id="{3F36A1B2-1A17-07DD-0995-999B8732B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10 -- Monitors</a:t>
            </a:r>
          </a:p>
        </p:txBody>
      </p:sp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ABABB2BD-3C1C-43AB-3BB3-B25EC7217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5AED35C-49EC-C34F-8F29-9072F2B181D8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98338" name="Rectangle 2">
            <a:extLst>
              <a:ext uri="{FF2B5EF4-FFF2-40B4-BE49-F238E27FC236}">
                <a16:creationId xmlns:a16="http://schemas.microsoft.com/office/drawing/2014/main" id="{EB219DEE-C041-D5EC-3898-C008E10B9C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Condition Vars &amp; Locks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D438EE1F-6ABB-F463-80FC-46B06B38AA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Condition variables are also used without monitors in conjunction with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blocking</a:t>
            </a:r>
            <a:r>
              <a:rPr lang="en-US" altLang="en-US">
                <a:ea typeface="ＭＳ Ｐゴシック" panose="020B0600070205080204" pitchFamily="34" charset="-128"/>
              </a:rPr>
              <a:t> locks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 monitor is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just like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a module whose state includes a condition variable and a lock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Difference is syntactic; with monitors, compiler adds the code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It is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just as if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each procedure in the module calls acquire() on entry and release() on exit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But can be done anywhere in procedure, at finer granularity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With condition variables, the module methods may wait and signal on independent conditions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4">
            <a:extLst>
              <a:ext uri="{FF2B5EF4-FFF2-40B4-BE49-F238E27FC236}">
                <a16:creationId xmlns:a16="http://schemas.microsoft.com/office/drawing/2014/main" id="{13966739-A88C-3C92-DC81-F336E3576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10 -- Monitors</a:t>
            </a:r>
          </a:p>
        </p:txBody>
      </p:sp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D792579B-5AFC-83BF-2E34-A1B330F6D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4311699-C390-444D-911E-001C681F8321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91170" name="Rectangle 2">
            <a:extLst>
              <a:ext uri="{FF2B5EF4-FFF2-40B4-BE49-F238E27FC236}">
                <a16:creationId xmlns:a16="http://schemas.microsoft.com/office/drawing/2014/main" id="{95175877-6E1D-08FE-58E0-16BD01406F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Monitors and Java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88D89497-FFE2-83EB-9BC3-455E30DA68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 lock and condition variable are in every Java object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No explicit classes for locks or condition variables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Every object is/has a monitor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At most one thread can be inside an object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monitor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 thread enters an object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monitor by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Executing a method declared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synchronized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endParaRPr lang="en-US" altLang="ja-JP">
              <a:ea typeface="ＭＳ Ｐゴシック" panose="020B0600070205080204" pitchFamily="34" charset="-128"/>
            </a:endParaRPr>
          </a:p>
          <a:p>
            <a:pPr lvl="3"/>
            <a:r>
              <a:rPr lang="en-US" altLang="en-US">
                <a:ea typeface="ＭＳ Ｐゴシック" panose="020B0600070205080204" pitchFamily="34" charset="-128"/>
              </a:rPr>
              <a:t>Can mix synchronized/unsynchronized methods in same class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Executing the body of a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synchronized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statement</a:t>
            </a:r>
          </a:p>
          <a:p>
            <a:pPr lvl="3"/>
            <a:r>
              <a:rPr lang="en-US" altLang="en-US">
                <a:ea typeface="ＭＳ Ｐゴシック" panose="020B0600070205080204" pitchFamily="34" charset="-128"/>
              </a:rPr>
              <a:t>Supports finer-grained locking than an entire procedure</a:t>
            </a:r>
          </a:p>
          <a:p>
            <a:pPr lvl="3">
              <a:buFont typeface="Monotype Sort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Every object can be treated as a condition variable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Object::notify() has similar semantics as Condition::signal()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4">
            <a:extLst>
              <a:ext uri="{FF2B5EF4-FFF2-40B4-BE49-F238E27FC236}">
                <a16:creationId xmlns:a16="http://schemas.microsoft.com/office/drawing/2014/main" id="{FED5929A-53C4-509B-7985-39DCDD20F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10 -- Monitors</a:t>
            </a:r>
          </a:p>
        </p:txBody>
      </p:sp>
      <p:sp>
        <p:nvSpPr>
          <p:cNvPr id="22530" name="Slide Number Placeholder 5">
            <a:extLst>
              <a:ext uri="{FF2B5EF4-FFF2-40B4-BE49-F238E27FC236}">
                <a16:creationId xmlns:a16="http://schemas.microsoft.com/office/drawing/2014/main" id="{B237C856-1EC2-A417-260F-5D733E6CF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8106AA7-58BE-E044-96A4-76603EAD122A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00386" name="Rectangle 2">
            <a:extLst>
              <a:ext uri="{FF2B5EF4-FFF2-40B4-BE49-F238E27FC236}">
                <a16:creationId xmlns:a16="http://schemas.microsoft.com/office/drawing/2014/main" id="{1947BB65-1CF4-E567-C759-43042144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Summary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1131FD7D-15E0-F603-43F4-58B41BFEC6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Semaphores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wait()/signal() implement blocking mutual exclusion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Also used as atomic counters (counting semaphores)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Can be inconvenient to use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Monitors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Synchronizes execution within procedures that manipulate encapsulated data shared among procedures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Only one thread can execute within a monitor at a time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Relies upon high-level language support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Condition variables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Used by threads as a synchronization point to wait for events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Inside monitors, or outside with locks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03490-8E71-BCA9-CC41-E8AA8C83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Advanced synchronization (FYI)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5941C-7F1C-981B-CF5A-E103AED5B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Concurrency patterns (see little book of semaphores)</a:t>
            </a:r>
          </a:p>
          <a:p>
            <a:endParaRPr lang="en-US" dirty="0"/>
          </a:p>
          <a:p>
            <a:r>
              <a:rPr lang="en-US" dirty="0"/>
              <a:t>Other advanced primitives</a:t>
            </a:r>
          </a:p>
          <a:p>
            <a:pPr lvl="1"/>
            <a:r>
              <a:rPr lang="en-US" dirty="0"/>
              <a:t>Read-Copy-Update locks, </a:t>
            </a:r>
            <a:r>
              <a:rPr lang="en-US" dirty="0" err="1"/>
              <a:t>Seqlocks</a:t>
            </a:r>
            <a:r>
              <a:rPr lang="en-US" dirty="0"/>
              <a:t>, </a:t>
            </a:r>
            <a:r>
              <a:rPr lang="en-US" dirty="0" err="1"/>
              <a:t>Futexes</a:t>
            </a:r>
            <a:r>
              <a:rPr lang="en-US" dirty="0"/>
              <a:t>, transactional memory</a:t>
            </a:r>
          </a:p>
          <a:p>
            <a:endParaRPr lang="en-US" dirty="0"/>
          </a:p>
          <a:p>
            <a:r>
              <a:rPr lang="en-US" dirty="0"/>
              <a:t>Lock free synchronization</a:t>
            </a:r>
          </a:p>
          <a:p>
            <a:endParaRPr lang="en-US" dirty="0"/>
          </a:p>
          <a:p>
            <a:r>
              <a:rPr lang="en-US" dirty="0"/>
              <a:t>Synchronization pathologies and performance tuning </a:t>
            </a:r>
          </a:p>
          <a:p>
            <a:pPr lvl="1"/>
            <a:r>
              <a:rPr lang="en-US" dirty="0"/>
              <a:t>e.g., Convoying, contention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55C543-521D-7D8A-3EDB-7BC243E6B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CSE 153 – Lecture 10 -- Monitors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92817A-C3AB-7754-1575-840DF76B1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7DCD14-D722-D34C-B21D-BE2D7AE54436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04996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4F729-E64C-E7AE-FBD3-EF2BDCD91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More synchronization practice</a:t>
            </a: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7B5F4FA2-C1D8-1B5C-69F4-9025A22DEB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You take a break from studying cs153 to play frisbee with your friends.  We have one or more frisbees, and there are two or more of you.  Each student waits until they have a frisbee and their neighbor doesn’t have one and then throws the frisbee.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What happens if the number of frisbees is equal to the number of players?</a:t>
            </a:r>
          </a:p>
        </p:txBody>
      </p:sp>
      <p:sp>
        <p:nvSpPr>
          <p:cNvPr id="24579" name="Footer Placeholder 4">
            <a:extLst>
              <a:ext uri="{FF2B5EF4-FFF2-40B4-BE49-F238E27FC236}">
                <a16:creationId xmlns:a16="http://schemas.microsoft.com/office/drawing/2014/main" id="{04C8C10A-880B-50D3-8F73-9FEA43705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10 -- Monitors</a:t>
            </a:r>
          </a:p>
        </p:txBody>
      </p:sp>
      <p:sp>
        <p:nvSpPr>
          <p:cNvPr id="24580" name="Slide Number Placeholder 5">
            <a:extLst>
              <a:ext uri="{FF2B5EF4-FFF2-40B4-BE49-F238E27FC236}">
                <a16:creationId xmlns:a16="http://schemas.microsoft.com/office/drawing/2014/main" id="{587F057C-96ED-0816-E83F-2BE9E8776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D905D4-5927-B34E-9BD0-1C73B5969B87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1EA08-CCA1-5225-CD7A-B896C4C1A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More synchronization practice</a:t>
            </a:r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1240F718-CC3A-525B-0E81-E91255C8E4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CS153 students are studying for the midterm over the national CS dish (Pizza).  Each pizza pie has 8 slices.   Each student eyes the pie, then grabs the next slice.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race conditions can happen?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How can you resolve them?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A student that grabs the last slice should order the next pie.  Extend your implementation to do that</a:t>
            </a:r>
          </a:p>
        </p:txBody>
      </p:sp>
      <p:sp>
        <p:nvSpPr>
          <p:cNvPr id="25603" name="Footer Placeholder 4">
            <a:extLst>
              <a:ext uri="{FF2B5EF4-FFF2-40B4-BE49-F238E27FC236}">
                <a16:creationId xmlns:a16="http://schemas.microsoft.com/office/drawing/2014/main" id="{860DC243-218C-080D-1E3E-08C69483F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10 -- Monitors</a:t>
            </a:r>
          </a:p>
        </p:txBody>
      </p:sp>
      <p:sp>
        <p:nvSpPr>
          <p:cNvPr id="25604" name="Slide Number Placeholder 5">
            <a:extLst>
              <a:ext uri="{FF2B5EF4-FFF2-40B4-BE49-F238E27FC236}">
                <a16:creationId xmlns:a16="http://schemas.microsoft.com/office/drawing/2014/main" id="{A26549AE-D124-0F72-62BC-2836196C6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B2946C8-FC34-AE4C-95EC-0CBD89519A45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08556-0664-0094-B823-AA626D07D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1531"/>
            <a:ext cx="8534400" cy="1143000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Today/Looking ahead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992A4-F09C-4C4A-C7D9-1207855A43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Today: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Monitors (briefly)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Synchronization wrap up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Examples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What’s next?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Scheduling </a:t>
            </a:r>
            <a:r>
              <a:rPr lang="mr-IN" altLang="en-US" dirty="0">
                <a:ea typeface="ＭＳ Ｐゴシック" panose="020B0600070205080204" pitchFamily="34" charset="-128"/>
              </a:rPr>
              <a:t>–</a:t>
            </a:r>
            <a:r>
              <a:rPr lang="en-US" altLang="en-US" dirty="0">
                <a:ea typeface="ＭＳ Ｐゴシック" panose="020B0600070205080204" pitchFamily="34" charset="-128"/>
              </a:rPr>
              <a:t> how to decide which thread/process to run next?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Lab 2 </a:t>
            </a:r>
            <a:r>
              <a:rPr lang="en-US" altLang="en-US" dirty="0">
                <a:ea typeface="ＭＳ Ｐゴシック" panose="020B0600070205080204" pitchFamily="34" charset="-128"/>
                <a:sym typeface="Wingdings" pitchFamily="2" charset="2"/>
              </a:rPr>
              <a:t>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Other concurrency issues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Deadlock </a:t>
            </a:r>
            <a:r>
              <a:rPr lang="mr-IN" altLang="en-US" dirty="0">
                <a:ea typeface="ＭＳ Ｐゴシック" panose="020B0600070205080204" pitchFamily="34" charset="-128"/>
              </a:rPr>
              <a:t>–</a:t>
            </a:r>
            <a:r>
              <a:rPr lang="en-US" altLang="en-US" dirty="0">
                <a:ea typeface="ＭＳ Ｐゴシック" panose="020B0600070205080204" pitchFamily="34" charset="-128"/>
              </a:rPr>
              <a:t> the deadly embrace!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Midterm!</a:t>
            </a:r>
          </a:p>
        </p:txBody>
      </p:sp>
      <p:sp>
        <p:nvSpPr>
          <p:cNvPr id="23555" name="Footer Placeholder 4">
            <a:extLst>
              <a:ext uri="{FF2B5EF4-FFF2-40B4-BE49-F238E27FC236}">
                <a16:creationId xmlns:a16="http://schemas.microsoft.com/office/drawing/2014/main" id="{D7252D2D-8C02-EB91-8829-80D4543A3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10 -- Monitors</a:t>
            </a:r>
          </a:p>
        </p:txBody>
      </p:sp>
      <p:sp>
        <p:nvSpPr>
          <p:cNvPr id="23556" name="Slide Number Placeholder 5">
            <a:extLst>
              <a:ext uri="{FF2B5EF4-FFF2-40B4-BE49-F238E27FC236}">
                <a16:creationId xmlns:a16="http://schemas.microsoft.com/office/drawing/2014/main" id="{D35A2DC2-7D87-4357-61BA-2D2225BB5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10DF520-103F-A04A-BD52-D6A97DD5BA91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45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Footer Placeholder 4">
            <a:extLst>
              <a:ext uri="{FF2B5EF4-FFF2-40B4-BE49-F238E27FC236}">
                <a16:creationId xmlns:a16="http://schemas.microsoft.com/office/drawing/2014/main" id="{24A7D62B-B6E3-BC66-72DE-5F005CAE6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10 -- Monitors</a:t>
            </a:r>
          </a:p>
        </p:txBody>
      </p:sp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4CD94654-24F3-9DFF-4B83-CF6C5616E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E85322-BC0F-5E48-92C3-EE921A7D1CF0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87074" name="Rectangle 2">
            <a:extLst>
              <a:ext uri="{FF2B5EF4-FFF2-40B4-BE49-F238E27FC236}">
                <a16:creationId xmlns:a16="http://schemas.microsoft.com/office/drawing/2014/main" id="{79DF705E-7540-084D-BD78-2E6E560133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Monitors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E238F641-19D6-9830-CF59-F2FFA315A9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7244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 monitor is a programming language construct that controls access to shared data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Synchronization code added by compiler, enforced at runtime</a:t>
            </a:r>
          </a:p>
          <a:p>
            <a:pPr lvl="1"/>
            <a:r>
              <a:rPr lang="en-US" altLang="en-US">
                <a:solidFill>
                  <a:srgbClr val="D60093"/>
                </a:solidFill>
                <a:ea typeface="ＭＳ Ｐゴシック" panose="020B0600070205080204" pitchFamily="34" charset="-128"/>
              </a:rPr>
              <a:t>Why is this an advantage?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A monitor encapsulates</a:t>
            </a:r>
          </a:p>
          <a:p>
            <a:pPr lvl="1"/>
            <a:r>
              <a:rPr lang="en-US" altLang="en-US">
                <a:solidFill>
                  <a:srgbClr val="FF3300"/>
                </a:solidFill>
                <a:ea typeface="ＭＳ Ｐゴシック" panose="020B0600070205080204" pitchFamily="34" charset="-128"/>
              </a:rPr>
              <a:t>Shared data structures</a:t>
            </a:r>
          </a:p>
          <a:p>
            <a:pPr lvl="1"/>
            <a:r>
              <a:rPr lang="en-US" altLang="en-US">
                <a:solidFill>
                  <a:srgbClr val="FF3300"/>
                </a:solidFill>
                <a:ea typeface="ＭＳ Ｐゴシック" panose="020B0600070205080204" pitchFamily="34" charset="-128"/>
              </a:rPr>
              <a:t>Procedures</a:t>
            </a:r>
            <a:r>
              <a:rPr lang="en-US" altLang="en-US">
                <a:ea typeface="ＭＳ Ｐゴシック" panose="020B0600070205080204" pitchFamily="34" charset="-128"/>
              </a:rPr>
              <a:t> that operate on the shared data structures</a:t>
            </a:r>
          </a:p>
          <a:p>
            <a:pPr lvl="1"/>
            <a:r>
              <a:rPr lang="en-US" altLang="en-US">
                <a:solidFill>
                  <a:srgbClr val="FF3300"/>
                </a:solidFill>
                <a:ea typeface="ＭＳ Ｐゴシック" panose="020B0600070205080204" pitchFamily="34" charset="-128"/>
              </a:rPr>
              <a:t>Synchronization</a:t>
            </a:r>
            <a:r>
              <a:rPr lang="en-US" altLang="en-US">
                <a:ea typeface="ＭＳ Ｐゴシック" panose="020B0600070205080204" pitchFamily="34" charset="-128"/>
              </a:rPr>
              <a:t> between concurrent threads that invoke the procedures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Footer Placeholder 4">
            <a:extLst>
              <a:ext uri="{FF2B5EF4-FFF2-40B4-BE49-F238E27FC236}">
                <a16:creationId xmlns:a16="http://schemas.microsoft.com/office/drawing/2014/main" id="{1ADC9973-58B7-E89E-3DA4-6FC58A1E6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10 -- Monitors</a:t>
            </a:r>
          </a:p>
        </p:txBody>
      </p:sp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FEFAA92B-2ED2-8A55-2326-2C1B65E63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3214583-E5D6-D247-9DF5-37AD5707F7B7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88098" name="Rectangle 2">
            <a:extLst>
              <a:ext uri="{FF2B5EF4-FFF2-40B4-BE49-F238E27FC236}">
                <a16:creationId xmlns:a16="http://schemas.microsoft.com/office/drawing/2014/main" id="{83784778-AA83-2FA7-0945-84AEE7105B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Monitor Semantics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383B2646-C3E7-AD89-D9AC-D005CFC4F7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 monitor guarantees mutual exclusion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Only one thread can execute any monitor procedure at any time (the thread is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in the monitor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If a second thread invokes a monitor procedure when a first thread is already executing one, it blocks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So the monitor has to have a wait queue…</a:t>
            </a:r>
          </a:p>
          <a:p>
            <a:pPr lvl="2"/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Monitors also support waiting on conditions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Situation: we enter a monitor and find that we need to wait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E.g., producer when the buffer is full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If we just wait, the monitor is blocked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So, monitors support waiting while releasing the monitor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Footer Placeholder 4">
            <a:extLst>
              <a:ext uri="{FF2B5EF4-FFF2-40B4-BE49-F238E27FC236}">
                <a16:creationId xmlns:a16="http://schemas.microsoft.com/office/drawing/2014/main" id="{D9D5A17B-1D25-BC4F-E136-E58B76DBC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10 -- Monitors</a:t>
            </a:r>
          </a:p>
        </p:txBody>
      </p:sp>
      <p:sp>
        <p:nvSpPr>
          <p:cNvPr id="12290" name="Slide Number Placeholder 5">
            <a:extLst>
              <a:ext uri="{FF2B5EF4-FFF2-40B4-BE49-F238E27FC236}">
                <a16:creationId xmlns:a16="http://schemas.microsoft.com/office/drawing/2014/main" id="{D3D20F46-5238-CA63-38FB-E480EC742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2182EA9-6BC4-D548-ABBD-41596BC91D61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93218" name="Rectangle 2">
            <a:extLst>
              <a:ext uri="{FF2B5EF4-FFF2-40B4-BE49-F238E27FC236}">
                <a16:creationId xmlns:a16="http://schemas.microsoft.com/office/drawing/2014/main" id="{80A14BEF-FFE6-5660-BEF8-FC80FF1869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Account Example</a:t>
            </a:r>
          </a:p>
        </p:txBody>
      </p:sp>
      <p:sp>
        <p:nvSpPr>
          <p:cNvPr id="28678" name="Rectangle 3">
            <a:extLst>
              <a:ext uri="{FF2B5EF4-FFF2-40B4-BE49-F238E27FC236}">
                <a16:creationId xmlns:a16="http://schemas.microsoft.com/office/drawing/2014/main" id="{36A1B4C9-C017-6C9D-5A3E-0844BF3A85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5105400"/>
            <a:ext cx="7696200" cy="1143000"/>
          </a:xfrm>
        </p:spPr>
        <p:txBody>
          <a:bodyPr/>
          <a:lstStyle/>
          <a:p>
            <a:pPr lvl="1"/>
            <a:r>
              <a:rPr lang="en-US" altLang="en-US">
                <a:ea typeface="ＭＳ Ｐゴシック" panose="020B0600070205080204" pitchFamily="34" charset="-128"/>
              </a:rPr>
              <a:t>Hey, that was easy!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But what if a thread wants to wait inside the monitor?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Such as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mutex(empty)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by reader in bounded buffer?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2071A0C4-6931-8B8D-2272-97B4E7094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752600"/>
            <a:ext cx="3429000" cy="24018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1600"/>
              <a:t>Monitor </a:t>
            </a:r>
            <a:r>
              <a:rPr lang="en-US" altLang="en-US" sz="1600">
                <a:solidFill>
                  <a:srgbClr val="0000FF"/>
                </a:solidFill>
              </a:rPr>
              <a:t>account</a:t>
            </a:r>
            <a:r>
              <a:rPr lang="en-US" altLang="en-US" sz="1600"/>
              <a:t> {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double balance;</a:t>
            </a:r>
          </a:p>
          <a:p>
            <a:pPr>
              <a:buFont typeface="Monotype Sorts" pitchFamily="2" charset="2"/>
              <a:buNone/>
            </a:pPr>
            <a:endParaRPr lang="en-US" altLang="en-US" sz="1600"/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double </a:t>
            </a:r>
            <a:r>
              <a:rPr lang="en-US" altLang="en-US" sz="1600">
                <a:solidFill>
                  <a:srgbClr val="0000FF"/>
                </a:solidFill>
              </a:rPr>
              <a:t>withdraw</a:t>
            </a:r>
            <a:r>
              <a:rPr lang="en-US" altLang="en-US" sz="1600"/>
              <a:t>(amount) {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  balance = balance – amount;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  return balance;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}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}</a:t>
            </a:r>
          </a:p>
        </p:txBody>
      </p:sp>
      <p:sp>
        <p:nvSpPr>
          <p:cNvPr id="12294" name="Text Box 5">
            <a:extLst>
              <a:ext uri="{FF2B5EF4-FFF2-40B4-BE49-F238E27FC236}">
                <a16:creationId xmlns:a16="http://schemas.microsoft.com/office/drawing/2014/main" id="{F0D54E04-5231-20A2-E6BB-789B080F1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600200"/>
            <a:ext cx="3200400" cy="639763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1600"/>
              <a:t>withdraw(amount)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balance = balance – amount;</a:t>
            </a:r>
            <a:endParaRPr lang="en-US" altLang="en-US" sz="1000" b="1">
              <a:solidFill>
                <a:schemeClr val="tx1"/>
              </a:solidFill>
            </a:endParaRPr>
          </a:p>
        </p:txBody>
      </p:sp>
      <p:sp>
        <p:nvSpPr>
          <p:cNvPr id="12295" name="Text Box 6">
            <a:extLst>
              <a:ext uri="{FF2B5EF4-FFF2-40B4-BE49-F238E27FC236}">
                <a16:creationId xmlns:a16="http://schemas.microsoft.com/office/drawing/2014/main" id="{75A3FAEF-1D46-079F-C28A-DB9ECCE1C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819400"/>
            <a:ext cx="3200400" cy="346075"/>
          </a:xfrm>
          <a:prstGeom prst="rect">
            <a:avLst/>
          </a:prstGeom>
          <a:solidFill>
            <a:srgbClr val="CCFF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1600"/>
              <a:t>withdraw(amount)</a:t>
            </a:r>
          </a:p>
        </p:txBody>
      </p:sp>
      <p:sp>
        <p:nvSpPr>
          <p:cNvPr id="12296" name="Text Box 7">
            <a:extLst>
              <a:ext uri="{FF2B5EF4-FFF2-40B4-BE49-F238E27FC236}">
                <a16:creationId xmlns:a16="http://schemas.microsoft.com/office/drawing/2014/main" id="{5C178348-60AB-5691-3DEE-92E2525D2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276600"/>
            <a:ext cx="3200400" cy="346075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1600"/>
              <a:t>  return balance (and exit)</a:t>
            </a:r>
            <a:endParaRPr lang="en-US" altLang="en-US" sz="1600" b="1"/>
          </a:p>
        </p:txBody>
      </p:sp>
      <p:sp>
        <p:nvSpPr>
          <p:cNvPr id="12297" name="Line 8">
            <a:extLst>
              <a:ext uri="{FF2B5EF4-FFF2-40B4-BE49-F238E27FC236}">
                <a16:creationId xmlns:a16="http://schemas.microsoft.com/office/drawing/2014/main" id="{57F11E2D-CAA3-644F-7A5F-E1BCBB359ECD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1600200"/>
            <a:ext cx="0" cy="3505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Text Box 9">
            <a:extLst>
              <a:ext uri="{FF2B5EF4-FFF2-40B4-BE49-F238E27FC236}">
                <a16:creationId xmlns:a16="http://schemas.microsoft.com/office/drawing/2014/main" id="{948ACB4D-DE0C-F665-EFA6-F3BB5DF00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362200"/>
            <a:ext cx="3200400" cy="346075"/>
          </a:xfrm>
          <a:prstGeom prst="rect">
            <a:avLst/>
          </a:prstGeom>
          <a:solidFill>
            <a:srgbClr val="CCFF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1600"/>
              <a:t>withdraw(amount)</a:t>
            </a:r>
          </a:p>
        </p:txBody>
      </p:sp>
      <p:sp>
        <p:nvSpPr>
          <p:cNvPr id="12299" name="Text Box 10">
            <a:extLst>
              <a:ext uri="{FF2B5EF4-FFF2-40B4-BE49-F238E27FC236}">
                <a16:creationId xmlns:a16="http://schemas.microsoft.com/office/drawing/2014/main" id="{58D6E987-49BB-CF65-5828-A411F252B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733800"/>
            <a:ext cx="3200400" cy="639763"/>
          </a:xfrm>
          <a:prstGeom prst="rect">
            <a:avLst/>
          </a:prstGeom>
          <a:solidFill>
            <a:srgbClr val="CCFF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1600"/>
              <a:t>  balance = balance – amount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return balance;</a:t>
            </a:r>
            <a:endParaRPr lang="en-US" altLang="en-US" sz="1600" b="1"/>
          </a:p>
        </p:txBody>
      </p:sp>
      <p:sp>
        <p:nvSpPr>
          <p:cNvPr id="12300" name="Text Box 11">
            <a:extLst>
              <a:ext uri="{FF2B5EF4-FFF2-40B4-BE49-F238E27FC236}">
                <a16:creationId xmlns:a16="http://schemas.microsoft.com/office/drawing/2014/main" id="{AFC654DD-6BFF-8AAE-5760-31446AE4C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495800"/>
            <a:ext cx="3200400" cy="639763"/>
          </a:xfrm>
          <a:prstGeom prst="rect">
            <a:avLst/>
          </a:prstGeom>
          <a:solidFill>
            <a:srgbClr val="CCFF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1600"/>
              <a:t>  balance = balance – amount;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return balance;</a:t>
            </a:r>
          </a:p>
        </p:txBody>
      </p:sp>
      <p:sp>
        <p:nvSpPr>
          <p:cNvPr id="12301" name="Line 12">
            <a:extLst>
              <a:ext uri="{FF2B5EF4-FFF2-40B4-BE49-F238E27FC236}">
                <a16:creationId xmlns:a16="http://schemas.microsoft.com/office/drawing/2014/main" id="{F2E057BA-06DF-BD2C-8BD2-8729AAE0F5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2590800"/>
            <a:ext cx="533400" cy="228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3">
            <a:extLst>
              <a:ext uri="{FF2B5EF4-FFF2-40B4-BE49-F238E27FC236}">
                <a16:creationId xmlns:a16="http://schemas.microsoft.com/office/drawing/2014/main" id="{C026954E-B382-8457-745E-C369A6961C1A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19400"/>
            <a:ext cx="53340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Text Box 16">
            <a:extLst>
              <a:ext uri="{FF2B5EF4-FFF2-40B4-BE49-F238E27FC236}">
                <a16:creationId xmlns:a16="http://schemas.microsoft.com/office/drawing/2014/main" id="{47B75401-3E4C-C519-0CDD-E691711E75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981200"/>
            <a:ext cx="99060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D60093"/>
                </a:solidFill>
              </a:rPr>
              <a:t>Threads block waiting to get into monitor</a:t>
            </a:r>
          </a:p>
        </p:txBody>
      </p:sp>
      <p:sp>
        <p:nvSpPr>
          <p:cNvPr id="12304" name="Text Box 17">
            <a:extLst>
              <a:ext uri="{FF2B5EF4-FFF2-40B4-BE49-F238E27FC236}">
                <a16:creationId xmlns:a16="http://schemas.microsoft.com/office/drawing/2014/main" id="{11BB33E9-7BF9-29B9-599C-4EBED222E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343400"/>
            <a:ext cx="3810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D60093"/>
                </a:solidFill>
              </a:rPr>
              <a:t>When first thread exits, another can enter.  Which one is undefined.</a:t>
            </a:r>
          </a:p>
        </p:txBody>
      </p:sp>
      <p:sp>
        <p:nvSpPr>
          <p:cNvPr id="12305" name="Line 18">
            <a:extLst>
              <a:ext uri="{FF2B5EF4-FFF2-40B4-BE49-F238E27FC236}">
                <a16:creationId xmlns:a16="http://schemas.microsoft.com/office/drawing/2014/main" id="{A1EBD85D-B792-AF8A-D8C5-7F5975293C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4114800"/>
            <a:ext cx="6858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Line 19">
            <a:extLst>
              <a:ext uri="{FF2B5EF4-FFF2-40B4-BE49-F238E27FC236}">
                <a16:creationId xmlns:a16="http://schemas.microsoft.com/office/drawing/2014/main" id="{B97D3C6D-7C2E-309A-EBE9-09A29D33EA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724400"/>
            <a:ext cx="685800" cy="76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Footer Placeholder 4">
            <a:extLst>
              <a:ext uri="{FF2B5EF4-FFF2-40B4-BE49-F238E27FC236}">
                <a16:creationId xmlns:a16="http://schemas.microsoft.com/office/drawing/2014/main" id="{DAF9EC3D-8831-AA1A-7610-A3809DDC0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10 -- Monitors</a:t>
            </a:r>
          </a:p>
        </p:txBody>
      </p:sp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410DDFE5-B1C8-53C7-2DC6-24F5AABB3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2DBD322-B83B-CE45-9621-0A8F806B1835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11650" name="Rectangle 2">
            <a:extLst>
              <a:ext uri="{FF2B5EF4-FFF2-40B4-BE49-F238E27FC236}">
                <a16:creationId xmlns:a16="http://schemas.microsoft.com/office/drawing/2014/main" id="{28B2D466-3D98-259B-05BF-AE1A352CF8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Monitors, Monitor Invariants and Condition Variables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B5FC1D44-AB72-DDF5-E4E1-49CEC6C76E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>
                <a:solidFill>
                  <a:srgbClr val="1F1F1F"/>
                </a:solidFill>
                <a:ea typeface="ＭＳ Ｐゴシック" panose="020B0600070205080204" pitchFamily="34" charset="-128"/>
              </a:rPr>
              <a:t>A </a:t>
            </a:r>
            <a:r>
              <a:rPr lang="en-US" altLang="en-US" sz="2000">
                <a:solidFill>
                  <a:srgbClr val="FF3300"/>
                </a:solidFill>
                <a:ea typeface="ＭＳ Ｐゴシック" panose="020B0600070205080204" pitchFamily="34" charset="-128"/>
              </a:rPr>
              <a:t>monitor invariant </a:t>
            </a:r>
            <a:r>
              <a:rPr lang="en-US" altLang="en-US" sz="2000">
                <a:solidFill>
                  <a:srgbClr val="1F1F1F"/>
                </a:solidFill>
                <a:ea typeface="ＭＳ Ｐゴシック" panose="020B0600070205080204" pitchFamily="34" charset="-128"/>
              </a:rPr>
              <a:t>is a safety property associated with the monitor, expressed over the monitored variables. It holds whenever a thread enters or exits the monitor.</a:t>
            </a:r>
          </a:p>
          <a:p>
            <a:pPr>
              <a:lnSpc>
                <a:spcPct val="90000"/>
              </a:lnSpc>
            </a:pPr>
            <a:r>
              <a:rPr lang="en-US" altLang="en-US" sz="2000">
                <a:solidFill>
                  <a:srgbClr val="1F1F1F"/>
                </a:solidFill>
                <a:ea typeface="ＭＳ Ｐゴシック" panose="020B0600070205080204" pitchFamily="34" charset="-128"/>
              </a:rPr>
              <a:t>A </a:t>
            </a:r>
            <a:r>
              <a:rPr lang="en-US" altLang="en-US" sz="2000">
                <a:solidFill>
                  <a:srgbClr val="FF3300"/>
                </a:solidFill>
                <a:ea typeface="ＭＳ Ｐゴシック" panose="020B0600070205080204" pitchFamily="34" charset="-128"/>
              </a:rPr>
              <a:t>condition variable </a:t>
            </a:r>
            <a:r>
              <a:rPr lang="en-US" altLang="en-US" sz="2000">
                <a:solidFill>
                  <a:srgbClr val="1F1F1F"/>
                </a:solidFill>
                <a:ea typeface="ＭＳ Ｐゴシック" panose="020B0600070205080204" pitchFamily="34" charset="-128"/>
              </a:rPr>
              <a:t>is associated with a condition needed for a thread to make progress once it is in the monitor.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en-US" sz="14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400">
                <a:solidFill>
                  <a:schemeClr val="tx1"/>
                </a:solidFill>
                <a:ea typeface="ＭＳ Ｐゴシック" panose="020B0600070205080204" pitchFamily="34" charset="-128"/>
              </a:rPr>
              <a:t>Monitor M {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400">
                <a:solidFill>
                  <a:schemeClr val="tx1"/>
                </a:solidFill>
                <a:ea typeface="ＭＳ Ｐゴシック" panose="020B0600070205080204" pitchFamily="34" charset="-128"/>
              </a:rPr>
              <a:t>  ... </a:t>
            </a:r>
            <a:r>
              <a:rPr lang="en-US" altLang="en-US" sz="1400" i="1">
                <a:solidFill>
                  <a:schemeClr val="tx1"/>
                </a:solidFill>
                <a:ea typeface="ＭＳ Ｐゴシック" panose="020B0600070205080204" pitchFamily="34" charset="-128"/>
              </a:rPr>
              <a:t>monitored variables</a:t>
            </a:r>
            <a:endParaRPr lang="en-US" altLang="en-US" sz="14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400">
                <a:solidFill>
                  <a:schemeClr val="tx1"/>
                </a:solidFill>
                <a:ea typeface="ＭＳ Ｐゴシック" panose="020B0600070205080204" pitchFamily="34" charset="-128"/>
              </a:rPr>
              <a:t>  Condition c;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en-US" sz="14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400">
                <a:solidFill>
                  <a:schemeClr val="tx1"/>
                </a:solidFill>
                <a:ea typeface="ＭＳ Ｐゴシック" panose="020B0600070205080204" pitchFamily="34" charset="-128"/>
              </a:rPr>
              <a:t>  void enter_mon (...) {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400">
                <a:solidFill>
                  <a:schemeClr val="tx1"/>
                </a:solidFill>
                <a:ea typeface="ＭＳ Ｐゴシック" panose="020B0600070205080204" pitchFamily="34" charset="-128"/>
              </a:rPr>
              <a:t>    if (extra property not true) wait(c);            </a:t>
            </a:r>
            <a:r>
              <a:rPr lang="en-US" altLang="en-US" sz="1400">
                <a:solidFill>
                  <a:srgbClr val="1F1F1F"/>
                </a:solidFill>
                <a:ea typeface="ＭＳ Ｐゴシック" panose="020B0600070205080204" pitchFamily="34" charset="-128"/>
              </a:rPr>
              <a:t>waits outside of the monitor's mutex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400">
                <a:solidFill>
                  <a:schemeClr val="tx1"/>
                </a:solidFill>
                <a:ea typeface="ＭＳ Ｐゴシック" panose="020B0600070205080204" pitchFamily="34" charset="-128"/>
              </a:rPr>
              <a:t>    do what you have to do</a:t>
            </a:r>
            <a:endParaRPr lang="en-US" altLang="en-US" sz="1400" i="1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400">
                <a:solidFill>
                  <a:schemeClr val="tx1"/>
                </a:solidFill>
                <a:ea typeface="ＭＳ Ｐゴシック" panose="020B0600070205080204" pitchFamily="34" charset="-128"/>
              </a:rPr>
              <a:t>    if (extra property true) signal(c);               </a:t>
            </a:r>
            <a:r>
              <a:rPr lang="en-US" altLang="en-US" sz="1400">
                <a:solidFill>
                  <a:srgbClr val="1F1F1F"/>
                </a:solidFill>
                <a:ea typeface="ＭＳ Ｐゴシック" panose="020B0600070205080204" pitchFamily="34" charset="-128"/>
              </a:rPr>
              <a:t>brings in one thread waiting on condition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400">
                <a:solidFill>
                  <a:schemeClr val="tx1"/>
                </a:solidFill>
                <a:ea typeface="ＭＳ Ｐゴシック" panose="020B0600070205080204" pitchFamily="34" charset="-128"/>
              </a:rPr>
              <a:t>  }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en-US" sz="2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Footer Placeholder 4">
            <a:extLst>
              <a:ext uri="{FF2B5EF4-FFF2-40B4-BE49-F238E27FC236}">
                <a16:creationId xmlns:a16="http://schemas.microsoft.com/office/drawing/2014/main" id="{4982818C-7A32-6749-AE68-FB2B4856D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10 -- Monitors</a:t>
            </a:r>
          </a:p>
        </p:txBody>
      </p:sp>
      <p:sp>
        <p:nvSpPr>
          <p:cNvPr id="14338" name="Slide Number Placeholder 5">
            <a:extLst>
              <a:ext uri="{FF2B5EF4-FFF2-40B4-BE49-F238E27FC236}">
                <a16:creationId xmlns:a16="http://schemas.microsoft.com/office/drawing/2014/main" id="{CB1BF091-E738-CAB7-BA5B-43696EA0D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C263B1E-37FE-F84F-BB79-BF86DC72EF48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89122" name="Rectangle 2">
            <a:extLst>
              <a:ext uri="{FF2B5EF4-FFF2-40B4-BE49-F238E27FC236}">
                <a16:creationId xmlns:a16="http://schemas.microsoft.com/office/drawing/2014/main" id="{C35E1207-8C2C-F4FB-8D7B-E04DE43E34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Condition Variables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3585F912-0C97-6ACC-281A-5B248BD4CC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Condition variables support three operations:</a:t>
            </a:r>
          </a:p>
          <a:p>
            <a:pPr lvl="1"/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Wait</a:t>
            </a:r>
            <a:r>
              <a:rPr lang="en-US" altLang="en-US">
                <a:ea typeface="ＭＳ Ｐゴシック" panose="020B0600070205080204" pitchFamily="34" charset="-128"/>
              </a:rPr>
              <a:t> – release monitor lock, wait for C/V to be signaled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So condition variables have wait queues, too</a:t>
            </a:r>
          </a:p>
          <a:p>
            <a:pPr lvl="1"/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Signal</a:t>
            </a:r>
            <a:r>
              <a:rPr lang="en-US" altLang="en-US">
                <a:ea typeface="ＭＳ Ｐゴシック" panose="020B0600070205080204" pitchFamily="34" charset="-128"/>
              </a:rPr>
              <a:t> – wakeup one waiting thread</a:t>
            </a:r>
          </a:p>
          <a:p>
            <a:pPr lvl="1"/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Broadcast</a:t>
            </a:r>
            <a:r>
              <a:rPr lang="en-US" altLang="en-US">
                <a:ea typeface="ＭＳ Ｐゴシック" panose="020B0600070205080204" pitchFamily="34" charset="-128"/>
              </a:rPr>
              <a:t> – wakeup all waiting threads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Condition variables </a:t>
            </a:r>
            <a:r>
              <a:rPr lang="en-US" altLang="en-US" i="1">
                <a:ea typeface="ＭＳ Ｐゴシック" panose="020B0600070205080204" pitchFamily="34" charset="-128"/>
              </a:rPr>
              <a:t>are not</a:t>
            </a:r>
            <a:r>
              <a:rPr lang="en-US" altLang="en-US">
                <a:ea typeface="ＭＳ Ｐゴシック" panose="020B0600070205080204" pitchFamily="34" charset="-128"/>
              </a:rPr>
              <a:t> boolean objects</a:t>
            </a:r>
          </a:p>
          <a:p>
            <a:pPr lvl="1"/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if (condition_variable) then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… does not make sense</a:t>
            </a:r>
          </a:p>
          <a:p>
            <a:pPr lvl="1"/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if (num_resources == 0) then wait(resources_available)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does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An example will make this more clear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oter Placeholder 4">
            <a:extLst>
              <a:ext uri="{FF2B5EF4-FFF2-40B4-BE49-F238E27FC236}">
                <a16:creationId xmlns:a16="http://schemas.microsoft.com/office/drawing/2014/main" id="{2F2F31AE-C863-C664-C5B9-AE172DB16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10 -- Monitors</a:t>
            </a:r>
          </a:p>
        </p:txBody>
      </p:sp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7287C353-1B59-F44A-4CF1-FA6F474EA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D21E0E8-6E72-AA4E-9CB3-EEEB3508585C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95266" name="Rectangle 2">
            <a:extLst>
              <a:ext uri="{FF2B5EF4-FFF2-40B4-BE49-F238E27FC236}">
                <a16:creationId xmlns:a16="http://schemas.microsoft.com/office/drawing/2014/main" id="{5346F13F-28A1-AF58-3ED0-91D2AD25FF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Monitor Bounded Buffer</a:t>
            </a: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F172D9F6-FEFB-3085-4A78-89BFF8384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5000"/>
            <a:ext cx="3886200" cy="38703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1600"/>
              <a:t>Monitor </a:t>
            </a:r>
            <a:r>
              <a:rPr lang="en-US" altLang="en-US" sz="1600">
                <a:solidFill>
                  <a:srgbClr val="0000FF"/>
                </a:solidFill>
              </a:rPr>
              <a:t>bounded_buffer</a:t>
            </a:r>
            <a:r>
              <a:rPr lang="en-US" altLang="en-US" sz="1600"/>
              <a:t> {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Resource buffer[N];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</a:t>
            </a:r>
            <a:r>
              <a:rPr lang="en-US" altLang="en-US" sz="1600">
                <a:solidFill>
                  <a:srgbClr val="D60093"/>
                </a:solidFill>
              </a:rPr>
              <a:t>// </a:t>
            </a:r>
            <a:r>
              <a:rPr lang="en-US" altLang="en-US" sz="1600" i="1">
                <a:solidFill>
                  <a:srgbClr val="D60093"/>
                </a:solidFill>
              </a:rPr>
              <a:t>Variables for indexing buffer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 i="1">
                <a:solidFill>
                  <a:srgbClr val="D60093"/>
                </a:solidFill>
              </a:rPr>
              <a:t>  // monitor invariant involves these vars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Condition not_full; // space in buffer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Condition not_empty; // value in buffer</a:t>
            </a:r>
          </a:p>
          <a:p>
            <a:pPr>
              <a:buFont typeface="Monotype Sorts" pitchFamily="2" charset="2"/>
              <a:buNone/>
            </a:pPr>
            <a:endParaRPr lang="en-US" altLang="en-US" sz="1600"/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void </a:t>
            </a:r>
            <a:r>
              <a:rPr lang="en-US" altLang="en-US" sz="1600">
                <a:solidFill>
                  <a:srgbClr val="0000FF"/>
                </a:solidFill>
              </a:rPr>
              <a:t>put_resource</a:t>
            </a:r>
            <a:r>
              <a:rPr lang="en-US" altLang="en-US" sz="1600"/>
              <a:t> (Resource R) {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  if (</a:t>
            </a:r>
            <a:r>
              <a:rPr lang="en-US" altLang="en-US" sz="1600" i="1"/>
              <a:t>buffer array is full</a:t>
            </a:r>
            <a:r>
              <a:rPr lang="en-US" altLang="en-US" sz="1600"/>
              <a:t>)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      wait(not_full);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  </a:t>
            </a:r>
            <a:r>
              <a:rPr lang="en-US" altLang="en-US" sz="1600" i="1">
                <a:solidFill>
                  <a:srgbClr val="0000FF"/>
                </a:solidFill>
              </a:rPr>
              <a:t>Add R to buffer array</a:t>
            </a:r>
            <a:r>
              <a:rPr lang="en-US" altLang="en-US" sz="1600" i="1"/>
              <a:t>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  signal(not_empty);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}</a:t>
            </a:r>
          </a:p>
        </p:txBody>
      </p:sp>
      <p:sp>
        <p:nvSpPr>
          <p:cNvPr id="15365" name="Text Box 5">
            <a:extLst>
              <a:ext uri="{FF2B5EF4-FFF2-40B4-BE49-F238E27FC236}">
                <a16:creationId xmlns:a16="http://schemas.microsoft.com/office/drawing/2014/main" id="{F02491C7-C6A5-5A1F-BC0F-0E3F2226A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905000"/>
            <a:ext cx="3886200" cy="24018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1600"/>
              <a:t>  Resource </a:t>
            </a:r>
            <a:r>
              <a:rPr lang="en-US" altLang="en-US" sz="1600">
                <a:solidFill>
                  <a:srgbClr val="FF3300"/>
                </a:solidFill>
              </a:rPr>
              <a:t>get_resource</a:t>
            </a:r>
            <a:r>
              <a:rPr lang="en-US" altLang="en-US" sz="1600"/>
              <a:t>() {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  if (</a:t>
            </a:r>
            <a:r>
              <a:rPr lang="en-US" altLang="en-US" sz="1600" i="1"/>
              <a:t>buffer array is empty</a:t>
            </a:r>
            <a:r>
              <a:rPr lang="en-US" altLang="en-US" sz="1600"/>
              <a:t>)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      wait(not_empty);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  </a:t>
            </a:r>
            <a:r>
              <a:rPr lang="en-US" altLang="en-US" sz="1600" i="1">
                <a:solidFill>
                  <a:srgbClr val="FF3300"/>
                </a:solidFill>
              </a:rPr>
              <a:t>Get resource R from buffer array</a:t>
            </a:r>
            <a:r>
              <a:rPr lang="en-US" altLang="en-US" sz="1600" i="1"/>
              <a:t>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  signal(not_full);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  return R;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}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} </a:t>
            </a:r>
            <a:r>
              <a:rPr lang="en-US" altLang="en-US" sz="1600">
                <a:solidFill>
                  <a:srgbClr val="D60093"/>
                </a:solidFill>
              </a:rPr>
              <a:t>// end monitor</a:t>
            </a:r>
          </a:p>
        </p:txBody>
      </p:sp>
      <p:sp>
        <p:nvSpPr>
          <p:cNvPr id="31752" name="Rectangle 6">
            <a:extLst>
              <a:ext uri="{FF2B5EF4-FFF2-40B4-BE49-F238E27FC236}">
                <a16:creationId xmlns:a16="http://schemas.microsoft.com/office/drawing/2014/main" id="{6F23823B-F3FC-CF49-E000-6CE90AF637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867400"/>
            <a:ext cx="7924800" cy="533400"/>
          </a:xfrm>
          <a:noFill/>
        </p:spPr>
        <p:txBody>
          <a:bodyPr/>
          <a:lstStyle/>
          <a:p>
            <a:pPr lvl="1"/>
            <a:r>
              <a:rPr lang="en-US" altLang="en-US">
                <a:solidFill>
                  <a:srgbClr val="D60093"/>
                </a:solidFill>
                <a:ea typeface="ＭＳ Ｐゴシック" panose="020B0600070205080204" pitchFamily="34" charset="-128"/>
              </a:rPr>
              <a:t>What happens if no threads are waiting when signal is called?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4">
            <a:extLst>
              <a:ext uri="{FF2B5EF4-FFF2-40B4-BE49-F238E27FC236}">
                <a16:creationId xmlns:a16="http://schemas.microsoft.com/office/drawing/2014/main" id="{B1FC9AD8-7C75-E88B-E990-FB9119698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10 -- Monitors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1973CE22-CC88-A220-077A-4A3E58E7E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B6E9EB7-931F-504E-8D27-14767D1F0EFF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94242" name="Rectangle 2">
            <a:extLst>
              <a:ext uri="{FF2B5EF4-FFF2-40B4-BE49-F238E27FC236}">
                <a16:creationId xmlns:a16="http://schemas.microsoft.com/office/drawing/2014/main" id="{34D9DE79-8738-D088-F946-61C6E7926D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Monitor Queues</a:t>
            </a: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C2AEAACF-7C13-F3FD-C058-EEAF0A3D7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76400"/>
            <a:ext cx="3886200" cy="44577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1600"/>
              <a:t>Monitor </a:t>
            </a:r>
            <a:r>
              <a:rPr lang="en-US" altLang="en-US" sz="1600">
                <a:solidFill>
                  <a:srgbClr val="0000FF"/>
                </a:solidFill>
              </a:rPr>
              <a:t>bounded_buffer</a:t>
            </a:r>
            <a:r>
              <a:rPr lang="en-US" altLang="en-US" sz="1600"/>
              <a:t> {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Condition not_full;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…</a:t>
            </a:r>
            <a:r>
              <a:rPr lang="en-US" altLang="en-US" sz="1600" i="1"/>
              <a:t>other variables</a:t>
            </a:r>
            <a:r>
              <a:rPr lang="en-US" altLang="en-US" sz="1600"/>
              <a:t>…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Condition not_empty;</a:t>
            </a:r>
          </a:p>
          <a:p>
            <a:pPr>
              <a:buFont typeface="Monotype Sorts" pitchFamily="2" charset="2"/>
              <a:buNone/>
            </a:pPr>
            <a:endParaRPr lang="en-US" altLang="en-US" sz="1600"/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void </a:t>
            </a:r>
            <a:r>
              <a:rPr lang="en-US" altLang="en-US" sz="1600">
                <a:solidFill>
                  <a:srgbClr val="0000FF"/>
                </a:solidFill>
              </a:rPr>
              <a:t>put_resource</a:t>
            </a:r>
            <a:r>
              <a:rPr lang="en-US" altLang="en-US" sz="1600"/>
              <a:t> () {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  …wait(not_full)…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  …signal(not_empty)…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}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Resource </a:t>
            </a:r>
            <a:r>
              <a:rPr lang="en-US" altLang="en-US" sz="1600">
                <a:solidFill>
                  <a:srgbClr val="0000FF"/>
                </a:solidFill>
              </a:rPr>
              <a:t>get_resource</a:t>
            </a:r>
            <a:r>
              <a:rPr lang="en-US" altLang="en-US" sz="1600"/>
              <a:t> () {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  …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  }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}</a:t>
            </a:r>
          </a:p>
          <a:p>
            <a:pPr>
              <a:buFont typeface="Monotype Sorts" pitchFamily="2" charset="2"/>
              <a:buNone/>
            </a:pPr>
            <a:endParaRPr lang="en-US" altLang="en-US" sz="1600"/>
          </a:p>
        </p:txBody>
      </p:sp>
      <p:sp>
        <p:nvSpPr>
          <p:cNvPr id="16389" name="Line 11">
            <a:extLst>
              <a:ext uri="{FF2B5EF4-FFF2-40B4-BE49-F238E27FC236}">
                <a16:creationId xmlns:a16="http://schemas.microsoft.com/office/drawing/2014/main" id="{02D89E4F-12FA-CFF2-9B06-09219487AA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182880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14">
            <a:extLst>
              <a:ext uri="{FF2B5EF4-FFF2-40B4-BE49-F238E27FC236}">
                <a16:creationId xmlns:a16="http://schemas.microsoft.com/office/drawing/2014/main" id="{A847DCBF-5D50-00BF-C7BB-9B49C28B97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3400" y="182880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Line 15">
            <a:extLst>
              <a:ext uri="{FF2B5EF4-FFF2-40B4-BE49-F238E27FC236}">
                <a16:creationId xmlns:a16="http://schemas.microsoft.com/office/drawing/2014/main" id="{AC93199F-D253-ED3A-2DA6-71E20CEAC1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182880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Line 18">
            <a:extLst>
              <a:ext uri="{FF2B5EF4-FFF2-40B4-BE49-F238E27FC236}">
                <a16:creationId xmlns:a16="http://schemas.microsoft.com/office/drawing/2014/main" id="{C7295C19-A859-48AC-55D1-EE9F088534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2438400"/>
            <a:ext cx="2743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Line 19">
            <a:extLst>
              <a:ext uri="{FF2B5EF4-FFF2-40B4-BE49-F238E27FC236}">
                <a16:creationId xmlns:a16="http://schemas.microsoft.com/office/drawing/2014/main" id="{7F2E9E14-AF57-CB8F-ECF0-C72DA93A10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243840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22">
            <a:extLst>
              <a:ext uri="{FF2B5EF4-FFF2-40B4-BE49-F238E27FC236}">
                <a16:creationId xmlns:a16="http://schemas.microsoft.com/office/drawing/2014/main" id="{FF8731C5-ACCA-7B0D-EFFC-0305918C30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3048000"/>
            <a:ext cx="1905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Text Box 24">
            <a:extLst>
              <a:ext uri="{FF2B5EF4-FFF2-40B4-BE49-F238E27FC236}">
                <a16:creationId xmlns:a16="http://schemas.microsoft.com/office/drawing/2014/main" id="{AB3C2B08-D0F7-E5C6-4925-B3FE79C6C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1676400"/>
            <a:ext cx="1828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D60093"/>
                </a:solidFill>
              </a:rPr>
              <a:t>Waiting to enter</a:t>
            </a:r>
          </a:p>
        </p:txBody>
      </p:sp>
      <p:sp>
        <p:nvSpPr>
          <p:cNvPr id="16396" name="Text Box 25">
            <a:extLst>
              <a:ext uri="{FF2B5EF4-FFF2-40B4-BE49-F238E27FC236}">
                <a16:creationId xmlns:a16="http://schemas.microsoft.com/office/drawing/2014/main" id="{FC976D15-1ED6-2BAC-EF0F-32785FC70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514600"/>
            <a:ext cx="2057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D60093"/>
                </a:solidFill>
              </a:rPr>
              <a:t>Waiting on condition variables</a:t>
            </a:r>
          </a:p>
        </p:txBody>
      </p:sp>
      <p:sp>
        <p:nvSpPr>
          <p:cNvPr id="16397" name="Arc 28">
            <a:extLst>
              <a:ext uri="{FF2B5EF4-FFF2-40B4-BE49-F238E27FC236}">
                <a16:creationId xmlns:a16="http://schemas.microsoft.com/office/drawing/2014/main" id="{DB58C960-9A0E-2CB7-52C9-DD6088CD28BB}"/>
              </a:ext>
            </a:extLst>
          </p:cNvPr>
          <p:cNvSpPr>
            <a:spLocks/>
          </p:cNvSpPr>
          <p:nvPr/>
        </p:nvSpPr>
        <p:spPr bwMode="auto">
          <a:xfrm flipV="1">
            <a:off x="3886200" y="2667000"/>
            <a:ext cx="2743200" cy="28956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prstDash val="dash"/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Arc 29">
            <a:extLst>
              <a:ext uri="{FF2B5EF4-FFF2-40B4-BE49-F238E27FC236}">
                <a16:creationId xmlns:a16="http://schemas.microsoft.com/office/drawing/2014/main" id="{77948FB6-AE52-AAE2-6586-1B1BDE73127F}"/>
              </a:ext>
            </a:extLst>
          </p:cNvPr>
          <p:cNvSpPr>
            <a:spLocks/>
          </p:cNvSpPr>
          <p:nvPr/>
        </p:nvSpPr>
        <p:spPr bwMode="auto">
          <a:xfrm flipV="1">
            <a:off x="2895600" y="3276600"/>
            <a:ext cx="2057400" cy="9144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rgbClr val="FF3300"/>
            </a:solidFill>
            <a:prstDash val="dash"/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30">
            <a:extLst>
              <a:ext uri="{FF2B5EF4-FFF2-40B4-BE49-F238E27FC236}">
                <a16:creationId xmlns:a16="http://schemas.microsoft.com/office/drawing/2014/main" id="{A5039B60-CF4C-F21E-F1C4-880425EE8B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2057400"/>
            <a:ext cx="0" cy="76200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00" name="Group 31">
            <a:extLst>
              <a:ext uri="{FF2B5EF4-FFF2-40B4-BE49-F238E27FC236}">
                <a16:creationId xmlns:a16="http://schemas.microsoft.com/office/drawing/2014/main" id="{6C92F349-9FF3-9727-022C-B18D833D5233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1600200"/>
            <a:ext cx="457200" cy="457200"/>
            <a:chOff x="2064" y="2112"/>
            <a:chExt cx="240" cy="240"/>
          </a:xfrm>
        </p:grpSpPr>
        <p:sp>
          <p:nvSpPr>
            <p:cNvPr id="16421" name="Oval 32">
              <a:extLst>
                <a:ext uri="{FF2B5EF4-FFF2-40B4-BE49-F238E27FC236}">
                  <a16:creationId xmlns:a16="http://schemas.microsoft.com/office/drawing/2014/main" id="{135D854B-B5D9-00D6-862C-E56219F6EE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112"/>
              <a:ext cx="240" cy="24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accent2"/>
              </a:solidFill>
              <a:round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Font typeface="ZapfDingbats" pitchFamily="82" charset="2"/>
                <a:buChar char="u"/>
              </a:pPr>
              <a:endParaRPr lang="en-US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16422" name="AutoShape 33">
              <a:extLst>
                <a:ext uri="{FF2B5EF4-FFF2-40B4-BE49-F238E27FC236}">
                  <a16:creationId xmlns:a16="http://schemas.microsoft.com/office/drawing/2014/main" id="{689A26C0-C738-E05F-B223-760615E90E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0" y="2112"/>
              <a:ext cx="96" cy="144"/>
            </a:xfrm>
            <a:prstGeom prst="rightBracket">
              <a:avLst>
                <a:gd name="adj" fmla="val 54167"/>
              </a:avLst>
            </a:prstGeom>
            <a:solidFill>
              <a:srgbClr val="FFCC00"/>
            </a:solidFill>
            <a:ln w="9525">
              <a:solidFill>
                <a:schemeClr val="accent2"/>
              </a:solidFill>
              <a:round/>
              <a:headEnd/>
              <a:tailEnd type="stealth" w="lg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Font typeface="ZapfDingbats" pitchFamily="82" charset="2"/>
                <a:buChar char="u"/>
              </a:pPr>
              <a:endParaRPr lang="en-US" altLang="en-US" sz="2000">
                <a:solidFill>
                  <a:schemeClr val="tx1"/>
                </a:solidFill>
              </a:endParaRPr>
            </a:p>
          </p:txBody>
        </p:sp>
      </p:grpSp>
      <p:grpSp>
        <p:nvGrpSpPr>
          <p:cNvPr id="16401" name="Group 34">
            <a:extLst>
              <a:ext uri="{FF2B5EF4-FFF2-40B4-BE49-F238E27FC236}">
                <a16:creationId xmlns:a16="http://schemas.microsoft.com/office/drawing/2014/main" id="{699E2DA3-51E6-4DAB-35BF-667D2FB8B230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1600200"/>
            <a:ext cx="457200" cy="457200"/>
            <a:chOff x="2064" y="2112"/>
            <a:chExt cx="240" cy="240"/>
          </a:xfrm>
        </p:grpSpPr>
        <p:sp>
          <p:nvSpPr>
            <p:cNvPr id="16419" name="Oval 35">
              <a:extLst>
                <a:ext uri="{FF2B5EF4-FFF2-40B4-BE49-F238E27FC236}">
                  <a16:creationId xmlns:a16="http://schemas.microsoft.com/office/drawing/2014/main" id="{33851A0E-C9A1-94A2-C79F-12285FEB62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112"/>
              <a:ext cx="240" cy="24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accent2"/>
              </a:solidFill>
              <a:round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Font typeface="ZapfDingbats" pitchFamily="82" charset="2"/>
                <a:buChar char="u"/>
              </a:pPr>
              <a:endParaRPr lang="en-US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16420" name="AutoShape 36">
              <a:extLst>
                <a:ext uri="{FF2B5EF4-FFF2-40B4-BE49-F238E27FC236}">
                  <a16:creationId xmlns:a16="http://schemas.microsoft.com/office/drawing/2014/main" id="{D233200A-C3FC-B718-3AC8-F076B840DD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0" y="2112"/>
              <a:ext cx="96" cy="144"/>
            </a:xfrm>
            <a:prstGeom prst="rightBracket">
              <a:avLst>
                <a:gd name="adj" fmla="val 54167"/>
              </a:avLst>
            </a:prstGeom>
            <a:solidFill>
              <a:srgbClr val="FFCC00"/>
            </a:solidFill>
            <a:ln w="9525">
              <a:solidFill>
                <a:schemeClr val="accent2"/>
              </a:solidFill>
              <a:round/>
              <a:headEnd/>
              <a:tailEnd type="stealth" w="lg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Font typeface="ZapfDingbats" pitchFamily="82" charset="2"/>
                <a:buChar char="u"/>
              </a:pPr>
              <a:endParaRPr lang="en-US" altLang="en-US" sz="2000">
                <a:solidFill>
                  <a:schemeClr val="tx1"/>
                </a:solidFill>
              </a:endParaRPr>
            </a:p>
          </p:txBody>
        </p:sp>
      </p:grpSp>
      <p:grpSp>
        <p:nvGrpSpPr>
          <p:cNvPr id="16402" name="Group 37">
            <a:extLst>
              <a:ext uri="{FF2B5EF4-FFF2-40B4-BE49-F238E27FC236}">
                <a16:creationId xmlns:a16="http://schemas.microsoft.com/office/drawing/2014/main" id="{55E87FCC-0B2B-7AED-E145-5F452ECA44A1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600200"/>
            <a:ext cx="457200" cy="457200"/>
            <a:chOff x="2064" y="2112"/>
            <a:chExt cx="240" cy="240"/>
          </a:xfrm>
        </p:grpSpPr>
        <p:sp>
          <p:nvSpPr>
            <p:cNvPr id="16417" name="Oval 38">
              <a:extLst>
                <a:ext uri="{FF2B5EF4-FFF2-40B4-BE49-F238E27FC236}">
                  <a16:creationId xmlns:a16="http://schemas.microsoft.com/office/drawing/2014/main" id="{217F55F7-79E7-2532-B75D-F645A9239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112"/>
              <a:ext cx="240" cy="24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accent2"/>
              </a:solidFill>
              <a:round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Font typeface="ZapfDingbats" pitchFamily="82" charset="2"/>
                <a:buChar char="u"/>
              </a:pPr>
              <a:endParaRPr lang="en-US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16418" name="AutoShape 39">
              <a:extLst>
                <a:ext uri="{FF2B5EF4-FFF2-40B4-BE49-F238E27FC236}">
                  <a16:creationId xmlns:a16="http://schemas.microsoft.com/office/drawing/2014/main" id="{287AF8D9-052F-D8AA-BCD7-970B6B5AE7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0" y="2112"/>
              <a:ext cx="96" cy="144"/>
            </a:xfrm>
            <a:prstGeom prst="rightBracket">
              <a:avLst>
                <a:gd name="adj" fmla="val 54167"/>
              </a:avLst>
            </a:prstGeom>
            <a:solidFill>
              <a:srgbClr val="FFCC00"/>
            </a:solidFill>
            <a:ln w="9525">
              <a:solidFill>
                <a:schemeClr val="accent2"/>
              </a:solidFill>
              <a:round/>
              <a:headEnd/>
              <a:tailEnd type="stealth" w="lg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Font typeface="ZapfDingbats" pitchFamily="82" charset="2"/>
                <a:buChar char="u"/>
              </a:pPr>
              <a:endParaRPr lang="en-US" altLang="en-US" sz="2000">
                <a:solidFill>
                  <a:schemeClr val="tx1"/>
                </a:solidFill>
              </a:endParaRPr>
            </a:p>
          </p:txBody>
        </p:sp>
      </p:grpSp>
      <p:grpSp>
        <p:nvGrpSpPr>
          <p:cNvPr id="16403" name="Group 40">
            <a:extLst>
              <a:ext uri="{FF2B5EF4-FFF2-40B4-BE49-F238E27FC236}">
                <a16:creationId xmlns:a16="http://schemas.microsoft.com/office/drawing/2014/main" id="{7BA0D622-CB12-DC5C-8C4A-7B69DF91B031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2209800"/>
            <a:ext cx="457200" cy="457200"/>
            <a:chOff x="2064" y="2112"/>
            <a:chExt cx="240" cy="240"/>
          </a:xfrm>
        </p:grpSpPr>
        <p:sp>
          <p:nvSpPr>
            <p:cNvPr id="16415" name="Oval 41">
              <a:extLst>
                <a:ext uri="{FF2B5EF4-FFF2-40B4-BE49-F238E27FC236}">
                  <a16:creationId xmlns:a16="http://schemas.microsoft.com/office/drawing/2014/main" id="{0783F80B-9962-8C9E-7491-6014FBEC56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112"/>
              <a:ext cx="240" cy="24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accent2"/>
              </a:solidFill>
              <a:round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Font typeface="ZapfDingbats" pitchFamily="82" charset="2"/>
                <a:buChar char="u"/>
              </a:pPr>
              <a:endParaRPr lang="en-US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16416" name="AutoShape 42">
              <a:extLst>
                <a:ext uri="{FF2B5EF4-FFF2-40B4-BE49-F238E27FC236}">
                  <a16:creationId xmlns:a16="http://schemas.microsoft.com/office/drawing/2014/main" id="{0195D87E-757B-772E-E613-BF6C5C7241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0" y="2112"/>
              <a:ext cx="96" cy="144"/>
            </a:xfrm>
            <a:prstGeom prst="rightBracket">
              <a:avLst>
                <a:gd name="adj" fmla="val 54167"/>
              </a:avLst>
            </a:prstGeom>
            <a:solidFill>
              <a:srgbClr val="FFCC00"/>
            </a:solidFill>
            <a:ln w="9525">
              <a:solidFill>
                <a:schemeClr val="accent2"/>
              </a:solidFill>
              <a:round/>
              <a:headEnd/>
              <a:tailEnd type="stealth" w="lg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Font typeface="ZapfDingbats" pitchFamily="82" charset="2"/>
                <a:buChar char="u"/>
              </a:pPr>
              <a:endParaRPr lang="en-US" altLang="en-US" sz="2000">
                <a:solidFill>
                  <a:schemeClr val="tx1"/>
                </a:solidFill>
              </a:endParaRPr>
            </a:p>
          </p:txBody>
        </p:sp>
      </p:grpSp>
      <p:grpSp>
        <p:nvGrpSpPr>
          <p:cNvPr id="16404" name="Group 43">
            <a:extLst>
              <a:ext uri="{FF2B5EF4-FFF2-40B4-BE49-F238E27FC236}">
                <a16:creationId xmlns:a16="http://schemas.microsoft.com/office/drawing/2014/main" id="{0E82D275-8E29-BBCF-9605-B965BE644353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209800"/>
            <a:ext cx="457200" cy="457200"/>
            <a:chOff x="2064" y="2112"/>
            <a:chExt cx="240" cy="240"/>
          </a:xfrm>
        </p:grpSpPr>
        <p:sp>
          <p:nvSpPr>
            <p:cNvPr id="16413" name="Oval 44">
              <a:extLst>
                <a:ext uri="{FF2B5EF4-FFF2-40B4-BE49-F238E27FC236}">
                  <a16:creationId xmlns:a16="http://schemas.microsoft.com/office/drawing/2014/main" id="{9905BB7F-A543-305D-BD8A-1379F4BD28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112"/>
              <a:ext cx="240" cy="24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accent2"/>
              </a:solidFill>
              <a:round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Font typeface="ZapfDingbats" pitchFamily="82" charset="2"/>
                <a:buChar char="u"/>
              </a:pPr>
              <a:endParaRPr lang="en-US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16414" name="AutoShape 45">
              <a:extLst>
                <a:ext uri="{FF2B5EF4-FFF2-40B4-BE49-F238E27FC236}">
                  <a16:creationId xmlns:a16="http://schemas.microsoft.com/office/drawing/2014/main" id="{92A3D0EE-DBE6-7926-9E1F-F475320A84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0" y="2112"/>
              <a:ext cx="96" cy="144"/>
            </a:xfrm>
            <a:prstGeom prst="rightBracket">
              <a:avLst>
                <a:gd name="adj" fmla="val 54167"/>
              </a:avLst>
            </a:prstGeom>
            <a:solidFill>
              <a:srgbClr val="FFCC00"/>
            </a:solidFill>
            <a:ln w="9525">
              <a:solidFill>
                <a:schemeClr val="accent2"/>
              </a:solidFill>
              <a:round/>
              <a:headEnd/>
              <a:tailEnd type="stealth" w="lg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Font typeface="ZapfDingbats" pitchFamily="82" charset="2"/>
                <a:buChar char="u"/>
              </a:pPr>
              <a:endParaRPr lang="en-US" altLang="en-US" sz="2000">
                <a:solidFill>
                  <a:schemeClr val="tx1"/>
                </a:solidFill>
              </a:endParaRPr>
            </a:p>
          </p:txBody>
        </p:sp>
      </p:grpSp>
      <p:grpSp>
        <p:nvGrpSpPr>
          <p:cNvPr id="16405" name="Group 46">
            <a:extLst>
              <a:ext uri="{FF2B5EF4-FFF2-40B4-BE49-F238E27FC236}">
                <a16:creationId xmlns:a16="http://schemas.microsoft.com/office/drawing/2014/main" id="{FC4A7AD8-124C-672D-4DAE-88514141DDCE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2819400"/>
            <a:ext cx="457200" cy="457200"/>
            <a:chOff x="2064" y="2112"/>
            <a:chExt cx="240" cy="240"/>
          </a:xfrm>
        </p:grpSpPr>
        <p:sp>
          <p:nvSpPr>
            <p:cNvPr id="16411" name="Oval 47">
              <a:extLst>
                <a:ext uri="{FF2B5EF4-FFF2-40B4-BE49-F238E27FC236}">
                  <a16:creationId xmlns:a16="http://schemas.microsoft.com/office/drawing/2014/main" id="{B76E7A11-DDB8-8B37-0D97-FAC9385552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112"/>
              <a:ext cx="240" cy="24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accent2"/>
              </a:solidFill>
              <a:round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Font typeface="ZapfDingbats" pitchFamily="82" charset="2"/>
                <a:buChar char="u"/>
              </a:pPr>
              <a:endParaRPr lang="en-US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16412" name="AutoShape 48">
              <a:extLst>
                <a:ext uri="{FF2B5EF4-FFF2-40B4-BE49-F238E27FC236}">
                  <a16:creationId xmlns:a16="http://schemas.microsoft.com/office/drawing/2014/main" id="{687B5AD9-D88D-DCFB-4156-1E9DD2401C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0" y="2112"/>
              <a:ext cx="96" cy="144"/>
            </a:xfrm>
            <a:prstGeom prst="rightBracket">
              <a:avLst>
                <a:gd name="adj" fmla="val 54167"/>
              </a:avLst>
            </a:prstGeom>
            <a:solidFill>
              <a:srgbClr val="FFCC00"/>
            </a:solidFill>
            <a:ln w="9525">
              <a:solidFill>
                <a:schemeClr val="accent2"/>
              </a:solidFill>
              <a:round/>
              <a:headEnd/>
              <a:tailEnd type="stealth" w="lg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Font typeface="ZapfDingbats" pitchFamily="82" charset="2"/>
                <a:buChar char="u"/>
              </a:pPr>
              <a:endParaRPr lang="en-US" altLang="en-US" sz="2000">
                <a:solidFill>
                  <a:schemeClr val="tx1"/>
                </a:solidFill>
              </a:endParaRPr>
            </a:p>
          </p:txBody>
        </p:sp>
      </p:grpSp>
      <p:sp>
        <p:nvSpPr>
          <p:cNvPr id="16406" name="Oval 50">
            <a:extLst>
              <a:ext uri="{FF2B5EF4-FFF2-40B4-BE49-F238E27FC236}">
                <a16:creationId xmlns:a16="http://schemas.microsoft.com/office/drawing/2014/main" id="{82833AFB-4862-D7A3-6FB3-A2A07CFAA1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334000"/>
            <a:ext cx="457200" cy="45720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accent2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ZapfDingbats" pitchFamily="82" charset="2"/>
              <a:buChar char="u"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16407" name="AutoShape 51">
            <a:extLst>
              <a:ext uri="{FF2B5EF4-FFF2-40B4-BE49-F238E27FC236}">
                <a16:creationId xmlns:a16="http://schemas.microsoft.com/office/drawing/2014/main" id="{F8D492D2-FCC2-41BB-DB0A-C7166458A401}"/>
              </a:ext>
            </a:extLst>
          </p:cNvPr>
          <p:cNvSpPr>
            <a:spLocks/>
          </p:cNvSpPr>
          <p:nvPr/>
        </p:nvSpPr>
        <p:spPr bwMode="auto">
          <a:xfrm>
            <a:off x="3657600" y="5334000"/>
            <a:ext cx="182563" cy="274638"/>
          </a:xfrm>
          <a:prstGeom prst="rightBracket">
            <a:avLst>
              <a:gd name="adj" fmla="val 54324"/>
            </a:avLst>
          </a:prstGeom>
          <a:noFill/>
          <a:ln w="9525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ZapfDingbats" pitchFamily="82" charset="2"/>
              <a:buChar char="u"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16408" name="Arc 52">
            <a:extLst>
              <a:ext uri="{FF2B5EF4-FFF2-40B4-BE49-F238E27FC236}">
                <a16:creationId xmlns:a16="http://schemas.microsoft.com/office/drawing/2014/main" id="{2AC76B29-C86E-CFD0-3EC1-4CEF1C418498}"/>
              </a:ext>
            </a:extLst>
          </p:cNvPr>
          <p:cNvSpPr>
            <a:spLocks/>
          </p:cNvSpPr>
          <p:nvPr/>
        </p:nvSpPr>
        <p:spPr bwMode="auto">
          <a:xfrm>
            <a:off x="2895600" y="3962400"/>
            <a:ext cx="762000" cy="13716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prstDash val="dash"/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Text Box 53">
            <a:extLst>
              <a:ext uri="{FF2B5EF4-FFF2-40B4-BE49-F238E27FC236}">
                <a16:creationId xmlns:a16="http://schemas.microsoft.com/office/drawing/2014/main" id="{C81E9930-2825-2A77-24E2-F1BEE06FC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181600"/>
            <a:ext cx="2057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D60093"/>
                </a:solidFill>
              </a:rPr>
              <a:t>Executing inside the monitor</a:t>
            </a:r>
          </a:p>
        </p:txBody>
      </p:sp>
      <p:sp>
        <p:nvSpPr>
          <p:cNvPr id="16410" name="Arc 55">
            <a:extLst>
              <a:ext uri="{FF2B5EF4-FFF2-40B4-BE49-F238E27FC236}">
                <a16:creationId xmlns:a16="http://schemas.microsoft.com/office/drawing/2014/main" id="{E38B4F9E-B91B-EB1E-4002-1A3C3299CC23}"/>
              </a:ext>
            </a:extLst>
          </p:cNvPr>
          <p:cNvSpPr>
            <a:spLocks/>
          </p:cNvSpPr>
          <p:nvPr/>
        </p:nvSpPr>
        <p:spPr bwMode="auto">
          <a:xfrm flipV="1">
            <a:off x="3733800" y="1981200"/>
            <a:ext cx="1066800" cy="1524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prstDash val="dash"/>
            <a:round/>
            <a:headEnd type="stealth" w="med" len="lg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dbllineb">
  <a:themeElements>
    <a:clrScheme name="">
      <a:dk1>
        <a:srgbClr val="333399"/>
      </a:dk1>
      <a:lt1>
        <a:srgbClr val="FFFFFF"/>
      </a:lt1>
      <a:dk2>
        <a:srgbClr val="CC0000"/>
      </a:dk2>
      <a:lt2>
        <a:srgbClr val="CECECE"/>
      </a:lt2>
      <a:accent1>
        <a:srgbClr val="EBEBEB"/>
      </a:accent1>
      <a:accent2>
        <a:srgbClr val="232323"/>
      </a:accent2>
      <a:accent3>
        <a:srgbClr val="FFFFFF"/>
      </a:accent3>
      <a:accent4>
        <a:srgbClr val="2A2A82"/>
      </a:accent4>
      <a:accent5>
        <a:srgbClr val="F3F3F3"/>
      </a:accent5>
      <a:accent6>
        <a:srgbClr val="1F1F1F"/>
      </a:accent6>
      <a:hlink>
        <a:srgbClr val="9C9C9C"/>
      </a:hlink>
      <a:folHlink>
        <a:srgbClr val="676767"/>
      </a:folHlink>
    </a:clrScheme>
    <a:fontScheme name="3_dbllineb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50000"/>
          <a:buFont typeface="ZapfDingbats" pitchFamily="82" charset="2"/>
          <a:buChar char="u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50000"/>
          <a:buFont typeface="ZapfDingbats" pitchFamily="82" charset="2"/>
          <a:buChar char="u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bllineb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bllineb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c:\msoffice\powerpnt\template\bwovrhd\dbllineb.ppt</Template>
  <TotalTime>12051</TotalTime>
  <Pages>7</Pages>
  <Words>1639</Words>
  <Application>Microsoft Macintosh PowerPoint</Application>
  <PresentationFormat>Letter Paper (8.5x11 in)</PresentationFormat>
  <Paragraphs>249</Paragraphs>
  <Slides>18</Slides>
  <Notes>3</Notes>
  <HiddenSlides>5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ＭＳ Ｐゴシック</vt:lpstr>
      <vt:lpstr>Arial Black</vt:lpstr>
      <vt:lpstr>Monotype Sorts</vt:lpstr>
      <vt:lpstr>ZapfDingbats</vt:lpstr>
      <vt:lpstr>Times New Roman</vt:lpstr>
      <vt:lpstr>3_dbllineb</vt:lpstr>
      <vt:lpstr>Microsoft Graph Chart</vt:lpstr>
      <vt:lpstr>CSE 153 Design of Operating Systems  Winter 2023</vt:lpstr>
      <vt:lpstr>Today/Looking ahead</vt:lpstr>
      <vt:lpstr>Monitors</vt:lpstr>
      <vt:lpstr>Monitor Semantics</vt:lpstr>
      <vt:lpstr>Account Example</vt:lpstr>
      <vt:lpstr>Monitors, Monitor Invariants and Condition Variables</vt:lpstr>
      <vt:lpstr>Condition Variables</vt:lpstr>
      <vt:lpstr>Monitor Bounded Buffer</vt:lpstr>
      <vt:lpstr>Monitor Queues</vt:lpstr>
      <vt:lpstr>Condition Vars != Semaphores</vt:lpstr>
      <vt:lpstr>Signal Semantics</vt:lpstr>
      <vt:lpstr>Hoare vs. Mesa Monitors</vt:lpstr>
      <vt:lpstr>Condition Vars &amp; Locks</vt:lpstr>
      <vt:lpstr>Monitors and Java</vt:lpstr>
      <vt:lpstr>Summary</vt:lpstr>
      <vt:lpstr>Advanced synchronization (FYI)</vt:lpstr>
      <vt:lpstr>More synchronization practice</vt:lpstr>
      <vt:lpstr>More synchronization 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153 Design of Operating Systems  Winter 2015</dc:title>
  <dc:subject/>
  <dc:creator>Tala Abughazaleh</dc:creator>
  <cp:keywords/>
  <dc:description/>
  <cp:lastModifiedBy>Nael Abu-Ghazaleh</cp:lastModifiedBy>
  <cp:revision>23</cp:revision>
  <cp:lastPrinted>2007-01-16T00:30:47Z</cp:lastPrinted>
  <dcterms:created xsi:type="dcterms:W3CDTF">2016-04-14T14:49:17Z</dcterms:created>
  <dcterms:modified xsi:type="dcterms:W3CDTF">2023-02-03T16:29:49Z</dcterms:modified>
</cp:coreProperties>
</file>