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62" r:id="rId1"/>
  </p:sldMasterIdLst>
  <p:notesMasterIdLst>
    <p:notesMasterId r:id="rId20"/>
  </p:notesMasterIdLst>
  <p:handoutMasterIdLst>
    <p:handoutMasterId r:id="rId21"/>
  </p:handoutMasterIdLst>
  <p:sldIdLst>
    <p:sldId id="258" r:id="rId2"/>
    <p:sldId id="391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7" r:id="rId14"/>
    <p:sldId id="389" r:id="rId15"/>
    <p:sldId id="390" r:id="rId16"/>
    <p:sldId id="395" r:id="rId17"/>
    <p:sldId id="393" r:id="rId18"/>
    <p:sldId id="394" r:id="rId19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53E5DA-5240-3F80-856A-DB1B2FF8E8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BB9F5E1-E543-2485-0B24-51E7F2E9D2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DD39676-1920-44FA-DA80-7B72ED4006F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ED98C92-2413-010A-24E7-36211DC7E7C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i="1" smtClean="0"/>
            </a:lvl1pPr>
          </a:lstStyle>
          <a:p>
            <a:pPr>
              <a:defRPr/>
            </a:pPr>
            <a:fld id="{1B9405FB-AFF9-774A-9AFF-0FB86F0AF5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32B968-C4AA-245D-7373-1EE7FC4523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EFCC4A4-7AA0-64FB-1559-19AB4C93B6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5A1EC15-68DE-C66A-90B0-F40C7EE969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DF078D8-E7AC-8884-EB36-25121AD24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E788746-2A78-014D-8466-E9871BC05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01A5762-EA8A-F15B-1A88-3D78CAB0F2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3CFC8D3-5605-CE0A-95D5-AFE633607E1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8413" y="725488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5">
            <a:extLst>
              <a:ext uri="{FF2B5EF4-FFF2-40B4-BE49-F238E27FC236}">
                <a16:creationId xmlns:a16="http://schemas.microsoft.com/office/drawing/2014/main" id="{400EE66D-35D9-D89A-C90C-1CBB35F2D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0CEAD9-042C-BB4A-A02C-AD6BD86011CB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A7D5C335-276A-772E-0E41-A151BA8416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F748710-92C2-C7D9-6FA0-64DACCCA7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None/>
            </a:pPr>
            <a:endParaRPr lang="en-US" altLang="en-US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>
            <a:extLst>
              <a:ext uri="{FF2B5EF4-FFF2-40B4-BE49-F238E27FC236}">
                <a16:creationId xmlns:a16="http://schemas.microsoft.com/office/drawing/2014/main" id="{58B55DE3-5EDC-7E3F-145D-69D0EC87A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8" name="Notes Placeholder 2">
            <a:extLst>
              <a:ext uri="{FF2B5EF4-FFF2-40B4-BE49-F238E27FC236}">
                <a16:creationId xmlns:a16="http://schemas.microsoft.com/office/drawing/2014/main" id="{F04894E8-8A38-3240-1038-1F0DDF15D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FA9AE232-097A-D69C-46D2-56786E8607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6B544F-6853-0441-80A1-8F80222B8E2B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>
            <a:extLst>
              <a:ext uri="{FF2B5EF4-FFF2-40B4-BE49-F238E27FC236}">
                <a16:creationId xmlns:a16="http://schemas.microsoft.com/office/drawing/2014/main" id="{17307F46-9821-7CC7-F3AE-2F1031BD8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Notes Placeholder 2">
            <a:extLst>
              <a:ext uri="{FF2B5EF4-FFF2-40B4-BE49-F238E27FC236}">
                <a16:creationId xmlns:a16="http://schemas.microsoft.com/office/drawing/2014/main" id="{6CD59E2C-96BD-1BBF-844B-81B57497C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solidFill>
                  <a:srgbClr val="D6009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What are the implications in terms of parallelism in monitor?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C9F2CF18-CD98-DE95-C6A3-8C9CB13EE9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7C7F39E-468B-584F-B072-26D703EC0827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3BDA69C-C91B-1140-1A4D-24DDC60AC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F603FB68-92C7-2149-A123-F978C127BC57}" type="datetime1">
              <a:rPr lang="en-US" altLang="en-US"/>
              <a:pPr>
                <a:defRPr/>
              </a:pPr>
              <a:t>2/3/23</a:t>
            </a:fld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293FB3-CADD-7804-1FF6-97F0265BD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10 -- Monitors</a:t>
            </a:r>
          </a:p>
        </p:txBody>
      </p:sp>
    </p:spTree>
    <p:extLst>
      <p:ext uri="{BB962C8B-B14F-4D97-AF65-F5344CB8AC3E}">
        <p14:creationId xmlns:p14="http://schemas.microsoft.com/office/powerpoint/2010/main" val="359231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>
            <a:extLst>
              <a:ext uri="{FF2B5EF4-FFF2-40B4-BE49-F238E27FC236}">
                <a16:creationId xmlns:a16="http://schemas.microsoft.com/office/drawing/2014/main" id="{8AF9C24A-8FAF-1563-71A9-E03CDFFEF4B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4A58E2D-47EB-14D6-F3CB-051B2474A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8BA3B09F-7F94-1440-9DAE-DDABD819607E}" type="datetime1">
              <a:rPr lang="en-US" altLang="en-US"/>
              <a:pPr>
                <a:defRPr/>
              </a:pPr>
              <a:t>2/3/23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31199-9493-6675-A70B-470DC21D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10 -- Monitors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1D043B-555C-0A44-1C2F-03A35891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7DCD14-D722-D34C-B21D-BE2D7AE544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84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4660B0A6-680A-F01C-CB53-616569031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A924D51-36D5-97D0-6183-0DDE186CE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BCB60FB-4A72-651E-C80D-F4BD02C3838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D4D2A0B-1BBC-CD42-8961-2EF6F9347F18}" type="datetime1">
              <a:rPr lang="en-US" altLang="en-US"/>
              <a:pPr>
                <a:defRPr/>
              </a:pPr>
              <a:t>2/3/23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5D9BEA6-7E14-CE66-F657-EEB5CB3CD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2819400" y="6248400"/>
            <a:ext cx="3581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pPr>
              <a:defRPr/>
            </a:pPr>
            <a:r>
              <a:rPr lang="en-US" altLang="en-US"/>
              <a:t>CSE 153 – Lecture 10 -- Monitors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52B4AC7-B4C1-0C29-CD41-6B5E47A6C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/>
            </a:lvl1pPr>
          </a:lstStyle>
          <a:p>
            <a:pPr>
              <a:defRPr/>
            </a:pPr>
            <a:fld id="{68C3B24E-4BE6-1248-8C9A-630E81CA5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Arial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Arial" pitchFamily="34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Arial" pitchFamily="34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Arial" pitchFamily="34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Arial" pitchFamily="34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EEB184B-CDBA-862B-E0F7-5D4B1C3A56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dirty="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3B83E91-F4AA-EEA6-4AB8-D523C0D2BA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Lecture 10: Monitors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>
            <a:extLst>
              <a:ext uri="{FF2B5EF4-FFF2-40B4-BE49-F238E27FC236}">
                <a16:creationId xmlns:a16="http://schemas.microsoft.com/office/drawing/2014/main" id="{683AED11-D7C3-5CFE-6059-712166F8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2F7497D6-D240-03AC-4572-319DFE94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04C932-2769-AF42-A268-464D3D70690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C27E492D-029F-FD1C-0649-11AD7014D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Condition Vars != Semaphores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6B7AC49-B9C7-7A2B-328B-EB5D4F344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Condition variables != semaphores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Although their operations have the same names, they have entirely different semantics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However, they each can be used to implement the other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Access to the monitor is controlled by a 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wait() blocks the calling thread, and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gives up the lock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To call wait, the thread has to be in the monitor (hence has lock)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Semaphore::wait just blocks the thread on the queue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signal() causes a waiting thread to wake up</a:t>
            </a:r>
          </a:p>
          <a:p>
            <a:pPr lvl="2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If there is no waiting thread, the signal is lost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Semaphore::signal increases the semaphore count, allowing future entry even if no thread is waiting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Condition variables have no history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4">
            <a:extLst>
              <a:ext uri="{FF2B5EF4-FFF2-40B4-BE49-F238E27FC236}">
                <a16:creationId xmlns:a16="http://schemas.microsoft.com/office/drawing/2014/main" id="{7FFD7EDC-4C0A-F8A3-EB13-9D87B308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05EE2C3F-1E22-4978-3D6C-64CDA056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9C729D-C74D-F14E-AAA1-BDFD48350EB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74D84C28-FBC5-B95A-B027-294334493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Signal Semantics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05A17A-9EF8-C2FD-37DF-52BFE2E51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There are two flavors of monitors that differ in the scheduling semantics of signal()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Hoare</a:t>
            </a:r>
            <a:r>
              <a:rPr lang="en-US" altLang="en-US">
                <a:ea typeface="ＭＳ Ｐゴシック" panose="020B0600070205080204" pitchFamily="34" charset="-128"/>
              </a:rPr>
              <a:t> monitors (original)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signal() immediately switches from the caller to a waiting thread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The condition that the waiter was anticipating is guaranteed to hold when waiter executes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Signaler must restore monitor invariants before signaling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Mesa</a:t>
            </a:r>
            <a:r>
              <a:rPr lang="en-US" altLang="en-US">
                <a:ea typeface="ＭＳ Ｐゴシック" panose="020B0600070205080204" pitchFamily="34" charset="-128"/>
              </a:rPr>
              <a:t> monitors (Mesa, Java)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signal() places a waiter on the ready queue, but signaler continues inside monitor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Condition is not necessarily true when waiter runs again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Returning from wait() is only a hint that something changed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Must recheck conditional case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2AFE4FEA-580E-5E34-EBE9-6DF000C4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B199FE49-CD5D-71B5-51C4-D5F7D260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34E35D-2C66-5746-A84D-0DA927ADE80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0A034E37-4A29-1563-C0E6-42335776A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Hoare vs. Mesa Monitors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5597B1B-15FB-6E4E-181C-EE5A9F671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Hoare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if (empty)</a:t>
            </a:r>
          </a:p>
          <a:p>
            <a:pPr lvl="2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wait(condition);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Mesa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while (empty)</a:t>
            </a:r>
          </a:p>
          <a:p>
            <a:pPr lvl="2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wait(condition);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Tradeoffs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Mesa monitors easier to use, more efficient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Fewer context switches, easy to support broadcast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Hoare monitors leave less to chance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Easier to reason about the program</a:t>
            </a:r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AE75350A-367B-CB74-7827-96C4169A6F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2050" y="866775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610100" imgH="3086100" progId="MSGraph.Chart.8">
                  <p:embed followColorScheme="full"/>
                </p:oleObj>
              </mc:Choice>
              <mc:Fallback>
                <p:oleObj name="Chart" r:id="rId2" imgW="4610100" imgH="30861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866775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3F36A1B2-1A17-07DD-0995-999B8732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ABABB2BD-3C1C-43AB-3BB3-B25EC721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AED35C-49EC-C34F-8F29-9072F2B181D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EB219DEE-C041-D5EC-3898-C008E10B9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Condition Vars &amp; Locks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438EE1F-6ABB-F463-80FC-46B06B38A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Condition variables are also used without monitors in conjunction with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blocking</a:t>
            </a:r>
            <a:r>
              <a:rPr lang="en-US" altLang="en-US">
                <a:ea typeface="ＭＳ Ｐゴシック" panose="020B0600070205080204" pitchFamily="34" charset="-128"/>
              </a:rPr>
              <a:t> locks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monitor is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just like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a module whose state includes a condition variable and a 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Difference is syntactic; with monitors, compiler adds the code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It is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just as if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each procedure in the module calls acquire() on entry and release() on exit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But can be done anywhere in procedure, at finer granularity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With condition variables, the module methods may wait and signal on independent conditions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13966739-A88C-3C92-DC81-F336E357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D792579B-5AFC-83BF-2E34-A1B330F6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311699-C390-444D-911E-001C681F8321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95175877-6E1D-08FE-58E0-16BD01406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Monitors and Java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8D89497-FFE2-83EB-9BC3-455E30DA6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lock and condition variable are in every Java object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explicit classes for locks or condition variables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Every object is/has a monitor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At most one thread can be inside an object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monitor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thread enters an object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monitor by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Executing a method declared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synchronized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Can mix synchronized/unsynchronized methods in same class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Executing the body of a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synchronized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statement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Supports finer-grained locking than an entire procedure</a:t>
            </a:r>
          </a:p>
          <a:p>
            <a:pPr lvl="3">
              <a:buFont typeface="Monotype Sort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Every object can be treated as a condition variable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Object::notify() has similar semantics as Condition::signal()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FED5929A-53C4-509B-7985-39DCDD20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B237C856-1EC2-A417-260F-5D733E6C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106AA7-58BE-E044-96A4-76603EAD122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0386" name="Rectangle 2">
            <a:extLst>
              <a:ext uri="{FF2B5EF4-FFF2-40B4-BE49-F238E27FC236}">
                <a16:creationId xmlns:a16="http://schemas.microsoft.com/office/drawing/2014/main" id="{1947BB65-1CF4-E567-C759-43042144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131FD7D-15E0-F603-43F4-58B41BFEC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Semaphores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wait()/signal() implement blocking mutual exclusion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Also used as atomic counters (counting semaphores)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Can be inconvenient to use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Monitors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Synchronizes execution within procedures that manipulate encapsulated data shared among procedures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Only one thread can execute within a monitor at a time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Relies upon high-level language support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Condition variables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Used by threads as a synchronization point to wait for events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Inside monitors, or outside with locks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03490-8E71-BCA9-CC41-E8AA8C83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Advanced synchronization (FYI)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5941C-7F1C-981B-CF5A-E103AED5B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Concurrency patterns (see little book of semaphores)</a:t>
            </a:r>
          </a:p>
          <a:p>
            <a:endParaRPr lang="en-US" dirty="0"/>
          </a:p>
          <a:p>
            <a:r>
              <a:rPr lang="en-US" dirty="0"/>
              <a:t>Other advanced primitives</a:t>
            </a:r>
          </a:p>
          <a:p>
            <a:pPr lvl="1"/>
            <a:r>
              <a:rPr lang="en-US" dirty="0"/>
              <a:t>Read-Copy-Update locks, </a:t>
            </a:r>
            <a:r>
              <a:rPr lang="en-US" dirty="0" err="1"/>
              <a:t>Seqlocks</a:t>
            </a:r>
            <a:r>
              <a:rPr lang="en-US" dirty="0"/>
              <a:t>, </a:t>
            </a:r>
            <a:r>
              <a:rPr lang="en-US" dirty="0" err="1"/>
              <a:t>Futexes</a:t>
            </a:r>
            <a:r>
              <a:rPr lang="en-US" dirty="0"/>
              <a:t>, transactional memory</a:t>
            </a:r>
          </a:p>
          <a:p>
            <a:endParaRPr lang="en-US" dirty="0"/>
          </a:p>
          <a:p>
            <a:r>
              <a:rPr lang="en-US" dirty="0"/>
              <a:t>Lock free synchronization</a:t>
            </a:r>
          </a:p>
          <a:p>
            <a:endParaRPr lang="en-US" dirty="0"/>
          </a:p>
          <a:p>
            <a:r>
              <a:rPr lang="en-US" dirty="0"/>
              <a:t>Synchronization pathologies and performance tuning </a:t>
            </a:r>
          </a:p>
          <a:p>
            <a:pPr lvl="1"/>
            <a:r>
              <a:rPr lang="en-US" dirty="0"/>
              <a:t>e.g., Convoying, contention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5C543-521D-7D8A-3EDB-7BC243E6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CSE 153 – Lecture 10 -- Monitors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2817A-C3AB-7754-1575-840DF76B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DCD14-D722-D34C-B21D-BE2D7AE5443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499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F729-E64C-E7AE-FBD3-EF2BDCD91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More synchronization practice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7B5F4FA2-C1D8-1B5C-69F4-9025A22DE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You take a break from studying cs153 to play frisbee with your friends.  We have one or more frisbees, and there are two or more of you.  Each student waits until they have a frisbee and their neighbor doesn’t have one and then throws the frisbee.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happens if the number of frisbees is equal to the number of players?</a:t>
            </a:r>
          </a:p>
        </p:txBody>
      </p:sp>
      <p:sp>
        <p:nvSpPr>
          <p:cNvPr id="24579" name="Footer Placeholder 4">
            <a:extLst>
              <a:ext uri="{FF2B5EF4-FFF2-40B4-BE49-F238E27FC236}">
                <a16:creationId xmlns:a16="http://schemas.microsoft.com/office/drawing/2014/main" id="{04C8C10A-880B-50D3-8F73-9FEA4370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587F057C-96ED-0816-E83F-2BE9E877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D905D4-5927-B34E-9BD0-1C73B5969B8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1EA08-CCA1-5225-CD7A-B896C4C1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More synchronization practice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1240F718-CC3A-525B-0E81-E91255C8E4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CS153 students are studying for the midterm over the national CS dish (Pizza).  Each pizza pie has 8 slices.   Each student eyes the pie, then grabs the next slice.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race conditions can happen?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can you resolve them?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 student that grabs the last slice should order the next pie.  Extend your implementation to do that</a:t>
            </a:r>
          </a:p>
        </p:txBody>
      </p:sp>
      <p:sp>
        <p:nvSpPr>
          <p:cNvPr id="25603" name="Footer Placeholder 4">
            <a:extLst>
              <a:ext uri="{FF2B5EF4-FFF2-40B4-BE49-F238E27FC236}">
                <a16:creationId xmlns:a16="http://schemas.microsoft.com/office/drawing/2014/main" id="{860DC243-218C-080D-1E3E-08C69483F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A26549AE-D124-0F72-62BC-2836196C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2946C8-FC34-AE4C-95EC-0CBD89519A4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08556-0664-0094-B823-AA626D07D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531"/>
            <a:ext cx="8534400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Today/Looking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992A4-F09C-4C4A-C7D9-1207855A43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Today: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Monitors (briefly)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Synchronization wrap up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Examples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What’s next?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Scheduling </a:t>
            </a:r>
            <a:r>
              <a:rPr lang="mr-IN" altLang="en-US" dirty="0">
                <a:ea typeface="ＭＳ Ｐゴシック" panose="020B0600070205080204" pitchFamily="34" charset="-128"/>
              </a:rPr>
              <a:t>–</a:t>
            </a:r>
            <a:r>
              <a:rPr lang="en-US" altLang="en-US" dirty="0">
                <a:ea typeface="ＭＳ Ｐゴシック" panose="020B0600070205080204" pitchFamily="34" charset="-128"/>
              </a:rPr>
              <a:t> how to decide which thread/process to run next?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Lab 2 </a:t>
            </a:r>
            <a:r>
              <a:rPr lang="en-US" altLang="en-US" dirty="0">
                <a:ea typeface="ＭＳ Ｐゴシック" panose="020B0600070205080204" pitchFamily="34" charset="-128"/>
                <a:sym typeface="Wingdings" pitchFamily="2" charset="2"/>
              </a:rPr>
              <a:t>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Other concurrency issues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Deadlock </a:t>
            </a:r>
            <a:r>
              <a:rPr lang="mr-IN" altLang="en-US" dirty="0">
                <a:ea typeface="ＭＳ Ｐゴシック" panose="020B0600070205080204" pitchFamily="34" charset="-128"/>
              </a:rPr>
              <a:t>–</a:t>
            </a:r>
            <a:r>
              <a:rPr lang="en-US" altLang="en-US" dirty="0">
                <a:ea typeface="ＭＳ Ｐゴシック" panose="020B0600070205080204" pitchFamily="34" charset="-128"/>
              </a:rPr>
              <a:t> the deadly embrace!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Midterm!</a:t>
            </a:r>
          </a:p>
        </p:txBody>
      </p:sp>
      <p:sp>
        <p:nvSpPr>
          <p:cNvPr id="23555" name="Footer Placeholder 4">
            <a:extLst>
              <a:ext uri="{FF2B5EF4-FFF2-40B4-BE49-F238E27FC236}">
                <a16:creationId xmlns:a16="http://schemas.microsoft.com/office/drawing/2014/main" id="{D7252D2D-8C02-EB91-8829-80D4543A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23556" name="Slide Number Placeholder 5">
            <a:extLst>
              <a:ext uri="{FF2B5EF4-FFF2-40B4-BE49-F238E27FC236}">
                <a16:creationId xmlns:a16="http://schemas.microsoft.com/office/drawing/2014/main" id="{D35A2DC2-7D87-4357-61BA-2D2225BB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0DF520-103F-A04A-BD52-D6A97DD5BA91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Footer Placeholder 4">
            <a:extLst>
              <a:ext uri="{FF2B5EF4-FFF2-40B4-BE49-F238E27FC236}">
                <a16:creationId xmlns:a16="http://schemas.microsoft.com/office/drawing/2014/main" id="{24A7D62B-B6E3-BC66-72DE-5F005CAE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4CD94654-24F3-9DFF-4B83-CF6C5616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E85322-BC0F-5E48-92C3-EE921A7D1CF0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7074" name="Rectangle 2">
            <a:extLst>
              <a:ext uri="{FF2B5EF4-FFF2-40B4-BE49-F238E27FC236}">
                <a16:creationId xmlns:a16="http://schemas.microsoft.com/office/drawing/2014/main" id="{79DF705E-7540-084D-BD78-2E6E56013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8F641-19D6-9830-CF59-F2FFA315A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monitor is a programming language construct that controls access to shared data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Synchronization code added by compiler, enforced at runtime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Why is this an advantage?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 monitor encapsulates</a:t>
            </a:r>
          </a:p>
          <a:p>
            <a:pPr lvl="1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Shared data structures</a:t>
            </a:r>
          </a:p>
          <a:p>
            <a:pPr lvl="1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Procedures</a:t>
            </a:r>
            <a:r>
              <a:rPr lang="en-US" altLang="en-US">
                <a:ea typeface="ＭＳ Ｐゴシック" panose="020B0600070205080204" pitchFamily="34" charset="-128"/>
              </a:rPr>
              <a:t> that operate on the shared data structures</a:t>
            </a:r>
          </a:p>
          <a:p>
            <a:pPr lvl="1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Synchronization</a:t>
            </a:r>
            <a:r>
              <a:rPr lang="en-US" altLang="en-US">
                <a:ea typeface="ＭＳ Ｐゴシック" panose="020B0600070205080204" pitchFamily="34" charset="-128"/>
              </a:rPr>
              <a:t> between concurrent threads that invoke the procedures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oter Placeholder 4">
            <a:extLst>
              <a:ext uri="{FF2B5EF4-FFF2-40B4-BE49-F238E27FC236}">
                <a16:creationId xmlns:a16="http://schemas.microsoft.com/office/drawing/2014/main" id="{1ADC9973-58B7-E89E-3DA4-6FC58A1E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FEFAA92B-2ED2-8A55-2326-2C1B65E6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214583-E5D6-D247-9DF5-37AD5707F7B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83784778-AA83-2FA7-0945-84AEE7105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 Semantics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83B2646-C3E7-AD89-D9AC-D005CFC4F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monitor guarantees mutual exclusion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Only one thread can execute any monitor procedure at any time (the thread is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in the monitor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a second thread invokes a monitor procedure when a first thread is already executing one, it blocks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So the monitor has to have a wait queue…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Monitors also support waiting on conditions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Situation: we enter a monitor and find that we need to wait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E.g., producer when the buffer is full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we just wait, the monitor is blocked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So, monitors support waiting while releasing the 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oter Placeholder 4">
            <a:extLst>
              <a:ext uri="{FF2B5EF4-FFF2-40B4-BE49-F238E27FC236}">
                <a16:creationId xmlns:a16="http://schemas.microsoft.com/office/drawing/2014/main" id="{D9D5A17B-1D25-BC4F-E136-E58B76DB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D3D20F46-5238-CA63-38FB-E480EC74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182EA9-6BC4-D548-ABBD-41596BC91D61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80A14BEF-FFE6-5660-BEF8-FC80FF186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Account Example</a:t>
            </a:r>
          </a:p>
        </p:txBody>
      </p:sp>
      <p:sp>
        <p:nvSpPr>
          <p:cNvPr id="28678" name="Rectangle 3">
            <a:extLst>
              <a:ext uri="{FF2B5EF4-FFF2-40B4-BE49-F238E27FC236}">
                <a16:creationId xmlns:a16="http://schemas.microsoft.com/office/drawing/2014/main" id="{36A1B4C9-C017-6C9D-5A3E-0844BF3A8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5105400"/>
            <a:ext cx="7696200" cy="1143000"/>
          </a:xfrm>
        </p:spPr>
        <p:txBody>
          <a:bodyPr/>
          <a:lstStyle/>
          <a:p>
            <a:pPr lvl="1"/>
            <a:r>
              <a:rPr lang="en-US" altLang="en-US">
                <a:ea typeface="ＭＳ Ｐゴシック" panose="020B0600070205080204" pitchFamily="34" charset="-128"/>
              </a:rPr>
              <a:t>Hey, that was easy!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But what if a thread wants to wait inside the monitor?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Such as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mutex(empty)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by reader in bounded buffer?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071A0C4-6931-8B8D-2272-97B4E7094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52600"/>
            <a:ext cx="3429000" cy="2401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Monitor </a:t>
            </a:r>
            <a:r>
              <a:rPr lang="en-US" altLang="en-US" sz="1600">
                <a:solidFill>
                  <a:srgbClr val="0000FF"/>
                </a:solidFill>
              </a:rPr>
              <a:t>account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double balance;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double </a:t>
            </a:r>
            <a:r>
              <a:rPr lang="en-US" altLang="en-US" sz="1600">
                <a:solidFill>
                  <a:srgbClr val="0000FF"/>
                </a:solidFill>
              </a:rPr>
              <a:t>withdraw</a:t>
            </a:r>
            <a:r>
              <a:rPr lang="en-US" altLang="en-US" sz="1600"/>
              <a:t>(amount)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balance = balance – amount;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return balance;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</p:txBody>
      </p:sp>
      <p:sp>
        <p:nvSpPr>
          <p:cNvPr id="12294" name="Text Box 5">
            <a:extLst>
              <a:ext uri="{FF2B5EF4-FFF2-40B4-BE49-F238E27FC236}">
                <a16:creationId xmlns:a16="http://schemas.microsoft.com/office/drawing/2014/main" id="{F0D54E04-5231-20A2-E6BB-789B080F1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3200400" cy="639763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withdraw(amount)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balance = balance – amount;</a:t>
            </a:r>
            <a:endParaRPr lang="en-US" altLang="en-US" sz="1000" b="1">
              <a:solidFill>
                <a:schemeClr val="tx1"/>
              </a:solidFill>
            </a:endParaRPr>
          </a:p>
        </p:txBody>
      </p:sp>
      <p:sp>
        <p:nvSpPr>
          <p:cNvPr id="12295" name="Text Box 6">
            <a:extLst>
              <a:ext uri="{FF2B5EF4-FFF2-40B4-BE49-F238E27FC236}">
                <a16:creationId xmlns:a16="http://schemas.microsoft.com/office/drawing/2014/main" id="{75A3FAEF-1D46-079F-C28A-DB9ECCE1C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819400"/>
            <a:ext cx="3200400" cy="346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withdraw(amount)</a:t>
            </a:r>
          </a:p>
        </p:txBody>
      </p:sp>
      <p:sp>
        <p:nvSpPr>
          <p:cNvPr id="12296" name="Text Box 7">
            <a:extLst>
              <a:ext uri="{FF2B5EF4-FFF2-40B4-BE49-F238E27FC236}">
                <a16:creationId xmlns:a16="http://schemas.microsoft.com/office/drawing/2014/main" id="{5C178348-60AB-5691-3DEE-92E2525D2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276600"/>
            <a:ext cx="3200400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  return balance (and exit)</a:t>
            </a:r>
            <a:endParaRPr lang="en-US" altLang="en-US" sz="1600" b="1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57F11E2D-CAA3-644F-7A5F-E1BCBB359E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600200"/>
            <a:ext cx="0" cy="3505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948ACB4D-DE0C-F665-EFA6-F3BB5DF00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362200"/>
            <a:ext cx="3200400" cy="346075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withdraw(amount)</a:t>
            </a:r>
          </a:p>
        </p:txBody>
      </p:sp>
      <p:sp>
        <p:nvSpPr>
          <p:cNvPr id="12299" name="Text Box 10">
            <a:extLst>
              <a:ext uri="{FF2B5EF4-FFF2-40B4-BE49-F238E27FC236}">
                <a16:creationId xmlns:a16="http://schemas.microsoft.com/office/drawing/2014/main" id="{58D6E987-49BB-CF65-5828-A411F252B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733800"/>
            <a:ext cx="3200400" cy="639763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  balance = balance – amount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return balance;</a:t>
            </a:r>
            <a:endParaRPr lang="en-US" altLang="en-US" sz="1600" b="1"/>
          </a:p>
        </p:txBody>
      </p:sp>
      <p:sp>
        <p:nvSpPr>
          <p:cNvPr id="12300" name="Text Box 11">
            <a:extLst>
              <a:ext uri="{FF2B5EF4-FFF2-40B4-BE49-F238E27FC236}">
                <a16:creationId xmlns:a16="http://schemas.microsoft.com/office/drawing/2014/main" id="{AFC654DD-6BFF-8AAE-5760-31446AE4C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95800"/>
            <a:ext cx="3200400" cy="639763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  balance = balance – amount;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return balance;</a:t>
            </a:r>
          </a:p>
        </p:txBody>
      </p:sp>
      <p:sp>
        <p:nvSpPr>
          <p:cNvPr id="12301" name="Line 12">
            <a:extLst>
              <a:ext uri="{FF2B5EF4-FFF2-40B4-BE49-F238E27FC236}">
                <a16:creationId xmlns:a16="http://schemas.microsoft.com/office/drawing/2014/main" id="{F2E057BA-06DF-BD2C-8BD2-8729AAE0F5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590800"/>
            <a:ext cx="5334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3">
            <a:extLst>
              <a:ext uri="{FF2B5EF4-FFF2-40B4-BE49-F238E27FC236}">
                <a16:creationId xmlns:a16="http://schemas.microsoft.com/office/drawing/2014/main" id="{C026954E-B382-8457-745E-C369A6961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Text Box 16">
            <a:extLst>
              <a:ext uri="{FF2B5EF4-FFF2-40B4-BE49-F238E27FC236}">
                <a16:creationId xmlns:a16="http://schemas.microsoft.com/office/drawing/2014/main" id="{47B75401-3E4C-C519-0CDD-E691711E7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81200"/>
            <a:ext cx="9906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D60093"/>
                </a:solidFill>
              </a:rPr>
              <a:t>Threads block waiting to get into monitor</a:t>
            </a:r>
          </a:p>
        </p:txBody>
      </p:sp>
      <p:sp>
        <p:nvSpPr>
          <p:cNvPr id="12304" name="Text Box 17">
            <a:extLst>
              <a:ext uri="{FF2B5EF4-FFF2-40B4-BE49-F238E27FC236}">
                <a16:creationId xmlns:a16="http://schemas.microsoft.com/office/drawing/2014/main" id="{11BB33E9-7BF9-29B9-599C-4EBED222E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343400"/>
            <a:ext cx="3810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D60093"/>
                </a:solidFill>
              </a:rPr>
              <a:t>When first thread exits, another can enter.  Which one is undefined.</a:t>
            </a:r>
          </a:p>
        </p:txBody>
      </p:sp>
      <p:sp>
        <p:nvSpPr>
          <p:cNvPr id="12305" name="Line 18">
            <a:extLst>
              <a:ext uri="{FF2B5EF4-FFF2-40B4-BE49-F238E27FC236}">
                <a16:creationId xmlns:a16="http://schemas.microsoft.com/office/drawing/2014/main" id="{A1EBD85D-B792-AF8A-D8C5-7F5975293C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4114800"/>
            <a:ext cx="6858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9">
            <a:extLst>
              <a:ext uri="{FF2B5EF4-FFF2-40B4-BE49-F238E27FC236}">
                <a16:creationId xmlns:a16="http://schemas.microsoft.com/office/drawing/2014/main" id="{B97D3C6D-7C2E-309A-EBE9-09A29D33E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724400"/>
            <a:ext cx="6858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Footer Placeholder 4">
            <a:extLst>
              <a:ext uri="{FF2B5EF4-FFF2-40B4-BE49-F238E27FC236}">
                <a16:creationId xmlns:a16="http://schemas.microsoft.com/office/drawing/2014/main" id="{DAF9EC3D-8831-AA1A-7610-A3809DDC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410DDFE5-B1C8-53C7-2DC6-24F5AABB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DBD322-B83B-CE45-9621-0A8F806B183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1650" name="Rectangle 2">
            <a:extLst>
              <a:ext uri="{FF2B5EF4-FFF2-40B4-BE49-F238E27FC236}">
                <a16:creationId xmlns:a16="http://schemas.microsoft.com/office/drawing/2014/main" id="{28B2D466-3D98-259B-05BF-AE1A352CF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Monitors, Monitor Invariants and Condition Variables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5FC1D44-AB72-DDF5-E4E1-49CEC6C76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solidFill>
                  <a:srgbClr val="1F1F1F"/>
                </a:solidFill>
                <a:ea typeface="ＭＳ Ｐゴシック" panose="020B0600070205080204" pitchFamily="34" charset="-128"/>
              </a:rPr>
              <a:t>A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monitor invariant </a:t>
            </a:r>
            <a:r>
              <a:rPr lang="en-US" altLang="en-US" sz="2000">
                <a:solidFill>
                  <a:srgbClr val="1F1F1F"/>
                </a:solidFill>
                <a:ea typeface="ＭＳ Ｐゴシック" panose="020B0600070205080204" pitchFamily="34" charset="-128"/>
              </a:rPr>
              <a:t>is a safety property associated with the monitor, expressed over the monitored variables. It holds whenever a thread enters or exits the monitor.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solidFill>
                  <a:srgbClr val="1F1F1F"/>
                </a:solidFill>
                <a:ea typeface="ＭＳ Ｐゴシック" panose="020B0600070205080204" pitchFamily="34" charset="-128"/>
              </a:rPr>
              <a:t>A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condition variable </a:t>
            </a:r>
            <a:r>
              <a:rPr lang="en-US" altLang="en-US" sz="2000">
                <a:solidFill>
                  <a:srgbClr val="1F1F1F"/>
                </a:solidFill>
                <a:ea typeface="ＭＳ Ｐゴシック" panose="020B0600070205080204" pitchFamily="34" charset="-128"/>
              </a:rPr>
              <a:t>is associated with a condition needed for a thread to make progress once it is in the monitor.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Monitor M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... </a:t>
            </a:r>
            <a:r>
              <a:rPr lang="en-US" altLang="en-US" sz="1400" i="1">
                <a:solidFill>
                  <a:schemeClr val="tx1"/>
                </a:solidFill>
                <a:ea typeface="ＭＳ Ｐゴシック" panose="020B0600070205080204" pitchFamily="34" charset="-128"/>
              </a:rPr>
              <a:t>monitored variables</a:t>
            </a:r>
            <a:endParaRPr lang="en-US" altLang="en-US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Condition c;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void enter_mon (...)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  if (extra property not true) wait(c);            </a:t>
            </a:r>
            <a:r>
              <a:rPr lang="en-US" altLang="en-US" sz="1400">
                <a:solidFill>
                  <a:srgbClr val="1F1F1F"/>
                </a:solidFill>
                <a:ea typeface="ＭＳ Ｐゴシック" panose="020B0600070205080204" pitchFamily="34" charset="-128"/>
              </a:rPr>
              <a:t>waits outside of the monitor's mutex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  do what you have to do</a:t>
            </a:r>
            <a:endParaRPr lang="en-US" altLang="en-US" sz="1400" i="1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  if (extra property true) signal(c);               </a:t>
            </a:r>
            <a:r>
              <a:rPr lang="en-US" altLang="en-US" sz="1400">
                <a:solidFill>
                  <a:srgbClr val="1F1F1F"/>
                </a:solidFill>
                <a:ea typeface="ＭＳ Ｐゴシック" panose="020B0600070205080204" pitchFamily="34" charset="-128"/>
              </a:rPr>
              <a:t>brings in one thread waiting on condition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400">
                <a:solidFill>
                  <a:schemeClr val="tx1"/>
                </a:solidFill>
                <a:ea typeface="ＭＳ Ｐゴシック" panose="020B0600070205080204" pitchFamily="34" charset="-128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oter Placeholder 4">
            <a:extLst>
              <a:ext uri="{FF2B5EF4-FFF2-40B4-BE49-F238E27FC236}">
                <a16:creationId xmlns:a16="http://schemas.microsoft.com/office/drawing/2014/main" id="{4982818C-7A32-6749-AE68-FB2B4856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CB1BF091-E738-CAB7-BA5B-43696EA0D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263B1E-37FE-F84F-BB79-BF86DC72EF48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C35E1207-8C2C-F4FB-8D7B-E04DE43E3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Condition Variables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585F912-0C97-6ACC-281A-5B248BD4C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648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Condition variables support three operations: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Wait</a:t>
            </a:r>
            <a:r>
              <a:rPr lang="en-US" altLang="en-US">
                <a:ea typeface="ＭＳ Ｐゴシック" panose="020B0600070205080204" pitchFamily="34" charset="-128"/>
              </a:rPr>
              <a:t> – release monitor lock, wait for C/V to be signaled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So condition variables have wait queues, too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Signal</a:t>
            </a:r>
            <a:r>
              <a:rPr lang="en-US" altLang="en-US">
                <a:ea typeface="ＭＳ Ｐゴシック" panose="020B0600070205080204" pitchFamily="34" charset="-128"/>
              </a:rPr>
              <a:t> – wakeup one waiting thread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Broadcast</a:t>
            </a:r>
            <a:r>
              <a:rPr lang="en-US" altLang="en-US">
                <a:ea typeface="ＭＳ Ｐゴシック" panose="020B0600070205080204" pitchFamily="34" charset="-128"/>
              </a:rPr>
              <a:t> – wakeup all waiting threads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Condition variables </a:t>
            </a:r>
            <a:r>
              <a:rPr lang="en-US" altLang="en-US" i="1">
                <a:ea typeface="ＭＳ Ｐゴシック" panose="020B0600070205080204" pitchFamily="34" charset="-128"/>
              </a:rPr>
              <a:t>are not</a:t>
            </a:r>
            <a:r>
              <a:rPr lang="en-US" altLang="en-US">
                <a:ea typeface="ＭＳ Ｐゴシック" panose="020B0600070205080204" pitchFamily="34" charset="-128"/>
              </a:rPr>
              <a:t> boolean objects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if (condition_variable) then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… does not make sense</a:t>
            </a:r>
          </a:p>
          <a:p>
            <a:pPr lvl="1"/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if (num_resources == 0) then wait(resources_available)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does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 example will make this more clear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4">
            <a:extLst>
              <a:ext uri="{FF2B5EF4-FFF2-40B4-BE49-F238E27FC236}">
                <a16:creationId xmlns:a16="http://schemas.microsoft.com/office/drawing/2014/main" id="{2F2F31AE-C863-C664-C5B9-AE172DB1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287C353-1B59-F44A-4CF1-FA6F474E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21E0E8-6E72-AA4E-9CB3-EEEB3508585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5266" name="Rectangle 2">
            <a:extLst>
              <a:ext uri="{FF2B5EF4-FFF2-40B4-BE49-F238E27FC236}">
                <a16:creationId xmlns:a16="http://schemas.microsoft.com/office/drawing/2014/main" id="{5346F13F-28A1-AF58-3ED0-91D2AD25F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 Bounded Buffer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F172D9F6-FEFB-3085-4A78-89BFF8384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3886200" cy="3870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Monitor </a:t>
            </a:r>
            <a:r>
              <a:rPr lang="en-US" altLang="en-US" sz="1600">
                <a:solidFill>
                  <a:srgbClr val="0000FF"/>
                </a:solidFill>
              </a:rPr>
              <a:t>bounded_buffer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Resource buffer[N];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</a:t>
            </a:r>
            <a:r>
              <a:rPr lang="en-US" altLang="en-US" sz="1600">
                <a:solidFill>
                  <a:srgbClr val="D60093"/>
                </a:solidFill>
              </a:rPr>
              <a:t>// </a:t>
            </a:r>
            <a:r>
              <a:rPr lang="en-US" altLang="en-US" sz="1600" i="1">
                <a:solidFill>
                  <a:srgbClr val="D60093"/>
                </a:solidFill>
              </a:rPr>
              <a:t>Variables for indexing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i="1">
                <a:solidFill>
                  <a:srgbClr val="D60093"/>
                </a:solidFill>
              </a:rPr>
              <a:t>  // monitor invariant involves these vars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Condition not_full; // space in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Condition not_empty; // value in buffer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void </a:t>
            </a:r>
            <a:r>
              <a:rPr lang="en-US" altLang="en-US" sz="1600">
                <a:solidFill>
                  <a:srgbClr val="0000FF"/>
                </a:solidFill>
              </a:rPr>
              <a:t>put_resource</a:t>
            </a:r>
            <a:r>
              <a:rPr lang="en-US" altLang="en-US" sz="1600"/>
              <a:t> (Resource R)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if (</a:t>
            </a:r>
            <a:r>
              <a:rPr lang="en-US" altLang="en-US" sz="1600" i="1"/>
              <a:t>buffer array is full</a:t>
            </a:r>
            <a:r>
              <a:rPr lang="en-US" altLang="en-US" sz="160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    wait(not_full);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0000FF"/>
                </a:solidFill>
              </a:rPr>
              <a:t>Add R to buffer array</a:t>
            </a:r>
            <a:r>
              <a:rPr lang="en-US" altLang="en-US" sz="1600" i="1"/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signal(not_empty);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F02491C7-C6A5-5A1F-BC0F-0E3F2226A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3886200" cy="2401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  Resource </a:t>
            </a:r>
            <a:r>
              <a:rPr lang="en-US" altLang="en-US" sz="1600">
                <a:solidFill>
                  <a:srgbClr val="FF3300"/>
                </a:solidFill>
              </a:rPr>
              <a:t>get_resource</a:t>
            </a:r>
            <a:r>
              <a:rPr lang="en-US" altLang="en-US" sz="1600"/>
              <a:t>()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if (</a:t>
            </a:r>
            <a:r>
              <a:rPr lang="en-US" altLang="en-US" sz="1600" i="1"/>
              <a:t>buffer array is empty</a:t>
            </a:r>
            <a:r>
              <a:rPr lang="en-US" altLang="en-US" sz="160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    wait(not_empty);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FF3300"/>
                </a:solidFill>
              </a:rPr>
              <a:t>Get resource R from buffer array</a:t>
            </a:r>
            <a:r>
              <a:rPr lang="en-US" altLang="en-US" sz="1600" i="1"/>
              <a:t>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signal(not_full);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return R;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 </a:t>
            </a:r>
            <a:r>
              <a:rPr lang="en-US" altLang="en-US" sz="1600">
                <a:solidFill>
                  <a:srgbClr val="D60093"/>
                </a:solidFill>
              </a:rPr>
              <a:t>// end monitor</a:t>
            </a:r>
          </a:p>
        </p:txBody>
      </p:sp>
      <p:sp>
        <p:nvSpPr>
          <p:cNvPr id="31752" name="Rectangle 6">
            <a:extLst>
              <a:ext uri="{FF2B5EF4-FFF2-40B4-BE49-F238E27FC236}">
                <a16:creationId xmlns:a16="http://schemas.microsoft.com/office/drawing/2014/main" id="{6F23823B-F3FC-CF49-E000-6CE90AF63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867400"/>
            <a:ext cx="7924800" cy="533400"/>
          </a:xfrm>
          <a:noFill/>
        </p:spPr>
        <p:txBody>
          <a:bodyPr/>
          <a:lstStyle/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happens if no threads are waiting when signal 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>
            <a:extLst>
              <a:ext uri="{FF2B5EF4-FFF2-40B4-BE49-F238E27FC236}">
                <a16:creationId xmlns:a16="http://schemas.microsoft.com/office/drawing/2014/main" id="{B1FC9AD8-7C75-E88B-E990-FB9119698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10 -- Monitors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1973CE22-CC88-A220-077A-4A3E58E7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6E9EB7-931F-504E-8D27-14767D1F0EFF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34D9DE79-8738-D088-F946-61C6E7926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Monitor Queues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C2AEAACF-7C13-F3FD-C058-EEAF0A3D7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3886200" cy="44577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Monitor </a:t>
            </a:r>
            <a:r>
              <a:rPr lang="en-US" altLang="en-US" sz="1600">
                <a:solidFill>
                  <a:srgbClr val="0000FF"/>
                </a:solidFill>
              </a:rPr>
              <a:t>bounded_buffer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Condition not_full;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…</a:t>
            </a:r>
            <a:r>
              <a:rPr lang="en-US" altLang="en-US" sz="1600" i="1"/>
              <a:t>other variables</a:t>
            </a:r>
            <a:r>
              <a:rPr lang="en-US" altLang="en-US" sz="1600"/>
              <a:t>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Condition not_empty;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void </a:t>
            </a:r>
            <a:r>
              <a:rPr lang="en-US" altLang="en-US" sz="1600">
                <a:solidFill>
                  <a:srgbClr val="0000FF"/>
                </a:solidFill>
              </a:rPr>
              <a:t>put_resource</a:t>
            </a:r>
            <a:r>
              <a:rPr lang="en-US" altLang="en-US" sz="1600"/>
              <a:t> ()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…wait(not_full)…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…signal(not_empty)…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Resource </a:t>
            </a:r>
            <a:r>
              <a:rPr lang="en-US" altLang="en-US" sz="1600">
                <a:solidFill>
                  <a:srgbClr val="0000FF"/>
                </a:solidFill>
              </a:rPr>
              <a:t>get_resource</a:t>
            </a:r>
            <a:r>
              <a:rPr lang="en-US" altLang="en-US" sz="1600"/>
              <a:t> ()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</p:txBody>
      </p:sp>
      <p:sp>
        <p:nvSpPr>
          <p:cNvPr id="16389" name="Line 11">
            <a:extLst>
              <a:ext uri="{FF2B5EF4-FFF2-40B4-BE49-F238E27FC236}">
                <a16:creationId xmlns:a16="http://schemas.microsoft.com/office/drawing/2014/main" id="{02D89E4F-12FA-CFF2-9B06-09219487AA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1828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14">
            <a:extLst>
              <a:ext uri="{FF2B5EF4-FFF2-40B4-BE49-F238E27FC236}">
                <a16:creationId xmlns:a16="http://schemas.microsoft.com/office/drawing/2014/main" id="{A847DCBF-5D50-00BF-C7BB-9B49C28B9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1828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15">
            <a:extLst>
              <a:ext uri="{FF2B5EF4-FFF2-40B4-BE49-F238E27FC236}">
                <a16:creationId xmlns:a16="http://schemas.microsoft.com/office/drawing/2014/main" id="{AC93199F-D253-ED3A-2DA6-71E20CEAC1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8288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18">
            <a:extLst>
              <a:ext uri="{FF2B5EF4-FFF2-40B4-BE49-F238E27FC236}">
                <a16:creationId xmlns:a16="http://schemas.microsoft.com/office/drawing/2014/main" id="{C7295C19-A859-48AC-55D1-EE9F088534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2438400"/>
            <a:ext cx="2743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19">
            <a:extLst>
              <a:ext uri="{FF2B5EF4-FFF2-40B4-BE49-F238E27FC236}">
                <a16:creationId xmlns:a16="http://schemas.microsoft.com/office/drawing/2014/main" id="{7F2E9E14-AF57-CB8F-ECF0-C72DA93A10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438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22">
            <a:extLst>
              <a:ext uri="{FF2B5EF4-FFF2-40B4-BE49-F238E27FC236}">
                <a16:creationId xmlns:a16="http://schemas.microsoft.com/office/drawing/2014/main" id="{FF8731C5-ACCA-7B0D-EFFC-0305918C30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048000"/>
            <a:ext cx="1905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24">
            <a:extLst>
              <a:ext uri="{FF2B5EF4-FFF2-40B4-BE49-F238E27FC236}">
                <a16:creationId xmlns:a16="http://schemas.microsoft.com/office/drawing/2014/main" id="{AB3C2B08-D0F7-E5C6-4925-B3FE79C6C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67640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D60093"/>
                </a:solidFill>
              </a:rPr>
              <a:t>Waiting to enter</a:t>
            </a:r>
          </a:p>
        </p:txBody>
      </p:sp>
      <p:sp>
        <p:nvSpPr>
          <p:cNvPr id="16396" name="Text Box 25">
            <a:extLst>
              <a:ext uri="{FF2B5EF4-FFF2-40B4-BE49-F238E27FC236}">
                <a16:creationId xmlns:a16="http://schemas.microsoft.com/office/drawing/2014/main" id="{FC976D15-1ED6-2BAC-EF0F-32785FC70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514600"/>
            <a:ext cx="2057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D60093"/>
                </a:solidFill>
              </a:rPr>
              <a:t>Waiting on condition variables</a:t>
            </a:r>
          </a:p>
        </p:txBody>
      </p:sp>
      <p:sp>
        <p:nvSpPr>
          <p:cNvPr id="16397" name="Arc 28">
            <a:extLst>
              <a:ext uri="{FF2B5EF4-FFF2-40B4-BE49-F238E27FC236}">
                <a16:creationId xmlns:a16="http://schemas.microsoft.com/office/drawing/2014/main" id="{DB58C960-9A0E-2CB7-52C9-DD6088CD28BB}"/>
              </a:ext>
            </a:extLst>
          </p:cNvPr>
          <p:cNvSpPr>
            <a:spLocks/>
          </p:cNvSpPr>
          <p:nvPr/>
        </p:nvSpPr>
        <p:spPr bwMode="auto">
          <a:xfrm flipV="1">
            <a:off x="3886200" y="2667000"/>
            <a:ext cx="2743200" cy="2895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dash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rc 29">
            <a:extLst>
              <a:ext uri="{FF2B5EF4-FFF2-40B4-BE49-F238E27FC236}">
                <a16:creationId xmlns:a16="http://schemas.microsoft.com/office/drawing/2014/main" id="{77948FB6-AE52-AAE2-6586-1B1BDE73127F}"/>
              </a:ext>
            </a:extLst>
          </p:cNvPr>
          <p:cNvSpPr>
            <a:spLocks/>
          </p:cNvSpPr>
          <p:nvPr/>
        </p:nvSpPr>
        <p:spPr bwMode="auto">
          <a:xfrm flipV="1">
            <a:off x="2895600" y="3276600"/>
            <a:ext cx="2057400" cy="914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prstDash val="dash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30">
            <a:extLst>
              <a:ext uri="{FF2B5EF4-FFF2-40B4-BE49-F238E27FC236}">
                <a16:creationId xmlns:a16="http://schemas.microsoft.com/office/drawing/2014/main" id="{A5039B60-CF4C-F21E-F1C4-880425EE8B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057400"/>
            <a:ext cx="0" cy="7620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0" name="Group 31">
            <a:extLst>
              <a:ext uri="{FF2B5EF4-FFF2-40B4-BE49-F238E27FC236}">
                <a16:creationId xmlns:a16="http://schemas.microsoft.com/office/drawing/2014/main" id="{6C92F349-9FF3-9727-022C-B18D833D523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600200"/>
            <a:ext cx="457200" cy="457200"/>
            <a:chOff x="2064" y="2112"/>
            <a:chExt cx="240" cy="240"/>
          </a:xfrm>
        </p:grpSpPr>
        <p:sp>
          <p:nvSpPr>
            <p:cNvPr id="16421" name="Oval 32">
              <a:extLst>
                <a:ext uri="{FF2B5EF4-FFF2-40B4-BE49-F238E27FC236}">
                  <a16:creationId xmlns:a16="http://schemas.microsoft.com/office/drawing/2014/main" id="{135D854B-B5D9-00D6-862C-E56219F6E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22" name="AutoShape 33">
              <a:extLst>
                <a:ext uri="{FF2B5EF4-FFF2-40B4-BE49-F238E27FC236}">
                  <a16:creationId xmlns:a16="http://schemas.microsoft.com/office/drawing/2014/main" id="{689A26C0-C738-E05F-B223-760615E90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6401" name="Group 34">
            <a:extLst>
              <a:ext uri="{FF2B5EF4-FFF2-40B4-BE49-F238E27FC236}">
                <a16:creationId xmlns:a16="http://schemas.microsoft.com/office/drawing/2014/main" id="{699E2DA3-51E6-4DAB-35BF-667D2FB8B230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1600200"/>
            <a:ext cx="457200" cy="457200"/>
            <a:chOff x="2064" y="2112"/>
            <a:chExt cx="240" cy="240"/>
          </a:xfrm>
        </p:grpSpPr>
        <p:sp>
          <p:nvSpPr>
            <p:cNvPr id="16419" name="Oval 35">
              <a:extLst>
                <a:ext uri="{FF2B5EF4-FFF2-40B4-BE49-F238E27FC236}">
                  <a16:creationId xmlns:a16="http://schemas.microsoft.com/office/drawing/2014/main" id="{33851A0E-C9A1-94A2-C79F-12285FEB6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20" name="AutoShape 36">
              <a:extLst>
                <a:ext uri="{FF2B5EF4-FFF2-40B4-BE49-F238E27FC236}">
                  <a16:creationId xmlns:a16="http://schemas.microsoft.com/office/drawing/2014/main" id="{D233200A-C3FC-B718-3AC8-F076B840D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6402" name="Group 37">
            <a:extLst>
              <a:ext uri="{FF2B5EF4-FFF2-40B4-BE49-F238E27FC236}">
                <a16:creationId xmlns:a16="http://schemas.microsoft.com/office/drawing/2014/main" id="{55E87FCC-0B2B-7AED-E145-5F452ECA44A1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600200"/>
            <a:ext cx="457200" cy="457200"/>
            <a:chOff x="2064" y="2112"/>
            <a:chExt cx="240" cy="240"/>
          </a:xfrm>
        </p:grpSpPr>
        <p:sp>
          <p:nvSpPr>
            <p:cNvPr id="16417" name="Oval 38">
              <a:extLst>
                <a:ext uri="{FF2B5EF4-FFF2-40B4-BE49-F238E27FC236}">
                  <a16:creationId xmlns:a16="http://schemas.microsoft.com/office/drawing/2014/main" id="{217F55F7-79E7-2532-B75D-F645A9239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18" name="AutoShape 39">
              <a:extLst>
                <a:ext uri="{FF2B5EF4-FFF2-40B4-BE49-F238E27FC236}">
                  <a16:creationId xmlns:a16="http://schemas.microsoft.com/office/drawing/2014/main" id="{287AF8D9-052F-D8AA-BCD7-970B6B5AE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6403" name="Group 40">
            <a:extLst>
              <a:ext uri="{FF2B5EF4-FFF2-40B4-BE49-F238E27FC236}">
                <a16:creationId xmlns:a16="http://schemas.microsoft.com/office/drawing/2014/main" id="{7BA0D622-CB12-DC5C-8C4A-7B69DF91B031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209800"/>
            <a:ext cx="457200" cy="457200"/>
            <a:chOff x="2064" y="2112"/>
            <a:chExt cx="240" cy="240"/>
          </a:xfrm>
        </p:grpSpPr>
        <p:sp>
          <p:nvSpPr>
            <p:cNvPr id="16415" name="Oval 41">
              <a:extLst>
                <a:ext uri="{FF2B5EF4-FFF2-40B4-BE49-F238E27FC236}">
                  <a16:creationId xmlns:a16="http://schemas.microsoft.com/office/drawing/2014/main" id="{0783F80B-9962-8C9E-7491-6014FBEC5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16" name="AutoShape 42">
              <a:extLst>
                <a:ext uri="{FF2B5EF4-FFF2-40B4-BE49-F238E27FC236}">
                  <a16:creationId xmlns:a16="http://schemas.microsoft.com/office/drawing/2014/main" id="{0195D87E-757B-772E-E613-BF6C5C724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6404" name="Group 43">
            <a:extLst>
              <a:ext uri="{FF2B5EF4-FFF2-40B4-BE49-F238E27FC236}">
                <a16:creationId xmlns:a16="http://schemas.microsoft.com/office/drawing/2014/main" id="{0E82D275-8E29-BBCF-9605-B965BE64435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2209800"/>
            <a:ext cx="457200" cy="457200"/>
            <a:chOff x="2064" y="2112"/>
            <a:chExt cx="240" cy="240"/>
          </a:xfrm>
        </p:grpSpPr>
        <p:sp>
          <p:nvSpPr>
            <p:cNvPr id="16413" name="Oval 44">
              <a:extLst>
                <a:ext uri="{FF2B5EF4-FFF2-40B4-BE49-F238E27FC236}">
                  <a16:creationId xmlns:a16="http://schemas.microsoft.com/office/drawing/2014/main" id="{9905BB7F-A543-305D-BD8A-1379F4BD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14" name="AutoShape 45">
              <a:extLst>
                <a:ext uri="{FF2B5EF4-FFF2-40B4-BE49-F238E27FC236}">
                  <a16:creationId xmlns:a16="http://schemas.microsoft.com/office/drawing/2014/main" id="{92A3D0EE-DBE6-7926-9E1F-F475320A8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6405" name="Group 46">
            <a:extLst>
              <a:ext uri="{FF2B5EF4-FFF2-40B4-BE49-F238E27FC236}">
                <a16:creationId xmlns:a16="http://schemas.microsoft.com/office/drawing/2014/main" id="{FC4A7AD8-124C-672D-4DAE-88514141DDCE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819400"/>
            <a:ext cx="457200" cy="457200"/>
            <a:chOff x="2064" y="2112"/>
            <a:chExt cx="240" cy="240"/>
          </a:xfrm>
        </p:grpSpPr>
        <p:sp>
          <p:nvSpPr>
            <p:cNvPr id="16411" name="Oval 47">
              <a:extLst>
                <a:ext uri="{FF2B5EF4-FFF2-40B4-BE49-F238E27FC236}">
                  <a16:creationId xmlns:a16="http://schemas.microsoft.com/office/drawing/2014/main" id="{B76E7A11-DDB8-8B37-0D97-FAC938555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412" name="AutoShape 48">
              <a:extLst>
                <a:ext uri="{FF2B5EF4-FFF2-40B4-BE49-F238E27FC236}">
                  <a16:creationId xmlns:a16="http://schemas.microsoft.com/office/drawing/2014/main" id="{687B5AD9-D88D-DCFB-4156-1E9DD2401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Font typeface="ZapfDingbats" pitchFamily="82" charset="2"/>
                <a:buChar char="u"/>
              </a:pPr>
              <a:endParaRPr lang="en-US" alt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16406" name="Oval 50">
            <a:extLst>
              <a:ext uri="{FF2B5EF4-FFF2-40B4-BE49-F238E27FC236}">
                <a16:creationId xmlns:a16="http://schemas.microsoft.com/office/drawing/2014/main" id="{82833AFB-4862-D7A3-6FB3-A2A07CFAA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4572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ZapfDingbats" pitchFamily="82" charset="2"/>
              <a:buChar char="u"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16407" name="AutoShape 51">
            <a:extLst>
              <a:ext uri="{FF2B5EF4-FFF2-40B4-BE49-F238E27FC236}">
                <a16:creationId xmlns:a16="http://schemas.microsoft.com/office/drawing/2014/main" id="{F8D492D2-FCC2-41BB-DB0A-C7166458A401}"/>
              </a:ext>
            </a:extLst>
          </p:cNvPr>
          <p:cNvSpPr>
            <a:spLocks/>
          </p:cNvSpPr>
          <p:nvPr/>
        </p:nvSpPr>
        <p:spPr bwMode="auto">
          <a:xfrm>
            <a:off x="3657600" y="5334000"/>
            <a:ext cx="182563" cy="274638"/>
          </a:xfrm>
          <a:prstGeom prst="rightBracket">
            <a:avLst>
              <a:gd name="adj" fmla="val 54324"/>
            </a:avLst>
          </a:prstGeom>
          <a:noFill/>
          <a:ln w="9525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ZapfDingbats" pitchFamily="82" charset="2"/>
              <a:buChar char="u"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16408" name="Arc 52">
            <a:extLst>
              <a:ext uri="{FF2B5EF4-FFF2-40B4-BE49-F238E27FC236}">
                <a16:creationId xmlns:a16="http://schemas.microsoft.com/office/drawing/2014/main" id="{2AC76B29-C86E-CFD0-3EC1-4CEF1C418498}"/>
              </a:ext>
            </a:extLst>
          </p:cNvPr>
          <p:cNvSpPr>
            <a:spLocks/>
          </p:cNvSpPr>
          <p:nvPr/>
        </p:nvSpPr>
        <p:spPr bwMode="auto">
          <a:xfrm>
            <a:off x="2895600" y="3962400"/>
            <a:ext cx="762000" cy="1371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dash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Text Box 53">
            <a:extLst>
              <a:ext uri="{FF2B5EF4-FFF2-40B4-BE49-F238E27FC236}">
                <a16:creationId xmlns:a16="http://schemas.microsoft.com/office/drawing/2014/main" id="{C81E9930-2825-2A77-24E2-F1BEE06FC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181600"/>
            <a:ext cx="2057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D60093"/>
                </a:solidFill>
              </a:rPr>
              <a:t>Executing inside the monitor</a:t>
            </a:r>
          </a:p>
        </p:txBody>
      </p:sp>
      <p:sp>
        <p:nvSpPr>
          <p:cNvPr id="16410" name="Arc 55">
            <a:extLst>
              <a:ext uri="{FF2B5EF4-FFF2-40B4-BE49-F238E27FC236}">
                <a16:creationId xmlns:a16="http://schemas.microsoft.com/office/drawing/2014/main" id="{E38B4F9E-B91B-EB1E-4002-1A3C3299CC23}"/>
              </a:ext>
            </a:extLst>
          </p:cNvPr>
          <p:cNvSpPr>
            <a:spLocks/>
          </p:cNvSpPr>
          <p:nvPr/>
        </p:nvSpPr>
        <p:spPr bwMode="auto">
          <a:xfrm flipV="1">
            <a:off x="3733800" y="1981200"/>
            <a:ext cx="1066800" cy="152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prstDash val="dash"/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3_dbllineb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50000"/>
          <a:buFont typeface="ZapfDingbats" pitchFamily="82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50000"/>
          <a:buFont typeface="ZapfDingbats" pitchFamily="82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12051</TotalTime>
  <Pages>7</Pages>
  <Words>1639</Words>
  <Application>Microsoft Macintosh PowerPoint</Application>
  <PresentationFormat>Letter Paper (8.5x11 in)</PresentationFormat>
  <Paragraphs>249</Paragraphs>
  <Slides>18</Slides>
  <Notes>3</Notes>
  <HiddenSlides>5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3_dbllineb</vt:lpstr>
      <vt:lpstr>Microsoft Graph Chart</vt:lpstr>
      <vt:lpstr>CSE 153 Design of Operating Systems  Winter 2023</vt:lpstr>
      <vt:lpstr>Today/Looking ahead</vt:lpstr>
      <vt:lpstr>Monitors</vt:lpstr>
      <vt:lpstr>Monitor Semantics</vt:lpstr>
      <vt:lpstr>Account Example</vt:lpstr>
      <vt:lpstr>Monitors, Monitor Invariants and Condition Variables</vt:lpstr>
      <vt:lpstr>Condition Variables</vt:lpstr>
      <vt:lpstr>Monitor Bounded Buffer</vt:lpstr>
      <vt:lpstr>Monitor Queues</vt:lpstr>
      <vt:lpstr>Condition Vars != Semaphores</vt:lpstr>
      <vt:lpstr>Signal Semantics</vt:lpstr>
      <vt:lpstr>Hoare vs. Mesa Monitors</vt:lpstr>
      <vt:lpstr>Condition Vars &amp; Locks</vt:lpstr>
      <vt:lpstr>Monitors and Java</vt:lpstr>
      <vt:lpstr>Summary</vt:lpstr>
      <vt:lpstr>Advanced synchronization (FYI)</vt:lpstr>
      <vt:lpstr>More synchronization practice</vt:lpstr>
      <vt:lpstr>More synchronization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Winter 2015</dc:title>
  <dc:subject/>
  <dc:creator>Tala Abughazaleh</dc:creator>
  <cp:keywords/>
  <dc:description/>
  <cp:lastModifiedBy>Nael Abu-Ghazaleh</cp:lastModifiedBy>
  <cp:revision>23</cp:revision>
  <cp:lastPrinted>2007-01-16T00:30:47Z</cp:lastPrinted>
  <dcterms:created xsi:type="dcterms:W3CDTF">2016-04-14T14:49:17Z</dcterms:created>
  <dcterms:modified xsi:type="dcterms:W3CDTF">2023-02-03T16:29:49Z</dcterms:modified>
</cp:coreProperties>
</file>