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>
  <p:sldMasterIdLst>
    <p:sldMasterId id="2147483662" r:id="rId1"/>
  </p:sldMasterIdLst>
  <p:notesMasterIdLst>
    <p:notesMasterId r:id="rId16"/>
  </p:notesMasterIdLst>
  <p:handoutMasterIdLst>
    <p:handoutMasterId r:id="rId17"/>
  </p:handoutMasterIdLst>
  <p:sldIdLst>
    <p:sldId id="258" r:id="rId2"/>
    <p:sldId id="359" r:id="rId3"/>
    <p:sldId id="367" r:id="rId4"/>
    <p:sldId id="369" r:id="rId5"/>
    <p:sldId id="370" r:id="rId6"/>
    <p:sldId id="371" r:id="rId7"/>
    <p:sldId id="318" r:id="rId8"/>
    <p:sldId id="317" r:id="rId9"/>
    <p:sldId id="319" r:id="rId10"/>
    <p:sldId id="315" r:id="rId11"/>
    <p:sldId id="320" r:id="rId12"/>
    <p:sldId id="316" r:id="rId13"/>
    <p:sldId id="337" r:id="rId14"/>
    <p:sldId id="321" r:id="rId15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14" y="-9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BBD58CD-7DBA-0F40-9E01-BC1734B62A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7E2DEAD-8773-3A47-B4DD-4AE712872D2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A7B2E80-6746-D844-9886-89E9374A5BE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DF4F60E-8633-6C4F-823A-80D2C34FDEF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i="1"/>
            </a:lvl1pPr>
          </a:lstStyle>
          <a:p>
            <a:fld id="{A396C461-D5A2-5A48-8A67-9BA6341A1C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7200016-B60B-DC47-B6ED-281BE820AD8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6624F65-CE9E-6043-9844-549F45CEF8C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9ACC19C-DCC1-294B-A7C9-ECB957E4397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6C7EC83-EA65-2447-86DF-48E2A253BF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96" tIns="0" rIns="20096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i="1">
                <a:latin typeface="Times New Roman" panose="02020603050405020304" pitchFamily="18" charset="0"/>
              </a:defRPr>
            </a:lvl1pPr>
          </a:lstStyle>
          <a:p>
            <a:fld id="{B6B05575-8038-0146-AC55-A7FCE68BB98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FDC57B0-788E-814E-B78C-80B284123A9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39" tIns="48574" rIns="97139" bIns="48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8655945-8791-4A47-85F4-14A3B1FB1E3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8413" y="725488"/>
            <a:ext cx="4783137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5">
            <a:extLst>
              <a:ext uri="{FF2B5EF4-FFF2-40B4-BE49-F238E27FC236}">
                <a16:creationId xmlns:a16="http://schemas.microsoft.com/office/drawing/2014/main" id="{0F11227F-FAD0-2A48-8915-EC1757D25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2A3DAD-A54C-8448-BE4E-0805E8439174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BB6E63CA-3FC2-A242-A0CF-71C34BA6637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D9BFBA5-6014-D34D-8634-45016B1C3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None/>
            </a:pPr>
            <a:endParaRPr lang="en-US" altLang="en-US" sz="20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>
            <a:extLst>
              <a:ext uri="{FF2B5EF4-FFF2-40B4-BE49-F238E27FC236}">
                <a16:creationId xmlns:a16="http://schemas.microsoft.com/office/drawing/2014/main" id="{FD0BDC37-C88B-2E45-8266-29E2378066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2" name="Notes Placeholder 2">
            <a:extLst>
              <a:ext uri="{FF2B5EF4-FFF2-40B4-BE49-F238E27FC236}">
                <a16:creationId xmlns:a16="http://schemas.microsoft.com/office/drawing/2014/main" id="{836AF172-4339-6E49-957F-91E2A49E8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>
                <a:latin typeface="Arial" panose="020B0604020202020204" pitchFamily="34" charset="0"/>
                <a:ea typeface="ＭＳ Ｐゴシック" panose="020B0600070205080204" pitchFamily="34" charset="-128"/>
              </a:rPr>
              <a:t>Semaphores can also be used as atomic counters</a:t>
            </a:r>
          </a:p>
          <a:p>
            <a:pPr marL="37931725" lvl="1" indent="-37474525">
              <a:lnSpc>
                <a:spcPct val="90000"/>
              </a:lnSpc>
            </a:pPr>
            <a:r>
              <a:rPr lang="en-US" altLang="en-US" sz="1800">
                <a:latin typeface="Arial" panose="020B0604020202020204" pitchFamily="34" charset="0"/>
                <a:ea typeface="ＭＳ Ｐゴシック" panose="020B0600070205080204" pitchFamily="34" charset="-128"/>
              </a:rPr>
              <a:t>More later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FC35BA85-7C8D-5848-888E-5F179541DD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32AD422-570F-6A40-84C7-0410C02E75E5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47269C73-53B6-794E-9F28-475CACD9C4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622A2BF2-1787-4A47-A4DB-A33C8A62B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solidFill>
                  <a:srgbClr val="D60093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How can we use semaphores to control access to the object to implement this protocol?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CBF7DCEC-68BC-CF47-A004-70CA86BC19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F623606-4A5A-1244-A51A-CAA9F389A2E5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9EC84393-AA93-2B49-94A0-A66FD362F4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2032FF46-8F6B-C647-B895-77BE6A1A3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lvl="1" indent="0"/>
            <a:r>
              <a:rPr lang="en-US" altLang="en-US">
                <a:solidFill>
                  <a:srgbClr val="D60093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Why don't writers use </a:t>
            </a:r>
            <a:r>
              <a:rPr lang="en-US" altLang="en-US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mutex</a:t>
            </a:r>
            <a:r>
              <a:rPr lang="en-US" altLang="en-US">
                <a:solidFill>
                  <a:srgbClr val="D60093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?</a:t>
            </a:r>
          </a:p>
          <a:p>
            <a:pPr marL="457200" lvl="1" indent="0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457200" lvl="1" indent="0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happens if the signal(mutex) is above the </a:t>
            </a:r>
            <a:r>
              <a:rPr lang="ja-JP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latin typeface="Arial" panose="020B0604020202020204" pitchFamily="34" charset="0"/>
                <a:ea typeface="ＭＳ Ｐゴシック" panose="020B0600070205080204" pitchFamily="34" charset="-128"/>
              </a:rPr>
              <a:t>if (readcount == 1)</a:t>
            </a:r>
            <a:r>
              <a:rPr lang="ja-JP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latin typeface="Arial" panose="020B0604020202020204" pitchFamily="34" charset="0"/>
                <a:ea typeface="ＭＳ Ｐゴシック" panose="020B0600070205080204" pitchFamily="34" charset="-128"/>
              </a:rPr>
              <a:t>?</a:t>
            </a:r>
          </a:p>
          <a:p>
            <a:pPr marL="914400" lvl="2" indent="0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Another thread comes in, increments readcount, both threads think that they are not the first, no wait on w_or_r, writers are not blocked out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450614BC-2F82-514C-8E29-FC370B03D6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770C4F6-814F-0741-9362-52B480471FA5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6416993C-D3DE-FC45-8921-FF5D91D058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BDF49CAD-D3DE-4240-8A1A-C7F21B6BD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Symbol" pitchFamily="2" charset="2"/>
              </a:rPr>
              <a:t>0  </a:t>
            </a:r>
            <a:r>
              <a:rPr lang="en-US" altLang="en-US" i="1">
                <a:latin typeface="Arial" panose="020B0604020202020204" pitchFamily="34" charset="0"/>
                <a:ea typeface="ＭＳ Ｐゴシック" panose="020B0600070205080204" pitchFamily="34" charset="-128"/>
                <a:sym typeface="Symbol" pitchFamily="2" charset="2"/>
              </a:rPr>
              <a:t>np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Symbol" pitchFamily="2" charset="2"/>
              </a:rPr>
              <a:t>  </a:t>
            </a:r>
            <a:r>
              <a:rPr lang="en-US" altLang="en-US" i="1">
                <a:latin typeface="Arial" panose="020B0604020202020204" pitchFamily="34" charset="0"/>
                <a:ea typeface="ＭＳ Ｐゴシック" panose="020B0600070205080204" pitchFamily="34" charset="-128"/>
                <a:sym typeface="Symbol" pitchFamily="2" charset="2"/>
              </a:rPr>
              <a:t>nc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Symbol" pitchFamily="2" charset="2"/>
              </a:rPr>
              <a:t>  N and 0  (</a:t>
            </a:r>
            <a:r>
              <a:rPr lang="en-US" altLang="en-US" i="1">
                <a:latin typeface="Arial" panose="020B0604020202020204" pitchFamily="34" charset="0"/>
                <a:ea typeface="ＭＳ Ｐゴシック" panose="020B0600070205080204" pitchFamily="34" charset="-128"/>
                <a:sym typeface="Symbol" pitchFamily="2" charset="2"/>
              </a:rPr>
              <a:t>nc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Symbol" pitchFamily="2" charset="2"/>
              </a:rPr>
              <a:t> </a:t>
            </a:r>
            <a:r>
              <a:rPr lang="en-US" altLang="en-US">
                <a:latin typeface="ヒラギノ角ゴ Pro W3" panose="020B0300000000000000" pitchFamily="34" charset="-128"/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i="1">
                <a:latin typeface="Arial" panose="020B0604020202020204" pitchFamily="34" charset="0"/>
                <a:ea typeface="ＭＳ Ｐゴシック" panose="020B0600070205080204" pitchFamily="34" charset="-128"/>
                <a:sym typeface="Symbol" pitchFamily="2" charset="2"/>
              </a:rPr>
              <a:t>np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sym typeface="Symbol" pitchFamily="2" charset="2"/>
              </a:rPr>
              <a:t>)  N  N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F17F76A9-0759-6547-9CED-863A296548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4F6DF7-D6EE-3E41-AFEE-DC0505AD3D26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2270E00-567A-1D4D-AA69-F78DA0A246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fld id="{77107188-5B41-F24E-9ED6-76AFE4BF69A2}" type="datetime1">
              <a:rPr lang="en-US" altLang="en-US"/>
              <a:pPr>
                <a:defRPr/>
              </a:pPr>
              <a:t>2/1/23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3711617-1EC1-D04F-AC97-CAC5D2C8AF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CSE 153 – Lecture 9 – Semaphores and Monitors</a:t>
            </a:r>
          </a:p>
        </p:txBody>
      </p:sp>
    </p:spTree>
    <p:extLst>
      <p:ext uri="{BB962C8B-B14F-4D97-AF65-F5344CB8AC3E}">
        <p14:creationId xmlns:p14="http://schemas.microsoft.com/office/powerpoint/2010/main" val="214910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>
            <a:extLst>
              <a:ext uri="{FF2B5EF4-FFF2-40B4-BE49-F238E27FC236}">
                <a16:creationId xmlns:a16="http://schemas.microsoft.com/office/drawing/2014/main" id="{293BA764-4CC4-204D-B6BE-29BE9C0F8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387AE8-9BA4-E348-A802-D5268BF47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fld id="{5353377F-C27A-534E-ABDF-A2DB3283389B}" type="datetime1">
              <a:rPr lang="en-US" altLang="en-US"/>
              <a:pPr>
                <a:defRPr/>
              </a:pPr>
              <a:t>2/1/23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B2EA85-11C5-4A4D-A871-203E6B157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9 – Semaphores and Monitors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631368-3F66-8F41-B774-32644E50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060F0-BBF8-4344-A4CA-356FE3BFB9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03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>
            <a:extLst>
              <a:ext uri="{FF2B5EF4-FFF2-40B4-BE49-F238E27FC236}">
                <a16:creationId xmlns:a16="http://schemas.microsoft.com/office/drawing/2014/main" id="{35F07AAD-974D-B546-9546-3506249864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481C828-456F-5F4C-B356-77B5586156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404F6F0-A4FA-3A4C-A753-05CE210A831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876DA14-6F57-7C4B-8BA7-69C9D177CBE8}" type="datetime1">
              <a:rPr lang="en-US" altLang="en-US"/>
              <a:pPr>
                <a:defRPr/>
              </a:pPr>
              <a:t>2/1/23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8DCD381-05FA-6B42-89C3-C2EE1503E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2819400" y="6248400"/>
            <a:ext cx="3581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pPr>
              <a:defRPr/>
            </a:pPr>
            <a:r>
              <a:rPr lang="en-US" altLang="en-US"/>
              <a:t>CSE 153 – Lecture 9 – Semaphores and Monitors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30B2017-D75A-3D46-ABDF-45CE46119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D6111E27-04D9-6548-9897-05CE72B89B4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400">
          <a:solidFill>
            <a:schemeClr val="accent2"/>
          </a:solidFill>
          <a:latin typeface="Arial" pitchFamily="34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pitchFamily="82" charset="2"/>
        <a:buChar char="u"/>
        <a:defRPr sz="2000">
          <a:solidFill>
            <a:schemeClr val="accent2"/>
          </a:solidFill>
          <a:latin typeface="Arial" pitchFamily="34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accent2"/>
          </a:solidFill>
          <a:latin typeface="Arial" pitchFamily="34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sz="1600">
          <a:solidFill>
            <a:schemeClr val="accent2"/>
          </a:solidFill>
          <a:latin typeface="Arial" pitchFamily="34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1600">
          <a:solidFill>
            <a:schemeClr val="accent2"/>
          </a:solidFill>
          <a:latin typeface="Arial" pitchFamily="34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1249A0F-0C08-3844-85FD-43EBE3AF8A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CSE 153</a:t>
            </a:r>
            <a:b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Design of Operating Systems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sz="3200" dirty="0">
                <a:ea typeface="ＭＳ Ｐゴシック" panose="020B0600070205080204" pitchFamily="34" charset="-128"/>
              </a:rPr>
            </a:br>
            <a:r>
              <a:rPr lang="en-US" altLang="en-US" sz="3200">
                <a:ea typeface="ＭＳ Ｐゴシック" panose="020B0600070205080204" pitchFamily="34" charset="-128"/>
              </a:rPr>
              <a:t>Winter 2023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68E8C5C-6CB5-E549-8ED2-F8A45BDA42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buFont typeface="Monotype Sorts" charset="0"/>
              <a:buNone/>
              <a:defRPr/>
            </a:pPr>
            <a:r>
              <a:rPr lang="en-US" sz="2800" dirty="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Lecture 9: Semaphores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4">
            <a:extLst>
              <a:ext uri="{FF2B5EF4-FFF2-40B4-BE49-F238E27FC236}">
                <a16:creationId xmlns:a16="http://schemas.microsoft.com/office/drawing/2014/main" id="{863E815C-586A-D84A-9011-2F1BD993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0AA83C64-F342-FC49-B665-FDC3322FF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7EC738-AA3E-7042-9DDC-065D4E59E9D4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A8C7A3C6-6C49-7145-B677-C3EF8517B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Bounded Buffer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BBF680C7-BE10-634A-AD63-319318900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Problem: Set of buffers shared by producer and consumer threads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solidFill>
                  <a:srgbClr val="0000FF"/>
                </a:solidFill>
                <a:ea typeface="ＭＳ Ｐゴシック" panose="020B0600070205080204" pitchFamily="34" charset="-128"/>
              </a:rPr>
              <a:t>Producer</a:t>
            </a:r>
            <a:r>
              <a:rPr lang="en-US" altLang="en-US" sz="1800">
                <a:ea typeface="ＭＳ Ｐゴシック" panose="020B0600070205080204" pitchFamily="34" charset="-128"/>
              </a:rPr>
              <a:t> inserts jobs into the buffer set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solidFill>
                  <a:srgbClr val="FF3300"/>
                </a:solidFill>
                <a:ea typeface="ＭＳ Ｐゴシック" panose="020B0600070205080204" pitchFamily="34" charset="-128"/>
              </a:rPr>
              <a:t>Consumer</a:t>
            </a:r>
            <a:r>
              <a:rPr lang="en-US" altLang="en-US" sz="1800">
                <a:ea typeface="ＭＳ Ｐゴシック" panose="020B0600070205080204" pitchFamily="34" charset="-128"/>
              </a:rPr>
              <a:t> removes jobs from the buffer set</a:t>
            </a:r>
          </a:p>
          <a:p>
            <a:pPr lvl="1">
              <a:lnSpc>
                <a:spcPct val="90000"/>
              </a:lnSpc>
            </a:pPr>
            <a:endParaRPr lang="en-US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Producer and consumer execute at different rates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No serialization of one behind the other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Tasks are independent (easier to think about)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The buffer set allows each to run without explicit handoff</a:t>
            </a:r>
          </a:p>
          <a:p>
            <a:pPr>
              <a:lnSpc>
                <a:spcPct val="90000"/>
              </a:lnSpc>
            </a:pPr>
            <a:endParaRPr lang="en-US" altLang="en-US" sz="22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Data structure should not be corrupted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Due to race conditions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Or producer writing when full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Or consumer deleting when empty</a:t>
            </a:r>
          </a:p>
          <a:p>
            <a:pPr lvl="1">
              <a:lnSpc>
                <a:spcPct val="90000"/>
              </a:lnSpc>
            </a:pPr>
            <a:endParaRPr lang="en-US" altLang="en-US" sz="1800">
              <a:ea typeface="ＭＳ Ｐゴシック" panose="020B0600070205080204" pitchFamily="34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015571-9049-6648-A447-05B5C82BA814}"/>
              </a:ext>
            </a:extLst>
          </p:cNvPr>
          <p:cNvSpPr/>
          <p:nvPr/>
        </p:nvSpPr>
        <p:spPr bwMode="auto">
          <a:xfrm>
            <a:off x="7086600" y="2895600"/>
            <a:ext cx="1371600" cy="457200"/>
          </a:xfrm>
          <a:prstGeom prst="rect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2075" tIns="46038" rIns="92075" bIns="46038"/>
          <a:lstStyle/>
          <a:p>
            <a: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charset="0"/>
              <a:buChar char="u"/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9462" name="Straight Connector 8">
            <a:extLst>
              <a:ext uri="{FF2B5EF4-FFF2-40B4-BE49-F238E27FC236}">
                <a16:creationId xmlns:a16="http://schemas.microsoft.com/office/drawing/2014/main" id="{B7DDB8EC-2867-9F4B-A03C-16C949C09DC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086601" y="3124200"/>
            <a:ext cx="457200" cy="3175"/>
          </a:xfrm>
          <a:prstGeom prst="line">
            <a:avLst/>
          </a:prstGeom>
          <a:noFill/>
          <a:ln w="19050">
            <a:solidFill>
              <a:srgbClr val="1F1F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3" name="Straight Connector 11">
            <a:extLst>
              <a:ext uri="{FF2B5EF4-FFF2-40B4-BE49-F238E27FC236}">
                <a16:creationId xmlns:a16="http://schemas.microsoft.com/office/drawing/2014/main" id="{9BB80FE1-7B3B-4F43-A2F6-CF9CD137962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315994" y="3123406"/>
            <a:ext cx="457200" cy="1588"/>
          </a:xfrm>
          <a:prstGeom prst="line">
            <a:avLst/>
          </a:prstGeom>
          <a:noFill/>
          <a:ln w="19050">
            <a:solidFill>
              <a:srgbClr val="1F1F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4" name="Straight Connector 12">
            <a:extLst>
              <a:ext uri="{FF2B5EF4-FFF2-40B4-BE49-F238E27FC236}">
                <a16:creationId xmlns:a16="http://schemas.microsoft.com/office/drawing/2014/main" id="{EB31B2B2-D7B2-7F47-8DAD-9A259FF45C1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543007" y="3123406"/>
            <a:ext cx="457200" cy="1587"/>
          </a:xfrm>
          <a:prstGeom prst="line">
            <a:avLst/>
          </a:prstGeom>
          <a:noFill/>
          <a:ln w="19050">
            <a:solidFill>
              <a:srgbClr val="1F1F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5" name="Straight Connector 13">
            <a:extLst>
              <a:ext uri="{FF2B5EF4-FFF2-40B4-BE49-F238E27FC236}">
                <a16:creationId xmlns:a16="http://schemas.microsoft.com/office/drawing/2014/main" id="{04596572-7837-AC4D-AF80-A5394D93BA5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771607" y="3123406"/>
            <a:ext cx="457200" cy="1587"/>
          </a:xfrm>
          <a:prstGeom prst="line">
            <a:avLst/>
          </a:prstGeom>
          <a:noFill/>
          <a:ln w="19050">
            <a:solidFill>
              <a:srgbClr val="1F1F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6" name="Straight Connector 14">
            <a:extLst>
              <a:ext uri="{FF2B5EF4-FFF2-40B4-BE49-F238E27FC236}">
                <a16:creationId xmlns:a16="http://schemas.microsoft.com/office/drawing/2014/main" id="{D7C5420F-3E64-CB41-A35D-12AC96B3228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000207" y="3123406"/>
            <a:ext cx="457200" cy="1587"/>
          </a:xfrm>
          <a:prstGeom prst="line">
            <a:avLst/>
          </a:prstGeom>
          <a:noFill/>
          <a:ln w="19050">
            <a:solidFill>
              <a:srgbClr val="1F1F1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7" name="Straight Connector 15">
            <a:extLst>
              <a:ext uri="{FF2B5EF4-FFF2-40B4-BE49-F238E27FC236}">
                <a16:creationId xmlns:a16="http://schemas.microsoft.com/office/drawing/2014/main" id="{913F22D4-5B56-0146-A0DC-96283122196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05600" y="2667000"/>
            <a:ext cx="304800" cy="228600"/>
          </a:xfrm>
          <a:prstGeom prst="line">
            <a:avLst/>
          </a:prstGeom>
          <a:noFill/>
          <a:ln w="19050">
            <a:solidFill>
              <a:srgbClr val="1F1F1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8" name="Straight Connector 18">
            <a:extLst>
              <a:ext uri="{FF2B5EF4-FFF2-40B4-BE49-F238E27FC236}">
                <a16:creationId xmlns:a16="http://schemas.microsoft.com/office/drawing/2014/main" id="{F9CBC11C-59B9-4144-B89B-5F4083730D3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05600" y="3122613"/>
            <a:ext cx="304800" cy="1587"/>
          </a:xfrm>
          <a:prstGeom prst="line">
            <a:avLst/>
          </a:prstGeom>
          <a:noFill/>
          <a:ln w="19050">
            <a:solidFill>
              <a:srgbClr val="1F1F1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9" name="Straight Connector 20">
            <a:extLst>
              <a:ext uri="{FF2B5EF4-FFF2-40B4-BE49-F238E27FC236}">
                <a16:creationId xmlns:a16="http://schemas.microsoft.com/office/drawing/2014/main" id="{B19D084A-73E9-D346-9F32-D578492A94D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705600" y="3276600"/>
            <a:ext cx="304800" cy="228600"/>
          </a:xfrm>
          <a:prstGeom prst="line">
            <a:avLst/>
          </a:prstGeom>
          <a:noFill/>
          <a:ln w="19050">
            <a:solidFill>
              <a:srgbClr val="1F1F1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0" name="Straight Connector 23">
            <a:extLst>
              <a:ext uri="{FF2B5EF4-FFF2-40B4-BE49-F238E27FC236}">
                <a16:creationId xmlns:a16="http://schemas.microsoft.com/office/drawing/2014/main" id="{8F450BE8-18FC-A246-83B9-304856146A7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534400" y="2667000"/>
            <a:ext cx="304800" cy="228600"/>
          </a:xfrm>
          <a:prstGeom prst="line">
            <a:avLst/>
          </a:prstGeom>
          <a:noFill/>
          <a:ln w="19050">
            <a:solidFill>
              <a:srgbClr val="1F1F1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1" name="Straight Connector 25">
            <a:extLst>
              <a:ext uri="{FF2B5EF4-FFF2-40B4-BE49-F238E27FC236}">
                <a16:creationId xmlns:a16="http://schemas.microsoft.com/office/drawing/2014/main" id="{DA0610A1-F3FC-B848-BC58-B857DE19595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534400" y="3124200"/>
            <a:ext cx="304800" cy="1588"/>
          </a:xfrm>
          <a:prstGeom prst="line">
            <a:avLst/>
          </a:prstGeom>
          <a:noFill/>
          <a:ln w="19050">
            <a:solidFill>
              <a:srgbClr val="1F1F1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2" name="Straight Connector 26">
            <a:extLst>
              <a:ext uri="{FF2B5EF4-FFF2-40B4-BE49-F238E27FC236}">
                <a16:creationId xmlns:a16="http://schemas.microsoft.com/office/drawing/2014/main" id="{EA8CE249-7B2F-524A-9576-6614B717A74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534400" y="3276600"/>
            <a:ext cx="304800" cy="228600"/>
          </a:xfrm>
          <a:prstGeom prst="line">
            <a:avLst/>
          </a:prstGeom>
          <a:noFill/>
          <a:ln w="19050">
            <a:solidFill>
              <a:srgbClr val="1F1F1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>
            <a:extLst>
              <a:ext uri="{FF2B5EF4-FFF2-40B4-BE49-F238E27FC236}">
                <a16:creationId xmlns:a16="http://schemas.microsoft.com/office/drawing/2014/main" id="{1EA27532-9FDE-D546-92E6-0DC39E774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</a:p>
        </p:txBody>
      </p:sp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44C09AF9-01EC-2349-9AC7-BE161C48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379BA3-40BB-954A-ACCA-BDAC03D26144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85026" name="Rectangle 2">
            <a:extLst>
              <a:ext uri="{FF2B5EF4-FFF2-40B4-BE49-F238E27FC236}">
                <a16:creationId xmlns:a16="http://schemas.microsoft.com/office/drawing/2014/main" id="{93B2B10D-F035-6A4B-9593-26752D8B0E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Bounded Buffer (2)</a:t>
            </a:r>
          </a:p>
        </p:txBody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8C4FD107-5FAD-D548-B5B2-82CD196D6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0 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np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 </a:t>
            </a:r>
            <a:r>
              <a:rPr lang="en-US" altLang="en-US" i="1">
                <a:ea typeface="ＭＳ Ｐゴシック" panose="020B0600070205080204" pitchFamily="34" charset="-128"/>
                <a:sym typeface="Symbol" pitchFamily="2" charset="2"/>
              </a:rPr>
              <a:t>nc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 N</a:t>
            </a: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Use three semaphores: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full</a:t>
            </a:r>
            <a:r>
              <a:rPr lang="en-US" altLang="en-US">
                <a:ea typeface="ＭＳ Ｐゴシック" panose="020B0600070205080204" pitchFamily="34" charset="-128"/>
              </a:rPr>
              <a:t> – count of full buffers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Counting semaphore</a:t>
            </a:r>
          </a:p>
          <a:p>
            <a:pPr lvl="2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full </a:t>
            </a:r>
            <a:r>
              <a:rPr lang="en-US" altLang="en-US">
                <a:solidFill>
                  <a:srgbClr val="1F1F1F"/>
                </a:solidFill>
                <a:ea typeface="ＭＳ Ｐゴシック" panose="020B0600070205080204" pitchFamily="34" charset="-128"/>
              </a:rPr>
              <a:t>=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?</a:t>
            </a:r>
          </a:p>
          <a:p>
            <a:pPr lvl="3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(</a:t>
            </a:r>
            <a:r>
              <a:rPr lang="en-US" altLang="en-US" i="1">
                <a:solidFill>
                  <a:srgbClr val="0000FF"/>
                </a:solidFill>
                <a:ea typeface="ＭＳ Ｐゴシック" panose="020B0600070205080204" pitchFamily="34" charset="-128"/>
              </a:rPr>
              <a:t>np – nc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empty</a:t>
            </a:r>
            <a:r>
              <a:rPr lang="en-US" altLang="en-US">
                <a:ea typeface="ＭＳ Ｐゴシック" panose="020B0600070205080204" pitchFamily="34" charset="-128"/>
              </a:rPr>
              <a:t> – count of empty buffers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Counting semaphore</a:t>
            </a:r>
          </a:p>
          <a:p>
            <a:pPr lvl="2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  <a:sym typeface="Symbol" pitchFamily="2" charset="2"/>
              </a:rPr>
              <a:t>empty</a:t>
            </a: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>
                <a:solidFill>
                  <a:srgbClr val="1F1F1F"/>
                </a:solidFill>
                <a:ea typeface="ＭＳ Ｐゴシック" panose="020B0600070205080204" pitchFamily="34" charset="-128"/>
                <a:sym typeface="Symbol" pitchFamily="2" charset="2"/>
              </a:rPr>
              <a:t>=</a:t>
            </a:r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  <a:sym typeface="Symbol" pitchFamily="2" charset="2"/>
              </a:rPr>
              <a:t>?</a:t>
            </a:r>
          </a:p>
          <a:p>
            <a:pPr lvl="3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  <a:sym typeface="Symbol" pitchFamily="2" charset="2"/>
              </a:rPr>
              <a:t>N - (</a:t>
            </a:r>
            <a:r>
              <a:rPr lang="en-US" altLang="en-US" i="1">
                <a:solidFill>
                  <a:srgbClr val="0000FF"/>
                </a:solidFill>
                <a:ea typeface="ＭＳ Ｐゴシック" panose="020B0600070205080204" pitchFamily="34" charset="-128"/>
                <a:sym typeface="Symbol" pitchFamily="2" charset="2"/>
              </a:rPr>
              <a:t>np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  <a:sym typeface="Symbol" pitchFamily="2" charset="2"/>
              </a:rPr>
              <a:t>  </a:t>
            </a:r>
            <a:r>
              <a:rPr lang="en-US" altLang="en-US" i="1">
                <a:solidFill>
                  <a:srgbClr val="0000FF"/>
                </a:solidFill>
                <a:ea typeface="ＭＳ Ｐゴシック" panose="020B0600070205080204" pitchFamily="34" charset="-128"/>
                <a:sym typeface="Symbol" pitchFamily="2" charset="2"/>
              </a:rPr>
              <a:t>nc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  <a:sym typeface="Symbol" pitchFamily="2" charset="2"/>
              </a:rPr>
              <a:t>)</a:t>
            </a:r>
            <a:endParaRPr lang="en-US" altLang="en-US">
              <a:solidFill>
                <a:srgbClr val="0000FF"/>
              </a:solidFill>
              <a:ea typeface="ＭＳ Ｐゴシック" panose="020B0600070205080204" pitchFamily="34" charset="-128"/>
            </a:endParaRP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mutex</a:t>
            </a:r>
            <a:r>
              <a:rPr lang="en-US" altLang="en-US">
                <a:ea typeface="ＭＳ Ｐゴシック" panose="020B0600070205080204" pitchFamily="34" charset="-128"/>
              </a:rPr>
              <a:t> – mutual exclusion to shared set of buffers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Binary semaphore</a:t>
            </a:r>
            <a:endParaRPr lang="en-US" altLang="en-US">
              <a:solidFill>
                <a:srgbClr val="0000FF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>
            <a:extLst>
              <a:ext uri="{FF2B5EF4-FFF2-40B4-BE49-F238E27FC236}">
                <a16:creationId xmlns:a16="http://schemas.microsoft.com/office/drawing/2014/main" id="{11B85A33-56E7-7F46-AC04-71AD38C3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</a:p>
        </p:txBody>
      </p:sp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1DF53704-DB5E-9A41-B91D-07F79C92E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5B85EB-7EBB-1C42-AEFC-7E9578516C0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1" name="Text Box 4">
            <a:extLst>
              <a:ext uri="{FF2B5EF4-FFF2-40B4-BE49-F238E27FC236}">
                <a16:creationId xmlns:a16="http://schemas.microsoft.com/office/drawing/2014/main" id="{E0E62EE5-8638-5A48-80EA-0E147CA1F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971800"/>
            <a:ext cx="3886200" cy="29892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>
                <a:solidFill>
                  <a:srgbClr val="0000FF"/>
                </a:solidFill>
              </a:rPr>
              <a:t>producer</a:t>
            </a:r>
            <a:r>
              <a:rPr lang="en-US" altLang="en-US" sz="1600"/>
              <a:t>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while (1)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</a:t>
            </a:r>
            <a:r>
              <a:rPr lang="en-US" altLang="en-US" sz="1600" i="1">
                <a:solidFill>
                  <a:srgbClr val="0000FF"/>
                </a:solidFill>
              </a:rPr>
              <a:t>Produce new resource;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wait(empty); </a:t>
            </a:r>
            <a:r>
              <a:rPr lang="en-US" altLang="en-US" sz="1600">
                <a:solidFill>
                  <a:srgbClr val="D60093"/>
                </a:solidFill>
              </a:rPr>
              <a:t>// wait for empty buffer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wait(mutex); </a:t>
            </a:r>
            <a:r>
              <a:rPr lang="en-US" altLang="en-US" sz="1600">
                <a:solidFill>
                  <a:srgbClr val="D60093"/>
                </a:solidFill>
              </a:rPr>
              <a:t>// lock buffer list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</a:t>
            </a:r>
            <a:r>
              <a:rPr lang="en-US" altLang="en-US" sz="1600" i="1">
                <a:solidFill>
                  <a:srgbClr val="0000FF"/>
                </a:solidFill>
              </a:rPr>
              <a:t>Add resource to an empty buffer;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signal(mutex); </a:t>
            </a:r>
            <a:r>
              <a:rPr lang="en-US" altLang="en-US" sz="1600">
                <a:solidFill>
                  <a:srgbClr val="D60093"/>
                </a:solidFill>
              </a:rPr>
              <a:t>// unlock buffer list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signal(full);      </a:t>
            </a:r>
            <a:r>
              <a:rPr lang="en-US" altLang="en-US" sz="1600">
                <a:solidFill>
                  <a:srgbClr val="D60093"/>
                </a:solidFill>
              </a:rPr>
              <a:t>// note a full buffer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}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}</a:t>
            </a:r>
          </a:p>
        </p:txBody>
      </p:sp>
      <p:sp>
        <p:nvSpPr>
          <p:cNvPr id="380930" name="Rectangle 2">
            <a:extLst>
              <a:ext uri="{FF2B5EF4-FFF2-40B4-BE49-F238E27FC236}">
                <a16:creationId xmlns:a16="http://schemas.microsoft.com/office/drawing/2014/main" id="{9C2B261F-B504-1943-A9A3-A27344C27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Bounded Buffer (3)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802B5779-3489-B84A-A26B-7B46DADAE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971800"/>
            <a:ext cx="3886200" cy="29892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>
                <a:solidFill>
                  <a:srgbClr val="FF3300"/>
                </a:solidFill>
              </a:rPr>
              <a:t>consumer</a:t>
            </a:r>
            <a:r>
              <a:rPr lang="en-US" altLang="en-US" sz="1600"/>
              <a:t>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while (1)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wait(full);         </a:t>
            </a:r>
            <a:r>
              <a:rPr lang="en-US" altLang="en-US" sz="1600">
                <a:solidFill>
                  <a:srgbClr val="D60093"/>
                </a:solidFill>
              </a:rPr>
              <a:t>// wait for a full buffer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wait(mutex);    </a:t>
            </a:r>
            <a:r>
              <a:rPr lang="en-US" altLang="en-US" sz="1600">
                <a:solidFill>
                  <a:srgbClr val="D60093"/>
                </a:solidFill>
              </a:rPr>
              <a:t>// lock buffer list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</a:t>
            </a:r>
            <a:r>
              <a:rPr lang="en-US" altLang="en-US" sz="1600" i="1">
                <a:solidFill>
                  <a:srgbClr val="FF3300"/>
                </a:solidFill>
              </a:rPr>
              <a:t>Remove resource from a full buffer;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signal(mutex); </a:t>
            </a:r>
            <a:r>
              <a:rPr lang="en-US" altLang="en-US" sz="1600">
                <a:solidFill>
                  <a:srgbClr val="D60093"/>
                </a:solidFill>
              </a:rPr>
              <a:t>// unlock buffer list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signal(empty); </a:t>
            </a:r>
            <a:r>
              <a:rPr lang="en-US" altLang="en-US" sz="1600">
                <a:solidFill>
                  <a:srgbClr val="D60093"/>
                </a:solidFill>
              </a:rPr>
              <a:t>// note an empty buffer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</a:t>
            </a:r>
            <a:r>
              <a:rPr lang="en-US" altLang="en-US" sz="1600" i="1">
                <a:solidFill>
                  <a:srgbClr val="FF3300"/>
                </a:solidFill>
              </a:rPr>
              <a:t>Consume resource;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}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}</a:t>
            </a:r>
          </a:p>
        </p:txBody>
      </p:sp>
      <p:sp>
        <p:nvSpPr>
          <p:cNvPr id="22534" name="Text Box 7">
            <a:extLst>
              <a:ext uri="{FF2B5EF4-FFF2-40B4-BE49-F238E27FC236}">
                <a16:creationId xmlns:a16="http://schemas.microsoft.com/office/drawing/2014/main" id="{BDE3E3B3-B0E4-6243-9158-DD206F6F8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76400"/>
            <a:ext cx="8153400" cy="9334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/>
              <a:t>Semaphore mutex = 1;   </a:t>
            </a:r>
            <a:r>
              <a:rPr lang="en-US" altLang="en-US" sz="1600">
                <a:solidFill>
                  <a:srgbClr val="D60093"/>
                </a:solidFill>
              </a:rPr>
              <a:t>// mutual exclusion to shared set of buffers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Semaphore empty = N;  </a:t>
            </a:r>
            <a:r>
              <a:rPr lang="en-US" altLang="en-US" sz="1600">
                <a:solidFill>
                  <a:srgbClr val="D60093"/>
                </a:solidFill>
              </a:rPr>
              <a:t>// count of empty buffers (all empty to start)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Semaphore full = 0;        </a:t>
            </a:r>
            <a:r>
              <a:rPr lang="en-US" altLang="en-US" sz="1600">
                <a:solidFill>
                  <a:srgbClr val="D60093"/>
                </a:solidFill>
              </a:rPr>
              <a:t>// count of full buffers (none full to start)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>
            <a:extLst>
              <a:ext uri="{FF2B5EF4-FFF2-40B4-BE49-F238E27FC236}">
                <a16:creationId xmlns:a16="http://schemas.microsoft.com/office/drawing/2014/main" id="{F42C22F0-72DF-5748-9867-CCF9DA8A9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</a:p>
        </p:txBody>
      </p:sp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DD6E73A8-89CC-954A-B8C6-8BA7CE11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FC335C-0BC9-3F49-ACDC-ADD92D46F4B9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05506" name="Rectangle 2">
            <a:extLst>
              <a:ext uri="{FF2B5EF4-FFF2-40B4-BE49-F238E27FC236}">
                <a16:creationId xmlns:a16="http://schemas.microsoft.com/office/drawing/2014/main" id="{081884A1-3E2F-354C-980A-B2C94A710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Bounded Buffer (4)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69DCEDA-07F1-8143-8143-6590B46F6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>
                <a:solidFill>
                  <a:srgbClr val="D60093"/>
                </a:solidFill>
                <a:ea typeface="ＭＳ Ｐゴシック" panose="020B0600070205080204" pitchFamily="34" charset="-128"/>
              </a:rPr>
              <a:t>Why need the mutex at all?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sz="2000">
              <a:solidFill>
                <a:srgbClr val="D60093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endParaRPr lang="en-US" altLang="en-US" sz="18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The pattern of signal/wait on full/empty is a common construct often called an interlock</a:t>
            </a:r>
          </a:p>
          <a:p>
            <a:pPr>
              <a:lnSpc>
                <a:spcPct val="90000"/>
              </a:lnSpc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Producer-Consumer and Bounded Buffer are classic examples of synchronization problems</a:t>
            </a:r>
          </a:p>
          <a:p>
            <a:pPr lvl="1">
              <a:lnSpc>
                <a:spcPct val="90000"/>
              </a:lnSpc>
            </a:pPr>
            <a:r>
              <a:rPr lang="en-US" altLang="en-US" sz="1600">
                <a:ea typeface="ＭＳ Ｐゴシック" panose="020B0600070205080204" pitchFamily="34" charset="-128"/>
              </a:rPr>
              <a:t>We will see and practice others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4">
            <a:extLst>
              <a:ext uri="{FF2B5EF4-FFF2-40B4-BE49-F238E27FC236}">
                <a16:creationId xmlns:a16="http://schemas.microsoft.com/office/drawing/2014/main" id="{360D9FF4-008E-1D45-BF7D-9B1945BB2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</a:p>
        </p:txBody>
      </p:sp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922CF337-9F9E-7E48-B88E-663E39984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90C945-A9F1-F64A-9374-BC91B2FD422D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3D258C34-8322-314E-8DDA-7597D54CE8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Semaphore Summary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7F4E6C2-4DCC-5F49-9E97-BA8712195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8768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Semaphores can be used to solve any of the traditional synchronization problems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However, they have some drawbacks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They are essentially shared global variables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Can potentially be accessed anywhere in program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connection between the semaphore and the data being controlled by the semaphore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Used both for critical sections (mutual exclusion) and coordination (scheduling)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Note that I had to use comments in the code to distinguish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 control or guarantee of proper usage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Sometimes hard to use and prone to bugs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Another approach: Use programming language support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38DB-659F-474E-9FDD-F75A3C30D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Last time</a:t>
            </a:r>
          </a:p>
        </p:txBody>
      </p:sp>
      <p:sp>
        <p:nvSpPr>
          <p:cNvPr id="8194" name="Content Placeholder 2">
            <a:extLst>
              <a:ext uri="{FF2B5EF4-FFF2-40B4-BE49-F238E27FC236}">
                <a16:creationId xmlns:a16="http://schemas.microsoft.com/office/drawing/2014/main" id="{83E5FECC-2062-3F45-991A-821212CBB8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Introduced hardware support for synchronization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Two flavors: 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Atomic instructions that read and update a variable</a:t>
            </a:r>
          </a:p>
          <a:p>
            <a:pPr lvl="3"/>
            <a:r>
              <a:rPr lang="en-US" altLang="en-US">
                <a:ea typeface="ＭＳ Ｐゴシック" panose="020B0600070205080204" pitchFamily="34" charset="-128"/>
              </a:rPr>
              <a:t>E.g., test-and-set, xchange, </a:t>
            </a:r>
            <a:r>
              <a:rPr lang="mr-IN" altLang="en-US">
                <a:ea typeface="ＭＳ Ｐゴシック" panose="020B0600070205080204" pitchFamily="34" charset="-128"/>
              </a:rPr>
              <a:t>…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Disable interrupts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Blocking locks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Spin lock only around acquire of lock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Introduced Semaphores</a:t>
            </a:r>
          </a:p>
          <a:p>
            <a:pPr lvl="4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195" name="Footer Placeholder 3">
            <a:extLst>
              <a:ext uri="{FF2B5EF4-FFF2-40B4-BE49-F238E27FC236}">
                <a16:creationId xmlns:a16="http://schemas.microsoft.com/office/drawing/2014/main" id="{B17AEBD0-96B3-374D-A739-AB4F8E525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</a:p>
        </p:txBody>
      </p:sp>
      <p:sp>
        <p:nvSpPr>
          <p:cNvPr id="8196" name="Slide Number Placeholder 4">
            <a:extLst>
              <a:ext uri="{FF2B5EF4-FFF2-40B4-BE49-F238E27FC236}">
                <a16:creationId xmlns:a16="http://schemas.microsoft.com/office/drawing/2014/main" id="{7CA02F3C-106F-B04B-94CF-8DA1F1301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925006-800C-424D-8F53-DEB86A066EEB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Number Placeholder 5">
            <a:extLst>
              <a:ext uri="{FF2B5EF4-FFF2-40B4-BE49-F238E27FC236}">
                <a16:creationId xmlns:a16="http://schemas.microsoft.com/office/drawing/2014/main" id="{F8DF7A25-2CD7-5741-B94C-933C08CF5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4DB53A-1EB3-3F4A-BA3B-B42A3E0842EA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19A4D888-3D9A-CA43-853C-3FD68800F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Semaphores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ACEFEF8-585D-2541-A51E-5E59967697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Semaphores are an </a:t>
            </a:r>
            <a:r>
              <a:rPr lang="en-US" altLang="en-US" sz="2000">
                <a:solidFill>
                  <a:srgbClr val="FF3300"/>
                </a:solidFill>
                <a:ea typeface="ＭＳ Ｐゴシック" panose="020B0600070205080204" pitchFamily="34" charset="-128"/>
              </a:rPr>
              <a:t>abstract data type</a:t>
            </a:r>
            <a:r>
              <a:rPr lang="en-US" altLang="en-US" sz="2000">
                <a:ea typeface="ＭＳ Ｐゴシック" panose="020B0600070205080204" pitchFamily="34" charset="-128"/>
              </a:rPr>
              <a:t> that provide mutual exclusion to critical sections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ea typeface="ＭＳ Ｐゴシック" panose="020B0600070205080204" pitchFamily="34" charset="-128"/>
              </a:rPr>
              <a:t>Block waiters, interrupts enabled within critical section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altLang="en-US" sz="1800">
                <a:ea typeface="ＭＳ Ｐゴシック" panose="020B0600070205080204" pitchFamily="34" charset="-128"/>
              </a:rPr>
              <a:t>Described by Dijkstra in THE system in 1968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Semaphores are integers that support two operations: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solidFill>
                  <a:srgbClr val="0000FF"/>
                </a:solidFill>
                <a:ea typeface="ＭＳ Ｐゴシック" panose="020B0600070205080204" pitchFamily="34" charset="-128"/>
              </a:rPr>
              <a:t>wait(semaphore)</a:t>
            </a:r>
            <a:r>
              <a:rPr lang="en-US" altLang="en-US" sz="1800">
                <a:ea typeface="ＭＳ Ｐゴシック" panose="020B0600070205080204" pitchFamily="34" charset="-128"/>
              </a:rPr>
              <a:t>: decrement, block until semaphore is open</a:t>
            </a:r>
          </a:p>
          <a:p>
            <a:pPr lvl="2">
              <a:lnSpc>
                <a:spcPct val="90000"/>
              </a:lnSpc>
            </a:pPr>
            <a:r>
              <a:rPr lang="en-US" altLang="en-US" sz="1600">
                <a:ea typeface="ＭＳ Ｐゴシック" panose="020B0600070205080204" pitchFamily="34" charset="-128"/>
              </a:rPr>
              <a:t>Also P(), after the Dutch word for test, or down()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solidFill>
                  <a:srgbClr val="0000FF"/>
                </a:solidFill>
                <a:ea typeface="ＭＳ Ｐゴシック" panose="020B0600070205080204" pitchFamily="34" charset="-128"/>
              </a:rPr>
              <a:t>signal(semaphore)</a:t>
            </a:r>
            <a:r>
              <a:rPr lang="en-US" altLang="en-US" sz="1800">
                <a:ea typeface="ＭＳ Ｐゴシック" panose="020B0600070205080204" pitchFamily="34" charset="-128"/>
              </a:rPr>
              <a:t>: increment, allow another thread to enter</a:t>
            </a:r>
          </a:p>
          <a:p>
            <a:pPr lvl="2">
              <a:lnSpc>
                <a:spcPct val="90000"/>
              </a:lnSpc>
            </a:pPr>
            <a:r>
              <a:rPr lang="en-US" altLang="en-US" sz="1600">
                <a:ea typeface="ＭＳ Ｐゴシック" panose="020B0600070205080204" pitchFamily="34" charset="-128"/>
              </a:rPr>
              <a:t>Also V() after the Dutch word for increment, or up()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altLang="en-US" sz="1800">
                <a:ea typeface="ＭＳ Ｐゴシック" panose="020B0600070205080204" pitchFamily="34" charset="-128"/>
              </a:rPr>
              <a:t>That's it! No other operations – not even just reading its value – exist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Semaphore safety property: the semaphore value is always greater than or equal to 0</a:t>
            </a:r>
          </a:p>
        </p:txBody>
      </p:sp>
      <p:sp>
        <p:nvSpPr>
          <p:cNvPr id="9220" name="Footer Placeholder 1">
            <a:extLst>
              <a:ext uri="{FF2B5EF4-FFF2-40B4-BE49-F238E27FC236}">
                <a16:creationId xmlns:a16="http://schemas.microsoft.com/office/drawing/2014/main" id="{5642C8E6-1F03-C84C-8242-99C1B3E17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Footer Placeholder 4">
            <a:extLst>
              <a:ext uri="{FF2B5EF4-FFF2-40B4-BE49-F238E27FC236}">
                <a16:creationId xmlns:a16="http://schemas.microsoft.com/office/drawing/2014/main" id="{7C3E85C1-F93E-644C-8E5F-17E4AE202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</a:p>
        </p:txBody>
      </p:sp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1315C477-1971-9348-9CFA-2B72119D7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BF2715-F62F-DC47-AB2E-3B0BCABB4054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78882" name="Rectangle 2">
            <a:extLst>
              <a:ext uri="{FF2B5EF4-FFF2-40B4-BE49-F238E27FC236}">
                <a16:creationId xmlns:a16="http://schemas.microsoft.com/office/drawing/2014/main" id="{599CE8A5-912C-6345-8A43-BF8E8B1CB8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Semaphore Types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0222D3AD-C4DA-E247-9EF3-785ED9F7C6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Semaphores come in two types</a:t>
            </a:r>
          </a:p>
          <a:p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Mutex</a:t>
            </a:r>
            <a:r>
              <a:rPr lang="en-US" altLang="en-US">
                <a:ea typeface="ＭＳ Ｐゴシック" panose="020B0600070205080204" pitchFamily="34" charset="-128"/>
              </a:rPr>
              <a:t> semaphore (or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binary</a:t>
            </a:r>
            <a:r>
              <a:rPr lang="en-US" altLang="en-US">
                <a:ea typeface="ＭＳ Ｐゴシック" panose="020B0600070205080204" pitchFamily="34" charset="-128"/>
              </a:rPr>
              <a:t> semaphore)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Represents single access to a resource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Guarantees mutual exclusion to a critical section</a:t>
            </a:r>
          </a:p>
          <a:p>
            <a:pPr lvl="1">
              <a:buFont typeface="ZapfDingbats" pitchFamily="8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Counting</a:t>
            </a:r>
            <a:r>
              <a:rPr lang="en-US" altLang="en-US">
                <a:ea typeface="ＭＳ Ｐゴシック" panose="020B0600070205080204" pitchFamily="34" charset="-128"/>
              </a:rPr>
              <a:t> semaphore (or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general</a:t>
            </a:r>
            <a:r>
              <a:rPr lang="en-US" altLang="en-US">
                <a:ea typeface="ＭＳ Ｐゴシック" panose="020B0600070205080204" pitchFamily="34" charset="-128"/>
              </a:rPr>
              <a:t> semaphore)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Multiple threads pass the semaphore determined by count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mutex has count = 1, counting has count = 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Represents a resource with many units available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or a resource allowing some unsynchronized concurrent access (e.g., reading)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Number Placeholder 5">
            <a:extLst>
              <a:ext uri="{FF2B5EF4-FFF2-40B4-BE49-F238E27FC236}">
                <a16:creationId xmlns:a16="http://schemas.microsoft.com/office/drawing/2014/main" id="{43833856-F52B-7B4E-A47C-957709B9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2C3497-3BEB-A441-B796-95D0ECC25355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7262963A-B7B1-C04F-87D1-D47495413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Using Semaphores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5A4AB3B-CBD3-EB4F-8890-440CA549B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6858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Use is similar to our locks, but semantics are different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25546525-BB88-0747-8887-C54E3D73E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057400"/>
            <a:ext cx="3429000" cy="3151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400"/>
              <a:t>struct Semaphore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    int value;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    Queue q;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} S;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>
                <a:solidFill>
                  <a:srgbClr val="0000FF"/>
                </a:solidFill>
              </a:rPr>
              <a:t>withdraw</a:t>
            </a:r>
            <a:r>
              <a:rPr lang="en-US" altLang="en-US" sz="1400"/>
              <a:t> (account, amount)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    wait(S);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    balance = get_balance(account);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    balance = balance – amount;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    put_balance(account, balance);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    signal(S);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    return balance;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}</a:t>
            </a:r>
          </a:p>
        </p:txBody>
      </p:sp>
      <p:sp>
        <p:nvSpPr>
          <p:cNvPr id="12293" name="Text Box 7">
            <a:extLst>
              <a:ext uri="{FF2B5EF4-FFF2-40B4-BE49-F238E27FC236}">
                <a16:creationId xmlns:a16="http://schemas.microsoft.com/office/drawing/2014/main" id="{DB860A43-FE76-FA43-801A-A2B85FFAB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57400"/>
            <a:ext cx="3200400" cy="825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400"/>
              <a:t>wait(S);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balance = get_balance(account);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balance = balance – amount;</a:t>
            </a:r>
            <a:endParaRPr lang="en-US" altLang="en-US" sz="900">
              <a:solidFill>
                <a:schemeClr val="tx1"/>
              </a:solidFill>
            </a:endParaRPr>
          </a:p>
        </p:txBody>
      </p:sp>
      <p:sp>
        <p:nvSpPr>
          <p:cNvPr id="12294" name="Text Box 9">
            <a:extLst>
              <a:ext uri="{FF2B5EF4-FFF2-40B4-BE49-F238E27FC236}">
                <a16:creationId xmlns:a16="http://schemas.microsoft.com/office/drawing/2014/main" id="{4CB4F2B4-B744-D54C-9066-DB1F85DDF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81400"/>
            <a:ext cx="3200400" cy="307975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400"/>
              <a:t>wait(S);</a:t>
            </a:r>
          </a:p>
        </p:txBody>
      </p:sp>
      <p:sp>
        <p:nvSpPr>
          <p:cNvPr id="12295" name="Text Box 10">
            <a:extLst>
              <a:ext uri="{FF2B5EF4-FFF2-40B4-BE49-F238E27FC236}">
                <a16:creationId xmlns:a16="http://schemas.microsoft.com/office/drawing/2014/main" id="{ADFA522C-B44D-AA40-8CD0-6442D3427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038600"/>
            <a:ext cx="3200400" cy="566738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400"/>
              <a:t>put_balance(account, balance);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signal(S);</a:t>
            </a:r>
          </a:p>
        </p:txBody>
      </p:sp>
      <p:sp>
        <p:nvSpPr>
          <p:cNvPr id="12296" name="Line 11">
            <a:extLst>
              <a:ext uri="{FF2B5EF4-FFF2-40B4-BE49-F238E27FC236}">
                <a16:creationId xmlns:a16="http://schemas.microsoft.com/office/drawing/2014/main" id="{0F456973-D8F9-8145-BE70-D204E2F35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0574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12">
            <a:extLst>
              <a:ext uri="{FF2B5EF4-FFF2-40B4-BE49-F238E27FC236}">
                <a16:creationId xmlns:a16="http://schemas.microsoft.com/office/drawing/2014/main" id="{A0931AAE-2657-E74F-BEF4-39B6182EC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124200"/>
            <a:ext cx="3200400" cy="307975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400"/>
              <a:t>wait(S);</a:t>
            </a:r>
          </a:p>
        </p:txBody>
      </p:sp>
      <p:sp>
        <p:nvSpPr>
          <p:cNvPr id="12298" name="Text Box 13">
            <a:extLst>
              <a:ext uri="{FF2B5EF4-FFF2-40B4-BE49-F238E27FC236}">
                <a16:creationId xmlns:a16="http://schemas.microsoft.com/office/drawing/2014/main" id="{A9301E0F-B331-044A-8D71-6033CF6E6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800600"/>
            <a:ext cx="3200400" cy="566738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400"/>
              <a:t>…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signal(S);</a:t>
            </a:r>
          </a:p>
        </p:txBody>
      </p:sp>
      <p:sp>
        <p:nvSpPr>
          <p:cNvPr id="12299" name="Text Box 15">
            <a:extLst>
              <a:ext uri="{FF2B5EF4-FFF2-40B4-BE49-F238E27FC236}">
                <a16:creationId xmlns:a16="http://schemas.microsoft.com/office/drawing/2014/main" id="{132C899A-BA83-FC4F-A60B-ED1781B84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562600"/>
            <a:ext cx="3200400" cy="566738"/>
          </a:xfrm>
          <a:prstGeom prst="rect">
            <a:avLst/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400"/>
              <a:t>…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/>
              <a:t>signal(S);</a:t>
            </a:r>
          </a:p>
        </p:txBody>
      </p:sp>
      <p:sp>
        <p:nvSpPr>
          <p:cNvPr id="12300" name="Text Box 16">
            <a:extLst>
              <a:ext uri="{FF2B5EF4-FFF2-40B4-BE49-F238E27FC236}">
                <a16:creationId xmlns:a16="http://schemas.microsoft.com/office/drawing/2014/main" id="{8B6AFB94-8DDB-9F4B-B39A-2D5A070FB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276600"/>
            <a:ext cx="99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</a:rPr>
              <a:t>Threads block</a:t>
            </a:r>
          </a:p>
        </p:txBody>
      </p:sp>
      <p:sp>
        <p:nvSpPr>
          <p:cNvPr id="12301" name="Text Box 17">
            <a:extLst>
              <a:ext uri="{FF2B5EF4-FFF2-40B4-BE49-F238E27FC236}">
                <a16:creationId xmlns:a16="http://schemas.microsoft.com/office/drawing/2014/main" id="{6EC1FA67-011E-1B48-B49A-DD5EF6C03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638800"/>
            <a:ext cx="281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</a:rPr>
              <a:t>It is </a:t>
            </a:r>
            <a:r>
              <a:rPr lang="en-US" altLang="en-US" sz="1400"/>
              <a:t>undefined</a:t>
            </a:r>
            <a:r>
              <a:rPr lang="en-US" altLang="en-US" sz="1400">
                <a:solidFill>
                  <a:srgbClr val="D60093"/>
                </a:solidFill>
              </a:rPr>
              <a:t> which thread runs after a signal</a:t>
            </a:r>
          </a:p>
        </p:txBody>
      </p:sp>
      <p:sp>
        <p:nvSpPr>
          <p:cNvPr id="12302" name="Line 18">
            <a:extLst>
              <a:ext uri="{FF2B5EF4-FFF2-40B4-BE49-F238E27FC236}">
                <a16:creationId xmlns:a16="http://schemas.microsoft.com/office/drawing/2014/main" id="{BAD4B1CD-EF1B-6E41-995A-46DA4DB1A8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352800"/>
            <a:ext cx="5334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9">
            <a:extLst>
              <a:ext uri="{FF2B5EF4-FFF2-40B4-BE49-F238E27FC236}">
                <a16:creationId xmlns:a16="http://schemas.microsoft.com/office/drawing/2014/main" id="{478A4862-29F3-8248-B35C-C9A309611D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581400"/>
            <a:ext cx="5334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20">
            <a:extLst>
              <a:ext uri="{FF2B5EF4-FFF2-40B4-BE49-F238E27FC236}">
                <a16:creationId xmlns:a16="http://schemas.microsoft.com/office/drawing/2014/main" id="{B69381E7-EED5-0E4A-BE2D-30183E22FE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5105400"/>
            <a:ext cx="10668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21">
            <a:extLst>
              <a:ext uri="{FF2B5EF4-FFF2-40B4-BE49-F238E27FC236}">
                <a16:creationId xmlns:a16="http://schemas.microsoft.com/office/drawing/2014/main" id="{46F1886C-A854-1643-90EC-415C0C09EE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791200"/>
            <a:ext cx="1066800" cy="76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Text Box 23">
            <a:extLst>
              <a:ext uri="{FF2B5EF4-FFF2-40B4-BE49-F238E27FC236}">
                <a16:creationId xmlns:a16="http://schemas.microsoft.com/office/drawing/2014/main" id="{E271FD5E-D65E-9B49-B891-735FBC43A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914775"/>
            <a:ext cx="99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D60093"/>
                </a:solidFill>
              </a:rPr>
              <a:t>critical section</a:t>
            </a:r>
          </a:p>
        </p:txBody>
      </p:sp>
      <p:sp>
        <p:nvSpPr>
          <p:cNvPr id="12307" name="Line 24">
            <a:extLst>
              <a:ext uri="{FF2B5EF4-FFF2-40B4-BE49-F238E27FC236}">
                <a16:creationId xmlns:a16="http://schemas.microsoft.com/office/drawing/2014/main" id="{C399EDF8-9B94-D049-BE42-1FBB044E54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3886200"/>
            <a:ext cx="4572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2308" name="Line 25">
            <a:extLst>
              <a:ext uri="{FF2B5EF4-FFF2-40B4-BE49-F238E27FC236}">
                <a16:creationId xmlns:a16="http://schemas.microsoft.com/office/drawing/2014/main" id="{CEC1278B-A354-5D43-9CF3-82F4B0C7C0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191000"/>
            <a:ext cx="457200" cy="533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2309" name="Footer Placeholder 1">
            <a:extLst>
              <a:ext uri="{FF2B5EF4-FFF2-40B4-BE49-F238E27FC236}">
                <a16:creationId xmlns:a16="http://schemas.microsoft.com/office/drawing/2014/main" id="{79F8B035-E48B-3F46-BFF2-E5FD98F6D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Number Placeholder 5">
            <a:extLst>
              <a:ext uri="{FF2B5EF4-FFF2-40B4-BE49-F238E27FC236}">
                <a16:creationId xmlns:a16="http://schemas.microsoft.com/office/drawing/2014/main" id="{1CDE564C-14EB-1A4C-AEFD-AFEB66B5A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367C55-9656-214F-A862-ACC92C81CA8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77858" name="Rectangle 2">
            <a:extLst>
              <a:ext uri="{FF2B5EF4-FFF2-40B4-BE49-F238E27FC236}">
                <a16:creationId xmlns:a16="http://schemas.microsoft.com/office/drawing/2014/main" id="{72907F1A-98F6-3943-9582-F7B91CD6E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Beyond Mutual Exclusion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71598E5-27D4-9442-B4AE-3F3F5AACF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We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ve looked at a simple example for using synchronization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Mutual exclusion while accessing a bank account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We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re going to use semaphores to look at more interesting examples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Counting critical region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Ordering threads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Readers/Writers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Producer consumer with bounded buffers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More general examples</a:t>
            </a:r>
          </a:p>
        </p:txBody>
      </p:sp>
      <p:sp>
        <p:nvSpPr>
          <p:cNvPr id="13316" name="Footer Placeholder 1">
            <a:extLst>
              <a:ext uri="{FF2B5EF4-FFF2-40B4-BE49-F238E27FC236}">
                <a16:creationId xmlns:a16="http://schemas.microsoft.com/office/drawing/2014/main" id="{F6325CD3-5E0E-D340-BDA0-817594DC7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oter Placeholder 4">
            <a:extLst>
              <a:ext uri="{FF2B5EF4-FFF2-40B4-BE49-F238E27FC236}">
                <a16:creationId xmlns:a16="http://schemas.microsoft.com/office/drawing/2014/main" id="{0EFD46D0-ABDE-FF49-8332-DE6F9EA2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</a:p>
        </p:txBody>
      </p:sp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B29FFFCE-899F-4943-ACBD-1CA0D5E3A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86F54E-45EA-ED49-A52B-041529A69560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82978" name="Rectangle 2">
            <a:extLst>
              <a:ext uri="{FF2B5EF4-FFF2-40B4-BE49-F238E27FC236}">
                <a16:creationId xmlns:a16="http://schemas.microsoft.com/office/drawing/2014/main" id="{9BE4DD44-C5B5-034B-958A-D92FBEDA3D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Readers/Writers Problem</a:t>
            </a:r>
          </a:p>
        </p:txBody>
      </p:sp>
      <p:sp>
        <p:nvSpPr>
          <p:cNvPr id="16390" name="Rectangle 3">
            <a:extLst>
              <a:ext uri="{FF2B5EF4-FFF2-40B4-BE49-F238E27FC236}">
                <a16:creationId xmlns:a16="http://schemas.microsoft.com/office/drawing/2014/main" id="{238CA497-DCDF-DF44-B214-5BEDBB4AD4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Readers/Writers Problem: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An object is shared among several threads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Some threads only read the object, others only write it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We can allow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multiple readers</a:t>
            </a:r>
            <a:r>
              <a:rPr lang="en-US" altLang="en-US">
                <a:ea typeface="ＭＳ Ｐゴシック" panose="020B0600070205080204" pitchFamily="34" charset="-128"/>
              </a:rPr>
              <a:t> but only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one writer</a:t>
            </a: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Let #r be the number of readers, </a:t>
            </a:r>
            <a:r>
              <a:rPr lang="en-US" altLang="en-US">
                <a:ea typeface="ヒラギノ角ゴ Pro W3" panose="020B0300000000000000" pitchFamily="34" charset="-128"/>
              </a:rPr>
              <a:t>#w be the number of writers</a:t>
            </a:r>
            <a:endParaRPr lang="en-US" altLang="en-US">
              <a:solidFill>
                <a:srgbClr val="FF3300"/>
              </a:solidFill>
              <a:ea typeface="ＭＳ Ｐゴシック" panose="020B0600070205080204" pitchFamily="34" charset="-128"/>
            </a:endParaRPr>
          </a:p>
          <a:p>
            <a:pPr lvl="2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Safety: (#r ≥ 0) </a:t>
            </a:r>
            <a:r>
              <a:rPr lang="en-US" altLang="en-US">
                <a:ea typeface="ヒラギノ角ゴ Pro W3" panose="020B0300000000000000" pitchFamily="34" charset="-128"/>
              </a:rPr>
              <a:t>∧ (0 ≤ #w ≤ 1) ∧ ((#r &gt; 0) ⇒ (#w = 0))</a:t>
            </a:r>
            <a:endParaRPr lang="en-US" altLang="en-US">
              <a:solidFill>
                <a:srgbClr val="FF3300"/>
              </a:solidFill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endParaRPr lang="en-US" altLang="en-US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Use three variables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int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readcount</a:t>
            </a:r>
            <a:r>
              <a:rPr lang="en-US" altLang="en-US">
                <a:ea typeface="ＭＳ Ｐゴシック" panose="020B0600070205080204" pitchFamily="34" charset="-128"/>
              </a:rPr>
              <a:t> – number of threads reading object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Semaphore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mutex</a:t>
            </a:r>
            <a:r>
              <a:rPr lang="en-US" altLang="en-US">
                <a:ea typeface="ＭＳ Ｐゴシック" panose="020B0600070205080204" pitchFamily="34" charset="-128"/>
              </a:rPr>
              <a:t> – control access to readcount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Semaphore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w_or_r</a:t>
            </a:r>
            <a:r>
              <a:rPr lang="en-US" altLang="en-US">
                <a:ea typeface="ＭＳ Ｐゴシック" panose="020B0600070205080204" pitchFamily="34" charset="-128"/>
              </a:rPr>
              <a:t> – exclusive writing or reading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>
            <a:extLst>
              <a:ext uri="{FF2B5EF4-FFF2-40B4-BE49-F238E27FC236}">
                <a16:creationId xmlns:a16="http://schemas.microsoft.com/office/drawing/2014/main" id="{28BE7F8E-C7DD-D842-A7EE-F7BBFA7E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</a:p>
        </p:txBody>
      </p:sp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1861BB45-66F5-1840-B99B-99E262280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112878-92F4-124C-B799-DD4D747641CB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ACC15A28-6895-844E-8508-FB346A2B5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05000"/>
            <a:ext cx="3886200" cy="3870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>
                <a:solidFill>
                  <a:srgbClr val="D60093"/>
                </a:solidFill>
              </a:rPr>
              <a:t>// number of readers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int readcount = 0;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>
                <a:solidFill>
                  <a:srgbClr val="D60093"/>
                </a:solidFill>
              </a:rPr>
              <a:t>// mutual exclusion to readcount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Semaphore mutex = 1;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>
                <a:solidFill>
                  <a:srgbClr val="D60093"/>
                </a:solidFill>
              </a:rPr>
              <a:t>// exclusive writer or reader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Semaphore w_or_r = 1;</a:t>
            </a:r>
          </a:p>
          <a:p>
            <a:pPr>
              <a:buFont typeface="Monotype Sorts" pitchFamily="2" charset="2"/>
              <a:buNone/>
            </a:pPr>
            <a:endParaRPr lang="en-US" altLang="en-US" sz="1600"/>
          </a:p>
          <a:p>
            <a:pPr>
              <a:buFont typeface="Monotype Sorts" pitchFamily="2" charset="2"/>
              <a:buNone/>
            </a:pPr>
            <a:r>
              <a:rPr lang="en-US" altLang="en-US" sz="1600">
                <a:solidFill>
                  <a:srgbClr val="0000FF"/>
                </a:solidFill>
              </a:rPr>
              <a:t>writer</a:t>
            </a:r>
            <a:r>
              <a:rPr lang="en-US" altLang="en-US" sz="1600"/>
              <a:t>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wait(w_or_r); </a:t>
            </a:r>
            <a:r>
              <a:rPr lang="en-US" altLang="en-US" sz="1600">
                <a:solidFill>
                  <a:srgbClr val="D60093"/>
                </a:solidFill>
              </a:rPr>
              <a:t>// lock out readers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 i="1">
                <a:solidFill>
                  <a:srgbClr val="0000FF"/>
                </a:solidFill>
              </a:rPr>
              <a:t>    Write;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signal(w_or_r); </a:t>
            </a:r>
            <a:r>
              <a:rPr lang="en-US" altLang="en-US" sz="1600">
                <a:solidFill>
                  <a:srgbClr val="D60093"/>
                </a:solidFill>
              </a:rPr>
              <a:t>// up for grabs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}</a:t>
            </a:r>
          </a:p>
          <a:p>
            <a:pPr>
              <a:buFont typeface="Monotype Sorts" pitchFamily="2" charset="2"/>
              <a:buNone/>
            </a:pPr>
            <a:endParaRPr lang="en-US" altLang="en-US" sz="1600"/>
          </a:p>
        </p:txBody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6709AD98-8428-E247-A0D6-51A94CDAE7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Readers/Writers</a:t>
            </a:r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1CD60845-50D9-8A47-953A-E60117022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905000"/>
            <a:ext cx="3886200" cy="3870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>
                <a:solidFill>
                  <a:srgbClr val="FF3300"/>
                </a:solidFill>
              </a:rPr>
              <a:t>reader</a:t>
            </a:r>
            <a:r>
              <a:rPr lang="en-US" altLang="en-US" sz="1600"/>
              <a:t>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wait(mutex);       </a:t>
            </a:r>
            <a:r>
              <a:rPr lang="en-US" altLang="en-US" sz="1600">
                <a:solidFill>
                  <a:srgbClr val="D60093"/>
                </a:solidFill>
              </a:rPr>
              <a:t>// lock readcount</a:t>
            </a:r>
            <a:endParaRPr lang="en-US" altLang="en-US" sz="1600"/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readcount += 1; </a:t>
            </a:r>
            <a:r>
              <a:rPr lang="en-US" altLang="en-US" sz="1600">
                <a:solidFill>
                  <a:srgbClr val="D60093"/>
                </a:solidFill>
              </a:rPr>
              <a:t>// one more reader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if (readcount == 1)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    wait(w_or_r); </a:t>
            </a:r>
            <a:r>
              <a:rPr lang="en-US" altLang="en-US" sz="1600">
                <a:solidFill>
                  <a:srgbClr val="D60093"/>
                </a:solidFill>
              </a:rPr>
              <a:t>// synch w/ writers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signal(mutex);   </a:t>
            </a:r>
            <a:r>
              <a:rPr lang="en-US" altLang="en-US" sz="1600">
                <a:solidFill>
                  <a:srgbClr val="D60093"/>
                </a:solidFill>
              </a:rPr>
              <a:t>// unlock readcount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</a:t>
            </a:r>
            <a:r>
              <a:rPr lang="en-US" altLang="en-US" sz="1600" i="1">
                <a:solidFill>
                  <a:srgbClr val="FF3300"/>
                </a:solidFill>
              </a:rPr>
              <a:t>Read;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wait(mutex);      </a:t>
            </a:r>
            <a:r>
              <a:rPr lang="en-US" altLang="en-US" sz="1600">
                <a:solidFill>
                  <a:srgbClr val="D60093"/>
                </a:solidFill>
              </a:rPr>
              <a:t>// lock readcount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readcount -= 1; </a:t>
            </a:r>
            <a:r>
              <a:rPr lang="en-US" altLang="en-US" sz="1600">
                <a:solidFill>
                  <a:srgbClr val="D60093"/>
                </a:solidFill>
              </a:rPr>
              <a:t>// one less reader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if (readcount == 0)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    signal(w_or_r); </a:t>
            </a:r>
            <a:r>
              <a:rPr lang="en-US" altLang="en-US" sz="1600">
                <a:solidFill>
                  <a:srgbClr val="D60093"/>
                </a:solidFill>
              </a:rPr>
              <a:t>// up for grabs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    signal(mutex);   </a:t>
            </a:r>
            <a:r>
              <a:rPr lang="en-US" altLang="en-US" sz="1600">
                <a:solidFill>
                  <a:srgbClr val="D60093"/>
                </a:solidFill>
              </a:rPr>
              <a:t>// unlock readcount</a:t>
            </a:r>
            <a:endParaRPr lang="en-US" altLang="en-US" sz="1600"/>
          </a:p>
          <a:p>
            <a:pPr>
              <a:buFont typeface="Monotype Sorts" pitchFamily="2" charset="2"/>
              <a:buNone/>
            </a:pPr>
            <a:r>
              <a:rPr lang="en-US" altLang="en-US" sz="1600"/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>
            <a:extLst>
              <a:ext uri="{FF2B5EF4-FFF2-40B4-BE49-F238E27FC236}">
                <a16:creationId xmlns:a16="http://schemas.microsoft.com/office/drawing/2014/main" id="{F75B0860-730D-564D-88B7-771EB833B5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77200" cy="4953000"/>
          </a:xfrm>
        </p:spPr>
        <p:txBody>
          <a:bodyPr/>
          <a:lstStyle/>
          <a:p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w_or_r</a:t>
            </a:r>
            <a:r>
              <a:rPr lang="en-US" altLang="en-US">
                <a:ea typeface="ＭＳ Ｐゴシック" panose="020B0600070205080204" pitchFamily="34" charset="-128"/>
              </a:rPr>
              <a:t> provides mutex between readers and writers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Readers wait/signal when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readcount</a:t>
            </a:r>
            <a:r>
              <a:rPr lang="en-US" altLang="en-US">
                <a:ea typeface="ＭＳ Ｐゴシック" panose="020B0600070205080204" pitchFamily="34" charset="-128"/>
              </a:rPr>
              <a:t> goes from 0 to 1 or 1 to 0</a:t>
            </a:r>
            <a:endParaRPr lang="en-US" altLang="en-US">
              <a:solidFill>
                <a:srgbClr val="0000FF"/>
              </a:solidFill>
              <a:ea typeface="ＭＳ Ｐゴシック" panose="020B0600070205080204" pitchFamily="34" charset="-128"/>
            </a:endParaRP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If a writer is writing, where will readers be waiting?</a:t>
            </a:r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Once a writer exits, all readers can fall through</a:t>
            </a:r>
          </a:p>
          <a:p>
            <a:pPr lvl="1"/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Which reader gets to go first?</a:t>
            </a:r>
          </a:p>
          <a:p>
            <a:pPr lvl="1"/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Is it guaranteed that all readers will fall through?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If readers and writers are waiting, and a writer exits, </a:t>
            </a:r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who goes first?</a:t>
            </a: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Why do readers use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mutex</a:t>
            </a:r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?</a:t>
            </a: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What if the signal is above </a:t>
            </a:r>
            <a:r>
              <a:rPr lang="ja-JP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solidFill>
                  <a:srgbClr val="D60093"/>
                </a:solidFill>
                <a:ea typeface="ＭＳ Ｐゴシック" panose="020B0600070205080204" pitchFamily="34" charset="-128"/>
              </a:rPr>
              <a:t>if (readcount == 1)</a:t>
            </a:r>
            <a:r>
              <a:rPr lang="ja-JP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solidFill>
                  <a:srgbClr val="D60093"/>
                </a:solidFill>
                <a:ea typeface="ＭＳ Ｐゴシック" panose="020B0600070205080204" pitchFamily="34" charset="-128"/>
              </a:rPr>
              <a:t>?</a:t>
            </a:r>
          </a:p>
          <a:p>
            <a:r>
              <a:rPr lang="en-US" altLang="en-US">
                <a:solidFill>
                  <a:srgbClr val="D60093"/>
                </a:solidFill>
                <a:ea typeface="ＭＳ Ｐゴシック" panose="020B0600070205080204" pitchFamily="34" charset="-128"/>
              </a:rPr>
              <a:t>If read in progress when writer arrives, when can writer get access?</a:t>
            </a:r>
          </a:p>
          <a:p>
            <a:endParaRPr lang="en-US" altLang="en-US">
              <a:solidFill>
                <a:srgbClr val="D6009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0A3BE1B3-BF9A-2441-B3C4-D03399A24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9 – Semaphores and Monitors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38F4697-7870-264A-B4B4-30690ECBF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C0AAEC-B9F7-B84E-B95D-A190D21A3FD7}" type="slidenum">
              <a:rPr lang="en-US" altLang="en-US" sz="100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BCB3CCDF-9C45-4C41-A14A-5CE1324A7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Readers/Writers Notes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3_dbllineb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50000"/>
          <a:buFont typeface="ZapfDingbats" pitchFamily="82" charset="2"/>
          <a:buChar char="u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50000"/>
          <a:buFont typeface="ZapfDingbats" pitchFamily="82" charset="2"/>
          <a:buChar char="u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10590</TotalTime>
  <Pages>7</Pages>
  <Words>1509</Words>
  <Application>Microsoft Macintosh PowerPoint</Application>
  <PresentationFormat>Letter Paper (8.5x11 in)</PresentationFormat>
  <Paragraphs>232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ＭＳ Ｐゴシック</vt:lpstr>
      <vt:lpstr>Arial Black</vt:lpstr>
      <vt:lpstr>Monotype Sorts</vt:lpstr>
      <vt:lpstr>ZapfDingbats</vt:lpstr>
      <vt:lpstr>Times New Roman</vt:lpstr>
      <vt:lpstr>ヒラギノ角ゴ Pro W3</vt:lpstr>
      <vt:lpstr>Symbol</vt:lpstr>
      <vt:lpstr>3_dbllineb</vt:lpstr>
      <vt:lpstr>CSE 153 Design of Operating Systems  Winter 2023</vt:lpstr>
      <vt:lpstr>Last time</vt:lpstr>
      <vt:lpstr>Semaphores</vt:lpstr>
      <vt:lpstr>Semaphore Types</vt:lpstr>
      <vt:lpstr>Using Semaphores</vt:lpstr>
      <vt:lpstr>Beyond Mutual Exclusion</vt:lpstr>
      <vt:lpstr>Readers/Writers Problem</vt:lpstr>
      <vt:lpstr>Readers/Writers</vt:lpstr>
      <vt:lpstr>Readers/Writers Notes</vt:lpstr>
      <vt:lpstr>Bounded Buffer</vt:lpstr>
      <vt:lpstr>Bounded Buffer (2)</vt:lpstr>
      <vt:lpstr>Bounded Buffer (3)</vt:lpstr>
      <vt:lpstr>Bounded Buffer (4)</vt:lpstr>
      <vt:lpstr>Semaphore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153 Design of Operating Systems  Winter 2015</dc:title>
  <dc:subject/>
  <dc:creator>Tala Abughazaleh</dc:creator>
  <cp:keywords/>
  <dc:description/>
  <cp:lastModifiedBy>Microsoft Office User</cp:lastModifiedBy>
  <cp:revision>17</cp:revision>
  <cp:lastPrinted>2007-01-16T00:30:47Z</cp:lastPrinted>
  <dcterms:created xsi:type="dcterms:W3CDTF">2016-04-14T14:49:17Z</dcterms:created>
  <dcterms:modified xsi:type="dcterms:W3CDTF">2023-02-01T18:18:26Z</dcterms:modified>
</cp:coreProperties>
</file>