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compatMode="1" strictFirstAndLastChars="0" saveSubsetFonts="1">
  <p:sldMasterIdLst>
    <p:sldMasterId id="2147483648" r:id="rId1"/>
  </p:sldMasterIdLst>
  <p:notesMasterIdLst>
    <p:notesMasterId r:id="rId23"/>
  </p:notesMasterIdLst>
  <p:handoutMasterIdLst>
    <p:handoutMasterId r:id="rId24"/>
  </p:handoutMasterIdLst>
  <p:sldIdLst>
    <p:sldId id="258" r:id="rId2"/>
    <p:sldId id="363" r:id="rId3"/>
    <p:sldId id="361" r:id="rId4"/>
    <p:sldId id="345" r:id="rId5"/>
    <p:sldId id="346" r:id="rId6"/>
    <p:sldId id="347" r:id="rId7"/>
    <p:sldId id="348" r:id="rId8"/>
    <p:sldId id="349" r:id="rId9"/>
    <p:sldId id="350" r:id="rId10"/>
    <p:sldId id="351" r:id="rId11"/>
    <p:sldId id="352" r:id="rId12"/>
    <p:sldId id="354" r:id="rId13"/>
    <p:sldId id="353" r:id="rId14"/>
    <p:sldId id="364" r:id="rId15"/>
    <p:sldId id="355" r:id="rId16"/>
    <p:sldId id="356" r:id="rId17"/>
    <p:sldId id="357" r:id="rId18"/>
    <p:sldId id="358" r:id="rId19"/>
    <p:sldId id="359" r:id="rId20"/>
    <p:sldId id="360" r:id="rId21"/>
    <p:sldId id="365" r:id="rId22"/>
  </p:sldIdLst>
  <p:sldSz cx="9144000" cy="6858000" type="letter"/>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3600">
          <p15:clr>
            <a:srgbClr val="A4A3A4"/>
          </p15:clr>
        </p15:guide>
        <p15:guide id="2" pos="2880">
          <p15:clr>
            <a:srgbClr val="A4A3A4"/>
          </p15:clr>
        </p15:guide>
      </p15:sldGuideLst>
    </p:ext>
    <p:ext uri="{2D200454-40CA-4A62-9FC3-DE9A4176ACB9}">
      <p15:notesGuideLst xmlns:p15="http://schemas.microsoft.com/office/powerpoint/2012/main">
        <p15:guide id="1" orient="horz" pos="3023">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360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1914" y="-90"/>
      </p:cViewPr>
      <p:guideLst>
        <p:guide orient="horz" pos="3023"/>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100812D-1AFE-ACFE-1DFD-1C8570A37D78}"/>
              </a:ext>
            </a:extLst>
          </p:cNvPr>
          <p:cNvSpPr>
            <a:spLocks noGrp="1" noChangeArrowheads="1"/>
          </p:cNvSpPr>
          <p:nvPr>
            <p:ph type="hdr" sz="quarter"/>
          </p:nvPr>
        </p:nvSpPr>
        <p:spPr bwMode="auto">
          <a:xfrm>
            <a:off x="0" y="0"/>
            <a:ext cx="3171825"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defTabSz="965200">
              <a:defRPr sz="1000" b="0" i="1">
                <a:latin typeface="Arial" charset="0"/>
                <a:ea typeface="ＭＳ Ｐゴシック" charset="0"/>
                <a:cs typeface="ＭＳ Ｐゴシック" charset="0"/>
              </a:defRPr>
            </a:lvl1pPr>
          </a:lstStyle>
          <a:p>
            <a:pPr>
              <a:defRPr/>
            </a:pPr>
            <a:endParaRPr lang="en-US"/>
          </a:p>
        </p:txBody>
      </p:sp>
      <p:sp>
        <p:nvSpPr>
          <p:cNvPr id="3075" name="Rectangle 3">
            <a:extLst>
              <a:ext uri="{FF2B5EF4-FFF2-40B4-BE49-F238E27FC236}">
                <a16:creationId xmlns:a16="http://schemas.microsoft.com/office/drawing/2014/main" id="{B59C188A-225D-EEA3-698A-EE20D5A0C170}"/>
              </a:ext>
            </a:extLst>
          </p:cNvPr>
          <p:cNvSpPr>
            <a:spLocks noGrp="1" noChangeArrowheads="1"/>
          </p:cNvSpPr>
          <p:nvPr>
            <p:ph type="dt" sz="quarter" idx="1"/>
          </p:nvPr>
        </p:nvSpPr>
        <p:spPr bwMode="auto">
          <a:xfrm>
            <a:off x="4143375" y="0"/>
            <a:ext cx="3171825"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algn="r" defTabSz="965200">
              <a:defRPr sz="1000" b="0" i="1">
                <a:latin typeface="Arial" charset="0"/>
                <a:ea typeface="ＭＳ Ｐゴシック" charset="0"/>
                <a:cs typeface="ＭＳ Ｐゴシック" charset="0"/>
              </a:defRPr>
            </a:lvl1pPr>
          </a:lstStyle>
          <a:p>
            <a:pPr>
              <a:defRPr/>
            </a:pPr>
            <a:endParaRPr lang="en-US"/>
          </a:p>
        </p:txBody>
      </p:sp>
      <p:sp>
        <p:nvSpPr>
          <p:cNvPr id="3076" name="Rectangle 4">
            <a:extLst>
              <a:ext uri="{FF2B5EF4-FFF2-40B4-BE49-F238E27FC236}">
                <a16:creationId xmlns:a16="http://schemas.microsoft.com/office/drawing/2014/main" id="{C31FDF05-4A8F-B613-7994-2A13F37614B2}"/>
              </a:ext>
            </a:extLst>
          </p:cNvPr>
          <p:cNvSpPr>
            <a:spLocks noGrp="1" noChangeArrowheads="1"/>
          </p:cNvSpPr>
          <p:nvPr>
            <p:ph type="ftr" sz="quarter" idx="2"/>
          </p:nvPr>
        </p:nvSpPr>
        <p:spPr bwMode="auto">
          <a:xfrm>
            <a:off x="0" y="9121775"/>
            <a:ext cx="3171825"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defTabSz="965200">
              <a:defRPr sz="1000" b="0" i="1">
                <a:latin typeface="Arial" charset="0"/>
                <a:ea typeface="ＭＳ Ｐゴシック" charset="0"/>
                <a:cs typeface="ＭＳ Ｐゴシック" charset="0"/>
              </a:defRPr>
            </a:lvl1pPr>
          </a:lstStyle>
          <a:p>
            <a:pPr>
              <a:defRPr/>
            </a:pPr>
            <a:endParaRPr lang="en-US"/>
          </a:p>
        </p:txBody>
      </p:sp>
      <p:sp>
        <p:nvSpPr>
          <p:cNvPr id="3077" name="Rectangle 5">
            <a:extLst>
              <a:ext uri="{FF2B5EF4-FFF2-40B4-BE49-F238E27FC236}">
                <a16:creationId xmlns:a16="http://schemas.microsoft.com/office/drawing/2014/main" id="{240010BE-24C2-8AA1-AD1F-5BF812263AD1}"/>
              </a:ext>
            </a:extLst>
          </p:cNvPr>
          <p:cNvSpPr>
            <a:spLocks noGrp="1" noChangeArrowheads="1"/>
          </p:cNvSpPr>
          <p:nvPr>
            <p:ph type="sldNum" sz="quarter" idx="3"/>
          </p:nvPr>
        </p:nvSpPr>
        <p:spPr bwMode="auto">
          <a:xfrm>
            <a:off x="4143375" y="9121775"/>
            <a:ext cx="3171825"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algn="r" defTabSz="965200">
              <a:defRPr sz="1000" b="0" i="1"/>
            </a:lvl1pPr>
          </a:lstStyle>
          <a:p>
            <a:pPr>
              <a:defRPr/>
            </a:pPr>
            <a:fld id="{53A3840E-CA9A-B744-B876-4BD82A9656D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78C90C1-5585-F35D-A538-FFFF763A475F}"/>
              </a:ext>
            </a:extLst>
          </p:cNvPr>
          <p:cNvSpPr>
            <a:spLocks noGrp="1" noChangeArrowheads="1"/>
          </p:cNvSpPr>
          <p:nvPr>
            <p:ph type="hdr" sz="quarter"/>
          </p:nvPr>
        </p:nvSpPr>
        <p:spPr bwMode="auto">
          <a:xfrm>
            <a:off x="0" y="0"/>
            <a:ext cx="3171825"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defTabSz="965200">
              <a:defRPr sz="1000" b="0" i="1">
                <a:latin typeface="Times New Roman" charset="0"/>
                <a:ea typeface="ＭＳ Ｐゴシック" charset="0"/>
                <a:cs typeface="ＭＳ Ｐゴシック" charset="0"/>
              </a:defRPr>
            </a:lvl1pPr>
          </a:lstStyle>
          <a:p>
            <a:pPr>
              <a:defRPr/>
            </a:pPr>
            <a:endParaRPr lang="en-US"/>
          </a:p>
        </p:txBody>
      </p:sp>
      <p:sp>
        <p:nvSpPr>
          <p:cNvPr id="2051" name="Rectangle 3">
            <a:extLst>
              <a:ext uri="{FF2B5EF4-FFF2-40B4-BE49-F238E27FC236}">
                <a16:creationId xmlns:a16="http://schemas.microsoft.com/office/drawing/2014/main" id="{418679E3-EAF0-3332-03DA-85A050420923}"/>
              </a:ext>
            </a:extLst>
          </p:cNvPr>
          <p:cNvSpPr>
            <a:spLocks noGrp="1" noChangeArrowheads="1"/>
          </p:cNvSpPr>
          <p:nvPr>
            <p:ph type="dt" idx="1"/>
          </p:nvPr>
        </p:nvSpPr>
        <p:spPr bwMode="auto">
          <a:xfrm>
            <a:off x="4143375" y="0"/>
            <a:ext cx="3171825"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algn="r" defTabSz="965200">
              <a:defRPr sz="1000" b="0" i="1">
                <a:latin typeface="Times New Roman" charset="0"/>
                <a:ea typeface="ＭＳ Ｐゴシック" charset="0"/>
                <a:cs typeface="ＭＳ Ｐゴシック" charset="0"/>
              </a:defRPr>
            </a:lvl1pPr>
          </a:lstStyle>
          <a:p>
            <a:pPr>
              <a:defRPr/>
            </a:pPr>
            <a:endParaRPr lang="en-US"/>
          </a:p>
        </p:txBody>
      </p:sp>
      <p:sp>
        <p:nvSpPr>
          <p:cNvPr id="2052" name="Rectangle 4">
            <a:extLst>
              <a:ext uri="{FF2B5EF4-FFF2-40B4-BE49-F238E27FC236}">
                <a16:creationId xmlns:a16="http://schemas.microsoft.com/office/drawing/2014/main" id="{38CC0881-7F1D-0403-E12C-E15456ECA859}"/>
              </a:ext>
            </a:extLst>
          </p:cNvPr>
          <p:cNvSpPr>
            <a:spLocks noGrp="1" noChangeArrowheads="1"/>
          </p:cNvSpPr>
          <p:nvPr>
            <p:ph type="ftr" sz="quarter" idx="4"/>
          </p:nvPr>
        </p:nvSpPr>
        <p:spPr bwMode="auto">
          <a:xfrm>
            <a:off x="0" y="9121775"/>
            <a:ext cx="3171825"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defTabSz="965200">
              <a:defRPr sz="1000" b="0" i="1">
                <a:latin typeface="Times New Roman" charset="0"/>
                <a:ea typeface="ＭＳ Ｐゴシック" charset="0"/>
                <a:cs typeface="ＭＳ Ｐゴシック" charset="0"/>
              </a:defRPr>
            </a:lvl1pPr>
          </a:lstStyle>
          <a:p>
            <a:pPr>
              <a:defRPr/>
            </a:pPr>
            <a:endParaRPr lang="en-US"/>
          </a:p>
        </p:txBody>
      </p:sp>
      <p:sp>
        <p:nvSpPr>
          <p:cNvPr id="2053" name="Rectangle 5">
            <a:extLst>
              <a:ext uri="{FF2B5EF4-FFF2-40B4-BE49-F238E27FC236}">
                <a16:creationId xmlns:a16="http://schemas.microsoft.com/office/drawing/2014/main" id="{40409168-8E11-9A75-7549-9051F6C42076}"/>
              </a:ext>
            </a:extLst>
          </p:cNvPr>
          <p:cNvSpPr>
            <a:spLocks noGrp="1" noChangeArrowheads="1"/>
          </p:cNvSpPr>
          <p:nvPr>
            <p:ph type="sldNum" sz="quarter" idx="5"/>
          </p:nvPr>
        </p:nvSpPr>
        <p:spPr bwMode="auto">
          <a:xfrm>
            <a:off x="4143375" y="9121775"/>
            <a:ext cx="3171825"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algn="r" defTabSz="965200">
              <a:defRPr sz="1000" b="0" i="1">
                <a:latin typeface="Times New Roman" panose="02020603050405020304" pitchFamily="18" charset="0"/>
              </a:defRPr>
            </a:lvl1pPr>
          </a:lstStyle>
          <a:p>
            <a:pPr>
              <a:defRPr/>
            </a:pPr>
            <a:fld id="{161341FA-2A23-3B4A-AAE5-7B4555C4CEC7}" type="slidenum">
              <a:rPr lang="en-US" altLang="en-US"/>
              <a:pPr>
                <a:defRPr/>
              </a:pPr>
              <a:t>‹#›</a:t>
            </a:fld>
            <a:endParaRPr lang="en-US" altLang="en-US"/>
          </a:p>
        </p:txBody>
      </p:sp>
      <p:sp>
        <p:nvSpPr>
          <p:cNvPr id="2054" name="Rectangle 6">
            <a:extLst>
              <a:ext uri="{FF2B5EF4-FFF2-40B4-BE49-F238E27FC236}">
                <a16:creationId xmlns:a16="http://schemas.microsoft.com/office/drawing/2014/main" id="{47C32B8D-B68F-C66C-5824-6D616ED38D26}"/>
              </a:ext>
            </a:extLst>
          </p:cNvPr>
          <p:cNvSpPr>
            <a:spLocks noGrp="1" noChangeArrowheads="1"/>
          </p:cNvSpPr>
          <p:nvPr>
            <p:ph type="body" sz="quarter" idx="3"/>
          </p:nvPr>
        </p:nvSpPr>
        <p:spPr bwMode="auto">
          <a:xfrm>
            <a:off x="974725" y="4559300"/>
            <a:ext cx="5365750" cy="4322763"/>
          </a:xfrm>
          <a:prstGeom prst="rect">
            <a:avLst/>
          </a:prstGeom>
          <a:noFill/>
          <a:ln w="9525">
            <a:noFill/>
            <a:miter lim="800000"/>
            <a:headEnd/>
            <a:tailEnd/>
          </a:ln>
          <a:effectLst/>
        </p:spPr>
        <p:txBody>
          <a:bodyPr vert="horz" wrap="square" lIns="97139" tIns="48574" rIns="97139" bIns="48574"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9" name="Rectangle 7">
            <a:extLst>
              <a:ext uri="{FF2B5EF4-FFF2-40B4-BE49-F238E27FC236}">
                <a16:creationId xmlns:a16="http://schemas.microsoft.com/office/drawing/2014/main" id="{65531BDB-569D-C586-5060-26A1FA1CE0BB}"/>
              </a:ext>
            </a:extLst>
          </p:cNvPr>
          <p:cNvSpPr>
            <a:spLocks noChangeArrowheads="1" noTextEdit="1"/>
          </p:cNvSpPr>
          <p:nvPr>
            <p:ph type="sldImg" idx="2"/>
          </p:nvPr>
        </p:nvSpPr>
        <p:spPr bwMode="auto">
          <a:xfrm>
            <a:off x="1268413" y="725488"/>
            <a:ext cx="4783137" cy="35877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5">
            <a:extLst>
              <a:ext uri="{FF2B5EF4-FFF2-40B4-BE49-F238E27FC236}">
                <a16:creationId xmlns:a16="http://schemas.microsoft.com/office/drawing/2014/main" id="{D0C84692-5852-5339-FD10-71BFDF66D18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9A568855-8CD1-F940-88A5-F4CA992AA8C9}" type="slidenum">
              <a:rPr lang="en-US" altLang="en-US" sz="1000" b="0" smtClean="0">
                <a:latin typeface="Times New Roman" panose="02020603050405020304" pitchFamily="18" charset="0"/>
              </a:rPr>
              <a:pPr/>
              <a:t>1</a:t>
            </a:fld>
            <a:endParaRPr lang="en-US" altLang="en-US" sz="1000" b="0">
              <a:latin typeface="Times New Roman" panose="02020603050405020304" pitchFamily="18" charset="0"/>
            </a:endParaRPr>
          </a:p>
        </p:txBody>
      </p:sp>
      <p:sp>
        <p:nvSpPr>
          <p:cNvPr id="16386" name="Rectangle 2">
            <a:extLst>
              <a:ext uri="{FF2B5EF4-FFF2-40B4-BE49-F238E27FC236}">
                <a16:creationId xmlns:a16="http://schemas.microsoft.com/office/drawing/2014/main" id="{AE99A3B2-2D8C-F1E8-0C82-D72DADB7AE53}"/>
              </a:ext>
            </a:extLst>
          </p:cNvPr>
          <p:cNvSpPr>
            <a:spLocks noChangeArrowheads="1" noTextEdit="1"/>
          </p:cNvSpPr>
          <p:nvPr>
            <p:ph type="sldImg"/>
          </p:nvPr>
        </p:nvSpPr>
        <p:spPr>
          <a:ln/>
        </p:spPr>
      </p:sp>
      <p:sp>
        <p:nvSpPr>
          <p:cNvPr id="16387" name="Rectangle 3">
            <a:extLst>
              <a:ext uri="{FF2B5EF4-FFF2-40B4-BE49-F238E27FC236}">
                <a16:creationId xmlns:a16="http://schemas.microsoft.com/office/drawing/2014/main" id="{033B9528-83F1-3464-DC5D-622D3283FD0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a:extLst>
              <a:ext uri="{FF2B5EF4-FFF2-40B4-BE49-F238E27FC236}">
                <a16:creationId xmlns:a16="http://schemas.microsoft.com/office/drawing/2014/main" id="{D7CD353C-CE82-44B1-046E-B0DBCABD8148}"/>
              </a:ext>
            </a:extLst>
          </p:cNvPr>
          <p:cNvSpPr>
            <a:spLocks noChangeArrowheads="1" noTextEdit="1"/>
          </p:cNvSpPr>
          <p:nvPr>
            <p:ph type="sldImg"/>
          </p:nvPr>
        </p:nvSpPr>
        <p:spPr>
          <a:ln/>
        </p:spPr>
      </p:sp>
      <p:sp>
        <p:nvSpPr>
          <p:cNvPr id="35842" name="Rectangle 3">
            <a:extLst>
              <a:ext uri="{FF2B5EF4-FFF2-40B4-BE49-F238E27FC236}">
                <a16:creationId xmlns:a16="http://schemas.microsoft.com/office/drawing/2014/main" id="{08442E22-F887-D484-C37F-6AE945C4E5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5">
            <a:extLst>
              <a:ext uri="{FF2B5EF4-FFF2-40B4-BE49-F238E27FC236}">
                <a16:creationId xmlns:a16="http://schemas.microsoft.com/office/drawing/2014/main" id="{DB2FA135-F4B2-6BDA-8DEF-2E433719D2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8650345E-08D4-7949-A450-5B8C982320C6}" type="slidenum">
              <a:rPr lang="en-US" altLang="en-US" sz="1000" b="0" smtClean="0">
                <a:latin typeface="Times New Roman" panose="02020603050405020304" pitchFamily="18" charset="0"/>
              </a:rPr>
              <a:pPr/>
              <a:t>13</a:t>
            </a:fld>
            <a:endParaRPr lang="en-US" altLang="en-US" sz="1000" b="0">
              <a:latin typeface="Times New Roman" panose="02020603050405020304" pitchFamily="18" charset="0"/>
            </a:endParaRPr>
          </a:p>
        </p:txBody>
      </p:sp>
      <p:sp>
        <p:nvSpPr>
          <p:cNvPr id="38914" name="Rectangle 2">
            <a:extLst>
              <a:ext uri="{FF2B5EF4-FFF2-40B4-BE49-F238E27FC236}">
                <a16:creationId xmlns:a16="http://schemas.microsoft.com/office/drawing/2014/main" id="{21F67C0D-A05E-09BB-246F-4CA6E52FC03D}"/>
              </a:ext>
            </a:extLst>
          </p:cNvPr>
          <p:cNvSpPr>
            <a:spLocks noChangeArrowheads="1" noTextEdit="1"/>
          </p:cNvSpPr>
          <p:nvPr>
            <p:ph type="sldImg"/>
          </p:nvPr>
        </p:nvSpPr>
        <p:spPr>
          <a:ln/>
        </p:spPr>
      </p:sp>
      <p:sp>
        <p:nvSpPr>
          <p:cNvPr id="38915" name="Rectangle 3">
            <a:extLst>
              <a:ext uri="{FF2B5EF4-FFF2-40B4-BE49-F238E27FC236}">
                <a16:creationId xmlns:a16="http://schemas.microsoft.com/office/drawing/2014/main" id="{7D612B68-B8B2-ECF1-BB50-185C28E290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5">
            <a:extLst>
              <a:ext uri="{FF2B5EF4-FFF2-40B4-BE49-F238E27FC236}">
                <a16:creationId xmlns:a16="http://schemas.microsoft.com/office/drawing/2014/main" id="{3B3666D9-579B-C956-E859-02664BF3A7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D696BD31-8152-9246-A176-67022A8B7A6C}" type="slidenum">
              <a:rPr lang="en-US" altLang="en-US" sz="1000" b="0" smtClean="0">
                <a:latin typeface="Times New Roman" panose="02020603050405020304" pitchFamily="18" charset="0"/>
              </a:rPr>
              <a:pPr/>
              <a:t>14</a:t>
            </a:fld>
            <a:endParaRPr lang="en-US" altLang="en-US" sz="1000" b="0">
              <a:latin typeface="Times New Roman" panose="02020603050405020304" pitchFamily="18" charset="0"/>
            </a:endParaRPr>
          </a:p>
        </p:txBody>
      </p:sp>
      <p:sp>
        <p:nvSpPr>
          <p:cNvPr id="40962" name="Rectangle 2">
            <a:extLst>
              <a:ext uri="{FF2B5EF4-FFF2-40B4-BE49-F238E27FC236}">
                <a16:creationId xmlns:a16="http://schemas.microsoft.com/office/drawing/2014/main" id="{E5D0F56D-3147-4F48-57D0-8AB9D0DC861F}"/>
              </a:ext>
            </a:extLst>
          </p:cNvPr>
          <p:cNvSpPr>
            <a:spLocks noChangeArrowheads="1" noTextEdit="1"/>
          </p:cNvSpPr>
          <p:nvPr>
            <p:ph type="sldImg"/>
          </p:nvPr>
        </p:nvSpPr>
        <p:spPr>
          <a:ln/>
        </p:spPr>
      </p:sp>
      <p:sp>
        <p:nvSpPr>
          <p:cNvPr id="40963" name="Rectangle 3">
            <a:extLst>
              <a:ext uri="{FF2B5EF4-FFF2-40B4-BE49-F238E27FC236}">
                <a16:creationId xmlns:a16="http://schemas.microsoft.com/office/drawing/2014/main" id="{5228C501-DB3B-A8CF-2E46-63970C33E18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a:extLst>
              <a:ext uri="{FF2B5EF4-FFF2-40B4-BE49-F238E27FC236}">
                <a16:creationId xmlns:a16="http://schemas.microsoft.com/office/drawing/2014/main" id="{0BEC7B38-2373-C5DF-7103-37692E1C5EDA}"/>
              </a:ext>
            </a:extLst>
          </p:cNvPr>
          <p:cNvSpPr>
            <a:spLocks noGrp="1" noRot="1" noChangeAspect="1" noChangeArrowheads="1" noTextEdit="1"/>
          </p:cNvSpPr>
          <p:nvPr>
            <p:ph type="sldImg"/>
          </p:nvPr>
        </p:nvSpPr>
        <p:spPr>
          <a:ln/>
        </p:spPr>
      </p:sp>
      <p:sp>
        <p:nvSpPr>
          <p:cNvPr id="43010" name="Notes Placeholder 2">
            <a:extLst>
              <a:ext uri="{FF2B5EF4-FFF2-40B4-BE49-F238E27FC236}">
                <a16:creationId xmlns:a16="http://schemas.microsoft.com/office/drawing/2014/main" id="{AD85C91B-506B-63C7-C25A-6AA24737D35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sz="2000">
                <a:latin typeface="Arial" panose="020B0604020202020204" pitchFamily="34" charset="0"/>
                <a:ea typeface="ＭＳ Ｐゴシック" panose="020B0600070205080204" pitchFamily="34" charset="-128"/>
              </a:rPr>
              <a:t>Semaphores can also be used as atomic counters</a:t>
            </a:r>
          </a:p>
          <a:p>
            <a:pPr marL="37931725" lvl="1" indent="-37474525">
              <a:lnSpc>
                <a:spcPct val="90000"/>
              </a:lnSpc>
            </a:pPr>
            <a:r>
              <a:rPr lang="en-US" altLang="en-US" sz="1800">
                <a:latin typeface="Arial" panose="020B0604020202020204" pitchFamily="34" charset="0"/>
                <a:ea typeface="ＭＳ Ｐゴシック" panose="020B0600070205080204" pitchFamily="34" charset="-128"/>
              </a:rPr>
              <a:t>More later</a:t>
            </a:r>
          </a:p>
          <a:p>
            <a:endParaRPr lang="en-US" altLang="en-US">
              <a:latin typeface="Arial" panose="020B0604020202020204" pitchFamily="34" charset="0"/>
              <a:ea typeface="ＭＳ Ｐゴシック" panose="020B0600070205080204" pitchFamily="34" charset="-128"/>
            </a:endParaRPr>
          </a:p>
        </p:txBody>
      </p:sp>
      <p:sp>
        <p:nvSpPr>
          <p:cNvPr id="43011" name="Slide Number Placeholder 3">
            <a:extLst>
              <a:ext uri="{FF2B5EF4-FFF2-40B4-BE49-F238E27FC236}">
                <a16:creationId xmlns:a16="http://schemas.microsoft.com/office/drawing/2014/main" id="{1207FBA3-4210-1D39-D760-11DB4388C85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F6A91DB1-6BE3-3346-A7AB-129510C2D28E}" type="slidenum">
              <a:rPr lang="en-US" altLang="en-US" sz="1000" b="0" smtClean="0">
                <a:latin typeface="Times New Roman" panose="02020603050405020304" pitchFamily="18" charset="0"/>
              </a:rPr>
              <a:pPr/>
              <a:t>15</a:t>
            </a:fld>
            <a:endParaRPr lang="en-US" altLang="en-US" sz="1000" b="0">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a:extLst>
              <a:ext uri="{FF2B5EF4-FFF2-40B4-BE49-F238E27FC236}">
                <a16:creationId xmlns:a16="http://schemas.microsoft.com/office/drawing/2014/main" id="{62AA95AF-D0E7-E47E-69A8-937E32C82BBF}"/>
              </a:ext>
            </a:extLst>
          </p:cNvPr>
          <p:cNvSpPr>
            <a:spLocks noGrp="1" noRot="1" noChangeAspect="1" noChangeArrowheads="1" noTextEdit="1"/>
          </p:cNvSpPr>
          <p:nvPr>
            <p:ph type="sldImg"/>
          </p:nvPr>
        </p:nvSpPr>
        <p:spPr>
          <a:ln/>
        </p:spPr>
      </p:sp>
      <p:sp>
        <p:nvSpPr>
          <p:cNvPr id="45058" name="Notes Placeholder 2">
            <a:extLst>
              <a:ext uri="{FF2B5EF4-FFF2-40B4-BE49-F238E27FC236}">
                <a16:creationId xmlns:a16="http://schemas.microsoft.com/office/drawing/2014/main" id="{73F2FE0C-8B1E-4F65-9F21-DA769B5B4C6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45059" name="Slide Number Placeholder 3">
            <a:extLst>
              <a:ext uri="{FF2B5EF4-FFF2-40B4-BE49-F238E27FC236}">
                <a16:creationId xmlns:a16="http://schemas.microsoft.com/office/drawing/2014/main" id="{B9C05EE1-A8A5-96B5-8832-EFC599F0F4A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6C4B7832-59B0-644D-9475-0CD8526690FE}" type="slidenum">
              <a:rPr lang="en-US" altLang="en-US" sz="1000" b="0" smtClean="0">
                <a:latin typeface="Times New Roman" panose="02020603050405020304" pitchFamily="18" charset="0"/>
              </a:rPr>
              <a:pPr/>
              <a:t>16</a:t>
            </a:fld>
            <a:endParaRPr lang="en-US" altLang="en-US" sz="1000" b="0">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a:extLst>
              <a:ext uri="{FF2B5EF4-FFF2-40B4-BE49-F238E27FC236}">
                <a16:creationId xmlns:a16="http://schemas.microsoft.com/office/drawing/2014/main" id="{C142312C-097C-BDF7-75FB-6EE37299A9B4}"/>
              </a:ext>
            </a:extLst>
          </p:cNvPr>
          <p:cNvSpPr>
            <a:spLocks noGrp="1" noRot="1" noChangeAspect="1" noChangeArrowheads="1" noTextEdit="1"/>
          </p:cNvSpPr>
          <p:nvPr>
            <p:ph type="sldImg"/>
          </p:nvPr>
        </p:nvSpPr>
        <p:spPr>
          <a:ln/>
        </p:spPr>
      </p:sp>
      <p:sp>
        <p:nvSpPr>
          <p:cNvPr id="51202" name="Notes Placeholder 2">
            <a:extLst>
              <a:ext uri="{FF2B5EF4-FFF2-40B4-BE49-F238E27FC236}">
                <a16:creationId xmlns:a16="http://schemas.microsoft.com/office/drawing/2014/main" id="{5E84211D-E174-FB44-0C2D-C30B902428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-Software only implementation </a:t>
            </a:r>
            <a:r>
              <a:rPr lang="mr-IN" altLang="en-US">
                <a:latin typeface="Arial" panose="020B0604020202020204" pitchFamily="34" charset="0"/>
                <a:ea typeface="ＭＳ Ｐゴシック" panose="020B0600070205080204" pitchFamily="34" charset="-128"/>
              </a:rPr>
              <a:t>–</a:t>
            </a:r>
            <a:r>
              <a:rPr lang="en-US" altLang="en-US">
                <a:latin typeface="Arial" panose="020B0604020202020204" pitchFamily="34" charset="0"/>
                <a:ea typeface="ＭＳ Ｐゴシック" panose="020B0600070205080204" pitchFamily="34" charset="-128"/>
              </a:rPr>
              <a:t> including here since I promised to discuss it.</a:t>
            </a:r>
          </a:p>
          <a:p>
            <a:r>
              <a:rPr lang="en-US" altLang="en-US">
                <a:latin typeface="Arial" panose="020B0604020202020204" pitchFamily="34" charset="0"/>
                <a:ea typeface="ＭＳ Ｐゴシック" panose="020B0600070205080204" pitchFamily="34" charset="-128"/>
              </a:rPr>
              <a:t>-Note that race condition on ticket[i] means multiple customers can get the same ticket</a:t>
            </a:r>
          </a:p>
          <a:p>
            <a:r>
              <a:rPr lang="en-US" altLang="en-US">
                <a:latin typeface="Arial" panose="020B0604020202020204" pitchFamily="34" charset="0"/>
                <a:ea typeface="ＭＳ Ｐゴシック" panose="020B0600070205080204" pitchFamily="34" charset="-128"/>
              </a:rPr>
              <a:t>-Solved by having tie breaker on thread id</a:t>
            </a:r>
          </a:p>
        </p:txBody>
      </p:sp>
      <p:sp>
        <p:nvSpPr>
          <p:cNvPr id="51203" name="Slide Number Placeholder 3">
            <a:extLst>
              <a:ext uri="{FF2B5EF4-FFF2-40B4-BE49-F238E27FC236}">
                <a16:creationId xmlns:a16="http://schemas.microsoft.com/office/drawing/2014/main" id="{BF4D2F68-C28B-55D9-444A-BFFB2A8F07B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4B55843B-BD35-4B4A-BE4F-282A61DB007E}" type="slidenum">
              <a:rPr lang="en-US" altLang="en-US" sz="1000" b="0" smtClean="0">
                <a:latin typeface="Times New Roman" panose="02020603050405020304" pitchFamily="18" charset="0"/>
              </a:rPr>
              <a:pPr/>
              <a:t>21</a:t>
            </a:fld>
            <a:endParaRPr lang="en-US" altLang="en-US" sz="1000" b="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a:extLst>
              <a:ext uri="{FF2B5EF4-FFF2-40B4-BE49-F238E27FC236}">
                <a16:creationId xmlns:a16="http://schemas.microsoft.com/office/drawing/2014/main" id="{336F089B-37D3-4858-5B65-DABA73061231}"/>
              </a:ext>
            </a:extLst>
          </p:cNvPr>
          <p:cNvSpPr>
            <a:spLocks noGrp="1" noRot="1" noChangeAspect="1" noChangeArrowheads="1" noTextEdit="1"/>
          </p:cNvSpPr>
          <p:nvPr>
            <p:ph type="sldImg"/>
          </p:nvPr>
        </p:nvSpPr>
        <p:spPr>
          <a:ln/>
        </p:spPr>
      </p:sp>
      <p:sp>
        <p:nvSpPr>
          <p:cNvPr id="19458" name="Notes Placeholder 2">
            <a:extLst>
              <a:ext uri="{FF2B5EF4-FFF2-40B4-BE49-F238E27FC236}">
                <a16:creationId xmlns:a16="http://schemas.microsoft.com/office/drawing/2014/main" id="{99966773-7C0E-3104-C2F2-92589D1A10A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Compiler does not think multi-threaded.  In the example above, it sees that we keep setting try1 and turn to the same thing in the loop and not use it </a:t>
            </a:r>
            <a:r>
              <a:rPr lang="mr-IN" altLang="en-US">
                <a:latin typeface="Arial" panose="020B0604020202020204" pitchFamily="34" charset="0"/>
                <a:ea typeface="ＭＳ Ｐゴシック" panose="020B0600070205080204" pitchFamily="34" charset="-128"/>
              </a:rPr>
              <a:t>–</a:t>
            </a:r>
            <a:r>
              <a:rPr lang="en-US" altLang="en-US">
                <a:latin typeface="Arial" panose="020B0604020202020204" pitchFamily="34" charset="0"/>
                <a:ea typeface="ＭＳ Ｐゴシック" panose="020B0600070205080204" pitchFamily="34" charset="-128"/>
              </a:rPr>
              <a:t> it may move it out of the loop, or eliminate variables altogether since it does not affect the results of that one thread.  </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Worse, the architecture reorders loads and stores as seen by other threads for efficiency.  It guarantees that each thread will see its loads and stores in order, but these can appear out of order to other threads.  If they need to be ordered, we have to insert what is known as a memory fence.  </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This is advanced stuff (although critical for low level programmers), and I don</a:t>
            </a:r>
            <a:r>
              <a:rPr lang="mr-IN" altLang="en-US">
                <a:latin typeface="Arial" panose="020B0604020202020204" pitchFamily="34" charset="0"/>
                <a:ea typeface="ＭＳ Ｐゴシック" panose="020B0600070205080204" pitchFamily="34" charset="-128"/>
              </a:rPr>
              <a:t>’</a:t>
            </a:r>
            <a:r>
              <a:rPr lang="en-US" altLang="ja-JP">
                <a:latin typeface="Arial" panose="020B0604020202020204" pitchFamily="34" charset="0"/>
                <a:ea typeface="ＭＳ Ｐゴシック" panose="020B0600070205080204" pitchFamily="34" charset="-128"/>
              </a:rPr>
              <a:t>t expect you to know it in detail.  Just seeing that software locks don</a:t>
            </a:r>
            <a:r>
              <a:rPr lang="mr-IN" altLang="en-US">
                <a:latin typeface="Arial" panose="020B0604020202020204" pitchFamily="34" charset="0"/>
                <a:ea typeface="ＭＳ Ｐゴシック" panose="020B0600070205080204" pitchFamily="34" charset="-128"/>
              </a:rPr>
              <a:t>’</a:t>
            </a:r>
            <a:r>
              <a:rPr lang="en-US" altLang="ja-JP">
                <a:latin typeface="Arial" panose="020B0604020202020204" pitchFamily="34" charset="0"/>
                <a:ea typeface="ＭＳ Ｐゴシック" panose="020B0600070205080204" pitchFamily="34" charset="-128"/>
              </a:rPr>
              <a:t>t work is enough.</a:t>
            </a:r>
            <a:endParaRPr lang="en-US" altLang="en-US">
              <a:latin typeface="Arial" panose="020B0604020202020204" pitchFamily="34" charset="0"/>
              <a:ea typeface="ＭＳ Ｐゴシック" panose="020B0600070205080204" pitchFamily="34" charset="-128"/>
            </a:endParaRPr>
          </a:p>
        </p:txBody>
      </p:sp>
      <p:sp>
        <p:nvSpPr>
          <p:cNvPr id="19459" name="Slide Number Placeholder 3">
            <a:extLst>
              <a:ext uri="{FF2B5EF4-FFF2-40B4-BE49-F238E27FC236}">
                <a16:creationId xmlns:a16="http://schemas.microsoft.com/office/drawing/2014/main" id="{0DEC4559-D79B-6F08-1C1A-DDE0CEB2666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1DEE35E3-6A3F-2040-9C05-D4F79260BBD1}" type="slidenum">
              <a:rPr lang="en-US" altLang="en-US" sz="1000" b="0" smtClean="0">
                <a:latin typeface="Times New Roman" panose="02020603050405020304" pitchFamily="18" charset="0"/>
              </a:rPr>
              <a:pPr/>
              <a:t>3</a:t>
            </a:fld>
            <a:endParaRPr lang="en-US" altLang="en-US" sz="1000" b="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6292ED5D-51B8-692C-6CB8-BCB80AAB30DE}"/>
              </a:ext>
            </a:extLst>
          </p:cNvPr>
          <p:cNvSpPr>
            <a:spLocks noChangeArrowheads="1" noTextEdit="1"/>
          </p:cNvSpPr>
          <p:nvPr>
            <p:ph type="sldImg"/>
          </p:nvPr>
        </p:nvSpPr>
        <p:spPr>
          <a:ln/>
        </p:spPr>
      </p:sp>
      <p:sp>
        <p:nvSpPr>
          <p:cNvPr id="21506" name="Rectangle 3">
            <a:extLst>
              <a:ext uri="{FF2B5EF4-FFF2-40B4-BE49-F238E27FC236}">
                <a16:creationId xmlns:a16="http://schemas.microsoft.com/office/drawing/2014/main" id="{0A659E58-0597-5C8A-2981-B2DF7EA3D8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BCF4E0D2-7C48-D07D-5A1A-995D8788F915}"/>
              </a:ext>
            </a:extLst>
          </p:cNvPr>
          <p:cNvSpPr>
            <a:spLocks noChangeArrowheads="1" noTextEdit="1"/>
          </p:cNvSpPr>
          <p:nvPr>
            <p:ph type="sldImg"/>
          </p:nvPr>
        </p:nvSpPr>
        <p:spPr>
          <a:ln/>
        </p:spPr>
      </p:sp>
      <p:sp>
        <p:nvSpPr>
          <p:cNvPr id="23554" name="Rectangle 3">
            <a:extLst>
              <a:ext uri="{FF2B5EF4-FFF2-40B4-BE49-F238E27FC236}">
                <a16:creationId xmlns:a16="http://schemas.microsoft.com/office/drawing/2014/main" id="{CB822EE6-A070-5391-F0E5-C153730CE9A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03AD7144-49EC-2578-BD70-6B6C45AC255E}"/>
              </a:ext>
            </a:extLst>
          </p:cNvPr>
          <p:cNvSpPr>
            <a:spLocks noChangeArrowheads="1" noTextEdit="1"/>
          </p:cNvSpPr>
          <p:nvPr>
            <p:ph type="sldImg"/>
          </p:nvPr>
        </p:nvSpPr>
        <p:spPr>
          <a:ln/>
        </p:spPr>
      </p:sp>
      <p:sp>
        <p:nvSpPr>
          <p:cNvPr id="25602" name="Rectangle 3">
            <a:extLst>
              <a:ext uri="{FF2B5EF4-FFF2-40B4-BE49-F238E27FC236}">
                <a16:creationId xmlns:a16="http://schemas.microsoft.com/office/drawing/2014/main" id="{43F15B90-1499-E481-B0FE-185C8F970D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5">
            <a:extLst>
              <a:ext uri="{FF2B5EF4-FFF2-40B4-BE49-F238E27FC236}">
                <a16:creationId xmlns:a16="http://schemas.microsoft.com/office/drawing/2014/main" id="{8F0B8A4E-0F28-FB2B-ED5B-140320AE8D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3E2B8606-0199-3B40-9237-7227837E482E}" type="slidenum">
              <a:rPr lang="en-US" altLang="en-US" sz="1000" b="0" smtClean="0">
                <a:latin typeface="Times New Roman" panose="02020603050405020304" pitchFamily="18" charset="0"/>
              </a:rPr>
              <a:pPr/>
              <a:t>7</a:t>
            </a:fld>
            <a:endParaRPr lang="en-US" altLang="en-US" sz="1000" b="0">
              <a:latin typeface="Times New Roman" panose="02020603050405020304" pitchFamily="18" charset="0"/>
            </a:endParaRPr>
          </a:p>
        </p:txBody>
      </p:sp>
      <p:sp>
        <p:nvSpPr>
          <p:cNvPr id="27650" name="Rectangle 2">
            <a:extLst>
              <a:ext uri="{FF2B5EF4-FFF2-40B4-BE49-F238E27FC236}">
                <a16:creationId xmlns:a16="http://schemas.microsoft.com/office/drawing/2014/main" id="{81215D1B-A3E6-D9BA-B932-2CFF3F162D2E}"/>
              </a:ext>
            </a:extLst>
          </p:cNvPr>
          <p:cNvSpPr>
            <a:spLocks noChangeArrowheads="1" noTextEdit="1"/>
          </p:cNvSpPr>
          <p:nvPr>
            <p:ph type="sldImg"/>
          </p:nvPr>
        </p:nvSpPr>
        <p:spPr>
          <a:ln/>
        </p:spPr>
      </p:sp>
      <p:sp>
        <p:nvSpPr>
          <p:cNvPr id="27651" name="Rectangle 3">
            <a:extLst>
              <a:ext uri="{FF2B5EF4-FFF2-40B4-BE49-F238E27FC236}">
                <a16:creationId xmlns:a16="http://schemas.microsoft.com/office/drawing/2014/main" id="{E75C3E96-8E8F-D5AF-3ED7-8E025FB270F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2BEC6AFD-E32C-7B4A-868F-FE17049822C7}"/>
              </a:ext>
            </a:extLst>
          </p:cNvPr>
          <p:cNvSpPr>
            <a:spLocks noChangeArrowheads="1" noTextEdit="1"/>
          </p:cNvSpPr>
          <p:nvPr>
            <p:ph type="sldImg"/>
          </p:nvPr>
        </p:nvSpPr>
        <p:spPr>
          <a:ln/>
        </p:spPr>
      </p:sp>
      <p:sp>
        <p:nvSpPr>
          <p:cNvPr id="29698" name="Rectangle 3">
            <a:extLst>
              <a:ext uri="{FF2B5EF4-FFF2-40B4-BE49-F238E27FC236}">
                <a16:creationId xmlns:a16="http://schemas.microsoft.com/office/drawing/2014/main" id="{9378204F-4FB4-2C11-11B4-CBB2A01AEBF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a:extLst>
              <a:ext uri="{FF2B5EF4-FFF2-40B4-BE49-F238E27FC236}">
                <a16:creationId xmlns:a16="http://schemas.microsoft.com/office/drawing/2014/main" id="{57A5EEA5-D190-DEF6-D950-53651CD1C9A7}"/>
              </a:ext>
            </a:extLst>
          </p:cNvPr>
          <p:cNvSpPr>
            <a:spLocks noChangeArrowheads="1" noTextEdit="1"/>
          </p:cNvSpPr>
          <p:nvPr>
            <p:ph type="sldImg"/>
          </p:nvPr>
        </p:nvSpPr>
        <p:spPr>
          <a:ln/>
        </p:spPr>
      </p:sp>
      <p:sp>
        <p:nvSpPr>
          <p:cNvPr id="31746" name="Rectangle 3">
            <a:extLst>
              <a:ext uri="{FF2B5EF4-FFF2-40B4-BE49-F238E27FC236}">
                <a16:creationId xmlns:a16="http://schemas.microsoft.com/office/drawing/2014/main" id="{86683718-BC11-ED86-259B-BA3FA2D36AB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a:solidFill>
                  <a:srgbClr val="0000FF"/>
                </a:solidFill>
                <a:latin typeface="Arial" panose="020B0604020202020204" pitchFamily="34" charset="0"/>
                <a:ea typeface="ＭＳ Ｐゴシック" panose="020B0600070205080204" pitchFamily="34" charset="-128"/>
              </a:rPr>
              <a:t>This is what Nachos uses as its primitive</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What could user-level programs use instead of disabling interrupts?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a:extLst>
              <a:ext uri="{FF2B5EF4-FFF2-40B4-BE49-F238E27FC236}">
                <a16:creationId xmlns:a16="http://schemas.microsoft.com/office/drawing/2014/main" id="{82312AA8-C867-7636-42D2-EF8AF02F7B82}"/>
              </a:ext>
            </a:extLst>
          </p:cNvPr>
          <p:cNvSpPr>
            <a:spLocks noChangeArrowheads="1" noTextEdit="1"/>
          </p:cNvSpPr>
          <p:nvPr>
            <p:ph type="sldImg"/>
          </p:nvPr>
        </p:nvSpPr>
        <p:spPr>
          <a:ln/>
        </p:spPr>
      </p:sp>
      <p:sp>
        <p:nvSpPr>
          <p:cNvPr id="33794" name="Rectangle 3">
            <a:extLst>
              <a:ext uri="{FF2B5EF4-FFF2-40B4-BE49-F238E27FC236}">
                <a16:creationId xmlns:a16="http://schemas.microsoft.com/office/drawing/2014/main" id="{499A9BC1-B328-8A61-E67B-F7EC319F16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40" name="Rectangle 8"/>
          <p:cNvSpPr>
            <a:spLocks noGrp="1" noChangeArrowheads="1"/>
          </p:cNvSpPr>
          <p:nvPr>
            <p:ph type="subTitle" idx="1"/>
          </p:nvPr>
        </p:nvSpPr>
        <p:spPr>
          <a:xfrm>
            <a:off x="1371600" y="3886200"/>
            <a:ext cx="6400800" cy="1752600"/>
          </a:xfrm>
        </p:spPr>
        <p:txBody>
          <a:bodyPr/>
          <a:lstStyle>
            <a:lvl1pPr marL="0" indent="0" algn="ctr">
              <a:buFont typeface="Monotype Sorts" pitchFamily="96" charset="2"/>
              <a:buNone/>
              <a:defRPr/>
            </a:lvl1pPr>
          </a:lstStyle>
          <a:p>
            <a:r>
              <a:rPr lang="en-US"/>
              <a:t>Click to edit Master subtitle style</a:t>
            </a:r>
          </a:p>
        </p:txBody>
      </p:sp>
      <p:sp>
        <p:nvSpPr>
          <p:cNvPr id="18441" name="Rectangle 9"/>
          <p:cNvSpPr>
            <a:spLocks noGrp="1" noChangeArrowheads="1"/>
          </p:cNvSpPr>
          <p:nvPr>
            <p:ph type="ctrTitle"/>
          </p:nvPr>
        </p:nvSpPr>
        <p:spPr>
          <a:xfrm>
            <a:off x="685800" y="1143000"/>
            <a:ext cx="7772400" cy="2057400"/>
          </a:xfrm>
        </p:spPr>
        <p:txBody>
          <a:bodyPr/>
          <a:lstStyle>
            <a:lvl1pPr>
              <a:defRPr/>
            </a:lvl1pPr>
          </a:lstStyle>
          <a:p>
            <a:r>
              <a:rPr lang="en-US"/>
              <a:t>Click to edit Master title style</a:t>
            </a:r>
          </a:p>
        </p:txBody>
      </p:sp>
      <p:sp>
        <p:nvSpPr>
          <p:cNvPr id="2" name="Rectangle 2">
            <a:extLst>
              <a:ext uri="{FF2B5EF4-FFF2-40B4-BE49-F238E27FC236}">
                <a16:creationId xmlns:a16="http://schemas.microsoft.com/office/drawing/2014/main" id="{B09C6589-27F7-D3FC-2208-B5B62025C748}"/>
              </a:ext>
            </a:extLst>
          </p:cNvPr>
          <p:cNvSpPr>
            <a:spLocks noGrp="1" noChangeArrowheads="1"/>
          </p:cNvSpPr>
          <p:nvPr>
            <p:ph type="dt" sz="half" idx="10"/>
          </p:nvPr>
        </p:nvSpPr>
        <p:spPr>
          <a:xfrm>
            <a:off x="685800" y="6248400"/>
            <a:ext cx="1905000" cy="457200"/>
          </a:xfrm>
          <a:prstGeom prst="rect">
            <a:avLst/>
          </a:prstGeom>
        </p:spPr>
        <p:txBody>
          <a:bodyPr/>
          <a:lstStyle>
            <a:lvl1pPr>
              <a:defRPr sz="1400" b="0">
                <a:latin typeface="Times New Roman" charset="0"/>
                <a:ea typeface="ＭＳ Ｐゴシック" charset="0"/>
                <a:cs typeface="ＭＳ Ｐゴシック" charset="0"/>
              </a:defRPr>
            </a:lvl1pPr>
          </a:lstStyle>
          <a:p>
            <a:pPr>
              <a:defRPr/>
            </a:pPr>
            <a:r>
              <a:rPr lang="en-US"/>
              <a:t>January 21, 2014</a:t>
            </a:r>
          </a:p>
        </p:txBody>
      </p:sp>
      <p:sp>
        <p:nvSpPr>
          <p:cNvPr id="3" name="Rectangle 3">
            <a:extLst>
              <a:ext uri="{FF2B5EF4-FFF2-40B4-BE49-F238E27FC236}">
                <a16:creationId xmlns:a16="http://schemas.microsoft.com/office/drawing/2014/main" id="{070A7629-5842-8132-F410-DD3BA3229DF3}"/>
              </a:ext>
            </a:extLst>
          </p:cNvPr>
          <p:cNvSpPr>
            <a:spLocks noGrp="1" noChangeArrowheads="1"/>
          </p:cNvSpPr>
          <p:nvPr>
            <p:ph type="ftr" sz="quarter" idx="11"/>
          </p:nvPr>
        </p:nvSpPr>
        <p:spPr/>
        <p:txBody>
          <a:bodyPr/>
          <a:lstStyle>
            <a:lvl1pPr>
              <a:defRPr sz="1400" b="0">
                <a:latin typeface="Times New Roman" panose="02020603050405020304" pitchFamily="18" charset="0"/>
              </a:defRPr>
            </a:lvl1pPr>
          </a:lstStyle>
          <a:p>
            <a:pPr>
              <a:defRPr/>
            </a:pPr>
            <a:r>
              <a:rPr lang="en-US" altLang="en-US"/>
              <a:t>CSE 153 – Lecture 8 – Synchronization</a:t>
            </a:r>
          </a:p>
        </p:txBody>
      </p:sp>
    </p:spTree>
    <p:extLst>
      <p:ext uri="{BB962C8B-B14F-4D97-AF65-F5344CB8AC3E}">
        <p14:creationId xmlns:p14="http://schemas.microsoft.com/office/powerpoint/2010/main" val="2187217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727A96FB-3BDA-DCBC-BCFB-F8C394A1A2C7}"/>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5" name="Rectangle 3">
            <a:extLst>
              <a:ext uri="{FF2B5EF4-FFF2-40B4-BE49-F238E27FC236}">
                <a16:creationId xmlns:a16="http://schemas.microsoft.com/office/drawing/2014/main" id="{3D8D3390-E6B3-3B94-6611-AEB4EB95B7C8}"/>
              </a:ext>
            </a:extLst>
          </p:cNvPr>
          <p:cNvSpPr>
            <a:spLocks noGrp="1" noChangeArrowheads="1"/>
          </p:cNvSpPr>
          <p:nvPr>
            <p:ph type="ftr" sz="quarter" idx="11"/>
          </p:nvPr>
        </p:nvSpPr>
        <p:spPr/>
        <p:txBody>
          <a:bodyPr/>
          <a:lstStyle>
            <a:lvl1pPr>
              <a:defRPr/>
            </a:lvl1pPr>
          </a:lstStyle>
          <a:p>
            <a:pPr>
              <a:defRPr/>
            </a:pPr>
            <a:r>
              <a:rPr lang="en-US" altLang="en-US"/>
              <a:t>CSE 153 – Lecture 8 – Synchronization</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BC81146E-D95B-B786-3F73-42F0026EA715}"/>
              </a:ext>
            </a:extLst>
          </p:cNvPr>
          <p:cNvSpPr>
            <a:spLocks noGrp="1" noChangeArrowheads="1"/>
          </p:cNvSpPr>
          <p:nvPr>
            <p:ph type="sldNum" sz="quarter" idx="12"/>
          </p:nvPr>
        </p:nvSpPr>
        <p:spPr/>
        <p:txBody>
          <a:bodyPr/>
          <a:lstStyle>
            <a:lvl1pPr>
              <a:defRPr/>
            </a:lvl1pPr>
          </a:lstStyle>
          <a:p>
            <a:pPr>
              <a:defRPr/>
            </a:pPr>
            <a:fld id="{25E43824-27C4-094A-BEF5-038A2F71D9F8}" type="slidenum">
              <a:rPr lang="en-US" altLang="en-US"/>
              <a:pPr>
                <a:defRPr/>
              </a:pPr>
              <a:t>‹#›</a:t>
            </a:fld>
            <a:endParaRPr lang="en-US" altLang="en-US"/>
          </a:p>
        </p:txBody>
      </p:sp>
    </p:spTree>
    <p:extLst>
      <p:ext uri="{BB962C8B-B14F-4D97-AF65-F5344CB8AC3E}">
        <p14:creationId xmlns:p14="http://schemas.microsoft.com/office/powerpoint/2010/main" val="2318690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2400"/>
            <a:ext cx="6248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7783A9AF-C79F-02E5-417C-6E1A3F0BC3E0}"/>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5" name="Rectangle 3">
            <a:extLst>
              <a:ext uri="{FF2B5EF4-FFF2-40B4-BE49-F238E27FC236}">
                <a16:creationId xmlns:a16="http://schemas.microsoft.com/office/drawing/2014/main" id="{E500F6BB-CE6E-9CA8-C521-D53679F991EB}"/>
              </a:ext>
            </a:extLst>
          </p:cNvPr>
          <p:cNvSpPr>
            <a:spLocks noGrp="1" noChangeArrowheads="1"/>
          </p:cNvSpPr>
          <p:nvPr>
            <p:ph type="ftr" sz="quarter" idx="11"/>
          </p:nvPr>
        </p:nvSpPr>
        <p:spPr/>
        <p:txBody>
          <a:bodyPr/>
          <a:lstStyle>
            <a:lvl1pPr>
              <a:defRPr/>
            </a:lvl1pPr>
          </a:lstStyle>
          <a:p>
            <a:pPr>
              <a:defRPr/>
            </a:pPr>
            <a:r>
              <a:rPr lang="en-US" altLang="en-US"/>
              <a:t>CSE 153 – Lecture 8 – Synchronization</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35F1DC64-8F19-1CD9-6075-395A64434A20}"/>
              </a:ext>
            </a:extLst>
          </p:cNvPr>
          <p:cNvSpPr>
            <a:spLocks noGrp="1" noChangeArrowheads="1"/>
          </p:cNvSpPr>
          <p:nvPr>
            <p:ph type="sldNum" sz="quarter" idx="12"/>
          </p:nvPr>
        </p:nvSpPr>
        <p:spPr/>
        <p:txBody>
          <a:bodyPr/>
          <a:lstStyle>
            <a:lvl1pPr>
              <a:defRPr/>
            </a:lvl1pPr>
          </a:lstStyle>
          <a:p>
            <a:pPr>
              <a:defRPr/>
            </a:pPr>
            <a:fld id="{3252547B-58D3-7845-91F2-F8BF6D4E2814}" type="slidenum">
              <a:rPr lang="en-US" altLang="en-US"/>
              <a:pPr>
                <a:defRPr/>
              </a:pPr>
              <a:t>‹#›</a:t>
            </a:fld>
            <a:endParaRPr lang="en-US" altLang="en-US"/>
          </a:p>
        </p:txBody>
      </p:sp>
    </p:spTree>
    <p:extLst>
      <p:ext uri="{BB962C8B-B14F-4D97-AF65-F5344CB8AC3E}">
        <p14:creationId xmlns:p14="http://schemas.microsoft.com/office/powerpoint/2010/main" val="1423932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8C5474D5-58E2-5FD4-5150-B2AEAAD06317}"/>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5" name="Rectangle 3">
            <a:extLst>
              <a:ext uri="{FF2B5EF4-FFF2-40B4-BE49-F238E27FC236}">
                <a16:creationId xmlns:a16="http://schemas.microsoft.com/office/drawing/2014/main" id="{DE32DBBE-D5B3-FFC5-E5CA-AE89ACDC747D}"/>
              </a:ext>
            </a:extLst>
          </p:cNvPr>
          <p:cNvSpPr>
            <a:spLocks noGrp="1" noChangeArrowheads="1"/>
          </p:cNvSpPr>
          <p:nvPr>
            <p:ph type="ftr" sz="quarter" idx="11"/>
          </p:nvPr>
        </p:nvSpPr>
        <p:spPr/>
        <p:txBody>
          <a:bodyPr/>
          <a:lstStyle>
            <a:lvl1pPr>
              <a:defRPr/>
            </a:lvl1pPr>
          </a:lstStyle>
          <a:p>
            <a:pPr>
              <a:defRPr/>
            </a:pPr>
            <a:r>
              <a:rPr lang="en-US" altLang="en-US"/>
              <a:t>CSE 153 – Lecture 8 – Synchronization</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7980467E-1D81-0175-7E5C-EE0E85DD8472}"/>
              </a:ext>
            </a:extLst>
          </p:cNvPr>
          <p:cNvSpPr>
            <a:spLocks noGrp="1" noChangeArrowheads="1"/>
          </p:cNvSpPr>
          <p:nvPr>
            <p:ph type="sldNum" sz="quarter" idx="12"/>
          </p:nvPr>
        </p:nvSpPr>
        <p:spPr/>
        <p:txBody>
          <a:bodyPr/>
          <a:lstStyle>
            <a:lvl1pPr>
              <a:defRPr/>
            </a:lvl1pPr>
          </a:lstStyle>
          <a:p>
            <a:pPr>
              <a:defRPr/>
            </a:pPr>
            <a:fld id="{94C0BBE4-E209-0540-8D11-157ED2DD18FC}" type="slidenum">
              <a:rPr lang="en-US" altLang="en-US"/>
              <a:pPr>
                <a:defRPr/>
              </a:pPr>
              <a:t>‹#›</a:t>
            </a:fld>
            <a:endParaRPr lang="en-US" altLang="en-US"/>
          </a:p>
        </p:txBody>
      </p:sp>
    </p:spTree>
    <p:extLst>
      <p:ext uri="{BB962C8B-B14F-4D97-AF65-F5344CB8AC3E}">
        <p14:creationId xmlns:p14="http://schemas.microsoft.com/office/powerpoint/2010/main" val="1886340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EE7BF562-C658-28B5-1BFB-F9B120EA1940}"/>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5" name="Rectangle 3">
            <a:extLst>
              <a:ext uri="{FF2B5EF4-FFF2-40B4-BE49-F238E27FC236}">
                <a16:creationId xmlns:a16="http://schemas.microsoft.com/office/drawing/2014/main" id="{4B851F4E-D5AC-54CF-F8EB-00AEE9F03C33}"/>
              </a:ext>
            </a:extLst>
          </p:cNvPr>
          <p:cNvSpPr>
            <a:spLocks noGrp="1" noChangeArrowheads="1"/>
          </p:cNvSpPr>
          <p:nvPr>
            <p:ph type="ftr" sz="quarter" idx="11"/>
          </p:nvPr>
        </p:nvSpPr>
        <p:spPr/>
        <p:txBody>
          <a:bodyPr/>
          <a:lstStyle>
            <a:lvl1pPr>
              <a:defRPr/>
            </a:lvl1pPr>
          </a:lstStyle>
          <a:p>
            <a:pPr>
              <a:defRPr/>
            </a:pPr>
            <a:r>
              <a:rPr lang="en-US" altLang="en-US"/>
              <a:t>CSE 153 – Lecture 8 – Synchronization</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2D0511E1-EE39-CA12-C2F4-BBA59C9A5EBC}"/>
              </a:ext>
            </a:extLst>
          </p:cNvPr>
          <p:cNvSpPr>
            <a:spLocks noGrp="1" noChangeArrowheads="1"/>
          </p:cNvSpPr>
          <p:nvPr>
            <p:ph type="sldNum" sz="quarter" idx="12"/>
          </p:nvPr>
        </p:nvSpPr>
        <p:spPr/>
        <p:txBody>
          <a:bodyPr/>
          <a:lstStyle>
            <a:lvl1pPr>
              <a:defRPr/>
            </a:lvl1pPr>
          </a:lstStyle>
          <a:p>
            <a:pPr>
              <a:defRPr/>
            </a:pPr>
            <a:fld id="{B7D8D4EB-26AE-7444-B8E8-9622C1538DB9}" type="slidenum">
              <a:rPr lang="en-US" altLang="en-US"/>
              <a:pPr>
                <a:defRPr/>
              </a:pPr>
              <a:t>‹#›</a:t>
            </a:fld>
            <a:endParaRPr lang="en-US" altLang="en-US"/>
          </a:p>
        </p:txBody>
      </p:sp>
    </p:spTree>
    <p:extLst>
      <p:ext uri="{BB962C8B-B14F-4D97-AF65-F5344CB8AC3E}">
        <p14:creationId xmlns:p14="http://schemas.microsoft.com/office/powerpoint/2010/main" val="3447637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EDF23BCD-2E3D-1F31-253F-706EF23ABC44}"/>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6" name="Rectangle 3">
            <a:extLst>
              <a:ext uri="{FF2B5EF4-FFF2-40B4-BE49-F238E27FC236}">
                <a16:creationId xmlns:a16="http://schemas.microsoft.com/office/drawing/2014/main" id="{52BE65B4-82B7-AB5B-56CE-11A62F246896}"/>
              </a:ext>
            </a:extLst>
          </p:cNvPr>
          <p:cNvSpPr>
            <a:spLocks noGrp="1" noChangeArrowheads="1"/>
          </p:cNvSpPr>
          <p:nvPr>
            <p:ph type="ftr" sz="quarter" idx="11"/>
          </p:nvPr>
        </p:nvSpPr>
        <p:spPr/>
        <p:txBody>
          <a:bodyPr/>
          <a:lstStyle>
            <a:lvl1pPr>
              <a:defRPr/>
            </a:lvl1pPr>
          </a:lstStyle>
          <a:p>
            <a:pPr>
              <a:defRPr/>
            </a:pPr>
            <a:r>
              <a:rPr lang="en-US" altLang="en-US"/>
              <a:t>CSE 153 – Lecture 8 – Synchronization</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DD771E5E-0C40-85EA-3B9B-2C7B8B0FEAD7}"/>
              </a:ext>
            </a:extLst>
          </p:cNvPr>
          <p:cNvSpPr>
            <a:spLocks noGrp="1" noChangeArrowheads="1"/>
          </p:cNvSpPr>
          <p:nvPr>
            <p:ph type="sldNum" sz="quarter" idx="12"/>
          </p:nvPr>
        </p:nvSpPr>
        <p:spPr/>
        <p:txBody>
          <a:bodyPr/>
          <a:lstStyle>
            <a:lvl1pPr>
              <a:defRPr/>
            </a:lvl1pPr>
          </a:lstStyle>
          <a:p>
            <a:pPr>
              <a:defRPr/>
            </a:pPr>
            <a:fld id="{695B0EED-C621-2B4F-A589-8C4E8A7C7467}" type="slidenum">
              <a:rPr lang="en-US" altLang="en-US"/>
              <a:pPr>
                <a:defRPr/>
              </a:pPr>
              <a:t>‹#›</a:t>
            </a:fld>
            <a:endParaRPr lang="en-US" altLang="en-US"/>
          </a:p>
        </p:txBody>
      </p:sp>
    </p:spTree>
    <p:extLst>
      <p:ext uri="{BB962C8B-B14F-4D97-AF65-F5344CB8AC3E}">
        <p14:creationId xmlns:p14="http://schemas.microsoft.com/office/powerpoint/2010/main" val="1848656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4DE4E369-8CC2-D384-2D0C-CAC33F78AA00}"/>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8" name="Rectangle 3">
            <a:extLst>
              <a:ext uri="{FF2B5EF4-FFF2-40B4-BE49-F238E27FC236}">
                <a16:creationId xmlns:a16="http://schemas.microsoft.com/office/drawing/2014/main" id="{CE58534C-98F9-A44A-D6FA-F654DCF62FF9}"/>
              </a:ext>
            </a:extLst>
          </p:cNvPr>
          <p:cNvSpPr>
            <a:spLocks noGrp="1" noChangeArrowheads="1"/>
          </p:cNvSpPr>
          <p:nvPr>
            <p:ph type="ftr" sz="quarter" idx="11"/>
          </p:nvPr>
        </p:nvSpPr>
        <p:spPr/>
        <p:txBody>
          <a:bodyPr/>
          <a:lstStyle>
            <a:lvl1pPr>
              <a:defRPr/>
            </a:lvl1pPr>
          </a:lstStyle>
          <a:p>
            <a:pPr>
              <a:defRPr/>
            </a:pPr>
            <a:r>
              <a:rPr lang="en-US" altLang="en-US"/>
              <a:t>CSE 153 – Lecture 8 – Synchronization</a:t>
            </a:r>
            <a:endParaRPr lang="en-US" altLang="en-US" sz="1400" b="0">
              <a:latin typeface="Times New Roman" panose="02020603050405020304" pitchFamily="18" charset="0"/>
            </a:endParaRPr>
          </a:p>
        </p:txBody>
      </p:sp>
      <p:sp>
        <p:nvSpPr>
          <p:cNvPr id="9" name="Rectangle 12">
            <a:extLst>
              <a:ext uri="{FF2B5EF4-FFF2-40B4-BE49-F238E27FC236}">
                <a16:creationId xmlns:a16="http://schemas.microsoft.com/office/drawing/2014/main" id="{E390B852-4C55-FE1D-F157-58B2DC8DE349}"/>
              </a:ext>
            </a:extLst>
          </p:cNvPr>
          <p:cNvSpPr>
            <a:spLocks noGrp="1" noChangeArrowheads="1"/>
          </p:cNvSpPr>
          <p:nvPr>
            <p:ph type="sldNum" sz="quarter" idx="12"/>
          </p:nvPr>
        </p:nvSpPr>
        <p:spPr/>
        <p:txBody>
          <a:bodyPr/>
          <a:lstStyle>
            <a:lvl1pPr>
              <a:defRPr/>
            </a:lvl1pPr>
          </a:lstStyle>
          <a:p>
            <a:pPr>
              <a:defRPr/>
            </a:pPr>
            <a:fld id="{D0C4F7EE-5DB4-5349-B847-0B67BB9E80E9}" type="slidenum">
              <a:rPr lang="en-US" altLang="en-US"/>
              <a:pPr>
                <a:defRPr/>
              </a:pPr>
              <a:t>‹#›</a:t>
            </a:fld>
            <a:endParaRPr lang="en-US" altLang="en-US"/>
          </a:p>
        </p:txBody>
      </p:sp>
    </p:spTree>
    <p:extLst>
      <p:ext uri="{BB962C8B-B14F-4D97-AF65-F5344CB8AC3E}">
        <p14:creationId xmlns:p14="http://schemas.microsoft.com/office/powerpoint/2010/main" val="3849178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5CDECA-1B3D-F413-BD91-E6D8DDD03A40}"/>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4" name="Footer Placeholder 3">
            <a:extLst>
              <a:ext uri="{FF2B5EF4-FFF2-40B4-BE49-F238E27FC236}">
                <a16:creationId xmlns:a16="http://schemas.microsoft.com/office/drawing/2014/main" id="{B5053812-19F6-1990-1F68-1EDB28AFCF07}"/>
              </a:ext>
            </a:extLst>
          </p:cNvPr>
          <p:cNvSpPr>
            <a:spLocks noGrp="1" noChangeArrowheads="1"/>
          </p:cNvSpPr>
          <p:nvPr>
            <p:ph type="ftr" sz="quarter" idx="11"/>
          </p:nvPr>
        </p:nvSpPr>
        <p:spPr/>
        <p:txBody>
          <a:bodyPr/>
          <a:lstStyle>
            <a:lvl1pPr>
              <a:defRPr/>
            </a:lvl1pPr>
          </a:lstStyle>
          <a:p>
            <a:pPr>
              <a:defRPr/>
            </a:pPr>
            <a:r>
              <a:rPr lang="en-US" altLang="en-US"/>
              <a:t>CSE 153 – Lecture 8 – Synchronization</a:t>
            </a:r>
            <a:endParaRPr lang="en-US" altLang="en-US" sz="1400" b="0">
              <a:latin typeface="Times New Roman" panose="02020603050405020304" pitchFamily="18" charset="0"/>
            </a:endParaRPr>
          </a:p>
        </p:txBody>
      </p:sp>
      <p:sp>
        <p:nvSpPr>
          <p:cNvPr id="5" name="Rectangle 12">
            <a:extLst>
              <a:ext uri="{FF2B5EF4-FFF2-40B4-BE49-F238E27FC236}">
                <a16:creationId xmlns:a16="http://schemas.microsoft.com/office/drawing/2014/main" id="{AE2533BA-0576-D784-FBED-9DDA1DBA72F6}"/>
              </a:ext>
            </a:extLst>
          </p:cNvPr>
          <p:cNvSpPr>
            <a:spLocks noGrp="1" noChangeArrowheads="1"/>
          </p:cNvSpPr>
          <p:nvPr>
            <p:ph type="sldNum" sz="quarter" idx="12"/>
          </p:nvPr>
        </p:nvSpPr>
        <p:spPr/>
        <p:txBody>
          <a:bodyPr/>
          <a:lstStyle>
            <a:lvl1pPr>
              <a:defRPr/>
            </a:lvl1pPr>
          </a:lstStyle>
          <a:p>
            <a:pPr>
              <a:defRPr/>
            </a:pPr>
            <a:fld id="{BC521CC0-213D-7D48-ACC5-114B382AACA6}" type="slidenum">
              <a:rPr lang="en-US" altLang="en-US"/>
              <a:pPr>
                <a:defRPr/>
              </a:pPr>
              <a:t>‹#›</a:t>
            </a:fld>
            <a:endParaRPr lang="en-US" altLang="en-US"/>
          </a:p>
        </p:txBody>
      </p:sp>
    </p:spTree>
    <p:extLst>
      <p:ext uri="{BB962C8B-B14F-4D97-AF65-F5344CB8AC3E}">
        <p14:creationId xmlns:p14="http://schemas.microsoft.com/office/powerpoint/2010/main" val="2517007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34FCB72-A33B-01EC-E4E8-E085B37D3C32}"/>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3" name="Rectangle 3">
            <a:extLst>
              <a:ext uri="{FF2B5EF4-FFF2-40B4-BE49-F238E27FC236}">
                <a16:creationId xmlns:a16="http://schemas.microsoft.com/office/drawing/2014/main" id="{C2DDA79B-7EE0-1AFF-8ECA-7B5082CE14AD}"/>
              </a:ext>
            </a:extLst>
          </p:cNvPr>
          <p:cNvSpPr>
            <a:spLocks noGrp="1" noChangeArrowheads="1"/>
          </p:cNvSpPr>
          <p:nvPr>
            <p:ph type="ftr" sz="quarter" idx="11"/>
          </p:nvPr>
        </p:nvSpPr>
        <p:spPr/>
        <p:txBody>
          <a:bodyPr/>
          <a:lstStyle>
            <a:lvl1pPr>
              <a:defRPr/>
            </a:lvl1pPr>
          </a:lstStyle>
          <a:p>
            <a:pPr>
              <a:defRPr/>
            </a:pPr>
            <a:r>
              <a:rPr lang="en-US" altLang="en-US"/>
              <a:t>CSE 153 – Lecture 8 – Synchronization</a:t>
            </a:r>
            <a:endParaRPr lang="en-US" altLang="en-US" sz="1400" b="0">
              <a:latin typeface="Times New Roman" panose="02020603050405020304" pitchFamily="18" charset="0"/>
            </a:endParaRPr>
          </a:p>
        </p:txBody>
      </p:sp>
      <p:sp>
        <p:nvSpPr>
          <p:cNvPr id="4" name="Rectangle 12">
            <a:extLst>
              <a:ext uri="{FF2B5EF4-FFF2-40B4-BE49-F238E27FC236}">
                <a16:creationId xmlns:a16="http://schemas.microsoft.com/office/drawing/2014/main" id="{D07100CC-5E2C-76C6-4200-41EE8A0CA94D}"/>
              </a:ext>
            </a:extLst>
          </p:cNvPr>
          <p:cNvSpPr>
            <a:spLocks noGrp="1" noChangeArrowheads="1"/>
          </p:cNvSpPr>
          <p:nvPr>
            <p:ph type="sldNum" sz="quarter" idx="12"/>
          </p:nvPr>
        </p:nvSpPr>
        <p:spPr/>
        <p:txBody>
          <a:bodyPr/>
          <a:lstStyle>
            <a:lvl1pPr>
              <a:defRPr/>
            </a:lvl1pPr>
          </a:lstStyle>
          <a:p>
            <a:pPr>
              <a:defRPr/>
            </a:pPr>
            <a:fld id="{7CBAD20A-59AA-D749-94E3-2A6FADBD10A1}" type="slidenum">
              <a:rPr lang="en-US" altLang="en-US"/>
              <a:pPr>
                <a:defRPr/>
              </a:pPr>
              <a:t>‹#›</a:t>
            </a:fld>
            <a:endParaRPr lang="en-US" altLang="en-US"/>
          </a:p>
        </p:txBody>
      </p:sp>
    </p:spTree>
    <p:extLst>
      <p:ext uri="{BB962C8B-B14F-4D97-AF65-F5344CB8AC3E}">
        <p14:creationId xmlns:p14="http://schemas.microsoft.com/office/powerpoint/2010/main" val="313849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113630C2-4921-1402-55FF-20EF3399FF57}"/>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6" name="Rectangle 3">
            <a:extLst>
              <a:ext uri="{FF2B5EF4-FFF2-40B4-BE49-F238E27FC236}">
                <a16:creationId xmlns:a16="http://schemas.microsoft.com/office/drawing/2014/main" id="{7282B0C2-32EA-4593-0753-06E8661233B7}"/>
              </a:ext>
            </a:extLst>
          </p:cNvPr>
          <p:cNvSpPr>
            <a:spLocks noGrp="1" noChangeArrowheads="1"/>
          </p:cNvSpPr>
          <p:nvPr>
            <p:ph type="ftr" sz="quarter" idx="11"/>
          </p:nvPr>
        </p:nvSpPr>
        <p:spPr/>
        <p:txBody>
          <a:bodyPr/>
          <a:lstStyle>
            <a:lvl1pPr>
              <a:defRPr/>
            </a:lvl1pPr>
          </a:lstStyle>
          <a:p>
            <a:pPr>
              <a:defRPr/>
            </a:pPr>
            <a:r>
              <a:rPr lang="en-US" altLang="en-US"/>
              <a:t>CSE 153 – Lecture 8 – Synchronization</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D3FB26AD-535A-9133-11D9-66111DAD74E3}"/>
              </a:ext>
            </a:extLst>
          </p:cNvPr>
          <p:cNvSpPr>
            <a:spLocks noGrp="1" noChangeArrowheads="1"/>
          </p:cNvSpPr>
          <p:nvPr>
            <p:ph type="sldNum" sz="quarter" idx="12"/>
          </p:nvPr>
        </p:nvSpPr>
        <p:spPr/>
        <p:txBody>
          <a:bodyPr/>
          <a:lstStyle>
            <a:lvl1pPr>
              <a:defRPr/>
            </a:lvl1pPr>
          </a:lstStyle>
          <a:p>
            <a:pPr>
              <a:defRPr/>
            </a:pPr>
            <a:fld id="{0A7248BC-50E4-684D-BB29-9E7D84FD3EEA}" type="slidenum">
              <a:rPr lang="en-US" altLang="en-US"/>
              <a:pPr>
                <a:defRPr/>
              </a:pPr>
              <a:t>‹#›</a:t>
            </a:fld>
            <a:endParaRPr lang="en-US" altLang="en-US"/>
          </a:p>
        </p:txBody>
      </p:sp>
    </p:spTree>
    <p:extLst>
      <p:ext uri="{BB962C8B-B14F-4D97-AF65-F5344CB8AC3E}">
        <p14:creationId xmlns:p14="http://schemas.microsoft.com/office/powerpoint/2010/main" val="3850052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0B6E7463-F42B-614D-E7EE-86E6836302EA}"/>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6" name="Rectangle 3">
            <a:extLst>
              <a:ext uri="{FF2B5EF4-FFF2-40B4-BE49-F238E27FC236}">
                <a16:creationId xmlns:a16="http://schemas.microsoft.com/office/drawing/2014/main" id="{156930F4-57A8-5DBE-402E-B943588BCA7A}"/>
              </a:ext>
            </a:extLst>
          </p:cNvPr>
          <p:cNvSpPr>
            <a:spLocks noGrp="1" noChangeArrowheads="1"/>
          </p:cNvSpPr>
          <p:nvPr>
            <p:ph type="ftr" sz="quarter" idx="11"/>
          </p:nvPr>
        </p:nvSpPr>
        <p:spPr/>
        <p:txBody>
          <a:bodyPr/>
          <a:lstStyle>
            <a:lvl1pPr>
              <a:defRPr/>
            </a:lvl1pPr>
          </a:lstStyle>
          <a:p>
            <a:pPr>
              <a:defRPr/>
            </a:pPr>
            <a:r>
              <a:rPr lang="en-US" altLang="en-US"/>
              <a:t>CSE 153 – Lecture 8 – Synchronization</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06E2EB5A-15D4-7415-8B6C-337B82FF9378}"/>
              </a:ext>
            </a:extLst>
          </p:cNvPr>
          <p:cNvSpPr>
            <a:spLocks noGrp="1" noChangeArrowheads="1"/>
          </p:cNvSpPr>
          <p:nvPr>
            <p:ph type="sldNum" sz="quarter" idx="12"/>
          </p:nvPr>
        </p:nvSpPr>
        <p:spPr/>
        <p:txBody>
          <a:bodyPr/>
          <a:lstStyle>
            <a:lvl1pPr>
              <a:defRPr/>
            </a:lvl1pPr>
          </a:lstStyle>
          <a:p>
            <a:pPr>
              <a:defRPr/>
            </a:pPr>
            <a:fld id="{7568249A-B006-3E41-932A-8D53B8EDC57B}" type="slidenum">
              <a:rPr lang="en-US" altLang="en-US"/>
              <a:pPr>
                <a:defRPr/>
              </a:pPr>
              <a:t>‹#›</a:t>
            </a:fld>
            <a:endParaRPr lang="en-US" altLang="en-US"/>
          </a:p>
        </p:txBody>
      </p:sp>
    </p:spTree>
    <p:extLst>
      <p:ext uri="{BB962C8B-B14F-4D97-AF65-F5344CB8AC3E}">
        <p14:creationId xmlns:p14="http://schemas.microsoft.com/office/powerpoint/2010/main" val="3748144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a:extLst>
              <a:ext uri="{FF2B5EF4-FFF2-40B4-BE49-F238E27FC236}">
                <a16:creationId xmlns:a16="http://schemas.microsoft.com/office/drawing/2014/main" id="{1BF05315-43AC-5F24-AD6E-BD61867832A1}"/>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000"/>
            </a:lvl1pPr>
          </a:lstStyle>
          <a:p>
            <a:pPr>
              <a:defRPr/>
            </a:pPr>
            <a:r>
              <a:rPr lang="en-US" altLang="en-US"/>
              <a:t>CSE 153 – Lecture 8 – Synchronization</a:t>
            </a:r>
            <a:endParaRPr lang="en-US" altLang="en-US" sz="1400" b="0">
              <a:latin typeface="Times New Roman" panose="02020603050405020304" pitchFamily="18" charset="0"/>
            </a:endParaRPr>
          </a:p>
        </p:txBody>
      </p:sp>
      <p:sp>
        <p:nvSpPr>
          <p:cNvPr id="2" name="Rectangle 8">
            <a:extLst>
              <a:ext uri="{FF2B5EF4-FFF2-40B4-BE49-F238E27FC236}">
                <a16:creationId xmlns:a16="http://schemas.microsoft.com/office/drawing/2014/main" id="{C2EAC512-10DC-D032-6E15-CDF89F13140B}"/>
              </a:ext>
            </a:extLst>
          </p:cNvPr>
          <p:cNvSpPr>
            <a:spLocks noGrp="1" noChangeArrowheads="1"/>
          </p:cNvSpPr>
          <p:nvPr>
            <p:ph type="body" idx="1"/>
          </p:nvPr>
        </p:nvSpPr>
        <p:spPr bwMode="auto">
          <a:xfrm>
            <a:off x="685800" y="1600200"/>
            <a:ext cx="7924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3" name="Rectangle 9">
            <a:extLst>
              <a:ext uri="{FF2B5EF4-FFF2-40B4-BE49-F238E27FC236}">
                <a16:creationId xmlns:a16="http://schemas.microsoft.com/office/drawing/2014/main" id="{FF23022C-EC07-8F8C-C152-1F061DB51DE7}"/>
              </a:ext>
            </a:extLst>
          </p:cNvPr>
          <p:cNvSpPr>
            <a:spLocks noGrp="1" noChangeArrowheads="1"/>
          </p:cNvSpPr>
          <p:nvPr>
            <p:ph type="title"/>
          </p:nvPr>
        </p:nvSpPr>
        <p:spPr bwMode="auto">
          <a:xfrm>
            <a:off x="304800" y="152400"/>
            <a:ext cx="8534400" cy="11430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a:t>Click to edit Master title style</a:t>
            </a:r>
          </a:p>
        </p:txBody>
      </p:sp>
      <p:sp>
        <p:nvSpPr>
          <p:cNvPr id="1036" name="Rectangle 12">
            <a:extLst>
              <a:ext uri="{FF2B5EF4-FFF2-40B4-BE49-F238E27FC236}">
                <a16:creationId xmlns:a16="http://schemas.microsoft.com/office/drawing/2014/main" id="{5BD18059-EC44-2D3C-57FD-E718EE6823DC}"/>
              </a:ext>
            </a:extLst>
          </p:cNvPr>
          <p:cNvSpPr>
            <a:spLocks noGrp="1" noChangeArrowheads="1"/>
          </p:cNvSpPr>
          <p:nvPr>
            <p:ph type="sldNum" sz="quarter" idx="4"/>
          </p:nvPr>
        </p:nvSpPr>
        <p:spPr bwMode="auto">
          <a:xfrm>
            <a:off x="8001000" y="6248400"/>
            <a:ext cx="609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000"/>
            </a:lvl1pPr>
          </a:lstStyle>
          <a:p>
            <a:pPr>
              <a:defRPr/>
            </a:pPr>
            <a:fld id="{B7BD0780-ABB8-A34A-90D7-C7F90F25A88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Lst>
  <p:hf hdr="0" dt="0"/>
  <p:txStyles>
    <p:titleStyle>
      <a:lvl1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2pPr>
      <a:lvl3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3pPr>
      <a:lvl4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4pPr>
      <a:lvl5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5pPr>
      <a:lvl6pPr marL="4572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6pPr>
      <a:lvl7pPr marL="9144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7pPr>
      <a:lvl8pPr marL="13716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8pPr>
      <a:lvl9pPr marL="18288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9pPr>
    </p:titleStyle>
    <p:bodyStyle>
      <a:lvl1pPr marL="342900" indent="-342900" algn="l" rtl="0" eaLnBrk="0" fontAlgn="base" hangingPunct="0">
        <a:spcBef>
          <a:spcPct val="20000"/>
        </a:spcBef>
        <a:spcAft>
          <a:spcPct val="0"/>
        </a:spcAft>
        <a:buClr>
          <a:schemeClr val="tx1"/>
        </a:buClr>
        <a:buSzPct val="50000"/>
        <a:buFont typeface="Monotype Sorts" pitchFamily="2" charset="2"/>
        <a:buChar char="l"/>
        <a:defRPr sz="24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tx1"/>
        </a:buClr>
        <a:buSzPct val="50000"/>
        <a:buFont typeface="ZapfDingbats" pitchFamily="82" charset="2"/>
        <a:buChar char="u"/>
        <a:defRPr sz="2000">
          <a:solidFill>
            <a:schemeClr val="accent2"/>
          </a:solidFill>
          <a:latin typeface="+mn-lt"/>
          <a:ea typeface="ＭＳ Ｐゴシック" charset="-128"/>
        </a:defRPr>
      </a:lvl2pPr>
      <a:lvl3pPr marL="1143000" indent="-228600" algn="l" rtl="0" eaLnBrk="0" fontAlgn="base" hangingPunct="0">
        <a:spcBef>
          <a:spcPct val="20000"/>
        </a:spcBef>
        <a:spcAft>
          <a:spcPct val="0"/>
        </a:spcAft>
        <a:buClr>
          <a:schemeClr val="tx1"/>
        </a:buClr>
        <a:buChar char="»"/>
        <a:defRPr sz="2400">
          <a:solidFill>
            <a:schemeClr val="accent2"/>
          </a:solidFill>
          <a:latin typeface="+mn-lt"/>
          <a:ea typeface="ＭＳ Ｐゴシック" charset="-128"/>
        </a:defRPr>
      </a:lvl3pPr>
      <a:lvl4pPr marL="1600200" indent="-228600" algn="l" rtl="0" eaLnBrk="0" fontAlgn="base" hangingPunct="0">
        <a:spcBef>
          <a:spcPct val="20000"/>
        </a:spcBef>
        <a:spcAft>
          <a:spcPct val="0"/>
        </a:spcAft>
        <a:buClr>
          <a:schemeClr val="tx1"/>
        </a:buClr>
        <a:buSzPct val="50000"/>
        <a:buFont typeface="Monotype Sorts" pitchFamily="2" charset="2"/>
        <a:buChar char="n"/>
        <a:defRPr sz="1600">
          <a:solidFill>
            <a:schemeClr val="accent2"/>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mn-lt"/>
          <a:ea typeface="ＭＳ Ｐゴシック" charset="-128"/>
        </a:defRPr>
      </a:lvl5pPr>
      <a:lvl6pPr marL="25146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6pPr>
      <a:lvl7pPr marL="29718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7pPr>
      <a:lvl8pPr marL="34290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8pPr>
      <a:lvl9pPr marL="38862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FEFBD94-39A7-46C0-4E5E-8442E872FE2F}"/>
              </a:ext>
            </a:extLst>
          </p:cNvPr>
          <p:cNvSpPr>
            <a:spLocks noGrp="1" noChangeArrowheads="1"/>
          </p:cNvSpPr>
          <p:nvPr>
            <p:ph type="ctrTitle"/>
          </p:nvPr>
        </p:nvSpPr>
        <p:spPr>
          <a:xfrm>
            <a:off x="685800" y="533400"/>
            <a:ext cx="7772400" cy="3048000"/>
          </a:xfrm>
        </p:spPr>
        <p:txBody>
          <a:bodyPr/>
          <a:lstStyle/>
          <a:p>
            <a:pPr algn="ctr">
              <a:defRPr/>
            </a:pPr>
            <a:r>
              <a:rPr lang="en-US" altLang="en-US" dirty="0">
                <a:solidFill>
                  <a:srgbClr val="009900"/>
                </a:solidFill>
                <a:ea typeface="ＭＳ Ｐゴシック" panose="020B0600070205080204" pitchFamily="34" charset="-128"/>
              </a:rPr>
              <a:t>CSE 153</a:t>
            </a:r>
            <a:br>
              <a:rPr lang="en-US" altLang="en-US" dirty="0">
                <a:solidFill>
                  <a:srgbClr val="009900"/>
                </a:solidFill>
                <a:ea typeface="ＭＳ Ｐゴシック" panose="020B0600070205080204" pitchFamily="34" charset="-128"/>
              </a:rPr>
            </a:br>
            <a:r>
              <a:rPr lang="en-US" altLang="en-US" dirty="0">
                <a:solidFill>
                  <a:srgbClr val="009900"/>
                </a:solidFill>
                <a:ea typeface="ＭＳ Ｐゴシック" panose="020B0600070205080204" pitchFamily="34" charset="-128"/>
              </a:rPr>
              <a:t>Design of Operating Systems</a:t>
            </a:r>
            <a:br>
              <a:rPr lang="en-US" altLang="en-US" dirty="0">
                <a:ea typeface="ＭＳ Ｐゴシック" panose="020B0600070205080204" pitchFamily="34" charset="-128"/>
              </a:rPr>
            </a:br>
            <a:br>
              <a:rPr lang="en-US" altLang="en-US" sz="3200" dirty="0">
                <a:ea typeface="ＭＳ Ｐゴシック" panose="020B0600070205080204" pitchFamily="34" charset="-128"/>
              </a:rPr>
            </a:br>
            <a:r>
              <a:rPr lang="en-US" altLang="en-US" sz="3200" dirty="0">
                <a:ea typeface="ＭＳ Ｐゴシック" panose="020B0600070205080204" pitchFamily="34" charset="-128"/>
              </a:rPr>
              <a:t>Winter 23</a:t>
            </a:r>
            <a:endParaRPr lang="en-US" altLang="en-US" dirty="0">
              <a:ea typeface="ＭＳ Ｐゴシック" panose="020B0600070205080204" pitchFamily="34" charset="-128"/>
            </a:endParaRPr>
          </a:p>
        </p:txBody>
      </p:sp>
      <p:sp>
        <p:nvSpPr>
          <p:cNvPr id="17411" name="Rectangle 3">
            <a:extLst>
              <a:ext uri="{FF2B5EF4-FFF2-40B4-BE49-F238E27FC236}">
                <a16:creationId xmlns:a16="http://schemas.microsoft.com/office/drawing/2014/main" id="{70D0AA91-2F1E-4AD3-6427-68D502DFC8CC}"/>
              </a:ext>
            </a:extLst>
          </p:cNvPr>
          <p:cNvSpPr>
            <a:spLocks noGrp="1" noChangeArrowheads="1"/>
          </p:cNvSpPr>
          <p:nvPr>
            <p:ph type="subTitle" idx="1"/>
          </p:nvPr>
        </p:nvSpPr>
        <p:spPr>
          <a:xfrm>
            <a:off x="914400" y="3886200"/>
            <a:ext cx="7315200" cy="1752600"/>
          </a:xfrm>
        </p:spPr>
        <p:txBody>
          <a:bodyPr/>
          <a:lstStyle/>
          <a:p>
            <a:pPr>
              <a:buFont typeface="Monotype Sorts" charset="0"/>
              <a:buNone/>
              <a:defRPr/>
            </a:pPr>
            <a:r>
              <a:rPr lang="en-US" sz="2800" dirty="0">
                <a:solidFill>
                  <a:srgbClr val="FF3300"/>
                </a:solidFill>
                <a:effectLst>
                  <a:outerShdw blurRad="38100" dist="38100" dir="2700000" algn="tl">
                    <a:srgbClr val="DDDDDD"/>
                  </a:outerShdw>
                </a:effectLst>
                <a:ea typeface="ＭＳ Ｐゴシック" charset="0"/>
                <a:cs typeface="ＭＳ Ｐゴシック" charset="0"/>
              </a:rPr>
              <a:t>Lecture 8/9: Synchronization (2)</a:t>
            </a:r>
            <a:endParaRPr lang="en-US" sz="2800" dirty="0">
              <a:ea typeface="ＭＳ Ｐゴシック" charset="0"/>
              <a:cs typeface="ＭＳ Ｐゴシック" charset="0"/>
            </a:endParaRPr>
          </a:p>
          <a:p>
            <a:pPr>
              <a:buFont typeface="Monotype Sorts" charset="0"/>
              <a:buNone/>
              <a:defRPr/>
            </a:pPr>
            <a:endParaRPr lang="en-US" dirty="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Footer Placeholder 4">
            <a:extLst>
              <a:ext uri="{FF2B5EF4-FFF2-40B4-BE49-F238E27FC236}">
                <a16:creationId xmlns:a16="http://schemas.microsoft.com/office/drawing/2014/main" id="{F60EBB50-438A-050E-E752-1DAD2A2623B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
        <p:nvSpPr>
          <p:cNvPr id="32770" name="Slide Number Placeholder 5">
            <a:extLst>
              <a:ext uri="{FF2B5EF4-FFF2-40B4-BE49-F238E27FC236}">
                <a16:creationId xmlns:a16="http://schemas.microsoft.com/office/drawing/2014/main" id="{B7DF940D-2E16-7F89-A2E6-E1EDCC709A2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4E592D56-57C5-484B-BB5C-8BD6FF1079E7}" type="slidenum">
              <a:rPr lang="en-US" altLang="en-US" sz="1000" smtClean="0">
                <a:solidFill>
                  <a:schemeClr val="tx1"/>
                </a:solidFill>
              </a:rPr>
              <a:pPr>
                <a:spcBef>
                  <a:spcPct val="0"/>
                </a:spcBef>
                <a:buClrTx/>
                <a:buSzTx/>
                <a:buFontTx/>
                <a:buNone/>
              </a:pPr>
              <a:t>10</a:t>
            </a:fld>
            <a:endParaRPr lang="en-US" altLang="en-US" sz="1000">
              <a:solidFill>
                <a:schemeClr val="tx1"/>
              </a:solidFill>
            </a:endParaRPr>
          </a:p>
        </p:txBody>
      </p:sp>
      <p:sp>
        <p:nvSpPr>
          <p:cNvPr id="363522" name="Rectangle 2">
            <a:extLst>
              <a:ext uri="{FF2B5EF4-FFF2-40B4-BE49-F238E27FC236}">
                <a16:creationId xmlns:a16="http://schemas.microsoft.com/office/drawing/2014/main" id="{58FDDF7D-05DD-6414-6037-E687CC6AF661}"/>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Summarize Where We Are</a:t>
            </a:r>
          </a:p>
        </p:txBody>
      </p:sp>
      <p:sp>
        <p:nvSpPr>
          <p:cNvPr id="32772" name="Rectangle 3">
            <a:extLst>
              <a:ext uri="{FF2B5EF4-FFF2-40B4-BE49-F238E27FC236}">
                <a16:creationId xmlns:a16="http://schemas.microsoft.com/office/drawing/2014/main" id="{B7D8BEF9-CFC3-4FAC-77D9-C84E3006FB39}"/>
              </a:ext>
            </a:extLst>
          </p:cNvPr>
          <p:cNvSpPr>
            <a:spLocks noGrp="1" noChangeArrowheads="1"/>
          </p:cNvSpPr>
          <p:nvPr>
            <p:ph type="body" idx="1"/>
          </p:nvPr>
        </p:nvSpPr>
        <p:spPr/>
        <p:txBody>
          <a:bodyPr/>
          <a:lstStyle/>
          <a:p>
            <a:r>
              <a:rPr lang="en-US" altLang="en-US">
                <a:ea typeface="ＭＳ Ｐゴシック" panose="020B0600070205080204" pitchFamily="34" charset="-128"/>
              </a:rPr>
              <a:t>Goal: Use </a:t>
            </a:r>
            <a:r>
              <a:rPr lang="en-US" altLang="en-US">
                <a:solidFill>
                  <a:srgbClr val="FF3300"/>
                </a:solidFill>
                <a:ea typeface="ＭＳ Ｐゴシック" panose="020B0600070205080204" pitchFamily="34" charset="-128"/>
              </a:rPr>
              <a:t>mutual exclusion</a:t>
            </a:r>
            <a:r>
              <a:rPr lang="en-US" altLang="en-US">
                <a:ea typeface="ＭＳ Ｐゴシック" panose="020B0600070205080204" pitchFamily="34" charset="-128"/>
              </a:rPr>
              <a:t> to protect </a:t>
            </a:r>
            <a:r>
              <a:rPr lang="en-US" altLang="en-US">
                <a:solidFill>
                  <a:srgbClr val="FF3300"/>
                </a:solidFill>
                <a:ea typeface="ＭＳ Ｐゴシック" panose="020B0600070205080204" pitchFamily="34" charset="-128"/>
              </a:rPr>
              <a:t>critical sections</a:t>
            </a:r>
            <a:r>
              <a:rPr lang="en-US" altLang="en-US">
                <a:ea typeface="ＭＳ Ｐゴシック" panose="020B0600070205080204" pitchFamily="34" charset="-128"/>
              </a:rPr>
              <a:t> of code that access </a:t>
            </a:r>
            <a:r>
              <a:rPr lang="en-US" altLang="en-US">
                <a:solidFill>
                  <a:srgbClr val="FF3300"/>
                </a:solidFill>
                <a:ea typeface="ＭＳ Ｐゴシック" panose="020B0600070205080204" pitchFamily="34" charset="-128"/>
              </a:rPr>
              <a:t>shared resources</a:t>
            </a:r>
          </a:p>
          <a:p>
            <a:r>
              <a:rPr lang="en-US" altLang="en-US">
                <a:ea typeface="ＭＳ Ｐゴシック" panose="020B0600070205080204" pitchFamily="34" charset="-128"/>
              </a:rPr>
              <a:t>Method: Use locks (spinlocks or disable interrupts)</a:t>
            </a:r>
          </a:p>
          <a:p>
            <a:r>
              <a:rPr lang="en-US" altLang="en-US">
                <a:ea typeface="ＭＳ Ｐゴシック" panose="020B0600070205080204" pitchFamily="34" charset="-128"/>
              </a:rPr>
              <a:t>Problem: Critical sections can be long</a:t>
            </a:r>
          </a:p>
          <a:p>
            <a:endParaRPr lang="en-US" altLang="en-US">
              <a:ea typeface="ＭＳ Ｐゴシック" panose="020B0600070205080204" pitchFamily="34" charset="-128"/>
            </a:endParaRPr>
          </a:p>
        </p:txBody>
      </p:sp>
      <p:sp>
        <p:nvSpPr>
          <p:cNvPr id="32773" name="Text Box 4">
            <a:extLst>
              <a:ext uri="{FF2B5EF4-FFF2-40B4-BE49-F238E27FC236}">
                <a16:creationId xmlns:a16="http://schemas.microsoft.com/office/drawing/2014/main" id="{3779899A-4B4C-A00E-C3D5-5CAE9E4231AA}"/>
              </a:ext>
            </a:extLst>
          </p:cNvPr>
          <p:cNvSpPr txBox="1">
            <a:spLocks noChangeArrowheads="1"/>
          </p:cNvSpPr>
          <p:nvPr/>
        </p:nvSpPr>
        <p:spPr bwMode="auto">
          <a:xfrm>
            <a:off x="3581400" y="3886200"/>
            <a:ext cx="1905000" cy="152082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a:t>acquire(lock)</a:t>
            </a:r>
          </a:p>
          <a:p>
            <a:pPr>
              <a:buFont typeface="Monotype Sorts" pitchFamily="2" charset="2"/>
              <a:buNone/>
            </a:pPr>
            <a:r>
              <a:rPr lang="en-US" altLang="en-US" sz="1600" b="0">
                <a:solidFill>
                  <a:srgbClr val="FF3300"/>
                </a:solidFill>
              </a:rPr>
              <a:t>…</a:t>
            </a:r>
          </a:p>
          <a:p>
            <a:pPr>
              <a:buFont typeface="Monotype Sorts" pitchFamily="2" charset="2"/>
              <a:buNone/>
            </a:pPr>
            <a:r>
              <a:rPr lang="en-US" altLang="en-US" sz="1600" b="0" i="1">
                <a:solidFill>
                  <a:srgbClr val="FF3300"/>
                </a:solidFill>
              </a:rPr>
              <a:t>Critical section</a:t>
            </a:r>
          </a:p>
          <a:p>
            <a:pPr>
              <a:buFont typeface="Monotype Sorts" pitchFamily="2" charset="2"/>
              <a:buNone/>
            </a:pPr>
            <a:r>
              <a:rPr lang="en-US" altLang="en-US" sz="1600" b="0">
                <a:solidFill>
                  <a:srgbClr val="FF3300"/>
                </a:solidFill>
              </a:rPr>
              <a:t>…</a:t>
            </a:r>
          </a:p>
          <a:p>
            <a:pPr>
              <a:buFont typeface="Monotype Sorts" pitchFamily="2" charset="2"/>
              <a:buNone/>
            </a:pPr>
            <a:r>
              <a:rPr lang="en-US" altLang="en-US" sz="1600"/>
              <a:t>release(lock)</a:t>
            </a:r>
          </a:p>
        </p:txBody>
      </p:sp>
      <p:sp>
        <p:nvSpPr>
          <p:cNvPr id="32774" name="Text Box 5">
            <a:extLst>
              <a:ext uri="{FF2B5EF4-FFF2-40B4-BE49-F238E27FC236}">
                <a16:creationId xmlns:a16="http://schemas.microsoft.com/office/drawing/2014/main" id="{37CB1C2F-09D7-96FD-2A9B-31B4835D508A}"/>
              </a:ext>
            </a:extLst>
          </p:cNvPr>
          <p:cNvSpPr txBox="1">
            <a:spLocks noChangeArrowheads="1"/>
          </p:cNvSpPr>
          <p:nvPr/>
        </p:nvSpPr>
        <p:spPr bwMode="auto">
          <a:xfrm>
            <a:off x="5257800" y="3733800"/>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endParaRPr lang="en-US" altLang="en-US" sz="1600">
              <a:solidFill>
                <a:schemeClr val="tx1"/>
              </a:solidFill>
            </a:endParaRPr>
          </a:p>
        </p:txBody>
      </p:sp>
      <p:sp>
        <p:nvSpPr>
          <p:cNvPr id="32775" name="Text Box 6">
            <a:extLst>
              <a:ext uri="{FF2B5EF4-FFF2-40B4-BE49-F238E27FC236}">
                <a16:creationId xmlns:a16="http://schemas.microsoft.com/office/drawing/2014/main" id="{FE8B6F79-ECB5-B748-8E86-140FDD39E342}"/>
              </a:ext>
            </a:extLst>
          </p:cNvPr>
          <p:cNvSpPr txBox="1">
            <a:spLocks noChangeArrowheads="1"/>
          </p:cNvSpPr>
          <p:nvPr/>
        </p:nvSpPr>
        <p:spPr bwMode="auto">
          <a:xfrm>
            <a:off x="6019800" y="3581400"/>
            <a:ext cx="28956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a:t>Disabling Interrupts:</a:t>
            </a:r>
            <a:r>
              <a:rPr lang="en-US" altLang="en-US" sz="1600" b="0"/>
              <a:t> </a:t>
            </a:r>
          </a:p>
          <a:p>
            <a:r>
              <a:rPr lang="en-US" altLang="en-US" sz="1600" b="0"/>
              <a:t> Should not disable interrupts for long periods of time</a:t>
            </a:r>
          </a:p>
          <a:p>
            <a:r>
              <a:rPr lang="en-US" altLang="en-US" sz="1600" b="0"/>
              <a:t> Can miss or delay important events (e.g., timer, I/O)</a:t>
            </a:r>
          </a:p>
        </p:txBody>
      </p:sp>
      <p:sp>
        <p:nvSpPr>
          <p:cNvPr id="32776" name="Text Box 8">
            <a:extLst>
              <a:ext uri="{FF2B5EF4-FFF2-40B4-BE49-F238E27FC236}">
                <a16:creationId xmlns:a16="http://schemas.microsoft.com/office/drawing/2014/main" id="{6F92EDE7-DF2C-CDFC-1FEF-C7364306C3E2}"/>
              </a:ext>
            </a:extLst>
          </p:cNvPr>
          <p:cNvSpPr txBox="1">
            <a:spLocks noChangeArrowheads="1"/>
          </p:cNvSpPr>
          <p:nvPr/>
        </p:nvSpPr>
        <p:spPr bwMode="auto">
          <a:xfrm>
            <a:off x="228600" y="3505200"/>
            <a:ext cx="28194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a:t>Spinlocks:</a:t>
            </a:r>
            <a:r>
              <a:rPr lang="en-US" altLang="en-US" sz="1600" b="0"/>
              <a:t> </a:t>
            </a:r>
          </a:p>
          <a:p>
            <a:r>
              <a:rPr lang="en-US" altLang="en-US" sz="1600" b="0"/>
              <a:t> Threads waiting to acquire lock spin in test-and-set loop</a:t>
            </a:r>
          </a:p>
          <a:p>
            <a:r>
              <a:rPr lang="en-US" altLang="en-US" sz="1600" b="0"/>
              <a:t> Wastes CPU cycles</a:t>
            </a:r>
          </a:p>
          <a:p>
            <a:r>
              <a:rPr lang="en-US" altLang="en-US" sz="1600" b="0"/>
              <a:t> Longer the CS, the longer the spin</a:t>
            </a:r>
          </a:p>
          <a:p>
            <a:r>
              <a:rPr lang="en-US" altLang="en-US" sz="1600" b="0"/>
              <a:t> Greater the chance for lock holder to be interrupted</a:t>
            </a:r>
          </a:p>
          <a:p>
            <a:r>
              <a:rPr lang="en-US" altLang="en-US" sz="1600" b="0"/>
              <a:t>Memory consistency model causes problems (out of scope of this class)</a:t>
            </a:r>
          </a:p>
        </p:txBody>
      </p:sp>
      <p:sp>
        <p:nvSpPr>
          <p:cNvPr id="32777" name="AutoShape 9">
            <a:extLst>
              <a:ext uri="{FF2B5EF4-FFF2-40B4-BE49-F238E27FC236}">
                <a16:creationId xmlns:a16="http://schemas.microsoft.com/office/drawing/2014/main" id="{B3672C51-5296-8D47-EED1-9CF8FA48A5A8}"/>
              </a:ext>
            </a:extLst>
          </p:cNvPr>
          <p:cNvSpPr>
            <a:spLocks/>
          </p:cNvSpPr>
          <p:nvPr/>
        </p:nvSpPr>
        <p:spPr bwMode="auto">
          <a:xfrm>
            <a:off x="5638800" y="3810000"/>
            <a:ext cx="228600" cy="1752600"/>
          </a:xfrm>
          <a:prstGeom prst="rightBrace">
            <a:avLst>
              <a:gd name="adj1" fmla="val 63889"/>
              <a:gd name="adj2" fmla="val 50000"/>
            </a:avLst>
          </a:prstGeom>
          <a:noFill/>
          <a:ln w="9525">
            <a:solidFill>
              <a:schemeClr val="accent2"/>
            </a:solidFill>
            <a:round/>
            <a:headEnd/>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2778" name="AutoShape 10">
            <a:extLst>
              <a:ext uri="{FF2B5EF4-FFF2-40B4-BE49-F238E27FC236}">
                <a16:creationId xmlns:a16="http://schemas.microsoft.com/office/drawing/2014/main" id="{0C2E6BDD-20A5-A5E8-EAE7-C3AB81F96E69}"/>
              </a:ext>
            </a:extLst>
          </p:cNvPr>
          <p:cNvSpPr>
            <a:spLocks/>
          </p:cNvSpPr>
          <p:nvPr/>
        </p:nvSpPr>
        <p:spPr bwMode="auto">
          <a:xfrm>
            <a:off x="3124200" y="3810000"/>
            <a:ext cx="228600" cy="1752600"/>
          </a:xfrm>
          <a:prstGeom prst="leftBrace">
            <a:avLst>
              <a:gd name="adj1" fmla="val 63889"/>
              <a:gd name="adj2" fmla="val 50000"/>
            </a:avLst>
          </a:prstGeom>
          <a:noFill/>
          <a:ln w="9525">
            <a:solidFill>
              <a:schemeClr val="accent2"/>
            </a:solidFill>
            <a:round/>
            <a:headEnd/>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4">
            <a:extLst>
              <a:ext uri="{FF2B5EF4-FFF2-40B4-BE49-F238E27FC236}">
                <a16:creationId xmlns:a16="http://schemas.microsoft.com/office/drawing/2014/main" id="{651797A0-587E-6FB5-3A8E-040F0ED3193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
        <p:nvSpPr>
          <p:cNvPr id="34818" name="Slide Number Placeholder 5">
            <a:extLst>
              <a:ext uri="{FF2B5EF4-FFF2-40B4-BE49-F238E27FC236}">
                <a16:creationId xmlns:a16="http://schemas.microsoft.com/office/drawing/2014/main" id="{CC3DFC49-28F4-91B6-6A47-4BEEB7B4EA8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395700FC-F594-8E4D-ADB3-FB90699F811B}" type="slidenum">
              <a:rPr lang="en-US" altLang="en-US" sz="1000" smtClean="0">
                <a:solidFill>
                  <a:schemeClr val="tx1"/>
                </a:solidFill>
              </a:rPr>
              <a:pPr>
                <a:spcBef>
                  <a:spcPct val="0"/>
                </a:spcBef>
                <a:buClrTx/>
                <a:buSzTx/>
                <a:buFontTx/>
                <a:buNone/>
              </a:pPr>
              <a:t>11</a:t>
            </a:fld>
            <a:endParaRPr lang="en-US" altLang="en-US" sz="1000">
              <a:solidFill>
                <a:schemeClr val="tx1"/>
              </a:solidFill>
            </a:endParaRPr>
          </a:p>
        </p:txBody>
      </p:sp>
      <p:sp>
        <p:nvSpPr>
          <p:cNvPr id="364546" name="Rectangle 2">
            <a:extLst>
              <a:ext uri="{FF2B5EF4-FFF2-40B4-BE49-F238E27FC236}">
                <a16:creationId xmlns:a16="http://schemas.microsoft.com/office/drawing/2014/main" id="{B5CD0F74-57BF-A7B1-A384-5523CB933D77}"/>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Higher-Level Synchronization</a:t>
            </a:r>
          </a:p>
        </p:txBody>
      </p:sp>
      <p:sp>
        <p:nvSpPr>
          <p:cNvPr id="34820" name="Rectangle 3">
            <a:extLst>
              <a:ext uri="{FF2B5EF4-FFF2-40B4-BE49-F238E27FC236}">
                <a16:creationId xmlns:a16="http://schemas.microsoft.com/office/drawing/2014/main" id="{2508F2D9-6AF2-594A-39AC-0469F6B5EA58}"/>
              </a:ext>
            </a:extLst>
          </p:cNvPr>
          <p:cNvSpPr>
            <a:spLocks noGrp="1" noChangeArrowheads="1"/>
          </p:cNvSpPr>
          <p:nvPr>
            <p:ph type="body" idx="1"/>
          </p:nvPr>
        </p:nvSpPr>
        <p:spPr/>
        <p:txBody>
          <a:bodyPr/>
          <a:lstStyle/>
          <a:p>
            <a:r>
              <a:rPr lang="en-US" altLang="en-US">
                <a:ea typeface="ＭＳ Ｐゴシック" panose="020B0600070205080204" pitchFamily="34" charset="-128"/>
              </a:rPr>
              <a:t>Spinlocks and disabling interrupts are useful for short and simple critical sections</a:t>
            </a:r>
          </a:p>
          <a:p>
            <a:pPr lvl="1"/>
            <a:r>
              <a:rPr lang="en-US" altLang="en-US">
                <a:ea typeface="ＭＳ Ｐゴシック" panose="020B0600070205080204" pitchFamily="34" charset="-128"/>
              </a:rPr>
              <a:t>Can be wasteful otherwise</a:t>
            </a:r>
          </a:p>
          <a:p>
            <a:pPr lvl="1"/>
            <a:r>
              <a:rPr lang="en-US" altLang="en-US">
                <a:ea typeface="ＭＳ Ｐゴシック" panose="020B0600070205080204" pitchFamily="34" charset="-128"/>
              </a:rPr>
              <a:t>These primitives are </a:t>
            </a:r>
            <a:r>
              <a:rPr lang="ja-JP" altLang="en-US">
                <a:ea typeface="ＭＳ Ｐゴシック" panose="020B0600070205080204" pitchFamily="34" charset="-128"/>
              </a:rPr>
              <a:t>“</a:t>
            </a:r>
            <a:r>
              <a:rPr lang="en-US" altLang="ja-JP">
                <a:ea typeface="ＭＳ Ｐゴシック" panose="020B0600070205080204" pitchFamily="34" charset="-128"/>
              </a:rPr>
              <a:t>primitive</a:t>
            </a:r>
            <a:r>
              <a:rPr lang="ja-JP" altLang="en-US">
                <a:ea typeface="ＭＳ Ｐゴシック" panose="020B0600070205080204" pitchFamily="34" charset="-128"/>
              </a:rPr>
              <a:t>”</a:t>
            </a:r>
            <a:r>
              <a:rPr lang="en-US" altLang="ja-JP">
                <a:ea typeface="ＭＳ Ｐゴシック" panose="020B0600070205080204" pitchFamily="34" charset="-128"/>
              </a:rPr>
              <a:t> – don</a:t>
            </a:r>
            <a:r>
              <a:rPr lang="ja-JP" altLang="en-US">
                <a:ea typeface="ＭＳ Ｐゴシック" panose="020B0600070205080204" pitchFamily="34" charset="-128"/>
              </a:rPr>
              <a:t>’</a:t>
            </a:r>
            <a:r>
              <a:rPr lang="en-US" altLang="ja-JP">
                <a:ea typeface="ＭＳ Ｐゴシック" panose="020B0600070205080204" pitchFamily="34" charset="-128"/>
              </a:rPr>
              <a:t>t do anything besides mutual exclusion</a:t>
            </a:r>
          </a:p>
          <a:p>
            <a:r>
              <a:rPr lang="en-US" altLang="en-US">
                <a:ea typeface="ＭＳ Ｐゴシック" panose="020B0600070205080204" pitchFamily="34" charset="-128"/>
              </a:rPr>
              <a:t>Need higher-level synchronization primitives that:</a:t>
            </a:r>
          </a:p>
          <a:p>
            <a:pPr lvl="1"/>
            <a:r>
              <a:rPr lang="en-US" altLang="en-US">
                <a:solidFill>
                  <a:srgbClr val="FF3300"/>
                </a:solidFill>
                <a:ea typeface="ＭＳ Ｐゴシック" panose="020B0600070205080204" pitchFamily="34" charset="-128"/>
              </a:rPr>
              <a:t>Block waiters</a:t>
            </a:r>
          </a:p>
          <a:p>
            <a:pPr lvl="1"/>
            <a:r>
              <a:rPr lang="en-US" altLang="en-US">
                <a:solidFill>
                  <a:srgbClr val="FF3300"/>
                </a:solidFill>
                <a:ea typeface="ＭＳ Ｐゴシック" panose="020B0600070205080204" pitchFamily="34" charset="-128"/>
              </a:rPr>
              <a:t>Leave interrupts enabled within the critical section</a:t>
            </a:r>
          </a:p>
          <a:p>
            <a:r>
              <a:rPr lang="en-US" altLang="en-US">
                <a:ea typeface="ＭＳ Ｐゴシック" panose="020B0600070205080204" pitchFamily="34" charset="-128"/>
              </a:rPr>
              <a:t>All synchronization requires atomicity</a:t>
            </a:r>
          </a:p>
          <a:p>
            <a:r>
              <a:rPr lang="en-US" altLang="en-US">
                <a:ea typeface="ＭＳ Ｐゴシック" panose="020B0600070205080204" pitchFamily="34" charset="-128"/>
              </a:rPr>
              <a:t>So we</a:t>
            </a:r>
            <a:r>
              <a:rPr lang="ja-JP" altLang="en-US">
                <a:ea typeface="ＭＳ Ｐゴシック" panose="020B0600070205080204" pitchFamily="34" charset="-128"/>
              </a:rPr>
              <a:t>’</a:t>
            </a:r>
            <a:r>
              <a:rPr lang="en-US" altLang="ja-JP">
                <a:ea typeface="ＭＳ Ｐゴシック" panose="020B0600070205080204" pitchFamily="34" charset="-128"/>
              </a:rPr>
              <a:t>ll use our </a:t>
            </a:r>
            <a:r>
              <a:rPr lang="ja-JP" altLang="en-US">
                <a:ea typeface="ＭＳ Ｐゴシック" panose="020B0600070205080204" pitchFamily="34" charset="-128"/>
              </a:rPr>
              <a:t>“</a:t>
            </a:r>
            <a:r>
              <a:rPr lang="en-US" altLang="ja-JP">
                <a:ea typeface="ＭＳ Ｐゴシック" panose="020B0600070205080204" pitchFamily="34" charset="-128"/>
              </a:rPr>
              <a:t>atomic</a:t>
            </a:r>
            <a:r>
              <a:rPr lang="ja-JP" altLang="en-US">
                <a:ea typeface="ＭＳ Ｐゴシック" panose="020B0600070205080204" pitchFamily="34" charset="-128"/>
              </a:rPr>
              <a:t>”</a:t>
            </a:r>
            <a:r>
              <a:rPr lang="en-US" altLang="ja-JP">
                <a:ea typeface="ＭＳ Ｐゴシック" panose="020B0600070205080204" pitchFamily="34" charset="-128"/>
              </a:rPr>
              <a:t> locks as primitives to implement them</a:t>
            </a:r>
            <a:endParaRPr lang="en-US" altLang="en-US">
              <a:ea typeface="ＭＳ Ｐゴシック" panose="020B0600070205080204"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5">
            <a:extLst>
              <a:ext uri="{FF2B5EF4-FFF2-40B4-BE49-F238E27FC236}">
                <a16:creationId xmlns:a16="http://schemas.microsoft.com/office/drawing/2014/main" id="{2F5875D6-D3E9-F365-1D82-1E453C8D68B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860B2FA-37C4-A943-BF41-911CC76CE9E9}" type="slidenum">
              <a:rPr lang="en-US" altLang="en-US" sz="1000" smtClean="0">
                <a:solidFill>
                  <a:schemeClr val="tx1"/>
                </a:solidFill>
              </a:rPr>
              <a:pPr>
                <a:spcBef>
                  <a:spcPct val="0"/>
                </a:spcBef>
                <a:buClrTx/>
                <a:buSzTx/>
                <a:buFontTx/>
                <a:buNone/>
              </a:pPr>
              <a:t>12</a:t>
            </a:fld>
            <a:endParaRPr lang="en-US" altLang="en-US" sz="1000">
              <a:solidFill>
                <a:schemeClr val="tx1"/>
              </a:solidFill>
            </a:endParaRPr>
          </a:p>
        </p:txBody>
      </p:sp>
      <p:sp>
        <p:nvSpPr>
          <p:cNvPr id="375810" name="Rectangle 2">
            <a:extLst>
              <a:ext uri="{FF2B5EF4-FFF2-40B4-BE49-F238E27FC236}">
                <a16:creationId xmlns:a16="http://schemas.microsoft.com/office/drawing/2014/main" id="{98AD8CCA-74FF-3CB9-CDA7-9742BD3221C3}"/>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Higher-Level Synchronization</a:t>
            </a:r>
          </a:p>
        </p:txBody>
      </p:sp>
      <p:sp>
        <p:nvSpPr>
          <p:cNvPr id="36867" name="Rectangle 3">
            <a:extLst>
              <a:ext uri="{FF2B5EF4-FFF2-40B4-BE49-F238E27FC236}">
                <a16:creationId xmlns:a16="http://schemas.microsoft.com/office/drawing/2014/main" id="{A602178E-2F6F-4563-B4D7-98C30CC345CE}"/>
              </a:ext>
            </a:extLst>
          </p:cNvPr>
          <p:cNvSpPr>
            <a:spLocks noGrp="1" noChangeArrowheads="1"/>
          </p:cNvSpPr>
          <p:nvPr>
            <p:ph type="body" idx="1"/>
          </p:nvPr>
        </p:nvSpPr>
        <p:spPr/>
        <p:txBody>
          <a:bodyPr/>
          <a:lstStyle/>
          <a:p>
            <a:pPr>
              <a:lnSpc>
                <a:spcPct val="90000"/>
              </a:lnSpc>
            </a:pPr>
            <a:r>
              <a:rPr lang="en-US" altLang="en-US">
                <a:ea typeface="ＭＳ Ｐゴシック" panose="020B0600070205080204" pitchFamily="34" charset="-128"/>
              </a:rPr>
              <a:t>We looked at using locks to provide mutual exclusion</a:t>
            </a:r>
          </a:p>
          <a:p>
            <a:pPr>
              <a:lnSpc>
                <a:spcPct val="90000"/>
              </a:lnSpc>
            </a:pPr>
            <a:r>
              <a:rPr lang="en-US" altLang="en-US">
                <a:ea typeface="ＭＳ Ｐゴシック" panose="020B0600070205080204" pitchFamily="34" charset="-128"/>
              </a:rPr>
              <a:t>Locks work, but they have some drawbacks when critical sections are long</a:t>
            </a:r>
          </a:p>
          <a:p>
            <a:pPr lvl="1">
              <a:lnSpc>
                <a:spcPct val="90000"/>
              </a:lnSpc>
            </a:pPr>
            <a:r>
              <a:rPr lang="en-US" altLang="en-US">
                <a:ea typeface="ＭＳ Ｐゴシック" panose="020B0600070205080204" pitchFamily="34" charset="-128"/>
              </a:rPr>
              <a:t>Spinlocks – inefficient</a:t>
            </a:r>
          </a:p>
          <a:p>
            <a:pPr lvl="1">
              <a:lnSpc>
                <a:spcPct val="90000"/>
              </a:lnSpc>
            </a:pPr>
            <a:r>
              <a:rPr lang="en-US" altLang="en-US">
                <a:ea typeface="ＭＳ Ｐゴシック" panose="020B0600070205080204" pitchFamily="34" charset="-128"/>
              </a:rPr>
              <a:t>Disabling interrupts – can miss or delay important events</a:t>
            </a:r>
          </a:p>
          <a:p>
            <a:pPr lvl="1">
              <a:lnSpc>
                <a:spcPct val="90000"/>
              </a:lnSpc>
            </a:pPr>
            <a:endParaRPr lang="en-US" altLang="en-US">
              <a:ea typeface="ＭＳ Ｐゴシック" panose="020B0600070205080204" pitchFamily="34" charset="-128"/>
            </a:endParaRPr>
          </a:p>
          <a:p>
            <a:pPr>
              <a:lnSpc>
                <a:spcPct val="90000"/>
              </a:lnSpc>
            </a:pPr>
            <a:r>
              <a:rPr lang="en-US" altLang="en-US">
                <a:ea typeface="ＭＳ Ｐゴシック" panose="020B0600070205080204" pitchFamily="34" charset="-128"/>
              </a:rPr>
              <a:t>Instead, we want synchronization mechanisms that</a:t>
            </a:r>
          </a:p>
          <a:p>
            <a:pPr lvl="1">
              <a:lnSpc>
                <a:spcPct val="90000"/>
              </a:lnSpc>
            </a:pPr>
            <a:r>
              <a:rPr lang="en-US" altLang="en-US">
                <a:ea typeface="ＭＳ Ｐゴシック" panose="020B0600070205080204" pitchFamily="34" charset="-128"/>
              </a:rPr>
              <a:t>Block waiters</a:t>
            </a:r>
          </a:p>
          <a:p>
            <a:pPr lvl="1">
              <a:lnSpc>
                <a:spcPct val="90000"/>
              </a:lnSpc>
            </a:pPr>
            <a:r>
              <a:rPr lang="en-US" altLang="en-US">
                <a:ea typeface="ＭＳ Ｐゴシック" panose="020B0600070205080204" pitchFamily="34" charset="-128"/>
              </a:rPr>
              <a:t>Leave interrupts enabled inside the critical section</a:t>
            </a:r>
          </a:p>
        </p:txBody>
      </p:sp>
      <p:sp>
        <p:nvSpPr>
          <p:cNvPr id="36868" name="Footer Placeholder 1">
            <a:extLst>
              <a:ext uri="{FF2B5EF4-FFF2-40B4-BE49-F238E27FC236}">
                <a16:creationId xmlns:a16="http://schemas.microsoft.com/office/drawing/2014/main" id="{EA9C340C-7BB7-9539-014C-94677996234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
            <a:extLst>
              <a:ext uri="{FF2B5EF4-FFF2-40B4-BE49-F238E27FC236}">
                <a16:creationId xmlns:a16="http://schemas.microsoft.com/office/drawing/2014/main" id="{3345BA81-0049-2726-70C1-DB5679CD97BB}"/>
              </a:ext>
            </a:extLst>
          </p:cNvPr>
          <p:cNvSpPr>
            <a:spLocks noGrp="1" noChangeArrowheads="1"/>
          </p:cNvSpPr>
          <p:nvPr>
            <p:ph type="body" idx="1"/>
          </p:nvPr>
        </p:nvSpPr>
        <p:spPr/>
        <p:txBody>
          <a:bodyPr/>
          <a:lstStyle/>
          <a:p>
            <a:r>
              <a:rPr lang="en-US" altLang="en-US">
                <a:ea typeface="ＭＳ Ｐゴシック" panose="020B0600070205080204" pitchFamily="34" charset="-128"/>
              </a:rPr>
              <a:t>Block waiters, interrupts enabled in critical sections</a:t>
            </a:r>
          </a:p>
        </p:txBody>
      </p:sp>
      <p:sp>
        <p:nvSpPr>
          <p:cNvPr id="37890" name="Text Box 6">
            <a:extLst>
              <a:ext uri="{FF2B5EF4-FFF2-40B4-BE49-F238E27FC236}">
                <a16:creationId xmlns:a16="http://schemas.microsoft.com/office/drawing/2014/main" id="{775E3C97-926B-71C4-F103-86D725D6B114}"/>
              </a:ext>
            </a:extLst>
          </p:cNvPr>
          <p:cNvSpPr txBox="1">
            <a:spLocks noChangeArrowheads="1"/>
          </p:cNvSpPr>
          <p:nvPr/>
        </p:nvSpPr>
        <p:spPr bwMode="auto">
          <a:xfrm>
            <a:off x="4495800" y="2057400"/>
            <a:ext cx="4114800" cy="2406650"/>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void </a:t>
            </a:r>
            <a:r>
              <a:rPr lang="en-US" altLang="en-US" sz="1600" b="0">
                <a:solidFill>
                  <a:srgbClr val="0000FF"/>
                </a:solidFill>
              </a:rPr>
              <a:t>release</a:t>
            </a:r>
            <a:r>
              <a:rPr lang="en-US" altLang="en-US" sz="1600" b="0"/>
              <a:t> (lock) {</a:t>
            </a:r>
          </a:p>
          <a:p>
            <a:pPr>
              <a:buFont typeface="Monotype Sorts" pitchFamily="2" charset="2"/>
              <a:buNone/>
            </a:pPr>
            <a:r>
              <a:rPr lang="en-US" altLang="en-US" sz="1600" b="0"/>
              <a:t>    </a:t>
            </a:r>
            <a:r>
              <a:rPr lang="en-US" altLang="en-US" sz="1600" b="0" i="1">
                <a:solidFill>
                  <a:srgbClr val="FF3300"/>
                </a:solidFill>
              </a:rPr>
              <a:t>Disable interrupts;</a:t>
            </a:r>
          </a:p>
          <a:p>
            <a:pPr>
              <a:buFont typeface="Monotype Sorts" pitchFamily="2" charset="2"/>
              <a:buNone/>
            </a:pPr>
            <a:r>
              <a:rPr lang="en-US" altLang="en-US" sz="1600" b="0"/>
              <a:t>    if (Q)</a:t>
            </a:r>
          </a:p>
          <a:p>
            <a:pPr>
              <a:buFont typeface="Monotype Sorts" pitchFamily="2" charset="2"/>
              <a:buNone/>
            </a:pPr>
            <a:r>
              <a:rPr lang="en-US" altLang="en-US" sz="1600" b="0" i="1"/>
              <a:t>         remove and unblock a waiting thread;</a:t>
            </a:r>
            <a:endParaRPr lang="en-US" altLang="en-US" sz="1600" b="0"/>
          </a:p>
          <a:p>
            <a:pPr>
              <a:buFont typeface="Monotype Sorts" pitchFamily="2" charset="2"/>
              <a:buNone/>
            </a:pPr>
            <a:r>
              <a:rPr lang="en-US" altLang="en-US" sz="1600" b="0" i="1"/>
              <a:t>    </a:t>
            </a:r>
            <a:r>
              <a:rPr lang="en-US" altLang="en-US" sz="1600" b="0"/>
              <a:t>else</a:t>
            </a:r>
          </a:p>
          <a:p>
            <a:pPr>
              <a:buFont typeface="Monotype Sorts" pitchFamily="2" charset="2"/>
              <a:buNone/>
            </a:pPr>
            <a:r>
              <a:rPr lang="en-US" altLang="en-US" sz="1600" b="0"/>
              <a:t>         lock-&gt;held = 0;     </a:t>
            </a:r>
          </a:p>
          <a:p>
            <a:pPr>
              <a:buFont typeface="Monotype Sorts" pitchFamily="2" charset="2"/>
              <a:buNone/>
            </a:pPr>
            <a:r>
              <a:rPr lang="en-US" altLang="en-US" sz="1600" b="0"/>
              <a:t>    </a:t>
            </a:r>
            <a:r>
              <a:rPr lang="en-US" altLang="en-US" sz="1600" b="0" i="1">
                <a:solidFill>
                  <a:srgbClr val="FF3300"/>
                </a:solidFill>
              </a:rPr>
              <a:t>Enable interrupts;</a:t>
            </a:r>
          </a:p>
          <a:p>
            <a:pPr>
              <a:buFont typeface="Monotype Sorts" pitchFamily="2" charset="2"/>
              <a:buNone/>
            </a:pPr>
            <a:r>
              <a:rPr lang="en-US" altLang="en-US" sz="1600" b="0"/>
              <a:t>}</a:t>
            </a:r>
            <a:endParaRPr lang="en-US" altLang="en-US" sz="1000">
              <a:solidFill>
                <a:schemeClr val="tx1"/>
              </a:solidFill>
            </a:endParaRPr>
          </a:p>
        </p:txBody>
      </p:sp>
      <p:sp>
        <p:nvSpPr>
          <p:cNvPr id="37891" name="Footer Placeholder 4">
            <a:extLst>
              <a:ext uri="{FF2B5EF4-FFF2-40B4-BE49-F238E27FC236}">
                <a16:creationId xmlns:a16="http://schemas.microsoft.com/office/drawing/2014/main" id="{7BD92F6C-0173-0730-9430-69D4E0D4E48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
        <p:nvSpPr>
          <p:cNvPr id="37892" name="Slide Number Placeholder 5">
            <a:extLst>
              <a:ext uri="{FF2B5EF4-FFF2-40B4-BE49-F238E27FC236}">
                <a16:creationId xmlns:a16="http://schemas.microsoft.com/office/drawing/2014/main" id="{E4A5FAB2-C94E-E336-B6FE-5818369C300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FC8F7DF-21B3-CB41-BE82-FF18CD0272EB}" type="slidenum">
              <a:rPr lang="en-US" altLang="en-US" sz="1000" smtClean="0">
                <a:solidFill>
                  <a:schemeClr val="tx1"/>
                </a:solidFill>
              </a:rPr>
              <a:pPr>
                <a:spcBef>
                  <a:spcPct val="0"/>
                </a:spcBef>
                <a:buClrTx/>
                <a:buSzTx/>
                <a:buFontTx/>
                <a:buNone/>
              </a:pPr>
              <a:t>13</a:t>
            </a:fld>
            <a:endParaRPr lang="en-US" altLang="en-US" sz="1000">
              <a:solidFill>
                <a:schemeClr val="tx1"/>
              </a:solidFill>
            </a:endParaRPr>
          </a:p>
        </p:txBody>
      </p:sp>
      <p:sp>
        <p:nvSpPr>
          <p:cNvPr id="376834" name="Rectangle 2">
            <a:extLst>
              <a:ext uri="{FF2B5EF4-FFF2-40B4-BE49-F238E27FC236}">
                <a16:creationId xmlns:a16="http://schemas.microsoft.com/office/drawing/2014/main" id="{58F838E0-01E7-8F75-1335-6240F615256A}"/>
              </a:ext>
            </a:extLst>
          </p:cNvPr>
          <p:cNvSpPr>
            <a:spLocks noGrp="1" noChangeArrowheads="1"/>
          </p:cNvSpPr>
          <p:nvPr>
            <p:ph type="title"/>
          </p:nvPr>
        </p:nvSpPr>
        <p:spPr>
          <a:xfrm>
            <a:off x="304800" y="152400"/>
            <a:ext cx="8839200" cy="1143000"/>
          </a:xfrm>
        </p:spPr>
        <p:txBody>
          <a:bodyPr/>
          <a:lstStyle/>
          <a:p>
            <a:pPr>
              <a:defRPr/>
            </a:pPr>
            <a:r>
              <a:rPr lang="en-US" altLang="en-US">
                <a:ea typeface="ＭＳ Ｐゴシック" panose="020B0600070205080204" pitchFamily="34" charset="-128"/>
              </a:rPr>
              <a:t>Implementing a Blocking Lock</a:t>
            </a:r>
          </a:p>
        </p:txBody>
      </p:sp>
      <p:sp>
        <p:nvSpPr>
          <p:cNvPr id="37894" name="Text Box 4">
            <a:extLst>
              <a:ext uri="{FF2B5EF4-FFF2-40B4-BE49-F238E27FC236}">
                <a16:creationId xmlns:a16="http://schemas.microsoft.com/office/drawing/2014/main" id="{16FC66D4-2C08-8416-AFFD-844430B76D20}"/>
              </a:ext>
            </a:extLst>
          </p:cNvPr>
          <p:cNvSpPr txBox="1">
            <a:spLocks noChangeArrowheads="1"/>
          </p:cNvSpPr>
          <p:nvPr/>
        </p:nvSpPr>
        <p:spPr bwMode="auto">
          <a:xfrm>
            <a:off x="762000" y="2073275"/>
            <a:ext cx="3429000" cy="387032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struct lock {</a:t>
            </a:r>
          </a:p>
          <a:p>
            <a:pPr>
              <a:buFont typeface="Monotype Sorts" pitchFamily="2" charset="2"/>
              <a:buNone/>
            </a:pPr>
            <a:r>
              <a:rPr lang="en-US" altLang="en-US" sz="1600" b="0"/>
              <a:t>    int held = 0;</a:t>
            </a:r>
          </a:p>
          <a:p>
            <a:pPr>
              <a:buFont typeface="Monotype Sorts" pitchFamily="2" charset="2"/>
              <a:buNone/>
            </a:pPr>
            <a:r>
              <a:rPr lang="en-US" altLang="en-US" sz="1600" b="0"/>
              <a:t>    queue Q;</a:t>
            </a:r>
          </a:p>
          <a:p>
            <a:pPr>
              <a:buFont typeface="Monotype Sorts" pitchFamily="2" charset="2"/>
              <a:buNone/>
            </a:pPr>
            <a:r>
              <a:rPr lang="en-US" altLang="en-US" sz="1600" b="0"/>
              <a:t>}</a:t>
            </a:r>
          </a:p>
          <a:p>
            <a:pPr>
              <a:buFont typeface="Monotype Sorts" pitchFamily="2" charset="2"/>
              <a:buNone/>
            </a:pPr>
            <a:r>
              <a:rPr lang="en-US" altLang="en-US" sz="1600" b="0"/>
              <a:t>void </a:t>
            </a:r>
            <a:r>
              <a:rPr lang="en-US" altLang="en-US" sz="1600" b="0">
                <a:solidFill>
                  <a:srgbClr val="0000FF"/>
                </a:solidFill>
              </a:rPr>
              <a:t>acquire</a:t>
            </a:r>
            <a:r>
              <a:rPr lang="en-US" altLang="en-US" sz="1600" b="0"/>
              <a:t> (lock) {</a:t>
            </a:r>
          </a:p>
          <a:p>
            <a:pPr>
              <a:buFont typeface="Monotype Sorts" pitchFamily="2" charset="2"/>
              <a:buNone/>
            </a:pPr>
            <a:r>
              <a:rPr lang="en-US" altLang="en-US" sz="1600" b="0"/>
              <a:t>    </a:t>
            </a:r>
            <a:r>
              <a:rPr lang="en-US" altLang="en-US" sz="1600" b="0" i="1">
                <a:solidFill>
                  <a:srgbClr val="FF3300"/>
                </a:solidFill>
              </a:rPr>
              <a:t>Disable interrupts;</a:t>
            </a:r>
          </a:p>
          <a:p>
            <a:pPr>
              <a:buFont typeface="Monotype Sorts" pitchFamily="2" charset="2"/>
              <a:buNone/>
            </a:pPr>
            <a:r>
              <a:rPr lang="en-US" altLang="en-US" sz="1600" b="0"/>
              <a:t>    if (lock-&gt;held) {</a:t>
            </a:r>
          </a:p>
          <a:p>
            <a:pPr>
              <a:buFont typeface="Monotype Sorts" pitchFamily="2" charset="2"/>
              <a:buNone/>
            </a:pPr>
            <a:r>
              <a:rPr lang="en-US" altLang="en-US" sz="1600" b="0"/>
              <a:t>         </a:t>
            </a:r>
            <a:r>
              <a:rPr lang="en-US" altLang="en-US" sz="1600" b="0" i="1"/>
              <a:t>put current thread on lock Q;</a:t>
            </a:r>
          </a:p>
          <a:p>
            <a:pPr>
              <a:buFont typeface="Monotype Sorts" pitchFamily="2" charset="2"/>
              <a:buNone/>
            </a:pPr>
            <a:r>
              <a:rPr lang="en-US" altLang="en-US" sz="1600" b="0" i="1"/>
              <a:t>         block current thread;</a:t>
            </a:r>
          </a:p>
          <a:p>
            <a:pPr>
              <a:buFont typeface="Monotype Sorts" pitchFamily="2" charset="2"/>
              <a:buNone/>
            </a:pPr>
            <a:r>
              <a:rPr lang="en-US" altLang="en-US" sz="1600" b="0"/>
              <a:t>    }</a:t>
            </a:r>
          </a:p>
          <a:p>
            <a:pPr>
              <a:buFont typeface="Monotype Sorts" pitchFamily="2" charset="2"/>
              <a:buNone/>
            </a:pPr>
            <a:r>
              <a:rPr lang="en-US" altLang="en-US" sz="1600" b="0"/>
              <a:t>    lock-&gt;held = 1;</a:t>
            </a:r>
          </a:p>
          <a:p>
            <a:pPr>
              <a:buFont typeface="Monotype Sorts" pitchFamily="2" charset="2"/>
              <a:buNone/>
            </a:pPr>
            <a:r>
              <a:rPr lang="en-US" altLang="en-US" sz="1600" b="0"/>
              <a:t>    </a:t>
            </a:r>
            <a:r>
              <a:rPr lang="en-US" altLang="en-US" sz="1600" b="0" i="1">
                <a:solidFill>
                  <a:srgbClr val="FF3300"/>
                </a:solidFill>
              </a:rPr>
              <a:t>Enable interrupts;</a:t>
            </a:r>
          </a:p>
          <a:p>
            <a:pPr>
              <a:buFont typeface="Monotype Sorts" pitchFamily="2" charset="2"/>
              <a:buNone/>
            </a:pPr>
            <a:r>
              <a:rPr lang="en-US" altLang="en-US" sz="1600" b="0"/>
              <a:t>}</a:t>
            </a:r>
          </a:p>
        </p:txBody>
      </p:sp>
      <p:sp>
        <p:nvSpPr>
          <p:cNvPr id="37895" name="Text Box 7">
            <a:extLst>
              <a:ext uri="{FF2B5EF4-FFF2-40B4-BE49-F238E27FC236}">
                <a16:creationId xmlns:a16="http://schemas.microsoft.com/office/drawing/2014/main" id="{A6E31375-F1BC-00D0-51F7-A4927B9D1D72}"/>
              </a:ext>
            </a:extLst>
          </p:cNvPr>
          <p:cNvSpPr txBox="1">
            <a:spLocks noChangeArrowheads="1"/>
          </p:cNvSpPr>
          <p:nvPr/>
        </p:nvSpPr>
        <p:spPr bwMode="auto">
          <a:xfrm>
            <a:off x="4495800" y="4572000"/>
            <a:ext cx="1905000" cy="152082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a:t>acquire(lock)</a:t>
            </a:r>
          </a:p>
          <a:p>
            <a:pPr>
              <a:buFont typeface="Monotype Sorts" pitchFamily="2" charset="2"/>
              <a:buNone/>
            </a:pPr>
            <a:r>
              <a:rPr lang="en-US" altLang="en-US" sz="1600" b="0">
                <a:solidFill>
                  <a:srgbClr val="FF3300"/>
                </a:solidFill>
              </a:rPr>
              <a:t>…</a:t>
            </a:r>
          </a:p>
          <a:p>
            <a:pPr>
              <a:buFont typeface="Monotype Sorts" pitchFamily="2" charset="2"/>
              <a:buNone/>
            </a:pPr>
            <a:r>
              <a:rPr lang="en-US" altLang="en-US" sz="1600" b="0" i="1">
                <a:solidFill>
                  <a:srgbClr val="FF3300"/>
                </a:solidFill>
              </a:rPr>
              <a:t>Critical section</a:t>
            </a:r>
          </a:p>
          <a:p>
            <a:pPr>
              <a:buFont typeface="Monotype Sorts" pitchFamily="2" charset="2"/>
              <a:buNone/>
            </a:pPr>
            <a:r>
              <a:rPr lang="en-US" altLang="en-US" sz="1600" b="0">
                <a:solidFill>
                  <a:srgbClr val="FF3300"/>
                </a:solidFill>
              </a:rPr>
              <a:t>…</a:t>
            </a:r>
          </a:p>
          <a:p>
            <a:pPr>
              <a:buFont typeface="Monotype Sorts" pitchFamily="2" charset="2"/>
              <a:buNone/>
            </a:pPr>
            <a:r>
              <a:rPr lang="en-US" altLang="en-US" sz="1600"/>
              <a:t>release(lock)</a:t>
            </a:r>
          </a:p>
        </p:txBody>
      </p:sp>
      <p:sp>
        <p:nvSpPr>
          <p:cNvPr id="37896" name="Text Box 8">
            <a:extLst>
              <a:ext uri="{FF2B5EF4-FFF2-40B4-BE49-F238E27FC236}">
                <a16:creationId xmlns:a16="http://schemas.microsoft.com/office/drawing/2014/main" id="{BE274ABF-780C-0F3F-3A81-ACCF385C019B}"/>
              </a:ext>
            </a:extLst>
          </p:cNvPr>
          <p:cNvSpPr txBox="1">
            <a:spLocks noChangeArrowheads="1"/>
          </p:cNvSpPr>
          <p:nvPr/>
        </p:nvSpPr>
        <p:spPr bwMode="auto">
          <a:xfrm>
            <a:off x="6705600" y="5181600"/>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a:solidFill>
                  <a:srgbClr val="0000FF"/>
                </a:solidFill>
              </a:rPr>
              <a:t>Interrupts Enabled</a:t>
            </a:r>
            <a:r>
              <a:rPr lang="en-US" altLang="en-US" sz="1600" b="0"/>
              <a:t> </a:t>
            </a:r>
          </a:p>
        </p:txBody>
      </p:sp>
      <p:sp>
        <p:nvSpPr>
          <p:cNvPr id="37897" name="AutoShape 9">
            <a:extLst>
              <a:ext uri="{FF2B5EF4-FFF2-40B4-BE49-F238E27FC236}">
                <a16:creationId xmlns:a16="http://schemas.microsoft.com/office/drawing/2014/main" id="{A724A6F6-152E-8C6E-84A6-E1E1E0EFCC14}"/>
              </a:ext>
            </a:extLst>
          </p:cNvPr>
          <p:cNvSpPr>
            <a:spLocks/>
          </p:cNvSpPr>
          <p:nvPr/>
        </p:nvSpPr>
        <p:spPr bwMode="auto">
          <a:xfrm>
            <a:off x="6477000" y="4953000"/>
            <a:ext cx="228600" cy="838200"/>
          </a:xfrm>
          <a:prstGeom prst="rightBrace">
            <a:avLst>
              <a:gd name="adj1" fmla="val 30556"/>
              <a:gd name="adj2" fmla="val 50000"/>
            </a:avLst>
          </a:prstGeom>
          <a:noFill/>
          <a:ln w="9525">
            <a:solidFill>
              <a:schemeClr val="accent2"/>
            </a:solidFill>
            <a:round/>
            <a:headEnd/>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898" name="Text Box 10">
            <a:extLst>
              <a:ext uri="{FF2B5EF4-FFF2-40B4-BE49-F238E27FC236}">
                <a16:creationId xmlns:a16="http://schemas.microsoft.com/office/drawing/2014/main" id="{26A48987-B5E3-6159-F0A7-714E4BD27F92}"/>
              </a:ext>
            </a:extLst>
          </p:cNvPr>
          <p:cNvSpPr txBox="1">
            <a:spLocks noChangeArrowheads="1"/>
          </p:cNvSpPr>
          <p:nvPr/>
        </p:nvSpPr>
        <p:spPr bwMode="auto">
          <a:xfrm>
            <a:off x="6705600" y="4572000"/>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a:solidFill>
                  <a:srgbClr val="FF3300"/>
                </a:solidFill>
              </a:rPr>
              <a:t>Interrupts Disabled</a:t>
            </a:r>
            <a:r>
              <a:rPr lang="en-US" altLang="en-US" sz="1600" b="0">
                <a:solidFill>
                  <a:srgbClr val="FF3300"/>
                </a:solidFill>
              </a:rPr>
              <a:t> </a:t>
            </a:r>
          </a:p>
        </p:txBody>
      </p:sp>
      <p:sp>
        <p:nvSpPr>
          <p:cNvPr id="37899" name="Text Box 11">
            <a:extLst>
              <a:ext uri="{FF2B5EF4-FFF2-40B4-BE49-F238E27FC236}">
                <a16:creationId xmlns:a16="http://schemas.microsoft.com/office/drawing/2014/main" id="{961C5777-5220-62B6-2D89-8C26082B4A61}"/>
              </a:ext>
            </a:extLst>
          </p:cNvPr>
          <p:cNvSpPr txBox="1">
            <a:spLocks noChangeArrowheads="1"/>
          </p:cNvSpPr>
          <p:nvPr/>
        </p:nvSpPr>
        <p:spPr bwMode="auto">
          <a:xfrm>
            <a:off x="6705600" y="5835650"/>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a:solidFill>
                  <a:srgbClr val="FF3300"/>
                </a:solidFill>
              </a:rPr>
              <a:t>Interrupts Disabled</a:t>
            </a:r>
            <a:r>
              <a:rPr lang="en-US" altLang="en-US" sz="1600" b="0">
                <a:solidFill>
                  <a:srgbClr val="FF3300"/>
                </a:solidFill>
              </a:rPr>
              <a:t> </a:t>
            </a:r>
          </a:p>
        </p:txBody>
      </p:sp>
      <p:sp>
        <p:nvSpPr>
          <p:cNvPr id="37900" name="AutoShape 12">
            <a:extLst>
              <a:ext uri="{FF2B5EF4-FFF2-40B4-BE49-F238E27FC236}">
                <a16:creationId xmlns:a16="http://schemas.microsoft.com/office/drawing/2014/main" id="{C4E5FDD1-A920-AB76-4B00-D54C0046E48F}"/>
              </a:ext>
            </a:extLst>
          </p:cNvPr>
          <p:cNvSpPr>
            <a:spLocks/>
          </p:cNvSpPr>
          <p:nvPr/>
        </p:nvSpPr>
        <p:spPr bwMode="auto">
          <a:xfrm>
            <a:off x="6477000" y="4648200"/>
            <a:ext cx="228600" cy="228600"/>
          </a:xfrm>
          <a:prstGeom prst="rightBrace">
            <a:avLst>
              <a:gd name="adj1" fmla="val 8333"/>
              <a:gd name="adj2" fmla="val 50000"/>
            </a:avLst>
          </a:prstGeom>
          <a:noFill/>
          <a:ln w="9525">
            <a:solidFill>
              <a:schemeClr val="accent2"/>
            </a:solidFill>
            <a:round/>
            <a:headEnd/>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901" name="AutoShape 13">
            <a:extLst>
              <a:ext uri="{FF2B5EF4-FFF2-40B4-BE49-F238E27FC236}">
                <a16:creationId xmlns:a16="http://schemas.microsoft.com/office/drawing/2014/main" id="{D59D063F-A438-A0BB-A19D-F62409776C36}"/>
              </a:ext>
            </a:extLst>
          </p:cNvPr>
          <p:cNvSpPr>
            <a:spLocks/>
          </p:cNvSpPr>
          <p:nvPr/>
        </p:nvSpPr>
        <p:spPr bwMode="auto">
          <a:xfrm>
            <a:off x="6477000" y="5867400"/>
            <a:ext cx="228600" cy="228600"/>
          </a:xfrm>
          <a:prstGeom prst="rightBrace">
            <a:avLst>
              <a:gd name="adj1" fmla="val 8333"/>
              <a:gd name="adj2" fmla="val 50000"/>
            </a:avLst>
          </a:prstGeom>
          <a:noFill/>
          <a:ln w="9525">
            <a:solidFill>
              <a:schemeClr val="accent2"/>
            </a:solidFill>
            <a:round/>
            <a:headEnd/>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3">
            <a:extLst>
              <a:ext uri="{FF2B5EF4-FFF2-40B4-BE49-F238E27FC236}">
                <a16:creationId xmlns:a16="http://schemas.microsoft.com/office/drawing/2014/main" id="{E8ED8760-A611-3C16-4F28-6C02010DADF1}"/>
              </a:ext>
            </a:extLst>
          </p:cNvPr>
          <p:cNvSpPr>
            <a:spLocks noGrp="1" noChangeArrowheads="1"/>
          </p:cNvSpPr>
          <p:nvPr>
            <p:ph type="body" idx="1"/>
          </p:nvPr>
        </p:nvSpPr>
        <p:spPr/>
        <p:txBody>
          <a:bodyPr/>
          <a:lstStyle/>
          <a:p>
            <a:r>
              <a:rPr lang="en-US" altLang="en-US">
                <a:ea typeface="ＭＳ Ｐゴシック" panose="020B0600070205080204" pitchFamily="34" charset="-128"/>
              </a:rPr>
              <a:t>Can use a spinlock instead of disabling interrupts</a:t>
            </a:r>
          </a:p>
        </p:txBody>
      </p:sp>
      <p:sp>
        <p:nvSpPr>
          <p:cNvPr id="39938" name="Text Box 6">
            <a:extLst>
              <a:ext uri="{FF2B5EF4-FFF2-40B4-BE49-F238E27FC236}">
                <a16:creationId xmlns:a16="http://schemas.microsoft.com/office/drawing/2014/main" id="{3B240586-4572-67DA-C129-75A820F87AE1}"/>
              </a:ext>
            </a:extLst>
          </p:cNvPr>
          <p:cNvSpPr txBox="1">
            <a:spLocks noChangeArrowheads="1"/>
          </p:cNvSpPr>
          <p:nvPr/>
        </p:nvSpPr>
        <p:spPr bwMode="auto">
          <a:xfrm>
            <a:off x="4495800" y="2057400"/>
            <a:ext cx="4114800" cy="2406650"/>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void </a:t>
            </a:r>
            <a:r>
              <a:rPr lang="en-US" altLang="en-US" sz="1600" b="0">
                <a:solidFill>
                  <a:srgbClr val="0000FF"/>
                </a:solidFill>
              </a:rPr>
              <a:t>release</a:t>
            </a:r>
            <a:r>
              <a:rPr lang="en-US" altLang="en-US" sz="1600" b="0"/>
              <a:t> (lock) {</a:t>
            </a:r>
          </a:p>
          <a:p>
            <a:pPr>
              <a:buFont typeface="Monotype Sorts" pitchFamily="2" charset="2"/>
              <a:buNone/>
            </a:pPr>
            <a:r>
              <a:rPr lang="en-US" altLang="en-US" sz="1600" b="0"/>
              <a:t>    </a:t>
            </a:r>
            <a:r>
              <a:rPr lang="en-US" altLang="en-US" sz="1600" b="0" i="1">
                <a:solidFill>
                  <a:srgbClr val="FF3300"/>
                </a:solidFill>
              </a:rPr>
              <a:t>spinlock-&gt;acquire();</a:t>
            </a:r>
          </a:p>
          <a:p>
            <a:pPr>
              <a:buFont typeface="Monotype Sorts" pitchFamily="2" charset="2"/>
              <a:buNone/>
            </a:pPr>
            <a:r>
              <a:rPr lang="en-US" altLang="en-US" sz="1600" b="0"/>
              <a:t>    if (Q)</a:t>
            </a:r>
          </a:p>
          <a:p>
            <a:pPr>
              <a:buFont typeface="Monotype Sorts" pitchFamily="2" charset="2"/>
              <a:buNone/>
            </a:pPr>
            <a:r>
              <a:rPr lang="en-US" altLang="en-US" sz="1600" b="0" i="1"/>
              <a:t>         remove and unblock a waiting thread;</a:t>
            </a:r>
            <a:endParaRPr lang="en-US" altLang="en-US" sz="1600" b="0"/>
          </a:p>
          <a:p>
            <a:pPr>
              <a:buFont typeface="Monotype Sorts" pitchFamily="2" charset="2"/>
              <a:buNone/>
            </a:pPr>
            <a:r>
              <a:rPr lang="en-US" altLang="en-US" sz="1600" b="0" i="1"/>
              <a:t>    </a:t>
            </a:r>
            <a:r>
              <a:rPr lang="en-US" altLang="en-US" sz="1600" b="0"/>
              <a:t>else</a:t>
            </a:r>
          </a:p>
          <a:p>
            <a:pPr>
              <a:buFont typeface="Monotype Sorts" pitchFamily="2" charset="2"/>
              <a:buNone/>
            </a:pPr>
            <a:r>
              <a:rPr lang="en-US" altLang="en-US" sz="1600" b="0"/>
              <a:t>         lock-&gt;held = 0;     </a:t>
            </a:r>
          </a:p>
          <a:p>
            <a:pPr>
              <a:buFont typeface="Monotype Sorts" pitchFamily="2" charset="2"/>
              <a:buNone/>
            </a:pPr>
            <a:r>
              <a:rPr lang="en-US" altLang="en-US" sz="1600" b="0"/>
              <a:t>    </a:t>
            </a:r>
            <a:r>
              <a:rPr lang="en-US" altLang="en-US" sz="1600" b="0" i="1">
                <a:solidFill>
                  <a:srgbClr val="FF3300"/>
                </a:solidFill>
              </a:rPr>
              <a:t>spinlock-&gt;release;</a:t>
            </a:r>
          </a:p>
          <a:p>
            <a:pPr>
              <a:buFont typeface="Monotype Sorts" pitchFamily="2" charset="2"/>
              <a:buNone/>
            </a:pPr>
            <a:r>
              <a:rPr lang="en-US" altLang="en-US" sz="1600" b="0"/>
              <a:t>}</a:t>
            </a:r>
            <a:endParaRPr lang="en-US" altLang="en-US" sz="1000">
              <a:solidFill>
                <a:schemeClr val="tx1"/>
              </a:solidFill>
            </a:endParaRPr>
          </a:p>
        </p:txBody>
      </p:sp>
      <p:sp>
        <p:nvSpPr>
          <p:cNvPr id="39939" name="Footer Placeholder 4">
            <a:extLst>
              <a:ext uri="{FF2B5EF4-FFF2-40B4-BE49-F238E27FC236}">
                <a16:creationId xmlns:a16="http://schemas.microsoft.com/office/drawing/2014/main" id="{BFBBE97C-215E-A8B7-8538-7940C826F0F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
        <p:nvSpPr>
          <p:cNvPr id="39940" name="Slide Number Placeholder 5">
            <a:extLst>
              <a:ext uri="{FF2B5EF4-FFF2-40B4-BE49-F238E27FC236}">
                <a16:creationId xmlns:a16="http://schemas.microsoft.com/office/drawing/2014/main" id="{BE25AFFE-FA26-A71A-6F4E-678936C40FC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4541FF8A-5C7F-2341-9600-942A90FE9C5D}" type="slidenum">
              <a:rPr lang="en-US" altLang="en-US" sz="1000" smtClean="0">
                <a:solidFill>
                  <a:schemeClr val="tx1"/>
                </a:solidFill>
              </a:rPr>
              <a:pPr>
                <a:spcBef>
                  <a:spcPct val="0"/>
                </a:spcBef>
                <a:buClrTx/>
                <a:buSzTx/>
                <a:buFontTx/>
                <a:buNone/>
              </a:pPr>
              <a:t>14</a:t>
            </a:fld>
            <a:endParaRPr lang="en-US" altLang="en-US" sz="1000">
              <a:solidFill>
                <a:schemeClr val="tx1"/>
              </a:solidFill>
            </a:endParaRPr>
          </a:p>
        </p:txBody>
      </p:sp>
      <p:sp>
        <p:nvSpPr>
          <p:cNvPr id="376834" name="Rectangle 2">
            <a:extLst>
              <a:ext uri="{FF2B5EF4-FFF2-40B4-BE49-F238E27FC236}">
                <a16:creationId xmlns:a16="http://schemas.microsoft.com/office/drawing/2014/main" id="{51C07F85-543C-F990-F614-DFE78187B727}"/>
              </a:ext>
            </a:extLst>
          </p:cNvPr>
          <p:cNvSpPr>
            <a:spLocks noGrp="1" noChangeArrowheads="1"/>
          </p:cNvSpPr>
          <p:nvPr>
            <p:ph type="title"/>
          </p:nvPr>
        </p:nvSpPr>
        <p:spPr>
          <a:xfrm>
            <a:off x="304800" y="152400"/>
            <a:ext cx="8839200" cy="1143000"/>
          </a:xfrm>
        </p:spPr>
        <p:txBody>
          <a:bodyPr/>
          <a:lstStyle/>
          <a:p>
            <a:pPr>
              <a:defRPr/>
            </a:pPr>
            <a:r>
              <a:rPr lang="en-US" altLang="en-US">
                <a:ea typeface="ＭＳ Ｐゴシック" panose="020B0600070205080204" pitchFamily="34" charset="-128"/>
              </a:rPr>
              <a:t>Implementing a Blocking Lock</a:t>
            </a:r>
          </a:p>
        </p:txBody>
      </p:sp>
      <p:sp>
        <p:nvSpPr>
          <p:cNvPr id="39942" name="Text Box 4">
            <a:extLst>
              <a:ext uri="{FF2B5EF4-FFF2-40B4-BE49-F238E27FC236}">
                <a16:creationId xmlns:a16="http://schemas.microsoft.com/office/drawing/2014/main" id="{501B7C17-540F-A04E-550C-4C51F7C1D2FD}"/>
              </a:ext>
            </a:extLst>
          </p:cNvPr>
          <p:cNvSpPr txBox="1">
            <a:spLocks noChangeArrowheads="1"/>
          </p:cNvSpPr>
          <p:nvPr/>
        </p:nvSpPr>
        <p:spPr bwMode="auto">
          <a:xfrm>
            <a:off x="762000" y="2073275"/>
            <a:ext cx="3429000" cy="387032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struct lock {</a:t>
            </a:r>
          </a:p>
          <a:p>
            <a:pPr>
              <a:buFont typeface="Monotype Sorts" pitchFamily="2" charset="2"/>
              <a:buNone/>
            </a:pPr>
            <a:r>
              <a:rPr lang="en-US" altLang="en-US" sz="1600" b="0"/>
              <a:t>    int held = 0;</a:t>
            </a:r>
          </a:p>
          <a:p>
            <a:pPr>
              <a:buFont typeface="Monotype Sorts" pitchFamily="2" charset="2"/>
              <a:buNone/>
            </a:pPr>
            <a:r>
              <a:rPr lang="en-US" altLang="en-US" sz="1600" b="0"/>
              <a:t>    queue Q;</a:t>
            </a:r>
          </a:p>
          <a:p>
            <a:pPr>
              <a:buFont typeface="Monotype Sorts" pitchFamily="2" charset="2"/>
              <a:buNone/>
            </a:pPr>
            <a:r>
              <a:rPr lang="en-US" altLang="en-US" sz="1600" b="0"/>
              <a:t>}</a:t>
            </a:r>
          </a:p>
          <a:p>
            <a:pPr>
              <a:buFont typeface="Monotype Sorts" pitchFamily="2" charset="2"/>
              <a:buNone/>
            </a:pPr>
            <a:r>
              <a:rPr lang="en-US" altLang="en-US" sz="1600" b="0"/>
              <a:t>void </a:t>
            </a:r>
            <a:r>
              <a:rPr lang="en-US" altLang="en-US" sz="1600" b="0">
                <a:solidFill>
                  <a:srgbClr val="0000FF"/>
                </a:solidFill>
              </a:rPr>
              <a:t>acquire</a:t>
            </a:r>
            <a:r>
              <a:rPr lang="en-US" altLang="en-US" sz="1600" b="0"/>
              <a:t> (lock) {</a:t>
            </a:r>
          </a:p>
          <a:p>
            <a:pPr>
              <a:buFont typeface="Monotype Sorts" pitchFamily="2" charset="2"/>
              <a:buNone/>
            </a:pPr>
            <a:r>
              <a:rPr lang="en-US" altLang="en-US" sz="1600" b="0"/>
              <a:t>    </a:t>
            </a:r>
            <a:r>
              <a:rPr lang="en-US" altLang="en-US" sz="1600" b="0" i="1">
                <a:solidFill>
                  <a:srgbClr val="FF3300"/>
                </a:solidFill>
              </a:rPr>
              <a:t>spinlock-&gt;acquire();</a:t>
            </a:r>
          </a:p>
          <a:p>
            <a:pPr>
              <a:buFont typeface="Monotype Sorts" pitchFamily="2" charset="2"/>
              <a:buNone/>
            </a:pPr>
            <a:r>
              <a:rPr lang="en-US" altLang="en-US" sz="1600" b="0"/>
              <a:t>    if (lock-&gt;held) {</a:t>
            </a:r>
          </a:p>
          <a:p>
            <a:pPr>
              <a:buFont typeface="Monotype Sorts" pitchFamily="2" charset="2"/>
              <a:buNone/>
            </a:pPr>
            <a:r>
              <a:rPr lang="en-US" altLang="en-US" sz="1600" b="0"/>
              <a:t>         </a:t>
            </a:r>
            <a:r>
              <a:rPr lang="en-US" altLang="en-US" sz="1600" b="0" i="1"/>
              <a:t>put current thread on lock Q;</a:t>
            </a:r>
          </a:p>
          <a:p>
            <a:pPr>
              <a:buFont typeface="Monotype Sorts" pitchFamily="2" charset="2"/>
              <a:buNone/>
            </a:pPr>
            <a:r>
              <a:rPr lang="en-US" altLang="en-US" sz="1600" b="0" i="1"/>
              <a:t>         block current thread;</a:t>
            </a:r>
          </a:p>
          <a:p>
            <a:pPr>
              <a:buFont typeface="Monotype Sorts" pitchFamily="2" charset="2"/>
              <a:buNone/>
            </a:pPr>
            <a:r>
              <a:rPr lang="en-US" altLang="en-US" sz="1600" b="0"/>
              <a:t>    }</a:t>
            </a:r>
          </a:p>
          <a:p>
            <a:pPr>
              <a:buFont typeface="Monotype Sorts" pitchFamily="2" charset="2"/>
              <a:buNone/>
            </a:pPr>
            <a:r>
              <a:rPr lang="en-US" altLang="en-US" sz="1600" b="0"/>
              <a:t>    lock-&gt;held = 1;</a:t>
            </a:r>
          </a:p>
          <a:p>
            <a:pPr>
              <a:buFont typeface="Monotype Sorts" pitchFamily="2" charset="2"/>
              <a:buNone/>
            </a:pPr>
            <a:r>
              <a:rPr lang="en-US" altLang="en-US" sz="1600" b="0"/>
              <a:t>    </a:t>
            </a:r>
            <a:r>
              <a:rPr lang="en-US" altLang="en-US" sz="1600" b="0" i="1">
                <a:solidFill>
                  <a:srgbClr val="FF3300"/>
                </a:solidFill>
              </a:rPr>
              <a:t>spinlock-&gt;release();</a:t>
            </a:r>
          </a:p>
          <a:p>
            <a:pPr>
              <a:buFont typeface="Monotype Sorts" pitchFamily="2" charset="2"/>
              <a:buNone/>
            </a:pPr>
            <a:r>
              <a:rPr lang="en-US" altLang="en-US" sz="1600" b="0"/>
              <a:t>}</a:t>
            </a:r>
          </a:p>
        </p:txBody>
      </p:sp>
      <p:sp>
        <p:nvSpPr>
          <p:cNvPr id="39943" name="Text Box 7">
            <a:extLst>
              <a:ext uri="{FF2B5EF4-FFF2-40B4-BE49-F238E27FC236}">
                <a16:creationId xmlns:a16="http://schemas.microsoft.com/office/drawing/2014/main" id="{DF68CD6D-5949-7062-0F4B-1DD81D5EF705}"/>
              </a:ext>
            </a:extLst>
          </p:cNvPr>
          <p:cNvSpPr txBox="1">
            <a:spLocks noChangeArrowheads="1"/>
          </p:cNvSpPr>
          <p:nvPr/>
        </p:nvSpPr>
        <p:spPr bwMode="auto">
          <a:xfrm>
            <a:off x="4495800" y="4572000"/>
            <a:ext cx="1905000" cy="152082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a:t>acquire(lock)</a:t>
            </a:r>
          </a:p>
          <a:p>
            <a:pPr>
              <a:buFont typeface="Monotype Sorts" pitchFamily="2" charset="2"/>
              <a:buNone/>
            </a:pPr>
            <a:r>
              <a:rPr lang="en-US" altLang="en-US" sz="1600" b="0">
                <a:solidFill>
                  <a:srgbClr val="FF3300"/>
                </a:solidFill>
              </a:rPr>
              <a:t>…</a:t>
            </a:r>
          </a:p>
          <a:p>
            <a:pPr>
              <a:buFont typeface="Monotype Sorts" pitchFamily="2" charset="2"/>
              <a:buNone/>
            </a:pPr>
            <a:r>
              <a:rPr lang="en-US" altLang="en-US" sz="1600" b="0" i="1">
                <a:solidFill>
                  <a:srgbClr val="FF3300"/>
                </a:solidFill>
              </a:rPr>
              <a:t>Critical section</a:t>
            </a:r>
          </a:p>
          <a:p>
            <a:pPr>
              <a:buFont typeface="Monotype Sorts" pitchFamily="2" charset="2"/>
              <a:buNone/>
            </a:pPr>
            <a:r>
              <a:rPr lang="en-US" altLang="en-US" sz="1600" b="0">
                <a:solidFill>
                  <a:srgbClr val="FF3300"/>
                </a:solidFill>
              </a:rPr>
              <a:t>…</a:t>
            </a:r>
          </a:p>
          <a:p>
            <a:pPr>
              <a:buFont typeface="Monotype Sorts" pitchFamily="2" charset="2"/>
              <a:buNone/>
            </a:pPr>
            <a:r>
              <a:rPr lang="en-US" altLang="en-US" sz="1600"/>
              <a:t>release(lock)</a:t>
            </a:r>
          </a:p>
        </p:txBody>
      </p:sp>
      <p:sp>
        <p:nvSpPr>
          <p:cNvPr id="39944" name="Text Box 8">
            <a:extLst>
              <a:ext uri="{FF2B5EF4-FFF2-40B4-BE49-F238E27FC236}">
                <a16:creationId xmlns:a16="http://schemas.microsoft.com/office/drawing/2014/main" id="{0F5FE067-FF09-3419-037B-FB8CA0AC52A3}"/>
              </a:ext>
            </a:extLst>
          </p:cNvPr>
          <p:cNvSpPr txBox="1">
            <a:spLocks noChangeArrowheads="1"/>
          </p:cNvSpPr>
          <p:nvPr/>
        </p:nvSpPr>
        <p:spPr bwMode="auto">
          <a:xfrm>
            <a:off x="6705600" y="5181600"/>
            <a:ext cx="2438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a:solidFill>
                  <a:srgbClr val="0000FF"/>
                </a:solidFill>
              </a:rPr>
              <a:t>Running or Blocked</a:t>
            </a:r>
            <a:endParaRPr lang="en-US" altLang="en-US" sz="1600" b="0"/>
          </a:p>
        </p:txBody>
      </p:sp>
      <p:sp>
        <p:nvSpPr>
          <p:cNvPr id="39945" name="AutoShape 9">
            <a:extLst>
              <a:ext uri="{FF2B5EF4-FFF2-40B4-BE49-F238E27FC236}">
                <a16:creationId xmlns:a16="http://schemas.microsoft.com/office/drawing/2014/main" id="{5D4CC379-4AC7-A6F2-E030-1F4AFF92305F}"/>
              </a:ext>
            </a:extLst>
          </p:cNvPr>
          <p:cNvSpPr>
            <a:spLocks/>
          </p:cNvSpPr>
          <p:nvPr/>
        </p:nvSpPr>
        <p:spPr bwMode="auto">
          <a:xfrm>
            <a:off x="6477000" y="4953000"/>
            <a:ext cx="228600" cy="838200"/>
          </a:xfrm>
          <a:prstGeom prst="rightBrace">
            <a:avLst>
              <a:gd name="adj1" fmla="val 30556"/>
              <a:gd name="adj2" fmla="val 50000"/>
            </a:avLst>
          </a:prstGeom>
          <a:noFill/>
          <a:ln w="9525">
            <a:solidFill>
              <a:schemeClr val="accent2"/>
            </a:solidFill>
            <a:round/>
            <a:headEnd/>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9946" name="Text Box 10">
            <a:extLst>
              <a:ext uri="{FF2B5EF4-FFF2-40B4-BE49-F238E27FC236}">
                <a16:creationId xmlns:a16="http://schemas.microsoft.com/office/drawing/2014/main" id="{722EED11-0BEE-1DBF-FBEB-E8FCC9F5E8B2}"/>
              </a:ext>
            </a:extLst>
          </p:cNvPr>
          <p:cNvSpPr txBox="1">
            <a:spLocks noChangeArrowheads="1"/>
          </p:cNvSpPr>
          <p:nvPr/>
        </p:nvSpPr>
        <p:spPr bwMode="auto">
          <a:xfrm>
            <a:off x="6705600" y="4572000"/>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a:solidFill>
                  <a:srgbClr val="FF3300"/>
                </a:solidFill>
              </a:rPr>
              <a:t>spinning</a:t>
            </a:r>
            <a:endParaRPr lang="en-US" altLang="en-US" sz="1600" b="0">
              <a:solidFill>
                <a:srgbClr val="FF3300"/>
              </a:solidFill>
            </a:endParaRPr>
          </a:p>
        </p:txBody>
      </p:sp>
      <p:sp>
        <p:nvSpPr>
          <p:cNvPr id="39947" name="Text Box 11">
            <a:extLst>
              <a:ext uri="{FF2B5EF4-FFF2-40B4-BE49-F238E27FC236}">
                <a16:creationId xmlns:a16="http://schemas.microsoft.com/office/drawing/2014/main" id="{131EA657-18D5-3E93-EAF9-1B93A37D6E43}"/>
              </a:ext>
            </a:extLst>
          </p:cNvPr>
          <p:cNvSpPr txBox="1">
            <a:spLocks noChangeArrowheads="1"/>
          </p:cNvSpPr>
          <p:nvPr/>
        </p:nvSpPr>
        <p:spPr bwMode="auto">
          <a:xfrm>
            <a:off x="6705600" y="5835650"/>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a:solidFill>
                  <a:srgbClr val="FF3300"/>
                </a:solidFill>
              </a:rPr>
              <a:t>spinning</a:t>
            </a:r>
            <a:endParaRPr lang="en-US" altLang="en-US" sz="1600" b="0">
              <a:solidFill>
                <a:srgbClr val="FF3300"/>
              </a:solidFill>
            </a:endParaRPr>
          </a:p>
        </p:txBody>
      </p:sp>
      <p:sp>
        <p:nvSpPr>
          <p:cNvPr id="39948" name="AutoShape 12">
            <a:extLst>
              <a:ext uri="{FF2B5EF4-FFF2-40B4-BE49-F238E27FC236}">
                <a16:creationId xmlns:a16="http://schemas.microsoft.com/office/drawing/2014/main" id="{12E8CE93-BE0D-1088-CD6C-EA5D90143907}"/>
              </a:ext>
            </a:extLst>
          </p:cNvPr>
          <p:cNvSpPr>
            <a:spLocks/>
          </p:cNvSpPr>
          <p:nvPr/>
        </p:nvSpPr>
        <p:spPr bwMode="auto">
          <a:xfrm>
            <a:off x="6477000" y="4648200"/>
            <a:ext cx="228600" cy="228600"/>
          </a:xfrm>
          <a:prstGeom prst="rightBrace">
            <a:avLst>
              <a:gd name="adj1" fmla="val 8333"/>
              <a:gd name="adj2" fmla="val 50000"/>
            </a:avLst>
          </a:prstGeom>
          <a:noFill/>
          <a:ln w="9525">
            <a:solidFill>
              <a:schemeClr val="accent2"/>
            </a:solidFill>
            <a:round/>
            <a:headEnd/>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9949" name="AutoShape 13">
            <a:extLst>
              <a:ext uri="{FF2B5EF4-FFF2-40B4-BE49-F238E27FC236}">
                <a16:creationId xmlns:a16="http://schemas.microsoft.com/office/drawing/2014/main" id="{1AE2E771-9F4D-7022-3AF5-1F2B1EE8A627}"/>
              </a:ext>
            </a:extLst>
          </p:cNvPr>
          <p:cNvSpPr>
            <a:spLocks/>
          </p:cNvSpPr>
          <p:nvPr/>
        </p:nvSpPr>
        <p:spPr bwMode="auto">
          <a:xfrm>
            <a:off x="6477000" y="5867400"/>
            <a:ext cx="228600" cy="228600"/>
          </a:xfrm>
          <a:prstGeom prst="rightBrace">
            <a:avLst>
              <a:gd name="adj1" fmla="val 8333"/>
              <a:gd name="adj2" fmla="val 50000"/>
            </a:avLst>
          </a:prstGeom>
          <a:noFill/>
          <a:ln w="9525">
            <a:solidFill>
              <a:schemeClr val="accent2"/>
            </a:solidFill>
            <a:round/>
            <a:headEnd/>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Number Placeholder 5">
            <a:extLst>
              <a:ext uri="{FF2B5EF4-FFF2-40B4-BE49-F238E27FC236}">
                <a16:creationId xmlns:a16="http://schemas.microsoft.com/office/drawing/2014/main" id="{34F98FAF-6190-36AA-2B89-0F550B1CEDD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ED65A4D2-E147-8B47-A7CA-96317797B2FC}" type="slidenum">
              <a:rPr lang="en-US" altLang="en-US" sz="1000" smtClean="0">
                <a:solidFill>
                  <a:schemeClr val="tx1"/>
                </a:solidFill>
              </a:rPr>
              <a:pPr>
                <a:spcBef>
                  <a:spcPct val="0"/>
                </a:spcBef>
                <a:buClrTx/>
                <a:buSzTx/>
                <a:buFontTx/>
                <a:buNone/>
              </a:pPr>
              <a:t>15</a:t>
            </a:fld>
            <a:endParaRPr lang="en-US" altLang="en-US" sz="1000">
              <a:solidFill>
                <a:schemeClr val="tx1"/>
              </a:solidFill>
            </a:endParaRPr>
          </a:p>
        </p:txBody>
      </p:sp>
      <p:sp>
        <p:nvSpPr>
          <p:cNvPr id="365570" name="Rectangle 2">
            <a:extLst>
              <a:ext uri="{FF2B5EF4-FFF2-40B4-BE49-F238E27FC236}">
                <a16:creationId xmlns:a16="http://schemas.microsoft.com/office/drawing/2014/main" id="{A0C19980-EB5E-4E90-0119-27AEC2BF0B05}"/>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Semaphores</a:t>
            </a:r>
          </a:p>
        </p:txBody>
      </p:sp>
      <p:sp>
        <p:nvSpPr>
          <p:cNvPr id="41987" name="Rectangle 3">
            <a:extLst>
              <a:ext uri="{FF2B5EF4-FFF2-40B4-BE49-F238E27FC236}">
                <a16:creationId xmlns:a16="http://schemas.microsoft.com/office/drawing/2014/main" id="{DD15ECCC-4699-7FF8-B018-1623D0AC1192}"/>
              </a:ext>
            </a:extLst>
          </p:cNvPr>
          <p:cNvSpPr>
            <a:spLocks noGrp="1" noChangeArrowheads="1"/>
          </p:cNvSpPr>
          <p:nvPr>
            <p:ph type="body" idx="1"/>
          </p:nvPr>
        </p:nvSpPr>
        <p:spPr/>
        <p:txBody>
          <a:bodyPr/>
          <a:lstStyle/>
          <a:p>
            <a:pPr>
              <a:lnSpc>
                <a:spcPct val="90000"/>
              </a:lnSpc>
            </a:pPr>
            <a:r>
              <a:rPr lang="en-US" altLang="en-US" sz="2000">
                <a:ea typeface="ＭＳ Ｐゴシック" panose="020B0600070205080204" pitchFamily="34" charset="-128"/>
              </a:rPr>
              <a:t>Semaphores are an </a:t>
            </a:r>
            <a:r>
              <a:rPr lang="en-US" altLang="en-US" sz="2000">
                <a:solidFill>
                  <a:srgbClr val="FF3300"/>
                </a:solidFill>
                <a:ea typeface="ＭＳ Ｐゴシック" panose="020B0600070205080204" pitchFamily="34" charset="-128"/>
              </a:rPr>
              <a:t>abstract data type</a:t>
            </a:r>
            <a:r>
              <a:rPr lang="en-US" altLang="en-US" sz="2000">
                <a:ea typeface="ＭＳ Ｐゴシック" panose="020B0600070205080204" pitchFamily="34" charset="-128"/>
              </a:rPr>
              <a:t> that provide mutual exclusion to critical sections</a:t>
            </a:r>
          </a:p>
          <a:p>
            <a:pPr lvl="1">
              <a:lnSpc>
                <a:spcPct val="90000"/>
              </a:lnSpc>
            </a:pPr>
            <a:r>
              <a:rPr lang="en-US" altLang="en-US" sz="1800">
                <a:ea typeface="ＭＳ Ｐゴシック" panose="020B0600070205080204" pitchFamily="34" charset="-128"/>
              </a:rPr>
              <a:t>Block waiters, interrupts enabled within critical section</a:t>
            </a:r>
          </a:p>
          <a:p>
            <a:pPr lvl="1">
              <a:lnSpc>
                <a:spcPct val="90000"/>
              </a:lnSpc>
              <a:spcAft>
                <a:spcPts val="1200"/>
              </a:spcAft>
            </a:pPr>
            <a:r>
              <a:rPr lang="en-US" altLang="en-US" sz="1800">
                <a:ea typeface="ＭＳ Ｐゴシック" panose="020B0600070205080204" pitchFamily="34" charset="-128"/>
              </a:rPr>
              <a:t>Described by Dijkstra in THE system in 1968</a:t>
            </a:r>
          </a:p>
          <a:p>
            <a:pPr>
              <a:lnSpc>
                <a:spcPct val="90000"/>
              </a:lnSpc>
            </a:pPr>
            <a:r>
              <a:rPr lang="en-US" altLang="en-US" sz="2000">
                <a:ea typeface="ＭＳ Ｐゴシック" panose="020B0600070205080204" pitchFamily="34" charset="-128"/>
              </a:rPr>
              <a:t>Semaphores are integers that support two operations:</a:t>
            </a:r>
          </a:p>
          <a:p>
            <a:pPr lvl="1">
              <a:lnSpc>
                <a:spcPct val="90000"/>
              </a:lnSpc>
            </a:pPr>
            <a:r>
              <a:rPr lang="en-US" altLang="en-US" sz="1800">
                <a:solidFill>
                  <a:srgbClr val="0000FF"/>
                </a:solidFill>
                <a:ea typeface="ＭＳ Ｐゴシック" panose="020B0600070205080204" pitchFamily="34" charset="-128"/>
              </a:rPr>
              <a:t>wait(semaphore)</a:t>
            </a:r>
            <a:r>
              <a:rPr lang="en-US" altLang="en-US" sz="1800">
                <a:ea typeface="ＭＳ Ｐゴシック" panose="020B0600070205080204" pitchFamily="34" charset="-128"/>
              </a:rPr>
              <a:t>: decrement, block until semaphore is open</a:t>
            </a:r>
          </a:p>
          <a:p>
            <a:pPr lvl="2">
              <a:lnSpc>
                <a:spcPct val="90000"/>
              </a:lnSpc>
            </a:pPr>
            <a:r>
              <a:rPr lang="en-US" altLang="en-US" sz="1600">
                <a:ea typeface="ＭＳ Ｐゴシック" panose="020B0600070205080204" pitchFamily="34" charset="-128"/>
              </a:rPr>
              <a:t>Also P(), after the Dutch word for test, or down()</a:t>
            </a:r>
          </a:p>
          <a:p>
            <a:pPr lvl="1">
              <a:lnSpc>
                <a:spcPct val="90000"/>
              </a:lnSpc>
            </a:pPr>
            <a:r>
              <a:rPr lang="en-US" altLang="en-US" sz="1800">
                <a:solidFill>
                  <a:srgbClr val="0000FF"/>
                </a:solidFill>
                <a:ea typeface="ＭＳ Ｐゴシック" panose="020B0600070205080204" pitchFamily="34" charset="-128"/>
              </a:rPr>
              <a:t>signal(semaphore)</a:t>
            </a:r>
            <a:r>
              <a:rPr lang="en-US" altLang="en-US" sz="1800">
                <a:ea typeface="ＭＳ Ｐゴシック" panose="020B0600070205080204" pitchFamily="34" charset="-128"/>
              </a:rPr>
              <a:t>: increment, allow another thread to enter</a:t>
            </a:r>
          </a:p>
          <a:p>
            <a:pPr lvl="2">
              <a:lnSpc>
                <a:spcPct val="90000"/>
              </a:lnSpc>
            </a:pPr>
            <a:r>
              <a:rPr lang="en-US" altLang="en-US" sz="1600">
                <a:ea typeface="ＭＳ Ｐゴシック" panose="020B0600070205080204" pitchFamily="34" charset="-128"/>
              </a:rPr>
              <a:t>Also V() after the Dutch word for increment, or up()</a:t>
            </a:r>
          </a:p>
          <a:p>
            <a:pPr lvl="1">
              <a:lnSpc>
                <a:spcPct val="90000"/>
              </a:lnSpc>
              <a:spcAft>
                <a:spcPts val="1200"/>
              </a:spcAft>
            </a:pPr>
            <a:r>
              <a:rPr lang="en-US" altLang="en-US" sz="1800">
                <a:ea typeface="ＭＳ Ｐゴシック" panose="020B0600070205080204" pitchFamily="34" charset="-128"/>
              </a:rPr>
              <a:t>That's it! No other operations – not even just reading its value – exist</a:t>
            </a:r>
          </a:p>
          <a:p>
            <a:pPr>
              <a:lnSpc>
                <a:spcPct val="90000"/>
              </a:lnSpc>
            </a:pPr>
            <a:r>
              <a:rPr lang="en-US" altLang="en-US" sz="2000">
                <a:ea typeface="ＭＳ Ｐゴシック" panose="020B0600070205080204" pitchFamily="34" charset="-128"/>
              </a:rPr>
              <a:t>Semaphore safety property: the semaphore value is always greater than or equal to 0</a:t>
            </a:r>
          </a:p>
        </p:txBody>
      </p:sp>
      <p:sp>
        <p:nvSpPr>
          <p:cNvPr id="41988" name="Footer Placeholder 1">
            <a:extLst>
              <a:ext uri="{FF2B5EF4-FFF2-40B4-BE49-F238E27FC236}">
                <a16:creationId xmlns:a16="http://schemas.microsoft.com/office/drawing/2014/main" id="{937FB604-AB57-1169-241A-E86BDE52DF5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Footer Placeholder 4">
            <a:extLst>
              <a:ext uri="{FF2B5EF4-FFF2-40B4-BE49-F238E27FC236}">
                <a16:creationId xmlns:a16="http://schemas.microsoft.com/office/drawing/2014/main" id="{25DD72D1-2524-E094-D914-980A1FEE994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p>
        </p:txBody>
      </p:sp>
      <p:sp>
        <p:nvSpPr>
          <p:cNvPr id="44034" name="Slide Number Placeholder 5">
            <a:extLst>
              <a:ext uri="{FF2B5EF4-FFF2-40B4-BE49-F238E27FC236}">
                <a16:creationId xmlns:a16="http://schemas.microsoft.com/office/drawing/2014/main" id="{32F15531-FDE9-E4DA-F591-57D994DF61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AE15072E-0B3E-DC46-BF68-CA60388170B0}" type="slidenum">
              <a:rPr lang="en-US" altLang="en-US" sz="1000" smtClean="0">
                <a:solidFill>
                  <a:schemeClr val="tx1"/>
                </a:solidFill>
              </a:rPr>
              <a:pPr>
                <a:spcBef>
                  <a:spcPct val="0"/>
                </a:spcBef>
                <a:buClrTx/>
                <a:buSzTx/>
                <a:buFontTx/>
                <a:buNone/>
              </a:pPr>
              <a:t>16</a:t>
            </a:fld>
            <a:endParaRPr lang="en-US" altLang="en-US" sz="1000">
              <a:solidFill>
                <a:schemeClr val="tx1"/>
              </a:solidFill>
            </a:endParaRPr>
          </a:p>
        </p:txBody>
      </p:sp>
      <p:sp>
        <p:nvSpPr>
          <p:cNvPr id="366594" name="Rectangle 2">
            <a:extLst>
              <a:ext uri="{FF2B5EF4-FFF2-40B4-BE49-F238E27FC236}">
                <a16:creationId xmlns:a16="http://schemas.microsoft.com/office/drawing/2014/main" id="{89566A56-832C-22D0-1958-265672DB6B04}"/>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Blocking in Semaphores</a:t>
            </a:r>
          </a:p>
        </p:txBody>
      </p:sp>
      <p:sp>
        <p:nvSpPr>
          <p:cNvPr id="44036" name="Rectangle 3">
            <a:extLst>
              <a:ext uri="{FF2B5EF4-FFF2-40B4-BE49-F238E27FC236}">
                <a16:creationId xmlns:a16="http://schemas.microsoft.com/office/drawing/2014/main" id="{1C619176-FF0B-5246-F814-BBC23C17B8CD}"/>
              </a:ext>
            </a:extLst>
          </p:cNvPr>
          <p:cNvSpPr>
            <a:spLocks noGrp="1" noChangeArrowheads="1"/>
          </p:cNvSpPr>
          <p:nvPr>
            <p:ph type="body" idx="1"/>
          </p:nvPr>
        </p:nvSpPr>
        <p:spPr/>
        <p:txBody>
          <a:bodyPr/>
          <a:lstStyle/>
          <a:p>
            <a:r>
              <a:rPr lang="en-US" altLang="en-US">
                <a:ea typeface="ＭＳ Ｐゴシック" panose="020B0600070205080204" pitchFamily="34" charset="-128"/>
              </a:rPr>
              <a:t>Associated with each semaphore is a queue of waiting threads/processes</a:t>
            </a:r>
          </a:p>
          <a:p>
            <a:r>
              <a:rPr lang="en-US" altLang="en-US">
                <a:ea typeface="ＭＳ Ｐゴシック" panose="020B0600070205080204" pitchFamily="34" charset="-128"/>
              </a:rPr>
              <a:t>When wait() is called by a thread:</a:t>
            </a:r>
          </a:p>
          <a:p>
            <a:pPr lvl="1"/>
            <a:r>
              <a:rPr lang="en-US" altLang="en-US">
                <a:ea typeface="ＭＳ Ｐゴシック" panose="020B0600070205080204" pitchFamily="34" charset="-128"/>
              </a:rPr>
              <a:t>If semaphore is open, thread continues</a:t>
            </a:r>
          </a:p>
          <a:p>
            <a:pPr lvl="1"/>
            <a:r>
              <a:rPr lang="en-US" altLang="en-US">
                <a:ea typeface="ＭＳ Ｐゴシック" panose="020B0600070205080204" pitchFamily="34" charset="-128"/>
              </a:rPr>
              <a:t>If semaphore is closed, thread blocks on queue</a:t>
            </a:r>
          </a:p>
          <a:p>
            <a:r>
              <a:rPr lang="en-US" altLang="en-US">
                <a:ea typeface="ＭＳ Ｐゴシック" panose="020B0600070205080204" pitchFamily="34" charset="-128"/>
              </a:rPr>
              <a:t>Then signal() opens the semaphore:</a:t>
            </a:r>
          </a:p>
          <a:p>
            <a:pPr lvl="1"/>
            <a:r>
              <a:rPr lang="en-US" altLang="en-US">
                <a:ea typeface="ＭＳ Ｐゴシック" panose="020B0600070205080204" pitchFamily="34" charset="-128"/>
              </a:rPr>
              <a:t>If a thread is waiting on the queue, the thread is unblocked</a:t>
            </a:r>
          </a:p>
          <a:p>
            <a:pPr lvl="1"/>
            <a:r>
              <a:rPr lang="en-US" altLang="en-US">
                <a:solidFill>
                  <a:srgbClr val="0000FF"/>
                </a:solidFill>
                <a:ea typeface="ＭＳ Ｐゴシック" panose="020B0600070205080204" pitchFamily="34" charset="-128"/>
              </a:rPr>
              <a:t>If no threads are waiting on the queue, the signal is remembered for the next thread</a:t>
            </a:r>
            <a:endParaRPr lang="en-US" altLang="en-US">
              <a:ea typeface="ＭＳ Ｐゴシック"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Footer Placeholder 4">
            <a:extLst>
              <a:ext uri="{FF2B5EF4-FFF2-40B4-BE49-F238E27FC236}">
                <a16:creationId xmlns:a16="http://schemas.microsoft.com/office/drawing/2014/main" id="{952C6DE4-539A-9158-F527-E31822E0EBD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p>
        </p:txBody>
      </p:sp>
      <p:sp>
        <p:nvSpPr>
          <p:cNvPr id="46082" name="Slide Number Placeholder 5">
            <a:extLst>
              <a:ext uri="{FF2B5EF4-FFF2-40B4-BE49-F238E27FC236}">
                <a16:creationId xmlns:a16="http://schemas.microsoft.com/office/drawing/2014/main" id="{65598DE5-0DB8-2840-F09A-096598E4430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70C4D4C6-1E26-EB45-B43F-E35E5BDB80E9}" type="slidenum">
              <a:rPr lang="en-US" altLang="en-US" sz="1000" smtClean="0">
                <a:solidFill>
                  <a:schemeClr val="tx1"/>
                </a:solidFill>
              </a:rPr>
              <a:pPr>
                <a:spcBef>
                  <a:spcPct val="0"/>
                </a:spcBef>
                <a:buClrTx/>
                <a:buSzTx/>
                <a:buFontTx/>
                <a:buNone/>
              </a:pPr>
              <a:t>17</a:t>
            </a:fld>
            <a:endParaRPr lang="en-US" altLang="en-US" sz="1000">
              <a:solidFill>
                <a:schemeClr val="tx1"/>
              </a:solidFill>
            </a:endParaRPr>
          </a:p>
        </p:txBody>
      </p:sp>
      <p:sp>
        <p:nvSpPr>
          <p:cNvPr id="378882" name="Rectangle 2">
            <a:extLst>
              <a:ext uri="{FF2B5EF4-FFF2-40B4-BE49-F238E27FC236}">
                <a16:creationId xmlns:a16="http://schemas.microsoft.com/office/drawing/2014/main" id="{E77C87E0-496E-AF6E-7106-03642984292E}"/>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Semaphore Types</a:t>
            </a:r>
          </a:p>
        </p:txBody>
      </p:sp>
      <p:sp>
        <p:nvSpPr>
          <p:cNvPr id="46084" name="Rectangle 3">
            <a:extLst>
              <a:ext uri="{FF2B5EF4-FFF2-40B4-BE49-F238E27FC236}">
                <a16:creationId xmlns:a16="http://schemas.microsoft.com/office/drawing/2014/main" id="{BB5F7CC3-6E97-BE49-7125-D62582EB272E}"/>
              </a:ext>
            </a:extLst>
          </p:cNvPr>
          <p:cNvSpPr>
            <a:spLocks noGrp="1" noChangeArrowheads="1"/>
          </p:cNvSpPr>
          <p:nvPr>
            <p:ph type="body" idx="1"/>
          </p:nvPr>
        </p:nvSpPr>
        <p:spPr/>
        <p:txBody>
          <a:bodyPr/>
          <a:lstStyle/>
          <a:p>
            <a:r>
              <a:rPr lang="en-US" altLang="en-US">
                <a:ea typeface="ＭＳ Ｐゴシック" panose="020B0600070205080204" pitchFamily="34" charset="-128"/>
              </a:rPr>
              <a:t>Semaphores come in two types</a:t>
            </a:r>
          </a:p>
          <a:p>
            <a:r>
              <a:rPr lang="en-US" altLang="en-US">
                <a:solidFill>
                  <a:srgbClr val="0000FF"/>
                </a:solidFill>
                <a:ea typeface="ＭＳ Ｐゴシック" panose="020B0600070205080204" pitchFamily="34" charset="-128"/>
              </a:rPr>
              <a:t>Mutex</a:t>
            </a:r>
            <a:r>
              <a:rPr lang="en-US" altLang="en-US">
                <a:ea typeface="ＭＳ Ｐゴシック" panose="020B0600070205080204" pitchFamily="34" charset="-128"/>
              </a:rPr>
              <a:t> semaphore (or </a:t>
            </a:r>
            <a:r>
              <a:rPr lang="en-US" altLang="en-US">
                <a:solidFill>
                  <a:srgbClr val="0000FF"/>
                </a:solidFill>
                <a:ea typeface="ＭＳ Ｐゴシック" panose="020B0600070205080204" pitchFamily="34" charset="-128"/>
              </a:rPr>
              <a:t>binary</a:t>
            </a:r>
            <a:r>
              <a:rPr lang="en-US" altLang="en-US">
                <a:ea typeface="ＭＳ Ｐゴシック" panose="020B0600070205080204" pitchFamily="34" charset="-128"/>
              </a:rPr>
              <a:t> semaphore)</a:t>
            </a:r>
          </a:p>
          <a:p>
            <a:pPr lvl="1"/>
            <a:r>
              <a:rPr lang="en-US" altLang="en-US">
                <a:ea typeface="ＭＳ Ｐゴシック" panose="020B0600070205080204" pitchFamily="34" charset="-128"/>
              </a:rPr>
              <a:t>Represents single access to a resource</a:t>
            </a:r>
          </a:p>
          <a:p>
            <a:pPr lvl="1"/>
            <a:r>
              <a:rPr lang="en-US" altLang="en-US">
                <a:ea typeface="ＭＳ Ｐゴシック" panose="020B0600070205080204" pitchFamily="34" charset="-128"/>
              </a:rPr>
              <a:t>Guarantees mutual exclusion to a critical section</a:t>
            </a:r>
          </a:p>
          <a:p>
            <a:pPr lvl="1">
              <a:buFont typeface="ZapfDingbats" pitchFamily="82" charset="2"/>
              <a:buNone/>
            </a:pPr>
            <a:endParaRPr lang="en-US" altLang="en-US">
              <a:ea typeface="ＭＳ Ｐゴシック" panose="020B0600070205080204" pitchFamily="34" charset="-128"/>
            </a:endParaRPr>
          </a:p>
          <a:p>
            <a:r>
              <a:rPr lang="en-US" altLang="en-US">
                <a:solidFill>
                  <a:srgbClr val="0000FF"/>
                </a:solidFill>
                <a:ea typeface="ＭＳ Ｐゴシック" panose="020B0600070205080204" pitchFamily="34" charset="-128"/>
              </a:rPr>
              <a:t>Counting</a:t>
            </a:r>
            <a:r>
              <a:rPr lang="en-US" altLang="en-US">
                <a:ea typeface="ＭＳ Ｐゴシック" panose="020B0600070205080204" pitchFamily="34" charset="-128"/>
              </a:rPr>
              <a:t> semaphore (or </a:t>
            </a:r>
            <a:r>
              <a:rPr lang="en-US" altLang="en-US">
                <a:solidFill>
                  <a:srgbClr val="0000FF"/>
                </a:solidFill>
                <a:ea typeface="ＭＳ Ｐゴシック" panose="020B0600070205080204" pitchFamily="34" charset="-128"/>
              </a:rPr>
              <a:t>general</a:t>
            </a:r>
            <a:r>
              <a:rPr lang="en-US" altLang="en-US">
                <a:ea typeface="ＭＳ Ｐゴシック" panose="020B0600070205080204" pitchFamily="34" charset="-128"/>
              </a:rPr>
              <a:t> semaphore)</a:t>
            </a:r>
          </a:p>
          <a:p>
            <a:pPr lvl="1"/>
            <a:r>
              <a:rPr lang="en-US" altLang="en-US">
                <a:ea typeface="ＭＳ Ｐゴシック" panose="020B0600070205080204" pitchFamily="34" charset="-128"/>
              </a:rPr>
              <a:t>Multiple threads pass the semaphore determined by count</a:t>
            </a:r>
          </a:p>
          <a:p>
            <a:pPr lvl="2"/>
            <a:r>
              <a:rPr lang="en-US" altLang="en-US">
                <a:ea typeface="ＭＳ Ｐゴシック" panose="020B0600070205080204" pitchFamily="34" charset="-128"/>
              </a:rPr>
              <a:t>mutex has count = 1, counting has count = N</a:t>
            </a:r>
          </a:p>
          <a:p>
            <a:pPr lvl="1"/>
            <a:r>
              <a:rPr lang="en-US" altLang="en-US">
                <a:ea typeface="ＭＳ Ｐゴシック" panose="020B0600070205080204" pitchFamily="34" charset="-128"/>
              </a:rPr>
              <a:t>Represents a resource with many units available</a:t>
            </a:r>
          </a:p>
          <a:p>
            <a:pPr lvl="1"/>
            <a:r>
              <a:rPr lang="en-US" altLang="en-US">
                <a:ea typeface="ＭＳ Ｐゴシック" panose="020B0600070205080204" pitchFamily="34" charset="-128"/>
              </a:rPr>
              <a:t>or a resource allowing some unsynchronized concurrent access (e.g., reading)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Number Placeholder 5">
            <a:extLst>
              <a:ext uri="{FF2B5EF4-FFF2-40B4-BE49-F238E27FC236}">
                <a16:creationId xmlns:a16="http://schemas.microsoft.com/office/drawing/2014/main" id="{766713D4-00B1-EBBB-F4A0-56AE64BA931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BFD100A8-BF69-6C41-87FC-F54D7EE0E285}" type="slidenum">
              <a:rPr lang="en-US" altLang="en-US" sz="1000" smtClean="0">
                <a:solidFill>
                  <a:schemeClr val="tx1"/>
                </a:solidFill>
              </a:rPr>
              <a:pPr>
                <a:spcBef>
                  <a:spcPct val="0"/>
                </a:spcBef>
                <a:buClrTx/>
                <a:buSzTx/>
                <a:buFontTx/>
                <a:buNone/>
              </a:pPr>
              <a:t>18</a:t>
            </a:fld>
            <a:endParaRPr lang="en-US" altLang="en-US" sz="1000">
              <a:solidFill>
                <a:schemeClr val="tx1"/>
              </a:solidFill>
            </a:endParaRPr>
          </a:p>
        </p:txBody>
      </p:sp>
      <p:sp>
        <p:nvSpPr>
          <p:cNvPr id="367618" name="Rectangle 2">
            <a:extLst>
              <a:ext uri="{FF2B5EF4-FFF2-40B4-BE49-F238E27FC236}">
                <a16:creationId xmlns:a16="http://schemas.microsoft.com/office/drawing/2014/main" id="{CC0266BF-F659-2C5F-39DB-19E4F585F347}"/>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Using Semaphores</a:t>
            </a:r>
          </a:p>
        </p:txBody>
      </p:sp>
      <p:sp>
        <p:nvSpPr>
          <p:cNvPr id="47107" name="Rectangle 3">
            <a:extLst>
              <a:ext uri="{FF2B5EF4-FFF2-40B4-BE49-F238E27FC236}">
                <a16:creationId xmlns:a16="http://schemas.microsoft.com/office/drawing/2014/main" id="{D2E50591-15A8-1924-AA78-9A3144AAB099}"/>
              </a:ext>
            </a:extLst>
          </p:cNvPr>
          <p:cNvSpPr>
            <a:spLocks noGrp="1" noChangeArrowheads="1"/>
          </p:cNvSpPr>
          <p:nvPr>
            <p:ph type="body" idx="1"/>
          </p:nvPr>
        </p:nvSpPr>
        <p:spPr>
          <a:xfrm>
            <a:off x="685800" y="1524000"/>
            <a:ext cx="7924800" cy="685800"/>
          </a:xfrm>
        </p:spPr>
        <p:txBody>
          <a:bodyPr/>
          <a:lstStyle/>
          <a:p>
            <a:r>
              <a:rPr lang="en-US" altLang="en-US">
                <a:ea typeface="ＭＳ Ｐゴシック" panose="020B0600070205080204" pitchFamily="34" charset="-128"/>
              </a:rPr>
              <a:t>Use is similar to our locks, but semantics are different</a:t>
            </a:r>
          </a:p>
        </p:txBody>
      </p:sp>
      <p:sp>
        <p:nvSpPr>
          <p:cNvPr id="47108" name="Text Box 4">
            <a:extLst>
              <a:ext uri="{FF2B5EF4-FFF2-40B4-BE49-F238E27FC236}">
                <a16:creationId xmlns:a16="http://schemas.microsoft.com/office/drawing/2014/main" id="{325D17E4-2A94-2103-1CC0-F8C205830238}"/>
              </a:ext>
            </a:extLst>
          </p:cNvPr>
          <p:cNvSpPr txBox="1">
            <a:spLocks noChangeArrowheads="1"/>
          </p:cNvSpPr>
          <p:nvPr/>
        </p:nvSpPr>
        <p:spPr bwMode="auto">
          <a:xfrm>
            <a:off x="381000" y="2057400"/>
            <a:ext cx="3429000" cy="3151188"/>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400"/>
              <a:t>struct Semaphore {</a:t>
            </a:r>
          </a:p>
          <a:p>
            <a:pPr>
              <a:buFont typeface="Monotype Sorts" pitchFamily="2" charset="2"/>
              <a:buNone/>
            </a:pPr>
            <a:r>
              <a:rPr lang="en-US" altLang="en-US" sz="1400"/>
              <a:t>    int value;</a:t>
            </a:r>
          </a:p>
          <a:p>
            <a:pPr>
              <a:buFont typeface="Monotype Sorts" pitchFamily="2" charset="2"/>
              <a:buNone/>
            </a:pPr>
            <a:r>
              <a:rPr lang="en-US" altLang="en-US" sz="1400"/>
              <a:t>    Queue q;</a:t>
            </a:r>
          </a:p>
          <a:p>
            <a:pPr>
              <a:buFont typeface="Monotype Sorts" pitchFamily="2" charset="2"/>
              <a:buNone/>
            </a:pPr>
            <a:r>
              <a:rPr lang="en-US" altLang="en-US" sz="1400"/>
              <a:t>} S;</a:t>
            </a:r>
          </a:p>
          <a:p>
            <a:pPr>
              <a:buFont typeface="Monotype Sorts" pitchFamily="2" charset="2"/>
              <a:buNone/>
            </a:pPr>
            <a:r>
              <a:rPr lang="en-US" altLang="en-US" sz="1400">
                <a:solidFill>
                  <a:srgbClr val="0000FF"/>
                </a:solidFill>
              </a:rPr>
              <a:t>withdraw</a:t>
            </a:r>
            <a:r>
              <a:rPr lang="en-US" altLang="en-US" sz="1400"/>
              <a:t> (account, amount) {</a:t>
            </a:r>
          </a:p>
          <a:p>
            <a:pPr>
              <a:buFont typeface="Monotype Sorts" pitchFamily="2" charset="2"/>
              <a:buNone/>
            </a:pPr>
            <a:r>
              <a:rPr lang="en-US" altLang="en-US" sz="1400"/>
              <a:t>    wait(S);</a:t>
            </a:r>
          </a:p>
          <a:p>
            <a:pPr>
              <a:buFont typeface="Monotype Sorts" pitchFamily="2" charset="2"/>
              <a:buNone/>
            </a:pPr>
            <a:r>
              <a:rPr lang="en-US" altLang="en-US" sz="1400"/>
              <a:t>    balance = get_balance(account);</a:t>
            </a:r>
          </a:p>
          <a:p>
            <a:pPr>
              <a:buFont typeface="Monotype Sorts" pitchFamily="2" charset="2"/>
              <a:buNone/>
            </a:pPr>
            <a:r>
              <a:rPr lang="en-US" altLang="en-US" sz="1400"/>
              <a:t>    balance = balance – amount;</a:t>
            </a:r>
          </a:p>
          <a:p>
            <a:pPr>
              <a:buFont typeface="Monotype Sorts" pitchFamily="2" charset="2"/>
              <a:buNone/>
            </a:pPr>
            <a:r>
              <a:rPr lang="en-US" altLang="en-US" sz="1400"/>
              <a:t>    put_balance(account, balance);</a:t>
            </a:r>
          </a:p>
          <a:p>
            <a:pPr>
              <a:buFont typeface="Monotype Sorts" pitchFamily="2" charset="2"/>
              <a:buNone/>
            </a:pPr>
            <a:r>
              <a:rPr lang="en-US" altLang="en-US" sz="1400"/>
              <a:t>    signal(S);</a:t>
            </a:r>
          </a:p>
          <a:p>
            <a:pPr>
              <a:buFont typeface="Monotype Sorts" pitchFamily="2" charset="2"/>
              <a:buNone/>
            </a:pPr>
            <a:r>
              <a:rPr lang="en-US" altLang="en-US" sz="1400"/>
              <a:t>    return balance;</a:t>
            </a:r>
          </a:p>
          <a:p>
            <a:pPr>
              <a:buFont typeface="Monotype Sorts" pitchFamily="2" charset="2"/>
              <a:buNone/>
            </a:pPr>
            <a:r>
              <a:rPr lang="en-US" altLang="en-US" sz="1400"/>
              <a:t>}</a:t>
            </a:r>
          </a:p>
        </p:txBody>
      </p:sp>
      <p:sp>
        <p:nvSpPr>
          <p:cNvPr id="47109" name="Text Box 7">
            <a:extLst>
              <a:ext uri="{FF2B5EF4-FFF2-40B4-BE49-F238E27FC236}">
                <a16:creationId xmlns:a16="http://schemas.microsoft.com/office/drawing/2014/main" id="{FECFD0F0-C4FB-69F8-8F31-3ACC7155B835}"/>
              </a:ext>
            </a:extLst>
          </p:cNvPr>
          <p:cNvSpPr txBox="1">
            <a:spLocks noChangeArrowheads="1"/>
          </p:cNvSpPr>
          <p:nvPr/>
        </p:nvSpPr>
        <p:spPr bwMode="auto">
          <a:xfrm>
            <a:off x="5486400" y="2057400"/>
            <a:ext cx="3200400" cy="825500"/>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400"/>
              <a:t>wait(S);</a:t>
            </a:r>
          </a:p>
          <a:p>
            <a:pPr>
              <a:buFont typeface="Monotype Sorts" pitchFamily="2" charset="2"/>
              <a:buNone/>
            </a:pPr>
            <a:r>
              <a:rPr lang="en-US" altLang="en-US" sz="1400"/>
              <a:t>balance = get_balance(account);</a:t>
            </a:r>
          </a:p>
          <a:p>
            <a:pPr>
              <a:buFont typeface="Monotype Sorts" pitchFamily="2" charset="2"/>
              <a:buNone/>
            </a:pPr>
            <a:r>
              <a:rPr lang="en-US" altLang="en-US" sz="1400"/>
              <a:t>balance = balance – amount;</a:t>
            </a:r>
            <a:endParaRPr lang="en-US" altLang="en-US" sz="900">
              <a:solidFill>
                <a:schemeClr val="tx1"/>
              </a:solidFill>
            </a:endParaRPr>
          </a:p>
        </p:txBody>
      </p:sp>
      <p:sp>
        <p:nvSpPr>
          <p:cNvPr id="47110" name="Text Box 9">
            <a:extLst>
              <a:ext uri="{FF2B5EF4-FFF2-40B4-BE49-F238E27FC236}">
                <a16:creationId xmlns:a16="http://schemas.microsoft.com/office/drawing/2014/main" id="{3462229C-39B1-6D63-03E6-BBA9F5F48FA8}"/>
              </a:ext>
            </a:extLst>
          </p:cNvPr>
          <p:cNvSpPr txBox="1">
            <a:spLocks noChangeArrowheads="1"/>
          </p:cNvSpPr>
          <p:nvPr/>
        </p:nvSpPr>
        <p:spPr bwMode="auto">
          <a:xfrm>
            <a:off x="5486400" y="3581400"/>
            <a:ext cx="3200400" cy="307975"/>
          </a:xfrm>
          <a:prstGeom prst="rect">
            <a:avLst/>
          </a:prstGeom>
          <a:solidFill>
            <a:srgbClr val="CCFFCC"/>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400"/>
              <a:t>wait(S);</a:t>
            </a:r>
          </a:p>
        </p:txBody>
      </p:sp>
      <p:sp>
        <p:nvSpPr>
          <p:cNvPr id="47111" name="Text Box 10">
            <a:extLst>
              <a:ext uri="{FF2B5EF4-FFF2-40B4-BE49-F238E27FC236}">
                <a16:creationId xmlns:a16="http://schemas.microsoft.com/office/drawing/2014/main" id="{29872912-44ED-9CFB-2E4E-6AF582A98A73}"/>
              </a:ext>
            </a:extLst>
          </p:cNvPr>
          <p:cNvSpPr txBox="1">
            <a:spLocks noChangeArrowheads="1"/>
          </p:cNvSpPr>
          <p:nvPr/>
        </p:nvSpPr>
        <p:spPr bwMode="auto">
          <a:xfrm>
            <a:off x="5486400" y="4038600"/>
            <a:ext cx="3200400" cy="566738"/>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400"/>
              <a:t>put_balance(account, balance);</a:t>
            </a:r>
          </a:p>
          <a:p>
            <a:pPr>
              <a:buFont typeface="Monotype Sorts" pitchFamily="2" charset="2"/>
              <a:buNone/>
            </a:pPr>
            <a:r>
              <a:rPr lang="en-US" altLang="en-US" sz="1400"/>
              <a:t>signal(S);</a:t>
            </a:r>
          </a:p>
        </p:txBody>
      </p:sp>
      <p:sp>
        <p:nvSpPr>
          <p:cNvPr id="47112" name="Line 11">
            <a:extLst>
              <a:ext uri="{FF2B5EF4-FFF2-40B4-BE49-F238E27FC236}">
                <a16:creationId xmlns:a16="http://schemas.microsoft.com/office/drawing/2014/main" id="{17F7A164-B5B2-E387-BA46-BECB30D40493}"/>
              </a:ext>
            </a:extLst>
          </p:cNvPr>
          <p:cNvSpPr>
            <a:spLocks noChangeShapeType="1"/>
          </p:cNvSpPr>
          <p:nvPr/>
        </p:nvSpPr>
        <p:spPr bwMode="auto">
          <a:xfrm>
            <a:off x="5257800" y="2057400"/>
            <a:ext cx="0" cy="4267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7113" name="Text Box 12">
            <a:extLst>
              <a:ext uri="{FF2B5EF4-FFF2-40B4-BE49-F238E27FC236}">
                <a16:creationId xmlns:a16="http://schemas.microsoft.com/office/drawing/2014/main" id="{8687B177-20B5-1FC7-5713-767DB39A19E6}"/>
              </a:ext>
            </a:extLst>
          </p:cNvPr>
          <p:cNvSpPr txBox="1">
            <a:spLocks noChangeArrowheads="1"/>
          </p:cNvSpPr>
          <p:nvPr/>
        </p:nvSpPr>
        <p:spPr bwMode="auto">
          <a:xfrm>
            <a:off x="5486400" y="3124200"/>
            <a:ext cx="3200400" cy="307975"/>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400"/>
              <a:t>wait(S);</a:t>
            </a:r>
          </a:p>
        </p:txBody>
      </p:sp>
      <p:sp>
        <p:nvSpPr>
          <p:cNvPr id="47114" name="Text Box 13">
            <a:extLst>
              <a:ext uri="{FF2B5EF4-FFF2-40B4-BE49-F238E27FC236}">
                <a16:creationId xmlns:a16="http://schemas.microsoft.com/office/drawing/2014/main" id="{C1CE2F40-71DA-0D8A-3BE8-741E4818BEFC}"/>
              </a:ext>
            </a:extLst>
          </p:cNvPr>
          <p:cNvSpPr txBox="1">
            <a:spLocks noChangeArrowheads="1"/>
          </p:cNvSpPr>
          <p:nvPr/>
        </p:nvSpPr>
        <p:spPr bwMode="auto">
          <a:xfrm>
            <a:off x="5486400" y="4800600"/>
            <a:ext cx="3200400" cy="566738"/>
          </a:xfrm>
          <a:prstGeom prst="rect">
            <a:avLst/>
          </a:prstGeom>
          <a:solidFill>
            <a:srgbClr val="CCFFCC"/>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400"/>
              <a:t>…</a:t>
            </a:r>
          </a:p>
          <a:p>
            <a:pPr>
              <a:buFont typeface="Monotype Sorts" pitchFamily="2" charset="2"/>
              <a:buNone/>
            </a:pPr>
            <a:r>
              <a:rPr lang="en-US" altLang="en-US" sz="1400"/>
              <a:t>signal(S);</a:t>
            </a:r>
          </a:p>
        </p:txBody>
      </p:sp>
      <p:sp>
        <p:nvSpPr>
          <p:cNvPr id="47115" name="Text Box 15">
            <a:extLst>
              <a:ext uri="{FF2B5EF4-FFF2-40B4-BE49-F238E27FC236}">
                <a16:creationId xmlns:a16="http://schemas.microsoft.com/office/drawing/2014/main" id="{3DD32274-9342-69B5-5D78-B54F28195DC7}"/>
              </a:ext>
            </a:extLst>
          </p:cNvPr>
          <p:cNvSpPr txBox="1">
            <a:spLocks noChangeArrowheads="1"/>
          </p:cNvSpPr>
          <p:nvPr/>
        </p:nvSpPr>
        <p:spPr bwMode="auto">
          <a:xfrm>
            <a:off x="5486400" y="5562600"/>
            <a:ext cx="3200400" cy="566738"/>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400"/>
              <a:t>…</a:t>
            </a:r>
          </a:p>
          <a:p>
            <a:pPr>
              <a:buFont typeface="Monotype Sorts" pitchFamily="2" charset="2"/>
              <a:buNone/>
            </a:pPr>
            <a:r>
              <a:rPr lang="en-US" altLang="en-US" sz="1400"/>
              <a:t>signal(S);</a:t>
            </a:r>
          </a:p>
        </p:txBody>
      </p:sp>
      <p:sp>
        <p:nvSpPr>
          <p:cNvPr id="47116" name="Text Box 16">
            <a:extLst>
              <a:ext uri="{FF2B5EF4-FFF2-40B4-BE49-F238E27FC236}">
                <a16:creationId xmlns:a16="http://schemas.microsoft.com/office/drawing/2014/main" id="{9DEE04AD-5A87-E10B-4F75-628786375571}"/>
              </a:ext>
            </a:extLst>
          </p:cNvPr>
          <p:cNvSpPr txBox="1">
            <a:spLocks noChangeArrowheads="1"/>
          </p:cNvSpPr>
          <p:nvPr/>
        </p:nvSpPr>
        <p:spPr bwMode="auto">
          <a:xfrm>
            <a:off x="3962400" y="3276600"/>
            <a:ext cx="990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rgbClr val="D60093"/>
                </a:solidFill>
              </a:rPr>
              <a:t>Threads block</a:t>
            </a:r>
          </a:p>
        </p:txBody>
      </p:sp>
      <p:sp>
        <p:nvSpPr>
          <p:cNvPr id="47117" name="Text Box 17">
            <a:extLst>
              <a:ext uri="{FF2B5EF4-FFF2-40B4-BE49-F238E27FC236}">
                <a16:creationId xmlns:a16="http://schemas.microsoft.com/office/drawing/2014/main" id="{8DB0B010-598E-766B-95F8-4FB00C3EE865}"/>
              </a:ext>
            </a:extLst>
          </p:cNvPr>
          <p:cNvSpPr txBox="1">
            <a:spLocks noChangeArrowheads="1"/>
          </p:cNvSpPr>
          <p:nvPr/>
        </p:nvSpPr>
        <p:spPr bwMode="auto">
          <a:xfrm>
            <a:off x="1905000" y="5638800"/>
            <a:ext cx="2819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rgbClr val="D60093"/>
                </a:solidFill>
              </a:rPr>
              <a:t>It is </a:t>
            </a:r>
            <a:r>
              <a:rPr lang="en-US" altLang="en-US" sz="1400"/>
              <a:t>undefined</a:t>
            </a:r>
            <a:r>
              <a:rPr lang="en-US" altLang="en-US" sz="1400">
                <a:solidFill>
                  <a:srgbClr val="D60093"/>
                </a:solidFill>
              </a:rPr>
              <a:t> which thread runs after a signal</a:t>
            </a:r>
          </a:p>
        </p:txBody>
      </p:sp>
      <p:sp>
        <p:nvSpPr>
          <p:cNvPr id="47118" name="Line 18">
            <a:extLst>
              <a:ext uri="{FF2B5EF4-FFF2-40B4-BE49-F238E27FC236}">
                <a16:creationId xmlns:a16="http://schemas.microsoft.com/office/drawing/2014/main" id="{E2885099-0ADC-F6BD-E270-35E0DA458368}"/>
              </a:ext>
            </a:extLst>
          </p:cNvPr>
          <p:cNvSpPr>
            <a:spLocks noChangeShapeType="1"/>
          </p:cNvSpPr>
          <p:nvPr/>
        </p:nvSpPr>
        <p:spPr bwMode="auto">
          <a:xfrm flipV="1">
            <a:off x="4953000" y="3352800"/>
            <a:ext cx="533400" cy="2286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7119" name="Line 19">
            <a:extLst>
              <a:ext uri="{FF2B5EF4-FFF2-40B4-BE49-F238E27FC236}">
                <a16:creationId xmlns:a16="http://schemas.microsoft.com/office/drawing/2014/main" id="{C3AE5BCE-4684-8674-E25C-DF48BEF540F3}"/>
              </a:ext>
            </a:extLst>
          </p:cNvPr>
          <p:cNvSpPr>
            <a:spLocks noChangeShapeType="1"/>
          </p:cNvSpPr>
          <p:nvPr/>
        </p:nvSpPr>
        <p:spPr bwMode="auto">
          <a:xfrm>
            <a:off x="4953000" y="3581400"/>
            <a:ext cx="533400" cy="1524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7120" name="Line 20">
            <a:extLst>
              <a:ext uri="{FF2B5EF4-FFF2-40B4-BE49-F238E27FC236}">
                <a16:creationId xmlns:a16="http://schemas.microsoft.com/office/drawing/2014/main" id="{A9EB6F41-444F-87E2-2AD5-95E4D256DCAC}"/>
              </a:ext>
            </a:extLst>
          </p:cNvPr>
          <p:cNvSpPr>
            <a:spLocks noChangeShapeType="1"/>
          </p:cNvSpPr>
          <p:nvPr/>
        </p:nvSpPr>
        <p:spPr bwMode="auto">
          <a:xfrm flipV="1">
            <a:off x="4419600" y="5105400"/>
            <a:ext cx="1066800" cy="6858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7121" name="Line 21">
            <a:extLst>
              <a:ext uri="{FF2B5EF4-FFF2-40B4-BE49-F238E27FC236}">
                <a16:creationId xmlns:a16="http://schemas.microsoft.com/office/drawing/2014/main" id="{2476253B-8D90-EC86-4C1E-1F7B1D7B8322}"/>
              </a:ext>
            </a:extLst>
          </p:cNvPr>
          <p:cNvSpPr>
            <a:spLocks noChangeShapeType="1"/>
          </p:cNvSpPr>
          <p:nvPr/>
        </p:nvSpPr>
        <p:spPr bwMode="auto">
          <a:xfrm>
            <a:off x="4419600" y="5791200"/>
            <a:ext cx="1066800" cy="76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7122" name="Text Box 23">
            <a:extLst>
              <a:ext uri="{FF2B5EF4-FFF2-40B4-BE49-F238E27FC236}">
                <a16:creationId xmlns:a16="http://schemas.microsoft.com/office/drawing/2014/main" id="{A8ED46D9-B129-3F6C-8F07-7490DE42DA99}"/>
              </a:ext>
            </a:extLst>
          </p:cNvPr>
          <p:cNvSpPr txBox="1">
            <a:spLocks noChangeArrowheads="1"/>
          </p:cNvSpPr>
          <p:nvPr/>
        </p:nvSpPr>
        <p:spPr bwMode="auto">
          <a:xfrm>
            <a:off x="3962400" y="3914775"/>
            <a:ext cx="990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400">
                <a:solidFill>
                  <a:srgbClr val="D60093"/>
                </a:solidFill>
              </a:rPr>
              <a:t>critical section</a:t>
            </a:r>
          </a:p>
        </p:txBody>
      </p:sp>
      <p:sp>
        <p:nvSpPr>
          <p:cNvPr id="47123" name="Line 24">
            <a:extLst>
              <a:ext uri="{FF2B5EF4-FFF2-40B4-BE49-F238E27FC236}">
                <a16:creationId xmlns:a16="http://schemas.microsoft.com/office/drawing/2014/main" id="{404C8A9C-8C49-EE66-239A-4B6B8AC22068}"/>
              </a:ext>
            </a:extLst>
          </p:cNvPr>
          <p:cNvSpPr>
            <a:spLocks noChangeShapeType="1"/>
          </p:cNvSpPr>
          <p:nvPr/>
        </p:nvSpPr>
        <p:spPr bwMode="auto">
          <a:xfrm flipH="1" flipV="1">
            <a:off x="3657600" y="3886200"/>
            <a:ext cx="457200" cy="3048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47124" name="Line 25">
            <a:extLst>
              <a:ext uri="{FF2B5EF4-FFF2-40B4-BE49-F238E27FC236}">
                <a16:creationId xmlns:a16="http://schemas.microsoft.com/office/drawing/2014/main" id="{B5F08251-A13A-E40B-BC2B-DC7679CC658C}"/>
              </a:ext>
            </a:extLst>
          </p:cNvPr>
          <p:cNvSpPr>
            <a:spLocks noChangeShapeType="1"/>
          </p:cNvSpPr>
          <p:nvPr/>
        </p:nvSpPr>
        <p:spPr bwMode="auto">
          <a:xfrm flipH="1">
            <a:off x="3657600" y="4191000"/>
            <a:ext cx="457200" cy="5334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lIns="92075" tIns="46038" rIns="92075" bIns="46038" anchor="ctr"/>
          <a:lstStyle/>
          <a:p>
            <a:endParaRPr lang="en-US"/>
          </a:p>
        </p:txBody>
      </p:sp>
      <p:sp>
        <p:nvSpPr>
          <p:cNvPr id="47125" name="Footer Placeholder 1">
            <a:extLst>
              <a:ext uri="{FF2B5EF4-FFF2-40B4-BE49-F238E27FC236}">
                <a16:creationId xmlns:a16="http://schemas.microsoft.com/office/drawing/2014/main" id="{9405E085-02E9-50DD-10D2-6F3536088A9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Number Placeholder 5">
            <a:extLst>
              <a:ext uri="{FF2B5EF4-FFF2-40B4-BE49-F238E27FC236}">
                <a16:creationId xmlns:a16="http://schemas.microsoft.com/office/drawing/2014/main" id="{FEA9419B-0BAA-2255-A1BC-CE65C2CC2BC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F711A80-30C8-E54B-B84A-965B2912AC67}" type="slidenum">
              <a:rPr lang="en-US" altLang="en-US" sz="1000" smtClean="0">
                <a:solidFill>
                  <a:schemeClr val="tx1"/>
                </a:solidFill>
              </a:rPr>
              <a:pPr>
                <a:spcBef>
                  <a:spcPct val="0"/>
                </a:spcBef>
                <a:buClrTx/>
                <a:buSzTx/>
                <a:buFontTx/>
                <a:buNone/>
              </a:pPr>
              <a:t>19</a:t>
            </a:fld>
            <a:endParaRPr lang="en-US" altLang="en-US" sz="1000">
              <a:solidFill>
                <a:schemeClr val="tx1"/>
              </a:solidFill>
            </a:endParaRPr>
          </a:p>
        </p:txBody>
      </p:sp>
      <p:sp>
        <p:nvSpPr>
          <p:cNvPr id="377858" name="Rectangle 2">
            <a:extLst>
              <a:ext uri="{FF2B5EF4-FFF2-40B4-BE49-F238E27FC236}">
                <a16:creationId xmlns:a16="http://schemas.microsoft.com/office/drawing/2014/main" id="{4247CFC8-858A-83B1-53B5-A2705B8E0F05}"/>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Using Semaphores</a:t>
            </a:r>
          </a:p>
        </p:txBody>
      </p:sp>
      <p:sp>
        <p:nvSpPr>
          <p:cNvPr id="48131" name="Rectangle 3">
            <a:extLst>
              <a:ext uri="{FF2B5EF4-FFF2-40B4-BE49-F238E27FC236}">
                <a16:creationId xmlns:a16="http://schemas.microsoft.com/office/drawing/2014/main" id="{C072DD7A-0068-D2A9-EBCF-9A4DF6AD32E9}"/>
              </a:ext>
            </a:extLst>
          </p:cNvPr>
          <p:cNvSpPr>
            <a:spLocks noGrp="1" noChangeArrowheads="1"/>
          </p:cNvSpPr>
          <p:nvPr>
            <p:ph type="body" idx="1"/>
          </p:nvPr>
        </p:nvSpPr>
        <p:spPr/>
        <p:txBody>
          <a:bodyPr/>
          <a:lstStyle/>
          <a:p>
            <a:r>
              <a:rPr lang="en-US" altLang="en-US">
                <a:ea typeface="ＭＳ Ｐゴシック" panose="020B0600070205080204" pitchFamily="34" charset="-128"/>
              </a:rPr>
              <a:t>We</a:t>
            </a:r>
            <a:r>
              <a:rPr lang="ja-JP" altLang="en-US">
                <a:ea typeface="ＭＳ Ｐゴシック" panose="020B0600070205080204" pitchFamily="34" charset="-128"/>
              </a:rPr>
              <a:t>’</a:t>
            </a:r>
            <a:r>
              <a:rPr lang="en-US" altLang="ja-JP">
                <a:ea typeface="ＭＳ Ｐゴシック" panose="020B0600070205080204" pitchFamily="34" charset="-128"/>
              </a:rPr>
              <a:t>ve looked at a simple example for using synchronization</a:t>
            </a:r>
          </a:p>
          <a:p>
            <a:pPr lvl="1"/>
            <a:r>
              <a:rPr lang="en-US" altLang="en-US">
                <a:ea typeface="ＭＳ Ｐゴシック" panose="020B0600070205080204" pitchFamily="34" charset="-128"/>
              </a:rPr>
              <a:t>Mutual exclusion while accessing a bank account</a:t>
            </a:r>
          </a:p>
          <a:p>
            <a:endParaRPr lang="en-US" altLang="en-US">
              <a:ea typeface="ＭＳ Ｐゴシック" panose="020B0600070205080204" pitchFamily="34" charset="-128"/>
            </a:endParaRPr>
          </a:p>
          <a:p>
            <a:r>
              <a:rPr lang="en-US" altLang="en-US">
                <a:ea typeface="ＭＳ Ｐゴシック" panose="020B0600070205080204" pitchFamily="34" charset="-128"/>
              </a:rPr>
              <a:t>We</a:t>
            </a:r>
            <a:r>
              <a:rPr lang="ja-JP" altLang="en-US">
                <a:ea typeface="ＭＳ Ｐゴシック" panose="020B0600070205080204" pitchFamily="34" charset="-128"/>
              </a:rPr>
              <a:t>’</a:t>
            </a:r>
            <a:r>
              <a:rPr lang="en-US" altLang="ja-JP">
                <a:ea typeface="ＭＳ Ｐゴシック" panose="020B0600070205080204" pitchFamily="34" charset="-128"/>
              </a:rPr>
              <a:t>re going to use semaphores to look at more interesting examples</a:t>
            </a:r>
          </a:p>
          <a:p>
            <a:pPr lvl="1"/>
            <a:r>
              <a:rPr lang="en-US" altLang="en-US">
                <a:ea typeface="ＭＳ Ｐゴシック" panose="020B0600070205080204" pitchFamily="34" charset="-128"/>
              </a:rPr>
              <a:t>Counting critical region</a:t>
            </a:r>
          </a:p>
          <a:p>
            <a:pPr lvl="1"/>
            <a:r>
              <a:rPr lang="en-US" altLang="en-US">
                <a:ea typeface="ＭＳ Ｐゴシック" panose="020B0600070205080204" pitchFamily="34" charset="-128"/>
              </a:rPr>
              <a:t>Ordering threads</a:t>
            </a:r>
          </a:p>
          <a:p>
            <a:pPr lvl="1"/>
            <a:r>
              <a:rPr lang="en-US" altLang="en-US">
                <a:ea typeface="ＭＳ Ｐゴシック" panose="020B0600070205080204" pitchFamily="34" charset="-128"/>
              </a:rPr>
              <a:t>Readers/Writers</a:t>
            </a:r>
          </a:p>
          <a:p>
            <a:pPr lvl="1"/>
            <a:r>
              <a:rPr lang="en-US" altLang="en-US">
                <a:ea typeface="ＭＳ Ｐゴシック" panose="020B0600070205080204" pitchFamily="34" charset="-128"/>
              </a:rPr>
              <a:t>Producer consumer with bounded buffers</a:t>
            </a:r>
          </a:p>
          <a:p>
            <a:pPr lvl="1"/>
            <a:r>
              <a:rPr lang="en-US" altLang="en-US">
                <a:ea typeface="ＭＳ Ｐゴシック" panose="020B0600070205080204" pitchFamily="34" charset="-128"/>
              </a:rPr>
              <a:t>More general examples</a:t>
            </a:r>
          </a:p>
        </p:txBody>
      </p:sp>
      <p:sp>
        <p:nvSpPr>
          <p:cNvPr id="48132" name="Footer Placeholder 1">
            <a:extLst>
              <a:ext uri="{FF2B5EF4-FFF2-40B4-BE49-F238E27FC236}">
                <a16:creationId xmlns:a16="http://schemas.microsoft.com/office/drawing/2014/main" id="{7B87EC7B-B0CB-2365-7D4F-EF8A6BC1CBC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1A07D-E272-379A-ABB3-BED67DDCC8C2}"/>
              </a:ext>
            </a:extLst>
          </p:cNvPr>
          <p:cNvSpPr>
            <a:spLocks noGrp="1"/>
          </p:cNvSpPr>
          <p:nvPr>
            <p:ph type="title"/>
          </p:nvPr>
        </p:nvSpPr>
        <p:spPr/>
        <p:txBody>
          <a:bodyPr/>
          <a:lstStyle/>
          <a:p>
            <a:pPr>
              <a:defRPr/>
            </a:pPr>
            <a:r>
              <a:rPr lang="en-US" altLang="en-US">
                <a:ea typeface="ＭＳ Ｐゴシック" panose="020B0600070205080204" pitchFamily="34" charset="-128"/>
              </a:rPr>
              <a:t>Goals of this lecture</a:t>
            </a:r>
          </a:p>
        </p:txBody>
      </p:sp>
      <p:sp>
        <p:nvSpPr>
          <p:cNvPr id="3" name="Content Placeholder 2">
            <a:extLst>
              <a:ext uri="{FF2B5EF4-FFF2-40B4-BE49-F238E27FC236}">
                <a16:creationId xmlns:a16="http://schemas.microsoft.com/office/drawing/2014/main" id="{E7F3DF8D-2B28-4068-63A5-11D803C85311}"/>
              </a:ext>
            </a:extLst>
          </p:cNvPr>
          <p:cNvSpPr>
            <a:spLocks noGrp="1" noChangeArrowheads="1"/>
          </p:cNvSpPr>
          <p:nvPr>
            <p:ph idx="1"/>
          </p:nvPr>
        </p:nvSpPr>
        <p:spPr>
          <a:xfrm>
            <a:off x="685800" y="2362200"/>
            <a:ext cx="7924800" cy="3657600"/>
          </a:xfrm>
        </p:spPr>
        <p:txBody>
          <a:bodyPr/>
          <a:lstStyle/>
          <a:p>
            <a:pPr marL="457200" indent="-457200">
              <a:buFont typeface="Arial Black" panose="020B0604020202020204" pitchFamily="34" charset="0"/>
              <a:buAutoNum type="arabicPeriod"/>
            </a:pPr>
            <a:r>
              <a:rPr lang="en-US" altLang="en-US">
                <a:ea typeface="ＭＳ Ｐゴシック" panose="020B0600070205080204" pitchFamily="34" charset="-128"/>
              </a:rPr>
              <a:t>Show that software locks don</a:t>
            </a:r>
            <a:r>
              <a:rPr lang="mr-IN" altLang="en-US">
                <a:ea typeface="ＭＳ Ｐゴシック" panose="020B0600070205080204" pitchFamily="34" charset="-128"/>
              </a:rPr>
              <a:t>’</a:t>
            </a:r>
            <a:r>
              <a:rPr lang="en-US" altLang="ja-JP">
                <a:ea typeface="ＭＳ Ｐゴシック" panose="020B0600070205080204" pitchFamily="34" charset="-128"/>
              </a:rPr>
              <a:t>t work</a:t>
            </a:r>
          </a:p>
          <a:p>
            <a:pPr lvl="1"/>
            <a:r>
              <a:rPr lang="en-US" altLang="en-US">
                <a:ea typeface="ＭＳ Ｐゴシック" panose="020B0600070205080204" pitchFamily="34" charset="-128"/>
                <a:sym typeface="Wingdings" pitchFamily="2" charset="2"/>
              </a:rPr>
              <a:t></a:t>
            </a:r>
            <a:r>
              <a:rPr lang="en-US" altLang="en-US">
                <a:ea typeface="ＭＳ Ｐゴシック" panose="020B0600070205080204" pitchFamily="34" charset="-128"/>
              </a:rPr>
              <a:t>We need help from the hardware</a:t>
            </a:r>
          </a:p>
          <a:p>
            <a:pPr marL="457200" indent="-457200">
              <a:buFont typeface="Arial Black" panose="020B0604020202020204" pitchFamily="34" charset="0"/>
              <a:buAutoNum type="arabicPeriod"/>
            </a:pPr>
            <a:r>
              <a:rPr lang="en-US" altLang="en-US">
                <a:ea typeface="ＭＳ Ｐゴシック" panose="020B0600070205080204" pitchFamily="34" charset="-128"/>
              </a:rPr>
              <a:t>Introduce some hardware primitives that can help us</a:t>
            </a:r>
          </a:p>
          <a:p>
            <a:pPr lvl="1"/>
            <a:r>
              <a:rPr lang="en-US" altLang="en-US">
                <a:ea typeface="ＭＳ Ｐゴシック" panose="020B0600070205080204" pitchFamily="34" charset="-128"/>
              </a:rPr>
              <a:t>Use them to build locks</a:t>
            </a:r>
          </a:p>
          <a:p>
            <a:pPr lvl="1"/>
            <a:r>
              <a:rPr lang="en-US" altLang="en-US">
                <a:ea typeface="ＭＳ Ｐゴシック" panose="020B0600070205080204" pitchFamily="34" charset="-128"/>
              </a:rPr>
              <a:t>Understand their properties</a:t>
            </a:r>
          </a:p>
          <a:p>
            <a:pPr marL="457200" indent="-457200">
              <a:buFont typeface="Arial Black" panose="020B0604020202020204" pitchFamily="34" charset="0"/>
              <a:buAutoNum type="arabicPeriod"/>
            </a:pPr>
            <a:r>
              <a:rPr lang="en-US" altLang="en-US">
                <a:ea typeface="ＭＳ Ｐゴシック" panose="020B0600070205080204" pitchFamily="34" charset="-128"/>
              </a:rPr>
              <a:t>Start building higher level synchronization mechanisms</a:t>
            </a:r>
          </a:p>
          <a:p>
            <a:pPr lvl="1"/>
            <a:r>
              <a:rPr lang="en-US" altLang="en-US">
                <a:ea typeface="ＭＳ Ｐゴシック" panose="020B0600070205080204" pitchFamily="34" charset="-128"/>
              </a:rPr>
              <a:t>Introducing Semaphores</a:t>
            </a:r>
          </a:p>
        </p:txBody>
      </p:sp>
      <p:sp>
        <p:nvSpPr>
          <p:cNvPr id="17411" name="Footer Placeholder 3">
            <a:extLst>
              <a:ext uri="{FF2B5EF4-FFF2-40B4-BE49-F238E27FC236}">
                <a16:creationId xmlns:a16="http://schemas.microsoft.com/office/drawing/2014/main" id="{D336CF55-23E7-FB68-86D2-62E29D696F3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
        <p:nvSpPr>
          <p:cNvPr id="17412" name="Slide Number Placeholder 4">
            <a:extLst>
              <a:ext uri="{FF2B5EF4-FFF2-40B4-BE49-F238E27FC236}">
                <a16:creationId xmlns:a16="http://schemas.microsoft.com/office/drawing/2014/main" id="{A0D200E8-8835-CD02-E14B-88E1F27D4B4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64D4163-0E56-D446-B78E-63F5211636F4}" type="slidenum">
              <a:rPr lang="en-US" altLang="en-US" sz="1000" smtClean="0">
                <a:solidFill>
                  <a:schemeClr val="tx1"/>
                </a:solidFill>
              </a:rPr>
              <a:pPr>
                <a:spcBef>
                  <a:spcPct val="0"/>
                </a:spcBef>
                <a:buClrTx/>
                <a:buSzTx/>
                <a:buFontTx/>
                <a:buNone/>
              </a:pPr>
              <a:t>2</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6DB54-345C-FA05-F336-CE6D2ED796A8}"/>
              </a:ext>
            </a:extLst>
          </p:cNvPr>
          <p:cNvSpPr>
            <a:spLocks noGrp="1"/>
          </p:cNvSpPr>
          <p:nvPr>
            <p:ph type="title"/>
          </p:nvPr>
        </p:nvSpPr>
        <p:spPr/>
        <p:txBody>
          <a:bodyPr/>
          <a:lstStyle/>
          <a:p>
            <a:pPr>
              <a:defRPr/>
            </a:pPr>
            <a:r>
              <a:rPr lang="en-US" altLang="en-US">
                <a:ea typeface="ＭＳ Ｐゴシック" panose="020B0600070205080204" pitchFamily="34" charset="-128"/>
              </a:rPr>
              <a:t>Example Problem(s)</a:t>
            </a:r>
          </a:p>
        </p:txBody>
      </p:sp>
      <p:sp>
        <p:nvSpPr>
          <p:cNvPr id="49154" name="Content Placeholder 2">
            <a:extLst>
              <a:ext uri="{FF2B5EF4-FFF2-40B4-BE49-F238E27FC236}">
                <a16:creationId xmlns:a16="http://schemas.microsoft.com/office/drawing/2014/main" id="{DD83F78A-F697-8F3D-27D3-66D5BFB0C96D}"/>
              </a:ext>
            </a:extLst>
          </p:cNvPr>
          <p:cNvSpPr>
            <a:spLocks noGrp="1" noChangeArrowheads="1"/>
          </p:cNvSpPr>
          <p:nvPr>
            <p:ph idx="1"/>
          </p:nvPr>
        </p:nvSpPr>
        <p:spPr/>
        <p:txBody>
          <a:bodyPr/>
          <a:lstStyle/>
          <a:p>
            <a:r>
              <a:rPr lang="en-US" altLang="en-US">
                <a:ea typeface="ＭＳ Ｐゴシック" panose="020B0600070205080204" pitchFamily="34" charset="-128"/>
              </a:rPr>
              <a:t>Create a critical region where up to three threads (but no more) may enter at a time</a:t>
            </a:r>
          </a:p>
          <a:p>
            <a:pPr lvl="1"/>
            <a:r>
              <a:rPr lang="en-US" altLang="en-US">
                <a:ea typeface="ＭＳ Ｐゴシック" panose="020B0600070205080204" pitchFamily="34" charset="-128"/>
              </a:rPr>
              <a:t>Exploits the counting feature of semaphores</a:t>
            </a:r>
          </a:p>
          <a:p>
            <a:endParaRPr lang="en-US" altLang="en-US">
              <a:ea typeface="ＭＳ Ｐゴシック" panose="020B0600070205080204" pitchFamily="34" charset="-128"/>
            </a:endParaRPr>
          </a:p>
          <a:p>
            <a:r>
              <a:rPr lang="en-US" altLang="en-US">
                <a:ea typeface="ＭＳ Ｐゴシック" panose="020B0600070205080204" pitchFamily="34" charset="-128"/>
              </a:rPr>
              <a:t>Order operations across two threads; thread A executes first, then thread B executes</a:t>
            </a:r>
          </a:p>
          <a:p>
            <a:pPr lvl="1"/>
            <a:r>
              <a:rPr lang="en-US" altLang="en-US">
                <a:ea typeface="ＭＳ Ｐゴシック" panose="020B0600070205080204" pitchFamily="34" charset="-128"/>
              </a:rPr>
              <a:t>Exploits the ability to initialize semaphores to different values</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49155" name="Slide Number Placeholder 5">
            <a:extLst>
              <a:ext uri="{FF2B5EF4-FFF2-40B4-BE49-F238E27FC236}">
                <a16:creationId xmlns:a16="http://schemas.microsoft.com/office/drawing/2014/main" id="{D1BE5A72-65DB-4B81-9726-D56B0E20B0C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98E75E8-0189-AA43-B8F0-0A9D4DD1CEE7}" type="slidenum">
              <a:rPr lang="en-US" altLang="en-US" sz="1000" smtClean="0">
                <a:solidFill>
                  <a:schemeClr val="tx1"/>
                </a:solidFill>
              </a:rPr>
              <a:pPr>
                <a:spcBef>
                  <a:spcPct val="0"/>
                </a:spcBef>
                <a:buClrTx/>
                <a:buSzTx/>
                <a:buFontTx/>
                <a:buNone/>
              </a:pPr>
              <a:t>20</a:t>
            </a:fld>
            <a:endParaRPr lang="en-US" altLang="en-US" sz="1000">
              <a:solidFill>
                <a:schemeClr val="tx1"/>
              </a:solidFill>
            </a:endParaRPr>
          </a:p>
        </p:txBody>
      </p:sp>
      <p:sp>
        <p:nvSpPr>
          <p:cNvPr id="49156" name="Footer Placeholder 2">
            <a:extLst>
              <a:ext uri="{FF2B5EF4-FFF2-40B4-BE49-F238E27FC236}">
                <a16:creationId xmlns:a16="http://schemas.microsoft.com/office/drawing/2014/main" id="{5BF2DF5E-30F2-2F0A-7EFA-77B3DC17857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48DF6-16FC-A967-6762-6B2DFA0E1F71}"/>
              </a:ext>
            </a:extLst>
          </p:cNvPr>
          <p:cNvSpPr>
            <a:spLocks noGrp="1"/>
          </p:cNvSpPr>
          <p:nvPr>
            <p:ph type="title"/>
          </p:nvPr>
        </p:nvSpPr>
        <p:spPr/>
        <p:txBody>
          <a:bodyPr/>
          <a:lstStyle/>
          <a:p>
            <a:pPr>
              <a:defRPr/>
            </a:pPr>
            <a:r>
              <a:rPr lang="en-US" altLang="en-US">
                <a:ea typeface="ＭＳ Ｐゴシック" panose="020B0600070205080204" pitchFamily="34" charset="-128"/>
              </a:rPr>
              <a:t>Bakery algorithm</a:t>
            </a:r>
          </a:p>
        </p:txBody>
      </p:sp>
      <p:sp>
        <p:nvSpPr>
          <p:cNvPr id="50178" name="Footer Placeholder 3">
            <a:extLst>
              <a:ext uri="{FF2B5EF4-FFF2-40B4-BE49-F238E27FC236}">
                <a16:creationId xmlns:a16="http://schemas.microsoft.com/office/drawing/2014/main" id="{E80D0E3E-718C-8CC8-1DC9-B616EB8754E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
        <p:nvSpPr>
          <p:cNvPr id="50179" name="Slide Number Placeholder 4">
            <a:extLst>
              <a:ext uri="{FF2B5EF4-FFF2-40B4-BE49-F238E27FC236}">
                <a16:creationId xmlns:a16="http://schemas.microsoft.com/office/drawing/2014/main" id="{7E372756-7FFE-5D9D-1D21-4C61D1CEF8D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8C7FBA6-E6CF-7A4D-AA96-CB59F1D32E45}" type="slidenum">
              <a:rPr lang="en-US" altLang="en-US" sz="1000" smtClean="0">
                <a:solidFill>
                  <a:schemeClr val="tx1"/>
                </a:solidFill>
              </a:rPr>
              <a:pPr>
                <a:spcBef>
                  <a:spcPct val="0"/>
                </a:spcBef>
                <a:buClrTx/>
                <a:buSzTx/>
                <a:buFontTx/>
                <a:buNone/>
              </a:pPr>
              <a:t>21</a:t>
            </a:fld>
            <a:endParaRPr lang="en-US" altLang="en-US" sz="1000">
              <a:solidFill>
                <a:schemeClr val="tx1"/>
              </a:solidFill>
            </a:endParaRPr>
          </a:p>
        </p:txBody>
      </p:sp>
      <p:sp>
        <p:nvSpPr>
          <p:cNvPr id="50180" name="Rectangle 5">
            <a:extLst>
              <a:ext uri="{FF2B5EF4-FFF2-40B4-BE49-F238E27FC236}">
                <a16:creationId xmlns:a16="http://schemas.microsoft.com/office/drawing/2014/main" id="{5E826F4B-214A-797A-993F-7A03CC9B522D}"/>
              </a:ext>
            </a:extLst>
          </p:cNvPr>
          <p:cNvSpPr>
            <a:spLocks noChangeArrowheads="1"/>
          </p:cNvSpPr>
          <p:nvPr/>
        </p:nvSpPr>
        <p:spPr bwMode="auto">
          <a:xfrm>
            <a:off x="1600200" y="1595438"/>
            <a:ext cx="5715000"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b="0">
                <a:solidFill>
                  <a:schemeClr val="tx1"/>
                </a:solidFill>
              </a:rPr>
              <a:t>//choosing, ticket are shared</a:t>
            </a:r>
          </a:p>
          <a:p>
            <a:pPr>
              <a:spcBef>
                <a:spcPct val="0"/>
              </a:spcBef>
              <a:buClrTx/>
              <a:buSzTx/>
              <a:buFontTx/>
              <a:buNone/>
            </a:pPr>
            <a:r>
              <a:rPr lang="en-US" altLang="en-US" b="0">
                <a:solidFill>
                  <a:schemeClr val="tx1"/>
                </a:solidFill>
              </a:rPr>
              <a:t>...</a:t>
            </a:r>
          </a:p>
          <a:p>
            <a:pPr>
              <a:spcBef>
                <a:spcPct val="0"/>
              </a:spcBef>
              <a:buClrTx/>
              <a:buSzTx/>
              <a:buFontTx/>
              <a:buNone/>
            </a:pPr>
            <a:r>
              <a:rPr lang="en-US" altLang="en-US" b="0">
                <a:solidFill>
                  <a:schemeClr val="tx1"/>
                </a:solidFill>
              </a:rPr>
              <a:t>choosing[i] = TRUE;</a:t>
            </a:r>
          </a:p>
          <a:p>
            <a:pPr>
              <a:spcBef>
                <a:spcPct val="0"/>
              </a:spcBef>
              <a:buClrTx/>
              <a:buSzTx/>
              <a:buFontTx/>
              <a:buNone/>
            </a:pPr>
            <a:r>
              <a:rPr lang="en-US" altLang="en-US" b="0">
                <a:solidFill>
                  <a:schemeClr val="tx1"/>
                </a:solidFill>
              </a:rPr>
              <a:t>ticket[i] = max (ticket[0], ticket [1] ...</a:t>
            </a:r>
          </a:p>
          <a:p>
            <a:pPr>
              <a:spcBef>
                <a:spcPct val="0"/>
              </a:spcBef>
              <a:buClrTx/>
              <a:buSzTx/>
              <a:buFontTx/>
              <a:buNone/>
            </a:pPr>
            <a:r>
              <a:rPr lang="mr-IN" altLang="en-US" b="0">
                <a:solidFill>
                  <a:schemeClr val="tx1"/>
                </a:solidFill>
              </a:rPr>
              <a:t>ticket [n]) + 1;</a:t>
            </a:r>
          </a:p>
          <a:p>
            <a:pPr>
              <a:spcBef>
                <a:spcPct val="0"/>
              </a:spcBef>
              <a:buClrTx/>
              <a:buSzTx/>
              <a:buFontTx/>
              <a:buNone/>
            </a:pPr>
            <a:r>
              <a:rPr lang="en-US" altLang="en-US" b="0">
                <a:solidFill>
                  <a:schemeClr val="tx1"/>
                </a:solidFill>
              </a:rPr>
              <a:t>choosing[i] = FALSE;</a:t>
            </a:r>
          </a:p>
          <a:p>
            <a:pPr>
              <a:spcBef>
                <a:spcPct val="0"/>
              </a:spcBef>
              <a:buClrTx/>
              <a:buSzTx/>
              <a:buFontTx/>
              <a:buNone/>
            </a:pPr>
            <a:r>
              <a:rPr lang="mr-IN" altLang="en-US" b="0">
                <a:solidFill>
                  <a:schemeClr val="tx1"/>
                </a:solidFill>
              </a:rPr>
              <a:t>for(j = 0; j &lt; n; j++) {</a:t>
            </a:r>
          </a:p>
          <a:p>
            <a:pPr>
              <a:spcBef>
                <a:spcPct val="0"/>
              </a:spcBef>
              <a:buClrTx/>
              <a:buSzTx/>
              <a:buFontTx/>
              <a:buNone/>
            </a:pPr>
            <a:r>
              <a:rPr lang="en-US" altLang="en-US" b="0">
                <a:solidFill>
                  <a:schemeClr val="tx1"/>
                </a:solidFill>
              </a:rPr>
              <a:t>while (choosing[j] == TRUE);</a:t>
            </a:r>
          </a:p>
          <a:p>
            <a:pPr>
              <a:spcBef>
                <a:spcPct val="0"/>
              </a:spcBef>
              <a:buClrTx/>
              <a:buSzTx/>
              <a:buFontTx/>
              <a:buNone/>
            </a:pPr>
            <a:r>
              <a:rPr lang="en-US" altLang="en-US" b="0">
                <a:solidFill>
                  <a:schemeClr val="tx1"/>
                </a:solidFill>
              </a:rPr>
              <a:t>while (ticket[j] != 0 &amp;&amp;</a:t>
            </a:r>
          </a:p>
          <a:p>
            <a:pPr>
              <a:spcBef>
                <a:spcPct val="0"/>
              </a:spcBef>
              <a:buClrTx/>
              <a:buSzTx/>
              <a:buFontTx/>
              <a:buNone/>
            </a:pPr>
            <a:r>
              <a:rPr lang="mr-IN" altLang="en-US" b="0">
                <a:solidFill>
                  <a:schemeClr val="tx1"/>
                </a:solidFill>
              </a:rPr>
              <a:t>(ticket[j],j) &lt; (ticket [i],i));</a:t>
            </a:r>
          </a:p>
          <a:p>
            <a:pPr>
              <a:spcBef>
                <a:spcPct val="0"/>
              </a:spcBef>
              <a:buClrTx/>
              <a:buSzTx/>
              <a:buFontTx/>
              <a:buNone/>
            </a:pPr>
            <a:r>
              <a:rPr lang="mr-IN" altLang="en-US" b="0">
                <a:solidFill>
                  <a:schemeClr val="tx1"/>
                </a:solidFill>
              </a:rPr>
              <a:t>}</a:t>
            </a:r>
          </a:p>
          <a:p>
            <a:pPr>
              <a:spcBef>
                <a:spcPct val="0"/>
              </a:spcBef>
              <a:buClrTx/>
              <a:buSzTx/>
              <a:buFontTx/>
              <a:buNone/>
            </a:pPr>
            <a:r>
              <a:rPr lang="en-US" altLang="en-US" b="0">
                <a:solidFill>
                  <a:schemeClr val="tx1"/>
                </a:solidFill>
              </a:rPr>
              <a:t>[Critical Section]</a:t>
            </a:r>
          </a:p>
          <a:p>
            <a:pPr>
              <a:spcBef>
                <a:spcPct val="0"/>
              </a:spcBef>
              <a:buClrTx/>
              <a:buSzTx/>
              <a:buFontTx/>
              <a:buNone/>
            </a:pPr>
            <a:r>
              <a:rPr lang="mr-IN" altLang="en-US" b="0">
                <a:solidFill>
                  <a:schemeClr val="tx1"/>
                </a:solidFill>
              </a:rPr>
              <a:t>ticket[i] = 0;</a:t>
            </a:r>
          </a:p>
          <a:p>
            <a:pPr>
              <a:spcBef>
                <a:spcPct val="0"/>
              </a:spcBef>
              <a:buClrTx/>
              <a:buSzTx/>
              <a:buFontTx/>
              <a:buNone/>
            </a:pPr>
            <a:r>
              <a:rPr lang="mr-IN" altLang="en-US" b="0">
                <a:solidFill>
                  <a:schemeClr val="tx1"/>
                </a:solidFill>
              </a:rPr>
              <a:t>...</a:t>
            </a:r>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4D9EE-E79B-1CD1-300D-57496B717CA0}"/>
              </a:ext>
            </a:extLst>
          </p:cNvPr>
          <p:cNvSpPr>
            <a:spLocks noGrp="1"/>
          </p:cNvSpPr>
          <p:nvPr>
            <p:ph type="title"/>
          </p:nvPr>
        </p:nvSpPr>
        <p:spPr/>
        <p:txBody>
          <a:bodyPr/>
          <a:lstStyle/>
          <a:p>
            <a:pPr>
              <a:defRPr/>
            </a:pPr>
            <a:r>
              <a:rPr lang="en-US" altLang="en-US">
                <a:ea typeface="ＭＳ Ｐゴシック" panose="020B0600070205080204" pitchFamily="34" charset="-128"/>
              </a:rPr>
              <a:t>Synchronization so far</a:t>
            </a:r>
            <a:r>
              <a:rPr lang="mr-IN" altLang="en-US">
                <a:ea typeface="ＭＳ Ｐゴシック" panose="020B0600070205080204" pitchFamily="34" charset="-128"/>
              </a:rPr>
              <a:t>…</a:t>
            </a:r>
            <a:endParaRPr lang="en-US" altLang="en-US">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908A40E6-A547-4707-8666-2788072280EF}"/>
              </a:ext>
            </a:extLst>
          </p:cNvPr>
          <p:cNvSpPr>
            <a:spLocks noGrp="1" noChangeArrowheads="1"/>
          </p:cNvSpPr>
          <p:nvPr>
            <p:ph idx="1"/>
          </p:nvPr>
        </p:nvSpPr>
        <p:spPr>
          <a:xfrm>
            <a:off x="685800" y="3886200"/>
            <a:ext cx="7924800" cy="2133600"/>
          </a:xfrm>
        </p:spPr>
        <p:txBody>
          <a:bodyPr/>
          <a:lstStyle/>
          <a:p>
            <a:r>
              <a:rPr lang="en-US" altLang="en-US">
                <a:ea typeface="ＭＳ Ｐゴシック" panose="020B0600070205080204" pitchFamily="34" charset="-128"/>
              </a:rPr>
              <a:t>We looked at how to build software locks</a:t>
            </a:r>
          </a:p>
          <a:p>
            <a:pPr lvl="1"/>
            <a:r>
              <a:rPr lang="en-US" altLang="en-US">
                <a:ea typeface="ＭＳ Ｐゴシック" panose="020B0600070205080204" pitchFamily="34" charset="-128"/>
              </a:rPr>
              <a:t>Difficult</a:t>
            </a:r>
          </a:p>
          <a:p>
            <a:pPr lvl="1"/>
            <a:r>
              <a:rPr lang="en-US" altLang="en-US">
                <a:ea typeface="ＭＳ Ｐゴシック" panose="020B0600070205080204" pitchFamily="34" charset="-128"/>
              </a:rPr>
              <a:t>Worse: it doesn</a:t>
            </a:r>
            <a:r>
              <a:rPr lang="ja-JP" altLang="en-US">
                <a:ea typeface="ＭＳ Ｐゴシック" panose="020B0600070205080204" pitchFamily="34" charset="-128"/>
              </a:rPr>
              <a:t>’</a:t>
            </a:r>
            <a:r>
              <a:rPr lang="en-US" altLang="ja-JP">
                <a:ea typeface="ＭＳ Ｐゴシック" panose="020B0600070205080204" pitchFamily="34" charset="-128"/>
              </a:rPr>
              <a:t>t really work</a:t>
            </a:r>
          </a:p>
          <a:p>
            <a:pPr lvl="2"/>
            <a:r>
              <a:rPr lang="en-US" altLang="en-US" sz="1800">
                <a:ea typeface="ＭＳ Ｐゴシック" panose="020B0600070205080204" pitchFamily="34" charset="-128"/>
              </a:rPr>
              <a:t>Compilers don</a:t>
            </a:r>
            <a:r>
              <a:rPr lang="mr-IN" altLang="en-US" sz="1800">
                <a:ea typeface="ＭＳ Ｐゴシック" panose="020B0600070205080204" pitchFamily="34" charset="-128"/>
              </a:rPr>
              <a:t>’</a:t>
            </a:r>
            <a:r>
              <a:rPr lang="en-US" altLang="ja-JP" sz="1800">
                <a:ea typeface="ＭＳ Ｐゴシック" panose="020B0600070205080204" pitchFamily="34" charset="-128"/>
              </a:rPr>
              <a:t>t think multi-threaded</a:t>
            </a:r>
          </a:p>
          <a:p>
            <a:pPr lvl="2"/>
            <a:r>
              <a:rPr lang="en-US" altLang="en-US" sz="1800">
                <a:ea typeface="ＭＳ Ｐゴシック" panose="020B0600070205080204" pitchFamily="34" charset="-128"/>
              </a:rPr>
              <a:t>Hardware reorders memory ops: memory consistency models</a:t>
            </a:r>
          </a:p>
          <a:p>
            <a:r>
              <a:rPr lang="en-US" altLang="en-US" sz="1800">
                <a:ea typeface="ＭＳ Ｐゴシック" panose="020B0600070205080204" pitchFamily="34" charset="-128"/>
              </a:rPr>
              <a:t>Lets get help from the hardware!</a:t>
            </a:r>
          </a:p>
        </p:txBody>
      </p:sp>
      <p:sp>
        <p:nvSpPr>
          <p:cNvPr id="18435" name="Footer Placeholder 3">
            <a:extLst>
              <a:ext uri="{FF2B5EF4-FFF2-40B4-BE49-F238E27FC236}">
                <a16:creationId xmlns:a16="http://schemas.microsoft.com/office/drawing/2014/main" id="{8E4295BC-5F35-5505-90D9-6D7FB0FB543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
        <p:nvSpPr>
          <p:cNvPr id="18436" name="Slide Number Placeholder 4">
            <a:extLst>
              <a:ext uri="{FF2B5EF4-FFF2-40B4-BE49-F238E27FC236}">
                <a16:creationId xmlns:a16="http://schemas.microsoft.com/office/drawing/2014/main" id="{B8CAE6BA-BBF8-0F48-7842-00DA8D16398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6AA9644-3FE8-6248-BEE0-6905224F9833}" type="slidenum">
              <a:rPr lang="en-US" altLang="en-US" sz="1000" smtClean="0">
                <a:solidFill>
                  <a:schemeClr val="tx1"/>
                </a:solidFill>
              </a:rPr>
              <a:pPr>
                <a:spcBef>
                  <a:spcPct val="0"/>
                </a:spcBef>
                <a:buClrTx/>
                <a:buSzTx/>
                <a:buFontTx/>
                <a:buNone/>
              </a:pPr>
              <a:t>3</a:t>
            </a:fld>
            <a:endParaRPr lang="en-US" altLang="en-US" sz="1000">
              <a:solidFill>
                <a:schemeClr val="tx1"/>
              </a:solidFill>
            </a:endParaRPr>
          </a:p>
        </p:txBody>
      </p:sp>
      <p:sp>
        <p:nvSpPr>
          <p:cNvPr id="6" name="Text Box 3">
            <a:extLst>
              <a:ext uri="{FF2B5EF4-FFF2-40B4-BE49-F238E27FC236}">
                <a16:creationId xmlns:a16="http://schemas.microsoft.com/office/drawing/2014/main" id="{10C9267C-DC91-4FB1-534D-13A22F8C4DC1}"/>
              </a:ext>
            </a:extLst>
          </p:cNvPr>
          <p:cNvSpPr txBox="1">
            <a:spLocks noChangeArrowheads="1"/>
          </p:cNvSpPr>
          <p:nvPr/>
        </p:nvSpPr>
        <p:spPr bwMode="auto">
          <a:xfrm>
            <a:off x="685800" y="1508125"/>
            <a:ext cx="3429000" cy="205740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(true) {</a:t>
            </a:r>
            <a:br>
              <a:rPr lang="en-US" altLang="en-US" sz="1600" b="0"/>
            </a:br>
            <a:r>
              <a:rPr lang="en-US" altLang="en-US" sz="1600" b="0"/>
              <a:t>    try1 = true;</a:t>
            </a:r>
            <a:br>
              <a:rPr lang="en-US" altLang="en-US" sz="1600" b="0"/>
            </a:br>
            <a:r>
              <a:rPr lang="en-US" altLang="en-US" sz="1600" b="0"/>
              <a:t>    turn = 2;</a:t>
            </a:r>
            <a:br>
              <a:rPr lang="en-US" altLang="en-US" sz="1600" b="0"/>
            </a:br>
            <a:r>
              <a:rPr lang="en-US" altLang="en-US" sz="1600" b="0"/>
              <a:t>    while (try2 &amp;&amp; turn != 1) ;</a:t>
            </a:r>
            <a:br>
              <a:rPr lang="en-US" altLang="en-US" sz="1600" b="0"/>
            </a:br>
            <a:r>
              <a:rPr lang="en-US" altLang="en-US" sz="1600" b="0"/>
              <a:t>    </a:t>
            </a:r>
            <a:r>
              <a:rPr lang="en-US" altLang="en-US" sz="1600" b="0" i="1"/>
              <a:t>critical section</a:t>
            </a:r>
            <a:br>
              <a:rPr lang="en-US" altLang="en-US" sz="1600" b="0"/>
            </a:br>
            <a:r>
              <a:rPr lang="en-US" altLang="en-US" sz="1600" b="0"/>
              <a:t>    try1 = false;</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7" name="Text Box 3">
            <a:extLst>
              <a:ext uri="{FF2B5EF4-FFF2-40B4-BE49-F238E27FC236}">
                <a16:creationId xmlns:a16="http://schemas.microsoft.com/office/drawing/2014/main" id="{E96658BC-A29C-5AC5-2244-DFEEAF5FFF2F}"/>
              </a:ext>
            </a:extLst>
          </p:cNvPr>
          <p:cNvSpPr txBox="1">
            <a:spLocks noChangeArrowheads="1"/>
          </p:cNvSpPr>
          <p:nvPr/>
        </p:nvSpPr>
        <p:spPr bwMode="auto">
          <a:xfrm>
            <a:off x="5641975" y="1506538"/>
            <a:ext cx="3429000" cy="1865312"/>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 try1 = false;</a:t>
            </a:r>
            <a:br>
              <a:rPr lang="en-US" altLang="en-US" sz="1600" b="0"/>
            </a:br>
            <a:r>
              <a:rPr lang="en-US" altLang="en-US" sz="1600" b="0"/>
              <a:t> turn = 2;</a:t>
            </a:r>
          </a:p>
          <a:p>
            <a:pPr>
              <a:buFont typeface="Monotype Sorts" pitchFamily="2" charset="2"/>
              <a:buNone/>
            </a:pPr>
            <a:r>
              <a:rPr lang="en-US" altLang="en-US" sz="1600" b="0"/>
              <a:t>while (true) {</a:t>
            </a:r>
            <a:br>
              <a:rPr lang="en-US" altLang="en-US" sz="1600" b="0"/>
            </a:br>
            <a:r>
              <a:rPr lang="en-US" altLang="en-US" sz="1600" b="0"/>
              <a:t>    while (try2 &amp;&amp; turn != 1) ;</a:t>
            </a:r>
            <a:br>
              <a:rPr lang="en-US" altLang="en-US" sz="1600" b="0"/>
            </a:br>
            <a:r>
              <a:rPr lang="en-US" altLang="en-US" sz="1600" b="0"/>
              <a:t>    </a:t>
            </a:r>
            <a:r>
              <a:rPr lang="en-US" altLang="en-US" sz="1600" b="0" i="1"/>
              <a:t>critical section</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9" name="Right Arrow 8">
            <a:extLst>
              <a:ext uri="{FF2B5EF4-FFF2-40B4-BE49-F238E27FC236}">
                <a16:creationId xmlns:a16="http://schemas.microsoft.com/office/drawing/2014/main" id="{C6B7EE88-0FEE-E7ED-BC70-7D03FAA7371C}"/>
              </a:ext>
            </a:extLst>
          </p:cNvPr>
          <p:cNvSpPr>
            <a:spLocks noChangeArrowheads="1"/>
          </p:cNvSpPr>
          <p:nvPr/>
        </p:nvSpPr>
        <p:spPr bwMode="auto">
          <a:xfrm>
            <a:off x="4418013" y="2271713"/>
            <a:ext cx="977900" cy="484187"/>
          </a:xfrm>
          <a:prstGeom prst="rightArrow">
            <a:avLst>
              <a:gd name="adj1" fmla="val 50000"/>
              <a:gd name="adj2" fmla="val 50024"/>
            </a:avLst>
          </a:prstGeom>
          <a:solidFill>
            <a:schemeClr val="accent1"/>
          </a:solidFill>
          <a:ln w="9525">
            <a:solidFill>
              <a:schemeClr val="accent2"/>
            </a:solidFill>
            <a:round/>
            <a:headEnd/>
            <a:tailEnd type="stealth"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0" name="TextBox 9">
            <a:extLst>
              <a:ext uri="{FF2B5EF4-FFF2-40B4-BE49-F238E27FC236}">
                <a16:creationId xmlns:a16="http://schemas.microsoft.com/office/drawing/2014/main" id="{8F997A52-2D21-3BF9-6650-6A7C099712D4}"/>
              </a:ext>
            </a:extLst>
          </p:cNvPr>
          <p:cNvSpPr txBox="1">
            <a:spLocks noChangeArrowheads="1"/>
          </p:cNvSpPr>
          <p:nvPr/>
        </p:nvSpPr>
        <p:spPr bwMode="auto">
          <a:xfrm flipH="1">
            <a:off x="4170363" y="1684338"/>
            <a:ext cx="186055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chemeClr val="tx1"/>
                </a:solidFill>
              </a:rPr>
              <a:t>Compiler transforms 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a:extLst>
              <a:ext uri="{FF2B5EF4-FFF2-40B4-BE49-F238E27FC236}">
                <a16:creationId xmlns:a16="http://schemas.microsoft.com/office/drawing/2014/main" id="{E2A52360-9402-6006-E151-4D97D92235B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
        <p:nvSpPr>
          <p:cNvPr id="20482" name="Slide Number Placeholder 5">
            <a:extLst>
              <a:ext uri="{FF2B5EF4-FFF2-40B4-BE49-F238E27FC236}">
                <a16:creationId xmlns:a16="http://schemas.microsoft.com/office/drawing/2014/main" id="{BC07920B-54A8-CBFE-5BC6-13131A4C3EA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1B204E9F-77BD-4F44-A3BB-D547DB767D55}" type="slidenum">
              <a:rPr lang="en-US" altLang="en-US" sz="1000" smtClean="0">
                <a:solidFill>
                  <a:schemeClr val="tx1"/>
                </a:solidFill>
              </a:rPr>
              <a:pPr>
                <a:spcBef>
                  <a:spcPct val="0"/>
                </a:spcBef>
                <a:buClrTx/>
                <a:buSzTx/>
                <a:buFontTx/>
                <a:buNone/>
              </a:pPr>
              <a:t>4</a:t>
            </a:fld>
            <a:endParaRPr lang="en-US" altLang="en-US" sz="1000">
              <a:solidFill>
                <a:schemeClr val="tx1"/>
              </a:solidFill>
            </a:endParaRPr>
          </a:p>
        </p:txBody>
      </p:sp>
      <p:sp>
        <p:nvSpPr>
          <p:cNvPr id="354306" name="Rectangle 2">
            <a:extLst>
              <a:ext uri="{FF2B5EF4-FFF2-40B4-BE49-F238E27FC236}">
                <a16:creationId xmlns:a16="http://schemas.microsoft.com/office/drawing/2014/main" id="{C46C12A0-878E-9B11-4C1B-9CE04AC184AA}"/>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Hardware to the rescue</a:t>
            </a:r>
          </a:p>
        </p:txBody>
      </p:sp>
      <p:sp>
        <p:nvSpPr>
          <p:cNvPr id="21508" name="Rectangle 3">
            <a:extLst>
              <a:ext uri="{FF2B5EF4-FFF2-40B4-BE49-F238E27FC236}">
                <a16:creationId xmlns:a16="http://schemas.microsoft.com/office/drawing/2014/main" id="{22BB4185-6117-6D8E-119C-25373CDC8163}"/>
              </a:ext>
            </a:extLst>
          </p:cNvPr>
          <p:cNvSpPr>
            <a:spLocks noGrp="1" noChangeArrowheads="1"/>
          </p:cNvSpPr>
          <p:nvPr>
            <p:ph type="body" idx="1"/>
          </p:nvPr>
        </p:nvSpPr>
        <p:spPr>
          <a:xfrm>
            <a:off x="609600" y="2133600"/>
            <a:ext cx="8229600" cy="3886200"/>
          </a:xfrm>
        </p:spPr>
        <p:txBody>
          <a:bodyPr/>
          <a:lstStyle/>
          <a:p>
            <a:r>
              <a:rPr lang="en-US" altLang="en-US">
                <a:ea typeface="ＭＳ Ｐゴシック" panose="020B0600070205080204" pitchFamily="34" charset="-128"/>
              </a:rPr>
              <a:t>Crux of the problem:</a:t>
            </a:r>
          </a:p>
          <a:p>
            <a:pPr lvl="1"/>
            <a:r>
              <a:rPr lang="en-US" altLang="en-US">
                <a:ea typeface="ＭＳ Ｐゴシック" panose="020B0600070205080204" pitchFamily="34" charset="-128"/>
              </a:rPr>
              <a:t>We get interrupted between checking the lock and setting it to 1</a:t>
            </a:r>
          </a:p>
          <a:p>
            <a:pPr lvl="1"/>
            <a:r>
              <a:rPr lang="en-US" altLang="en-US">
                <a:ea typeface="ＭＳ Ｐゴシック" panose="020B0600070205080204" pitchFamily="34" charset="-128"/>
              </a:rPr>
              <a:t>Software locks reordered by compiler/hardware</a:t>
            </a:r>
          </a:p>
          <a:p>
            <a:endParaRPr lang="en-US" altLang="en-US">
              <a:ea typeface="ＭＳ Ｐゴシック" panose="020B0600070205080204" pitchFamily="34" charset="-128"/>
            </a:endParaRPr>
          </a:p>
          <a:p>
            <a:r>
              <a:rPr lang="en-US" altLang="en-US">
                <a:ea typeface="ＭＳ Ｐゴシック" panose="020B0600070205080204" pitchFamily="34" charset="-128"/>
              </a:rPr>
              <a:t>Possible solutions?</a:t>
            </a:r>
          </a:p>
          <a:p>
            <a:pPr lvl="1"/>
            <a:r>
              <a:rPr lang="en-US" altLang="en-US">
                <a:ea typeface="ＭＳ Ｐゴシック" panose="020B0600070205080204" pitchFamily="34" charset="-128"/>
              </a:rPr>
              <a:t>Atomic instructions: create a new assembly language instruction that checks and sets a variable atomically</a:t>
            </a:r>
          </a:p>
          <a:p>
            <a:pPr lvl="2"/>
            <a:r>
              <a:rPr lang="en-US" altLang="en-US" sz="1800">
                <a:ea typeface="ＭＳ Ｐゴシック" panose="020B0600070205080204" pitchFamily="34" charset="-128"/>
              </a:rPr>
              <a:t>Cannot be interrupted!</a:t>
            </a:r>
          </a:p>
          <a:p>
            <a:pPr lvl="2"/>
            <a:r>
              <a:rPr lang="en-US" altLang="en-US" sz="1800">
                <a:ea typeface="ＭＳ Ｐゴシック" panose="020B0600070205080204" pitchFamily="34" charset="-128"/>
              </a:rPr>
              <a:t>How do we use them?</a:t>
            </a:r>
          </a:p>
          <a:p>
            <a:pPr lvl="1"/>
            <a:r>
              <a:rPr lang="en-US" altLang="en-US">
                <a:ea typeface="ＭＳ Ｐゴシック" panose="020B0600070205080204" pitchFamily="34" charset="-128"/>
              </a:rPr>
              <a:t>Disable interrupts altogether (no one else can interrupt us)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508">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8">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8">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508">
                                            <p:txEl>
                                              <p:pRg st="7" end="7"/>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150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a:extLst>
              <a:ext uri="{FF2B5EF4-FFF2-40B4-BE49-F238E27FC236}">
                <a16:creationId xmlns:a16="http://schemas.microsoft.com/office/drawing/2014/main" id="{38585008-46D6-D348-CCDA-A7F29FA5887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
        <p:nvSpPr>
          <p:cNvPr id="22530" name="Slide Number Placeholder 5">
            <a:extLst>
              <a:ext uri="{FF2B5EF4-FFF2-40B4-BE49-F238E27FC236}">
                <a16:creationId xmlns:a16="http://schemas.microsoft.com/office/drawing/2014/main" id="{459B9D79-D3D0-A721-669E-97AC8E147AA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D635F7D-EE8F-DF47-A181-8418DA136D95}" type="slidenum">
              <a:rPr lang="en-US" altLang="en-US" sz="1000" smtClean="0">
                <a:solidFill>
                  <a:schemeClr val="tx1"/>
                </a:solidFill>
              </a:rPr>
              <a:pPr>
                <a:spcBef>
                  <a:spcPct val="0"/>
                </a:spcBef>
                <a:buClrTx/>
                <a:buSzTx/>
                <a:buFontTx/>
                <a:buNone/>
              </a:pPr>
              <a:t>5</a:t>
            </a:fld>
            <a:endParaRPr lang="en-US" altLang="en-US" sz="1000">
              <a:solidFill>
                <a:schemeClr val="tx1"/>
              </a:solidFill>
            </a:endParaRPr>
          </a:p>
        </p:txBody>
      </p:sp>
      <p:sp>
        <p:nvSpPr>
          <p:cNvPr id="359426" name="Rectangle 2">
            <a:extLst>
              <a:ext uri="{FF2B5EF4-FFF2-40B4-BE49-F238E27FC236}">
                <a16:creationId xmlns:a16="http://schemas.microsoft.com/office/drawing/2014/main" id="{4611FC7A-D0A4-4327-4516-21F48F518876}"/>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Atomic Instructions: </a:t>
            </a:r>
            <a:br>
              <a:rPr lang="en-US" altLang="en-US">
                <a:ea typeface="ＭＳ Ｐゴシック" panose="020B0600070205080204" pitchFamily="34" charset="-128"/>
              </a:rPr>
            </a:br>
            <a:r>
              <a:rPr lang="en-US" altLang="en-US">
                <a:ea typeface="ＭＳ Ｐゴシック" panose="020B0600070205080204" pitchFamily="34" charset="-128"/>
              </a:rPr>
              <a:t>Test-And-Set</a:t>
            </a:r>
          </a:p>
        </p:txBody>
      </p:sp>
      <p:sp>
        <p:nvSpPr>
          <p:cNvPr id="22532" name="Rectangle 3">
            <a:extLst>
              <a:ext uri="{FF2B5EF4-FFF2-40B4-BE49-F238E27FC236}">
                <a16:creationId xmlns:a16="http://schemas.microsoft.com/office/drawing/2014/main" id="{5A8E4A4E-BCE3-F505-7964-D9CE815FD81D}"/>
              </a:ext>
            </a:extLst>
          </p:cNvPr>
          <p:cNvSpPr>
            <a:spLocks noGrp="1" noChangeArrowheads="1"/>
          </p:cNvSpPr>
          <p:nvPr>
            <p:ph type="body" idx="1"/>
          </p:nvPr>
        </p:nvSpPr>
        <p:spPr>
          <a:xfrm>
            <a:off x="685800" y="1524000"/>
            <a:ext cx="7924800" cy="4876800"/>
          </a:xfrm>
        </p:spPr>
        <p:txBody>
          <a:bodyPr/>
          <a:lstStyle/>
          <a:p>
            <a:pPr>
              <a:lnSpc>
                <a:spcPct val="90000"/>
              </a:lnSpc>
            </a:pPr>
            <a:r>
              <a:rPr lang="en-US" altLang="en-US">
                <a:ea typeface="ＭＳ Ｐゴシック" panose="020B0600070205080204" pitchFamily="34" charset="-128"/>
              </a:rPr>
              <a:t>The semantics of test-and-set are:</a:t>
            </a:r>
          </a:p>
          <a:p>
            <a:pPr lvl="1">
              <a:lnSpc>
                <a:spcPct val="90000"/>
              </a:lnSpc>
            </a:pPr>
            <a:r>
              <a:rPr lang="en-US" altLang="en-US">
                <a:ea typeface="ＭＳ Ｐゴシック" panose="020B0600070205080204" pitchFamily="34" charset="-128"/>
              </a:rPr>
              <a:t>Record the old value</a:t>
            </a:r>
          </a:p>
          <a:p>
            <a:pPr lvl="1">
              <a:lnSpc>
                <a:spcPct val="90000"/>
              </a:lnSpc>
            </a:pPr>
            <a:r>
              <a:rPr lang="en-US" altLang="en-US">
                <a:ea typeface="ＭＳ Ｐゴシック" panose="020B0600070205080204" pitchFamily="34" charset="-128"/>
              </a:rPr>
              <a:t>Set the value to indicate available</a:t>
            </a:r>
          </a:p>
          <a:p>
            <a:pPr lvl="1">
              <a:lnSpc>
                <a:spcPct val="90000"/>
              </a:lnSpc>
            </a:pPr>
            <a:r>
              <a:rPr lang="en-US" altLang="en-US">
                <a:ea typeface="ＭＳ Ｐゴシック" panose="020B0600070205080204" pitchFamily="34" charset="-128"/>
              </a:rPr>
              <a:t>Return the old value </a:t>
            </a:r>
          </a:p>
          <a:p>
            <a:pPr>
              <a:lnSpc>
                <a:spcPct val="90000"/>
              </a:lnSpc>
            </a:pPr>
            <a:r>
              <a:rPr lang="en-US" altLang="en-US">
                <a:ea typeface="ＭＳ Ｐゴシック" panose="020B0600070205080204" pitchFamily="34" charset="-128"/>
              </a:rPr>
              <a:t>Hardware executes it atomically!</a:t>
            </a:r>
          </a:p>
          <a:p>
            <a:pPr>
              <a:lnSpc>
                <a:spcPct val="90000"/>
              </a:lnSpc>
            </a:pPr>
            <a:endParaRPr lang="en-US" altLang="en-US">
              <a:ea typeface="ＭＳ Ｐゴシック" panose="020B0600070205080204" pitchFamily="34" charset="-128"/>
            </a:endParaRPr>
          </a:p>
          <a:p>
            <a:pPr>
              <a:lnSpc>
                <a:spcPct val="90000"/>
              </a:lnSpc>
            </a:pPr>
            <a:endParaRPr lang="en-US" altLang="en-US">
              <a:ea typeface="ＭＳ Ｐゴシック" panose="020B0600070205080204" pitchFamily="34" charset="-128"/>
            </a:endParaRPr>
          </a:p>
          <a:p>
            <a:pPr>
              <a:lnSpc>
                <a:spcPct val="90000"/>
              </a:lnSpc>
            </a:pPr>
            <a:endParaRPr lang="en-US" altLang="en-US">
              <a:ea typeface="ＭＳ Ｐゴシック" panose="020B0600070205080204" pitchFamily="34" charset="-128"/>
            </a:endParaRPr>
          </a:p>
          <a:p>
            <a:pPr>
              <a:lnSpc>
                <a:spcPct val="90000"/>
              </a:lnSpc>
            </a:pPr>
            <a:endParaRPr lang="en-US" altLang="en-US">
              <a:ea typeface="ＭＳ Ｐゴシック" panose="020B0600070205080204" pitchFamily="34" charset="-128"/>
            </a:endParaRPr>
          </a:p>
          <a:p>
            <a:pPr>
              <a:lnSpc>
                <a:spcPct val="90000"/>
              </a:lnSpc>
            </a:pPr>
            <a:r>
              <a:rPr lang="en-US" altLang="en-US">
                <a:ea typeface="ＭＳ Ｐゴシック" panose="020B0600070205080204" pitchFamily="34" charset="-128"/>
              </a:rPr>
              <a:t>When executing test-and-set on </a:t>
            </a:r>
            <a:r>
              <a:rPr lang="ja-JP" altLang="en-US">
                <a:ea typeface="ＭＳ Ｐゴシック" panose="020B0600070205080204" pitchFamily="34" charset="-128"/>
              </a:rPr>
              <a:t>“</a:t>
            </a:r>
            <a:r>
              <a:rPr lang="en-US" altLang="ja-JP">
                <a:ea typeface="ＭＳ Ｐゴシック" panose="020B0600070205080204" pitchFamily="34" charset="-128"/>
              </a:rPr>
              <a:t>flag</a:t>
            </a:r>
            <a:r>
              <a:rPr lang="ja-JP" altLang="en-US">
                <a:ea typeface="ＭＳ Ｐゴシック" panose="020B0600070205080204" pitchFamily="34" charset="-128"/>
              </a:rPr>
              <a:t>”</a:t>
            </a:r>
            <a:endParaRPr lang="en-US" altLang="ja-JP">
              <a:ea typeface="ＭＳ Ｐゴシック" panose="020B0600070205080204" pitchFamily="34" charset="-128"/>
            </a:endParaRPr>
          </a:p>
          <a:p>
            <a:pPr lvl="1">
              <a:lnSpc>
                <a:spcPct val="90000"/>
              </a:lnSpc>
            </a:pPr>
            <a:r>
              <a:rPr lang="en-US" altLang="en-US">
                <a:ea typeface="ＭＳ Ｐゴシック" panose="020B0600070205080204" pitchFamily="34" charset="-128"/>
              </a:rPr>
              <a:t>What is </a:t>
            </a:r>
            <a:r>
              <a:rPr lang="en-US" altLang="en-US">
                <a:solidFill>
                  <a:srgbClr val="0000FF"/>
                </a:solidFill>
                <a:ea typeface="ＭＳ Ｐゴシック" panose="020B0600070205080204" pitchFamily="34" charset="-128"/>
              </a:rPr>
              <a:t>value of flag</a:t>
            </a:r>
            <a:r>
              <a:rPr lang="en-US" altLang="en-US">
                <a:ea typeface="ＭＳ Ｐゴシック" panose="020B0600070205080204" pitchFamily="34" charset="-128"/>
              </a:rPr>
              <a:t> afterwards if it was initially False?  True?</a:t>
            </a:r>
          </a:p>
          <a:p>
            <a:pPr lvl="1">
              <a:lnSpc>
                <a:spcPct val="90000"/>
              </a:lnSpc>
            </a:pPr>
            <a:r>
              <a:rPr lang="en-US" altLang="en-US">
                <a:ea typeface="ＭＳ Ｐゴシック" panose="020B0600070205080204" pitchFamily="34" charset="-128"/>
              </a:rPr>
              <a:t>What is the </a:t>
            </a:r>
            <a:r>
              <a:rPr lang="en-US" altLang="en-US">
                <a:solidFill>
                  <a:srgbClr val="0000FF"/>
                </a:solidFill>
                <a:ea typeface="ＭＳ Ｐゴシック" panose="020B0600070205080204" pitchFamily="34" charset="-128"/>
              </a:rPr>
              <a:t>return result</a:t>
            </a:r>
            <a:r>
              <a:rPr lang="en-US" altLang="en-US">
                <a:ea typeface="ＭＳ Ｐゴシック" panose="020B0600070205080204" pitchFamily="34" charset="-128"/>
              </a:rPr>
              <a:t> if flag was initially False?  True?</a:t>
            </a:r>
          </a:p>
        </p:txBody>
      </p:sp>
      <p:sp>
        <p:nvSpPr>
          <p:cNvPr id="22533" name="Text Box 5">
            <a:extLst>
              <a:ext uri="{FF2B5EF4-FFF2-40B4-BE49-F238E27FC236}">
                <a16:creationId xmlns:a16="http://schemas.microsoft.com/office/drawing/2014/main" id="{E16CFD45-E7C1-85BF-1502-9E680812B3F8}"/>
              </a:ext>
            </a:extLst>
          </p:cNvPr>
          <p:cNvSpPr txBox="1">
            <a:spLocks noChangeArrowheads="1"/>
          </p:cNvSpPr>
          <p:nvPr/>
        </p:nvSpPr>
        <p:spPr bwMode="auto">
          <a:xfrm>
            <a:off x="2971800" y="3429000"/>
            <a:ext cx="3429000" cy="152082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bool </a:t>
            </a:r>
            <a:r>
              <a:rPr lang="en-US" altLang="en-US" sz="1600" b="0">
                <a:solidFill>
                  <a:srgbClr val="0000FF"/>
                </a:solidFill>
              </a:rPr>
              <a:t>test_and_set</a:t>
            </a:r>
            <a:r>
              <a:rPr lang="en-US" altLang="en-US" sz="1600" b="0"/>
              <a:t> (bool *flag) {</a:t>
            </a:r>
          </a:p>
          <a:p>
            <a:pPr>
              <a:buFont typeface="Monotype Sorts" pitchFamily="2" charset="2"/>
              <a:buNone/>
            </a:pPr>
            <a:r>
              <a:rPr lang="en-US" altLang="en-US" sz="1600" b="0"/>
              <a:t>    bool old = *flag;</a:t>
            </a:r>
          </a:p>
          <a:p>
            <a:pPr>
              <a:buFont typeface="Monotype Sorts" pitchFamily="2" charset="2"/>
              <a:buNone/>
            </a:pPr>
            <a:r>
              <a:rPr lang="en-US" altLang="en-US" sz="1600" b="0"/>
              <a:t>    *flag = True;</a:t>
            </a:r>
          </a:p>
          <a:p>
            <a:pPr>
              <a:buFont typeface="Monotype Sorts" pitchFamily="2" charset="2"/>
              <a:buNone/>
            </a:pPr>
            <a:r>
              <a:rPr lang="en-US" altLang="en-US" sz="1600" b="0"/>
              <a:t>    return old;</a:t>
            </a:r>
          </a:p>
          <a:p>
            <a:pPr>
              <a:buFont typeface="Monotype Sorts" pitchFamily="2" charset="2"/>
              <a:buNone/>
            </a:pPr>
            <a:r>
              <a:rPr lang="en-US" altLang="en-US" sz="1600" b="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Footer Placeholder 4">
            <a:extLst>
              <a:ext uri="{FF2B5EF4-FFF2-40B4-BE49-F238E27FC236}">
                <a16:creationId xmlns:a16="http://schemas.microsoft.com/office/drawing/2014/main" id="{106E8FE3-5642-BC65-A0D0-9BFB1D95BCF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
        <p:nvSpPr>
          <p:cNvPr id="24578" name="Slide Number Placeholder 5">
            <a:extLst>
              <a:ext uri="{FF2B5EF4-FFF2-40B4-BE49-F238E27FC236}">
                <a16:creationId xmlns:a16="http://schemas.microsoft.com/office/drawing/2014/main" id="{7CBBE544-5D8A-4AE8-4923-E5F69C4F956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B3EDD4B2-601E-C341-93CF-081B9E4A2282}" type="slidenum">
              <a:rPr lang="en-US" altLang="en-US" sz="1000" smtClean="0">
                <a:solidFill>
                  <a:schemeClr val="tx1"/>
                </a:solidFill>
              </a:rPr>
              <a:pPr>
                <a:spcBef>
                  <a:spcPct val="0"/>
                </a:spcBef>
                <a:buClrTx/>
                <a:buSzTx/>
                <a:buFontTx/>
                <a:buNone/>
              </a:pPr>
              <a:t>6</a:t>
            </a:fld>
            <a:endParaRPr lang="en-US" altLang="en-US" sz="1000">
              <a:solidFill>
                <a:schemeClr val="tx1"/>
              </a:solidFill>
            </a:endParaRPr>
          </a:p>
        </p:txBody>
      </p:sp>
      <p:sp>
        <p:nvSpPr>
          <p:cNvPr id="368642" name="Rectangle 2">
            <a:extLst>
              <a:ext uri="{FF2B5EF4-FFF2-40B4-BE49-F238E27FC236}">
                <a16:creationId xmlns:a16="http://schemas.microsoft.com/office/drawing/2014/main" id="{3CAA3145-E1DF-FE69-028E-CB8869687CA5}"/>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Using Test-And-Set</a:t>
            </a:r>
          </a:p>
        </p:txBody>
      </p:sp>
      <p:sp>
        <p:nvSpPr>
          <p:cNvPr id="67588" name="Rectangle 3">
            <a:extLst>
              <a:ext uri="{FF2B5EF4-FFF2-40B4-BE49-F238E27FC236}">
                <a16:creationId xmlns:a16="http://schemas.microsoft.com/office/drawing/2014/main" id="{51C1A320-44DC-8892-2EFA-CBB752725DFB}"/>
              </a:ext>
            </a:extLst>
          </p:cNvPr>
          <p:cNvSpPr>
            <a:spLocks noGrp="1" noChangeArrowheads="1"/>
          </p:cNvSpPr>
          <p:nvPr>
            <p:ph type="body" idx="1"/>
          </p:nvPr>
        </p:nvSpPr>
        <p:spPr>
          <a:xfrm>
            <a:off x="685800" y="1600200"/>
            <a:ext cx="7924800" cy="4648200"/>
          </a:xfrm>
        </p:spPr>
        <p:txBody>
          <a:bodyPr/>
          <a:lstStyle/>
          <a:p>
            <a:r>
              <a:rPr lang="en-US" altLang="en-US">
                <a:ea typeface="ＭＳ Ｐゴシック" panose="020B0600070205080204" pitchFamily="34" charset="-128"/>
              </a:rPr>
              <a:t>Here is our lock implementation with test-and-set:</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r>
              <a:rPr lang="en-US" altLang="en-US">
                <a:solidFill>
                  <a:srgbClr val="D60093"/>
                </a:solidFill>
                <a:ea typeface="ＭＳ Ｐゴシック" panose="020B0600070205080204" pitchFamily="34" charset="-128"/>
              </a:rPr>
              <a:t>When will the while return?  What is the value of held?</a:t>
            </a:r>
          </a:p>
          <a:p>
            <a:r>
              <a:rPr lang="en-US" altLang="en-US">
                <a:solidFill>
                  <a:srgbClr val="1F1F1F"/>
                </a:solidFill>
                <a:ea typeface="ＭＳ Ｐゴシック" panose="020B0600070205080204" pitchFamily="34" charset="-128"/>
              </a:rPr>
              <a:t>Does it satisfy critical region requirements? (mutex, progress, bounded wait, performance?)</a:t>
            </a:r>
          </a:p>
        </p:txBody>
      </p:sp>
      <p:sp>
        <p:nvSpPr>
          <p:cNvPr id="24581" name="Text Box 4">
            <a:extLst>
              <a:ext uri="{FF2B5EF4-FFF2-40B4-BE49-F238E27FC236}">
                <a16:creationId xmlns:a16="http://schemas.microsoft.com/office/drawing/2014/main" id="{66E3685F-EBAB-14A2-C12E-121F3C5F590A}"/>
              </a:ext>
            </a:extLst>
          </p:cNvPr>
          <p:cNvSpPr txBox="1">
            <a:spLocks noChangeArrowheads="1"/>
          </p:cNvSpPr>
          <p:nvPr/>
        </p:nvSpPr>
        <p:spPr bwMode="auto">
          <a:xfrm>
            <a:off x="2819400" y="2209800"/>
            <a:ext cx="3581400" cy="26955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struct lock {</a:t>
            </a:r>
          </a:p>
          <a:p>
            <a:pPr>
              <a:buFont typeface="Monotype Sorts" pitchFamily="2" charset="2"/>
              <a:buNone/>
            </a:pPr>
            <a:r>
              <a:rPr lang="en-US" altLang="en-US" sz="1600" b="0"/>
              <a:t>    int held = 0;</a:t>
            </a:r>
          </a:p>
          <a:p>
            <a:pPr>
              <a:buFont typeface="Monotype Sorts" pitchFamily="2" charset="2"/>
              <a:buNone/>
            </a:pPr>
            <a:r>
              <a:rPr lang="en-US" altLang="en-US" sz="1600" b="0"/>
              <a:t>}</a:t>
            </a:r>
          </a:p>
          <a:p>
            <a:pPr>
              <a:buFont typeface="Monotype Sorts" pitchFamily="2" charset="2"/>
              <a:buNone/>
            </a:pPr>
            <a:r>
              <a:rPr lang="en-US" altLang="en-US" sz="1600" b="0"/>
              <a:t>void </a:t>
            </a:r>
            <a:r>
              <a:rPr lang="en-US" altLang="en-US" sz="1600" b="0">
                <a:solidFill>
                  <a:srgbClr val="0000FF"/>
                </a:solidFill>
              </a:rPr>
              <a:t>acquire</a:t>
            </a:r>
            <a:r>
              <a:rPr lang="en-US" altLang="en-US" sz="1600" b="0"/>
              <a:t> (lock) {</a:t>
            </a:r>
          </a:p>
          <a:p>
            <a:pPr>
              <a:buFont typeface="Monotype Sorts" pitchFamily="2" charset="2"/>
              <a:buNone/>
            </a:pPr>
            <a:r>
              <a:rPr lang="en-US" altLang="en-US" sz="1600" b="0"/>
              <a:t>    while (</a:t>
            </a:r>
            <a:r>
              <a:rPr lang="en-US" altLang="en-US" sz="1600"/>
              <a:t>test-and-set(&amp;lock-&gt;held)</a:t>
            </a:r>
            <a:r>
              <a:rPr lang="en-US" altLang="en-US" sz="1600" b="0"/>
              <a:t>);</a:t>
            </a:r>
          </a:p>
          <a:p>
            <a:pPr>
              <a:buFont typeface="Monotype Sorts" pitchFamily="2" charset="2"/>
              <a:buNone/>
            </a:pPr>
            <a:r>
              <a:rPr lang="en-US" altLang="en-US" sz="1600" b="0"/>
              <a:t>}</a:t>
            </a:r>
          </a:p>
          <a:p>
            <a:pPr>
              <a:buFont typeface="Monotype Sorts" pitchFamily="2" charset="2"/>
              <a:buNone/>
            </a:pPr>
            <a:r>
              <a:rPr lang="en-US" altLang="en-US" sz="1600" b="0"/>
              <a:t>void </a:t>
            </a:r>
            <a:r>
              <a:rPr lang="en-US" altLang="en-US" sz="1600" b="0">
                <a:solidFill>
                  <a:srgbClr val="0000FF"/>
                </a:solidFill>
              </a:rPr>
              <a:t>release</a:t>
            </a:r>
            <a:r>
              <a:rPr lang="en-US" altLang="en-US" sz="1600" b="0"/>
              <a:t> (lock) {</a:t>
            </a:r>
          </a:p>
          <a:p>
            <a:pPr>
              <a:buFont typeface="Monotype Sorts" pitchFamily="2" charset="2"/>
              <a:buNone/>
            </a:pPr>
            <a:r>
              <a:rPr lang="en-US" altLang="en-US" sz="1600" b="0"/>
              <a:t>    lock-&gt;held = 0;</a:t>
            </a:r>
          </a:p>
          <a:p>
            <a:pPr>
              <a:buFont typeface="Monotype Sorts" pitchFamily="2" charset="2"/>
              <a:buNone/>
            </a:pPr>
            <a:r>
              <a:rPr lang="en-US" altLang="en-US" sz="1600" b="0"/>
              <a:t>}</a:t>
            </a:r>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oter Placeholder 4">
            <a:extLst>
              <a:ext uri="{FF2B5EF4-FFF2-40B4-BE49-F238E27FC236}">
                <a16:creationId xmlns:a16="http://schemas.microsoft.com/office/drawing/2014/main" id="{A8C310A1-862D-D203-08E3-E8D7FDFC26B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
        <p:nvSpPr>
          <p:cNvPr id="26626" name="Slide Number Placeholder 5">
            <a:extLst>
              <a:ext uri="{FF2B5EF4-FFF2-40B4-BE49-F238E27FC236}">
                <a16:creationId xmlns:a16="http://schemas.microsoft.com/office/drawing/2014/main" id="{662B6F2C-B180-6EFE-1A88-93C721A55EC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40BF2C8B-7F78-3F42-BA6B-6F2FC2179954}" type="slidenum">
              <a:rPr lang="en-US" altLang="en-US" sz="1000" smtClean="0">
                <a:solidFill>
                  <a:schemeClr val="tx1"/>
                </a:solidFill>
              </a:rPr>
              <a:pPr>
                <a:spcBef>
                  <a:spcPct val="0"/>
                </a:spcBef>
                <a:buClrTx/>
                <a:buSzTx/>
                <a:buFontTx/>
                <a:buNone/>
              </a:pPr>
              <a:t>7</a:t>
            </a:fld>
            <a:endParaRPr lang="en-US" altLang="en-US" sz="1000">
              <a:solidFill>
                <a:schemeClr val="tx1"/>
              </a:solidFill>
            </a:endParaRPr>
          </a:p>
        </p:txBody>
      </p:sp>
      <p:sp>
        <p:nvSpPr>
          <p:cNvPr id="360450" name="Rectangle 2">
            <a:extLst>
              <a:ext uri="{FF2B5EF4-FFF2-40B4-BE49-F238E27FC236}">
                <a16:creationId xmlns:a16="http://schemas.microsoft.com/office/drawing/2014/main" id="{05D4E195-928B-07AE-3CBC-929BD878FA9E}"/>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Still a Spinlocks</a:t>
            </a:r>
          </a:p>
        </p:txBody>
      </p:sp>
      <p:sp>
        <p:nvSpPr>
          <p:cNvPr id="26628" name="Rectangle 3">
            <a:extLst>
              <a:ext uri="{FF2B5EF4-FFF2-40B4-BE49-F238E27FC236}">
                <a16:creationId xmlns:a16="http://schemas.microsoft.com/office/drawing/2014/main" id="{E0AE0ECA-6F32-D4D8-3A72-E7CA56E0F45E}"/>
              </a:ext>
            </a:extLst>
          </p:cNvPr>
          <p:cNvSpPr>
            <a:spLocks noGrp="1" noChangeArrowheads="1"/>
          </p:cNvSpPr>
          <p:nvPr>
            <p:ph type="body" idx="1"/>
          </p:nvPr>
        </p:nvSpPr>
        <p:spPr/>
        <p:txBody>
          <a:bodyPr/>
          <a:lstStyle/>
          <a:p>
            <a:r>
              <a:rPr lang="en-US" altLang="en-US">
                <a:ea typeface="ＭＳ Ｐゴシック" panose="020B0600070205080204" pitchFamily="34" charset="-128"/>
              </a:rPr>
              <a:t>The problem with spinlocks is that they are wasteful</a:t>
            </a:r>
          </a:p>
          <a:p>
            <a:pPr lvl="1"/>
            <a:r>
              <a:rPr lang="en-US" altLang="en-US">
                <a:ea typeface="ＭＳ Ｐゴシック" panose="020B0600070205080204" pitchFamily="34" charset="-128"/>
              </a:rPr>
              <a:t>Although still useful in some cases; lets discuss advantages and disadvantages</a:t>
            </a:r>
          </a:p>
          <a:p>
            <a:endParaRPr lang="en-US" altLang="en-US">
              <a:ea typeface="ＭＳ Ｐゴシック" panose="020B0600070205080204" pitchFamily="34" charset="-128"/>
            </a:endParaRPr>
          </a:p>
          <a:p>
            <a:r>
              <a:rPr lang="en-US" altLang="en-US">
                <a:ea typeface="ＭＳ Ｐゴシック" panose="020B0600070205080204" pitchFamily="34" charset="-128"/>
              </a:rPr>
              <a:t>If a thread is spinning on a lock, then the scheduler thinks that this thread needs CPU and puts it on the ready queue</a:t>
            </a:r>
          </a:p>
          <a:p>
            <a:endParaRPr lang="en-US" altLang="en-US">
              <a:ea typeface="ＭＳ Ｐゴシック" panose="020B0600070205080204" pitchFamily="34" charset="-128"/>
            </a:endParaRPr>
          </a:p>
          <a:p>
            <a:r>
              <a:rPr lang="en-US" altLang="en-US">
                <a:ea typeface="ＭＳ Ｐゴシック" panose="020B0600070205080204" pitchFamily="34" charset="-128"/>
              </a:rPr>
              <a:t>If N threads are contending for the lock, the thread which holds the lock gets only 1/N</a:t>
            </a:r>
            <a:r>
              <a:rPr lang="ja-JP" altLang="en-US">
                <a:ea typeface="ＭＳ Ｐゴシック" panose="020B0600070205080204" pitchFamily="34" charset="-128"/>
              </a:rPr>
              <a:t>’</a:t>
            </a:r>
            <a:r>
              <a:rPr lang="en-US" altLang="ja-JP">
                <a:ea typeface="ＭＳ Ｐゴシック" panose="020B0600070205080204" pitchFamily="34" charset="-128"/>
              </a:rPr>
              <a:t>th of the CPU</a:t>
            </a:r>
            <a:endParaRPr lang="en-US" altLang="en-US">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oter Placeholder 4">
            <a:extLst>
              <a:ext uri="{FF2B5EF4-FFF2-40B4-BE49-F238E27FC236}">
                <a16:creationId xmlns:a16="http://schemas.microsoft.com/office/drawing/2014/main" id="{6867EB43-CAC5-FFDA-52AD-1AA5794C074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
        <p:nvSpPr>
          <p:cNvPr id="28674" name="Slide Number Placeholder 5">
            <a:extLst>
              <a:ext uri="{FF2B5EF4-FFF2-40B4-BE49-F238E27FC236}">
                <a16:creationId xmlns:a16="http://schemas.microsoft.com/office/drawing/2014/main" id="{418C2E64-1587-9AA8-B095-737572AC83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A6E96AB4-149F-2443-9F86-7A6EF73854A9}" type="slidenum">
              <a:rPr lang="en-US" altLang="en-US" sz="1000" smtClean="0">
                <a:solidFill>
                  <a:schemeClr val="tx1"/>
                </a:solidFill>
              </a:rPr>
              <a:pPr>
                <a:spcBef>
                  <a:spcPct val="0"/>
                </a:spcBef>
                <a:buClrTx/>
                <a:buSzTx/>
                <a:buFontTx/>
                <a:buNone/>
              </a:pPr>
              <a:t>8</a:t>
            </a:fld>
            <a:endParaRPr lang="en-US" altLang="en-US" sz="1000">
              <a:solidFill>
                <a:schemeClr val="tx1"/>
              </a:solidFill>
            </a:endParaRPr>
          </a:p>
        </p:txBody>
      </p:sp>
      <p:sp>
        <p:nvSpPr>
          <p:cNvPr id="361474" name="Rectangle 2">
            <a:extLst>
              <a:ext uri="{FF2B5EF4-FFF2-40B4-BE49-F238E27FC236}">
                <a16:creationId xmlns:a16="http://schemas.microsoft.com/office/drawing/2014/main" id="{329CAEC0-AFEC-D5F5-AD83-B41045FF52F8}"/>
              </a:ext>
            </a:extLst>
          </p:cNvPr>
          <p:cNvSpPr>
            <a:spLocks noGrp="1" noChangeArrowheads="1"/>
          </p:cNvSpPr>
          <p:nvPr>
            <p:ph type="title"/>
          </p:nvPr>
        </p:nvSpPr>
        <p:spPr>
          <a:xfrm>
            <a:off x="304800" y="152400"/>
            <a:ext cx="8534400" cy="685800"/>
          </a:xfrm>
        </p:spPr>
        <p:txBody>
          <a:bodyPr/>
          <a:lstStyle/>
          <a:p>
            <a:pPr algn="ctr">
              <a:defRPr/>
            </a:pPr>
            <a:r>
              <a:rPr lang="en-US" altLang="en-US" sz="2800" dirty="0">
                <a:ea typeface="ＭＳ Ｐゴシック" panose="020B0600070205080204" pitchFamily="34" charset="-128"/>
              </a:rPr>
              <a:t>Another solution: Disabling Interrupts</a:t>
            </a:r>
          </a:p>
        </p:txBody>
      </p:sp>
      <p:sp>
        <p:nvSpPr>
          <p:cNvPr id="28676" name="Rectangle 3">
            <a:extLst>
              <a:ext uri="{FF2B5EF4-FFF2-40B4-BE49-F238E27FC236}">
                <a16:creationId xmlns:a16="http://schemas.microsoft.com/office/drawing/2014/main" id="{0FEE087C-743A-B53E-79B6-789E1F07D165}"/>
              </a:ext>
            </a:extLst>
          </p:cNvPr>
          <p:cNvSpPr>
            <a:spLocks noGrp="1" noChangeArrowheads="1"/>
          </p:cNvSpPr>
          <p:nvPr>
            <p:ph type="body" idx="1"/>
          </p:nvPr>
        </p:nvSpPr>
        <p:spPr>
          <a:xfrm>
            <a:off x="685800" y="1447800"/>
            <a:ext cx="7924800" cy="4419600"/>
          </a:xfrm>
        </p:spPr>
        <p:txBody>
          <a:bodyPr/>
          <a:lstStyle/>
          <a:p>
            <a:r>
              <a:rPr lang="en-US" altLang="en-US">
                <a:ea typeface="ＭＳ Ｐゴシック" panose="020B0600070205080204" pitchFamily="34" charset="-128"/>
              </a:rPr>
              <a:t>Another implementation of acquire/release is to disable interrupts:</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r>
              <a:rPr lang="en-US" altLang="en-US">
                <a:ea typeface="ＭＳ Ｐゴシック" panose="020B0600070205080204" pitchFamily="34" charset="-128"/>
              </a:rPr>
              <a:t>Note that there is no state associated with the lock</a:t>
            </a:r>
          </a:p>
          <a:p>
            <a:r>
              <a:rPr lang="en-US" altLang="en-US">
                <a:solidFill>
                  <a:srgbClr val="D60093"/>
                </a:solidFill>
                <a:ea typeface="ＭＳ Ｐゴシック" panose="020B0600070205080204" pitchFamily="34" charset="-128"/>
              </a:rPr>
              <a:t>Can two threads disable interrupts simultaneously?</a:t>
            </a:r>
          </a:p>
        </p:txBody>
      </p:sp>
      <p:sp>
        <p:nvSpPr>
          <p:cNvPr id="28677" name="Text Box 4">
            <a:extLst>
              <a:ext uri="{FF2B5EF4-FFF2-40B4-BE49-F238E27FC236}">
                <a16:creationId xmlns:a16="http://schemas.microsoft.com/office/drawing/2014/main" id="{7559CEC5-28B7-F164-56F2-DB7D12901BCE}"/>
              </a:ext>
            </a:extLst>
          </p:cNvPr>
          <p:cNvSpPr txBox="1">
            <a:spLocks noChangeArrowheads="1"/>
          </p:cNvSpPr>
          <p:nvPr/>
        </p:nvSpPr>
        <p:spPr bwMode="auto">
          <a:xfrm>
            <a:off x="2667000" y="2514600"/>
            <a:ext cx="3429000" cy="2401888"/>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struct lock {</a:t>
            </a:r>
          </a:p>
          <a:p>
            <a:pPr>
              <a:buFont typeface="Monotype Sorts" pitchFamily="2" charset="2"/>
              <a:buNone/>
            </a:pPr>
            <a:r>
              <a:rPr lang="en-US" altLang="en-US" sz="1600" b="0"/>
              <a:t>}</a:t>
            </a:r>
          </a:p>
          <a:p>
            <a:pPr>
              <a:buFont typeface="Monotype Sorts" pitchFamily="2" charset="2"/>
              <a:buNone/>
            </a:pPr>
            <a:r>
              <a:rPr lang="en-US" altLang="en-US" sz="1600" b="0"/>
              <a:t>void </a:t>
            </a:r>
            <a:r>
              <a:rPr lang="en-US" altLang="en-US" sz="1600" b="0">
                <a:solidFill>
                  <a:srgbClr val="0000FF"/>
                </a:solidFill>
              </a:rPr>
              <a:t>acquire</a:t>
            </a:r>
            <a:r>
              <a:rPr lang="en-US" altLang="en-US" sz="1600" b="0"/>
              <a:t> (lock) {</a:t>
            </a:r>
          </a:p>
          <a:p>
            <a:pPr>
              <a:buFont typeface="Monotype Sorts" pitchFamily="2" charset="2"/>
              <a:buNone/>
            </a:pPr>
            <a:r>
              <a:rPr lang="en-US" altLang="en-US" sz="1600" b="0"/>
              <a:t>    </a:t>
            </a:r>
            <a:r>
              <a:rPr lang="en-US" altLang="en-US" sz="1600" b="0" i="1"/>
              <a:t>disable interrupts</a:t>
            </a:r>
            <a:r>
              <a:rPr lang="en-US" altLang="en-US" sz="1600" b="0"/>
              <a:t>;</a:t>
            </a:r>
          </a:p>
          <a:p>
            <a:pPr>
              <a:buFont typeface="Monotype Sorts" pitchFamily="2" charset="2"/>
              <a:buNone/>
            </a:pPr>
            <a:r>
              <a:rPr lang="en-US" altLang="en-US" sz="1600" b="0"/>
              <a:t>}</a:t>
            </a:r>
          </a:p>
          <a:p>
            <a:pPr>
              <a:buFont typeface="Monotype Sorts" pitchFamily="2" charset="2"/>
              <a:buNone/>
            </a:pPr>
            <a:r>
              <a:rPr lang="en-US" altLang="en-US" sz="1600" b="0"/>
              <a:t>void </a:t>
            </a:r>
            <a:r>
              <a:rPr lang="en-US" altLang="en-US" sz="1600" b="0">
                <a:solidFill>
                  <a:srgbClr val="0000FF"/>
                </a:solidFill>
              </a:rPr>
              <a:t>release</a:t>
            </a:r>
            <a:r>
              <a:rPr lang="en-US" altLang="en-US" sz="1600" b="0"/>
              <a:t> (lock) {</a:t>
            </a:r>
          </a:p>
          <a:p>
            <a:pPr>
              <a:buFont typeface="Monotype Sorts" pitchFamily="2" charset="2"/>
              <a:buNone/>
            </a:pPr>
            <a:r>
              <a:rPr lang="en-US" altLang="en-US" sz="1600" b="0"/>
              <a:t>    </a:t>
            </a:r>
            <a:r>
              <a:rPr lang="en-US" altLang="en-US" sz="1600" b="0" i="1"/>
              <a:t>enable interrupts</a:t>
            </a:r>
            <a:r>
              <a:rPr lang="en-US" altLang="en-US" sz="1600" b="0"/>
              <a:t>;</a:t>
            </a:r>
          </a:p>
          <a:p>
            <a:pPr>
              <a:buFont typeface="Monotype Sorts" pitchFamily="2" charset="2"/>
              <a:buNone/>
            </a:pPr>
            <a:r>
              <a:rPr lang="en-US" altLang="en-US" sz="1600" b="0"/>
              <a:t>}</a:t>
            </a:r>
            <a:endParaRPr lang="en-US" altLang="en-US" sz="100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Footer Placeholder 4">
            <a:extLst>
              <a:ext uri="{FF2B5EF4-FFF2-40B4-BE49-F238E27FC236}">
                <a16:creationId xmlns:a16="http://schemas.microsoft.com/office/drawing/2014/main" id="{AECD9E9C-D6A9-07F7-EAFE-9F86934E101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8 – Synchronization</a:t>
            </a:r>
            <a:endParaRPr lang="en-US" altLang="en-US" sz="1400" b="0">
              <a:solidFill>
                <a:schemeClr val="tx1"/>
              </a:solidFill>
              <a:latin typeface="Times New Roman" panose="02020603050405020304" pitchFamily="18" charset="0"/>
            </a:endParaRPr>
          </a:p>
        </p:txBody>
      </p:sp>
      <p:sp>
        <p:nvSpPr>
          <p:cNvPr id="30722" name="Slide Number Placeholder 5">
            <a:extLst>
              <a:ext uri="{FF2B5EF4-FFF2-40B4-BE49-F238E27FC236}">
                <a16:creationId xmlns:a16="http://schemas.microsoft.com/office/drawing/2014/main" id="{BD0F6AC4-67E4-D1C8-AB59-BAA79F9CC1A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AC21CB94-8CA0-8E40-8324-258AED5D18F5}" type="slidenum">
              <a:rPr lang="en-US" altLang="en-US" sz="1000" smtClean="0">
                <a:solidFill>
                  <a:schemeClr val="tx1"/>
                </a:solidFill>
              </a:rPr>
              <a:pPr>
                <a:spcBef>
                  <a:spcPct val="0"/>
                </a:spcBef>
                <a:buClrTx/>
                <a:buSzTx/>
                <a:buFontTx/>
                <a:buNone/>
              </a:pPr>
              <a:t>9</a:t>
            </a:fld>
            <a:endParaRPr lang="en-US" altLang="en-US" sz="1000">
              <a:solidFill>
                <a:schemeClr val="tx1"/>
              </a:solidFill>
            </a:endParaRPr>
          </a:p>
        </p:txBody>
      </p:sp>
      <p:sp>
        <p:nvSpPr>
          <p:cNvPr id="362498" name="Rectangle 2">
            <a:extLst>
              <a:ext uri="{FF2B5EF4-FFF2-40B4-BE49-F238E27FC236}">
                <a16:creationId xmlns:a16="http://schemas.microsoft.com/office/drawing/2014/main" id="{19B37E18-ACA0-E043-C74D-886E686250FC}"/>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On Disabling Interrupts</a:t>
            </a:r>
          </a:p>
        </p:txBody>
      </p:sp>
      <p:sp>
        <p:nvSpPr>
          <p:cNvPr id="30724" name="Rectangle 3">
            <a:extLst>
              <a:ext uri="{FF2B5EF4-FFF2-40B4-BE49-F238E27FC236}">
                <a16:creationId xmlns:a16="http://schemas.microsoft.com/office/drawing/2014/main" id="{14C0371A-0BB7-2E90-D7A4-889E670E10E3}"/>
              </a:ext>
            </a:extLst>
          </p:cNvPr>
          <p:cNvSpPr>
            <a:spLocks noGrp="1" noChangeArrowheads="1"/>
          </p:cNvSpPr>
          <p:nvPr>
            <p:ph type="body" idx="1"/>
          </p:nvPr>
        </p:nvSpPr>
        <p:spPr>
          <a:xfrm>
            <a:off x="685800" y="1600200"/>
            <a:ext cx="7924800" cy="4648200"/>
          </a:xfrm>
        </p:spPr>
        <p:txBody>
          <a:bodyPr/>
          <a:lstStyle/>
          <a:p>
            <a:r>
              <a:rPr lang="en-US" altLang="en-US">
                <a:ea typeface="ＭＳ Ｐゴシック" panose="020B0600070205080204" pitchFamily="34" charset="-128"/>
              </a:rPr>
              <a:t>Disabling interrupts blocks notification of external events that could trigger a context switch (e.g., timer)</a:t>
            </a:r>
          </a:p>
          <a:p>
            <a:r>
              <a:rPr lang="en-US" altLang="en-US">
                <a:ea typeface="ＭＳ Ｐゴシック" panose="020B0600070205080204" pitchFamily="34" charset="-128"/>
              </a:rPr>
              <a:t>In a </a:t>
            </a:r>
            <a:r>
              <a:rPr lang="ja-JP" altLang="en-US">
                <a:ea typeface="ＭＳ Ｐゴシック" panose="020B0600070205080204" pitchFamily="34" charset="-128"/>
              </a:rPr>
              <a:t>“</a:t>
            </a:r>
            <a:r>
              <a:rPr lang="en-US" altLang="ja-JP">
                <a:ea typeface="ＭＳ Ｐゴシック" panose="020B0600070205080204" pitchFamily="34" charset="-128"/>
              </a:rPr>
              <a:t>real</a:t>
            </a:r>
            <a:r>
              <a:rPr lang="ja-JP" altLang="en-US">
                <a:ea typeface="ＭＳ Ｐゴシック" panose="020B0600070205080204" pitchFamily="34" charset="-128"/>
              </a:rPr>
              <a:t>”</a:t>
            </a:r>
            <a:r>
              <a:rPr lang="en-US" altLang="ja-JP">
                <a:ea typeface="ＭＳ Ｐゴシック" panose="020B0600070205080204" pitchFamily="34" charset="-128"/>
              </a:rPr>
              <a:t> system, this is only available to the kernel</a:t>
            </a:r>
          </a:p>
          <a:p>
            <a:pPr lvl="1"/>
            <a:r>
              <a:rPr lang="en-US" altLang="en-US">
                <a:solidFill>
                  <a:srgbClr val="D60093"/>
                </a:solidFill>
                <a:ea typeface="ＭＳ Ｐゴシック" panose="020B0600070205080204" pitchFamily="34" charset="-128"/>
              </a:rPr>
              <a:t>Why?</a:t>
            </a:r>
          </a:p>
          <a:p>
            <a:pPr lvl="1"/>
            <a:endParaRPr lang="en-US" altLang="en-US">
              <a:solidFill>
                <a:srgbClr val="D60093"/>
              </a:solidFill>
              <a:ea typeface="ＭＳ Ｐゴシック" panose="020B0600070205080204" pitchFamily="34" charset="-128"/>
            </a:endParaRPr>
          </a:p>
          <a:p>
            <a:r>
              <a:rPr lang="en-US" altLang="en-US">
                <a:solidFill>
                  <a:srgbClr val="FF3300"/>
                </a:solidFill>
                <a:ea typeface="ＭＳ Ｐゴシック" panose="020B0600070205080204" pitchFamily="34" charset="-128"/>
              </a:rPr>
              <a:t>Disabling interrupts is insufficient on a multiprocessor</a:t>
            </a:r>
          </a:p>
          <a:p>
            <a:pPr lvl="1"/>
            <a:r>
              <a:rPr lang="en-US" altLang="en-US">
                <a:ea typeface="ＭＳ Ｐゴシック" panose="020B0600070205080204" pitchFamily="34" charset="-128"/>
              </a:rPr>
              <a:t>Back to atomic instructions</a:t>
            </a:r>
          </a:p>
          <a:p>
            <a:r>
              <a:rPr lang="en-US" altLang="en-US">
                <a:ea typeface="ＭＳ Ｐゴシック" panose="020B0600070205080204" pitchFamily="34" charset="-128"/>
              </a:rPr>
              <a:t>Like spinlocks, only want to disable interrupts to implement higher-level synchronization primitives </a:t>
            </a:r>
          </a:p>
          <a:p>
            <a:pPr lvl="1"/>
            <a:r>
              <a:rPr lang="en-US" altLang="en-US">
                <a:ea typeface="ＭＳ Ｐゴシック" panose="020B0600070205080204" pitchFamily="34" charset="-128"/>
              </a:rPr>
              <a:t>Don</a:t>
            </a:r>
            <a:r>
              <a:rPr lang="ja-JP" altLang="en-US">
                <a:ea typeface="ＭＳ Ｐゴシック" panose="020B0600070205080204" pitchFamily="34" charset="-128"/>
              </a:rPr>
              <a:t>’</a:t>
            </a:r>
            <a:r>
              <a:rPr lang="en-US" altLang="ja-JP">
                <a:ea typeface="ＭＳ Ｐゴシック" panose="020B0600070205080204" pitchFamily="34" charset="-128"/>
              </a:rPr>
              <a:t>t want interrupts disabled between acquire and release</a:t>
            </a:r>
            <a:endParaRPr lang="en-US" altLang="en-US">
              <a:ea typeface="ＭＳ Ｐゴシック" panose="020B0600070205080204" pitchFamily="34" charset="-128"/>
            </a:endParaRPr>
          </a:p>
        </p:txBody>
      </p:sp>
    </p:spTree>
  </p:cSld>
  <p:clrMapOvr>
    <a:masterClrMapping/>
  </p:clrMapOvr>
</p:sld>
</file>

<file path=ppt/theme/theme1.xml><?xml version="1.0" encoding="utf-8"?>
<a:theme xmlns:a="http://schemas.openxmlformats.org/drawingml/2006/main" name="dbllineb">
  <a:themeElements>
    <a:clrScheme name="">
      <a:dk1>
        <a:srgbClr val="333399"/>
      </a:dk1>
      <a:lt1>
        <a:srgbClr val="FFFFFF"/>
      </a:lt1>
      <a:dk2>
        <a:srgbClr val="CC0000"/>
      </a:dk2>
      <a:lt2>
        <a:srgbClr val="CECECE"/>
      </a:lt2>
      <a:accent1>
        <a:srgbClr val="EBEBEB"/>
      </a:accent1>
      <a:accent2>
        <a:srgbClr val="232323"/>
      </a:accent2>
      <a:accent3>
        <a:srgbClr val="FFFFFF"/>
      </a:accent3>
      <a:accent4>
        <a:srgbClr val="2A2A82"/>
      </a:accent4>
      <a:accent5>
        <a:srgbClr val="F3F3F3"/>
      </a:accent5>
      <a:accent6>
        <a:srgbClr val="1F1F1F"/>
      </a:accent6>
      <a:hlink>
        <a:srgbClr val="9C9C9C"/>
      </a:hlink>
      <a:folHlink>
        <a:srgbClr val="676767"/>
      </a:folHlink>
    </a:clrScheme>
    <a:fontScheme name="dbllineb">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stealth" w="med" len="lg"/>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stealth" w="med" len="lg"/>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dbllineb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bllineb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bllineb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bllineb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bllineb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bllineb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bllineb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c:\msoffice\powerpnt\template\bwovrhd\dbllineb.ppt</Template>
  <TotalTime>5380</TotalTime>
  <Pages>7</Pages>
  <Words>2142</Words>
  <Application>Microsoft Macintosh PowerPoint</Application>
  <PresentationFormat>Letter Paper (8.5x11 in)</PresentationFormat>
  <Paragraphs>351</Paragraphs>
  <Slides>21</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ＭＳ Ｐゴシック</vt:lpstr>
      <vt:lpstr>Arial Black</vt:lpstr>
      <vt:lpstr>Monotype Sorts</vt:lpstr>
      <vt:lpstr>ZapfDingbats</vt:lpstr>
      <vt:lpstr>Times New Roman</vt:lpstr>
      <vt:lpstr>Wingdings</vt:lpstr>
      <vt:lpstr>dbllineb</vt:lpstr>
      <vt:lpstr>CSE 153 Design of Operating Systems  Winter 23</vt:lpstr>
      <vt:lpstr>Goals of this lecture</vt:lpstr>
      <vt:lpstr>Synchronization so far…</vt:lpstr>
      <vt:lpstr>Hardware to the rescue</vt:lpstr>
      <vt:lpstr>Atomic Instructions:  Test-And-Set</vt:lpstr>
      <vt:lpstr>Using Test-And-Set</vt:lpstr>
      <vt:lpstr>Still a Spinlocks</vt:lpstr>
      <vt:lpstr>Another solution: Disabling Interrupts</vt:lpstr>
      <vt:lpstr>On Disabling Interrupts</vt:lpstr>
      <vt:lpstr>Summarize Where We Are</vt:lpstr>
      <vt:lpstr>Higher-Level Synchronization</vt:lpstr>
      <vt:lpstr>Higher-Level Synchronization</vt:lpstr>
      <vt:lpstr>Implementing a Blocking Lock</vt:lpstr>
      <vt:lpstr>Implementing a Blocking Lock</vt:lpstr>
      <vt:lpstr>Semaphores</vt:lpstr>
      <vt:lpstr>Blocking in Semaphores</vt:lpstr>
      <vt:lpstr>Semaphore Types</vt:lpstr>
      <vt:lpstr>Using Semaphores</vt:lpstr>
      <vt:lpstr>Using Semaphores</vt:lpstr>
      <vt:lpstr>Example Problem(s)</vt:lpstr>
      <vt:lpstr>Bakery algorithm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153 Design of Operating Systems  Spring 2016</dc:title>
  <dc:subject/>
  <dc:creator>Tala Abughazaleh</dc:creator>
  <cp:keywords/>
  <dc:description/>
  <cp:lastModifiedBy>Nael Abu-Ghazaleh</cp:lastModifiedBy>
  <cp:revision>33</cp:revision>
  <cp:lastPrinted>1999-09-08T17:25:07Z</cp:lastPrinted>
  <dcterms:created xsi:type="dcterms:W3CDTF">2016-04-12T05:22:22Z</dcterms:created>
  <dcterms:modified xsi:type="dcterms:W3CDTF">2023-01-30T15:05:34Z</dcterms:modified>
</cp:coreProperties>
</file>