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8" r:id="rId2"/>
    <p:sldId id="355" r:id="rId3"/>
    <p:sldId id="356" r:id="rId4"/>
    <p:sldId id="345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7" r:id="rId13"/>
    <p:sldId id="358" r:id="rId14"/>
    <p:sldId id="329" r:id="rId15"/>
    <p:sldId id="330" r:id="rId16"/>
    <p:sldId id="331" r:id="rId17"/>
    <p:sldId id="332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3" r:id="rId29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14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CAD1D37-065B-3C98-2E0A-15EE0CA5050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0" tIns="0" rIns="20100" bIns="0" numCol="1" anchor="t" anchorCtr="0" compatLnSpc="1">
            <a:prstTxWarp prst="textNoShape">
              <a:avLst/>
            </a:prstTxWarp>
          </a:bodyPr>
          <a:lstStyle>
            <a:lvl1pPr defTabSz="965200">
              <a:defRPr sz="11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2B26CF9-B53C-586B-43FD-DEC6C7C48A7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0" tIns="0" rIns="20100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1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CBD128C-3EC0-1866-2440-0287401FB6E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0" tIns="0" rIns="20100" bIns="0" numCol="1" anchor="b" anchorCtr="0" compatLnSpc="1">
            <a:prstTxWarp prst="textNoShape">
              <a:avLst/>
            </a:prstTxWarp>
          </a:bodyPr>
          <a:lstStyle>
            <a:lvl1pPr defTabSz="965200">
              <a:defRPr sz="11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FF75A5B1-8BC9-5F74-3835-199E54BEDA4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0" tIns="0" rIns="20100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100" b="0" i="1"/>
            </a:lvl1pPr>
          </a:lstStyle>
          <a:p>
            <a:pPr>
              <a:defRPr/>
            </a:pPr>
            <a:fld id="{BF134C3B-EAC7-9243-A996-DF41A6EB5D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F8FCEB5-363E-9782-45B0-362A7AE532E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0" tIns="0" rIns="20100" bIns="0" numCol="1" anchor="t" anchorCtr="0" compatLnSpc="1">
            <a:prstTxWarp prst="textNoShape">
              <a:avLst/>
            </a:prstTxWarp>
          </a:bodyPr>
          <a:lstStyle>
            <a:lvl1pPr defTabSz="965200">
              <a:defRPr sz="11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77E7C48-4DE6-E817-9334-D65BDFE8476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0" tIns="0" rIns="20100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1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2478540-9DD9-FE79-D389-832C4DD19F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0" tIns="0" rIns="20100" bIns="0" numCol="1" anchor="b" anchorCtr="0" compatLnSpc="1">
            <a:prstTxWarp prst="textNoShape">
              <a:avLst/>
            </a:prstTxWarp>
          </a:bodyPr>
          <a:lstStyle>
            <a:lvl1pPr defTabSz="965200">
              <a:defRPr sz="11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787B0F1F-496C-5B26-35AB-190829F2EA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0" tIns="0" rIns="20100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100" b="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D446CC2-2103-8049-9A9C-3279380048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03408D2D-83B2-82DC-742D-8CC13DC2A29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54" tIns="48580" rIns="97154" bIns="48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AD2E8270-EE53-8A96-0C25-DAE348DA484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27075"/>
            <a:ext cx="4781550" cy="3586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>
            <a:extLst>
              <a:ext uri="{FF2B5EF4-FFF2-40B4-BE49-F238E27FC236}">
                <a16:creationId xmlns:a16="http://schemas.microsoft.com/office/drawing/2014/main" id="{A21DC0AC-C9A4-2256-255A-D6CC37E9C0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08211D9-2E5F-BE4C-84C6-9A8C291A9805}" type="slidenum">
              <a:rPr lang="en-US" altLang="en-US" sz="1100" b="0" smtClean="0">
                <a:latin typeface="Times New Roman" panose="02020603050405020304" pitchFamily="18" charset="0"/>
              </a:rPr>
              <a:pPr/>
              <a:t>1</a:t>
            </a:fld>
            <a:endParaRPr lang="en-US" altLang="en-US" sz="1100" b="0">
              <a:latin typeface="Times New Roman" panose="02020603050405020304" pitchFamily="18" charset="0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F48A10C6-1DDF-7A5A-C047-636A601FB3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41F84D4-335F-9C2B-E80A-950A568CCC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EFC80A4F-F18D-642C-6230-6EC958FD2D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56CD1874-4CF8-56E5-9F4A-76C330B60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0DC1F3F7-F408-F0D6-6BFA-7C1473E129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A1F66DB-3B60-6E4F-9290-4351B1B5E3BA}" type="slidenum">
              <a:rPr lang="en-US" altLang="en-US" sz="1100" b="0" smtClean="0">
                <a:latin typeface="Times New Roman" panose="02020603050405020304" pitchFamily="18" charset="0"/>
              </a:rPr>
              <a:pPr/>
              <a:t>3</a:t>
            </a:fld>
            <a:endParaRPr lang="en-US" altLang="en-US" sz="11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>
            <a:extLst>
              <a:ext uri="{FF2B5EF4-FFF2-40B4-BE49-F238E27FC236}">
                <a16:creationId xmlns:a16="http://schemas.microsoft.com/office/drawing/2014/main" id="{E127FD19-52D2-9E37-E267-2E19530F3B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>
            <a:extLst>
              <a:ext uri="{FF2B5EF4-FFF2-40B4-BE49-F238E27FC236}">
                <a16:creationId xmlns:a16="http://schemas.microsoft.com/office/drawing/2014/main" id="{81A621B3-6F48-BEFF-D637-F1A33A844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Next we look at how the OS implements the process execution model.  This includes (1) what data structures it uses and how it uses them; (2) how does it pause and unpause processes so that it can multiplex the use of the CPU; and (3) scheduling (which is a topic for later): how do we pick a process to run among the available processes.</a:t>
            </a:r>
          </a:p>
        </p:txBody>
      </p:sp>
      <p:sp>
        <p:nvSpPr>
          <p:cNvPr id="21507" name="Slide Number Placeholder 3">
            <a:extLst>
              <a:ext uri="{FF2B5EF4-FFF2-40B4-BE49-F238E27FC236}">
                <a16:creationId xmlns:a16="http://schemas.microsoft.com/office/drawing/2014/main" id="{72C3DAEC-4BBD-5561-4F00-2450DA92E3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FD58003-EEC5-7E46-B396-06255F690F12}" type="slidenum">
              <a:rPr lang="en-US" altLang="en-US" sz="1100" b="0" smtClean="0">
                <a:latin typeface="Times New Roman" panose="02020603050405020304" pitchFamily="18" charset="0"/>
              </a:rPr>
              <a:pPr/>
              <a:t>4</a:t>
            </a:fld>
            <a:endParaRPr lang="en-US" altLang="en-US" sz="11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>
            <a:extLst>
              <a:ext uri="{FF2B5EF4-FFF2-40B4-BE49-F238E27FC236}">
                <a16:creationId xmlns:a16="http://schemas.microsoft.com/office/drawing/2014/main" id="{E54E9254-DE3C-BD5C-6EB6-8631357D4B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>
            <a:extLst>
              <a:ext uri="{FF2B5EF4-FFF2-40B4-BE49-F238E27FC236}">
                <a16:creationId xmlns:a16="http://schemas.microsoft.com/office/drawing/2014/main" id="{B34FF200-6AB8-A2A1-74D3-8C17D800F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Shown for dramatic effect and to show that this really exists in operating systems </a:t>
            </a:r>
            <a:r>
              <a:rPr lang="mr-IN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–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you don</a:t>
            </a:r>
            <a:r>
              <a:rPr lang="mr-IN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latin typeface="Arial" panose="020B0604020202020204" pitchFamily="34" charset="0"/>
                <a:ea typeface="ＭＳ Ｐゴシック" panose="020B0600070205080204" pitchFamily="34" charset="-128"/>
              </a:rPr>
              <a:t>t need to know anything about the Solaris PCB</a:t>
            </a: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D2CD51A0-8839-7DEA-FD7C-64817D49A4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B8FCE60-9428-8945-B0D6-AE1383BACAAA}" type="slidenum">
              <a:rPr lang="en-US" altLang="en-US" sz="1100" b="0" smtClean="0">
                <a:latin typeface="Times New Roman" panose="02020603050405020304" pitchFamily="18" charset="0"/>
              </a:rPr>
              <a:pPr/>
              <a:t>6</a:t>
            </a:fld>
            <a:endParaRPr lang="en-US" altLang="en-US" sz="11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>
            <a:extLst>
              <a:ext uri="{FF2B5EF4-FFF2-40B4-BE49-F238E27FC236}">
                <a16:creationId xmlns:a16="http://schemas.microsoft.com/office/drawing/2014/main" id="{7B146987-6F9D-1FD2-9FF2-9C1CEBCAA6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Notes Placeholder 2">
            <a:extLst>
              <a:ext uri="{FF2B5EF4-FFF2-40B4-BE49-F238E27FC236}">
                <a16:creationId xmlns:a16="http://schemas.microsoft.com/office/drawing/2014/main" id="{22EA4785-23B7-482E-5D38-367672E84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7651" name="Slide Number Placeholder 3">
            <a:extLst>
              <a:ext uri="{FF2B5EF4-FFF2-40B4-BE49-F238E27FC236}">
                <a16:creationId xmlns:a16="http://schemas.microsoft.com/office/drawing/2014/main" id="{880D8754-47AA-D21B-4EA4-CA0CCD0A7D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5EA04D4-8386-B24F-8143-F1074B2D660B}" type="slidenum">
              <a:rPr lang="en-US" altLang="en-US" sz="1100" b="0" smtClean="0">
                <a:latin typeface="Times New Roman" panose="02020603050405020304" pitchFamily="18" charset="0"/>
              </a:rPr>
              <a:pPr/>
              <a:t>8</a:t>
            </a:fld>
            <a:endParaRPr lang="en-US" altLang="en-US" sz="11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>
            <a:extLst>
              <a:ext uri="{FF2B5EF4-FFF2-40B4-BE49-F238E27FC236}">
                <a16:creationId xmlns:a16="http://schemas.microsoft.com/office/drawing/2014/main" id="{7744879B-E300-DBA6-CEBE-B496DAF8B0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>
            <a:extLst>
              <a:ext uri="{FF2B5EF4-FFF2-40B4-BE49-F238E27FC236}">
                <a16:creationId xmlns:a16="http://schemas.microsoft.com/office/drawing/2014/main" id="{7B2156BC-AB1F-CC26-68E1-D8119AA39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Now that we see how the process abstraction and CPU virtualization works, lets look at the interface that we offer to the programmer/user</a:t>
            </a:r>
          </a:p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For most of these abstractions, since the virtualization is implemented by the OS, the interface represents a set of system calls relevant to this abstraction</a:t>
            </a:r>
          </a:p>
        </p:txBody>
      </p:sp>
      <p:sp>
        <p:nvSpPr>
          <p:cNvPr id="34819" name="Slide Number Placeholder 3">
            <a:extLst>
              <a:ext uri="{FF2B5EF4-FFF2-40B4-BE49-F238E27FC236}">
                <a16:creationId xmlns:a16="http://schemas.microsoft.com/office/drawing/2014/main" id="{91ABF9F7-F41B-A61E-E426-DDE80DC18B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136D737-5181-B442-B7A6-C9A0166A3F45}" type="slidenum">
              <a:rPr lang="en-US" altLang="en-US" sz="1100" b="0" smtClean="0">
                <a:latin typeface="Times New Roman" panose="02020603050405020304" pitchFamily="18" charset="0"/>
              </a:rPr>
              <a:pPr/>
              <a:t>14</a:t>
            </a:fld>
            <a:endParaRPr lang="en-US" altLang="en-US" sz="11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96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E2002CA-C167-087C-28BC-8E71156DB4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 b="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January 14, 2014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DF29CE7-3581-578E-00C9-11BE2D19D0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CSE 153 – Lecture 5– Processes (II)</a:t>
            </a:r>
          </a:p>
        </p:txBody>
      </p:sp>
    </p:spTree>
    <p:extLst>
      <p:ext uri="{BB962C8B-B14F-4D97-AF65-F5344CB8AC3E}">
        <p14:creationId xmlns:p14="http://schemas.microsoft.com/office/powerpoint/2010/main" val="326543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EF45E71-84D9-2D30-E39F-3939D8FDEC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14,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90BD76B-F068-102F-BFFB-314E54CB67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5– Processes (II)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218E6F0-AE3F-D63B-9DAD-EDB8A09078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644BF-09B0-064D-BADE-CA98A20B31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42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4CA3DF1-5356-D218-3E35-DA08E414B6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14,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F39EAE5-E9D0-02C4-E0A6-8D45A63F1E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5– Processes (II)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5B3F7CF-862A-9943-91D0-A061539123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6D42F-2E12-9147-A0F4-4DB5D904A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18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BA20943-DC83-A1B1-DF31-E1F2FA795C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14,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69513A3-6484-8C6A-CC82-A1B75E6921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5– Processes (II)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B0020F1-E541-91EA-BDB3-DEF3939AFB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C173F-84BC-9241-8C6C-3FDF0A9A93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324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5B9A5C8-A5FD-911F-BE57-5140F76B44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14,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30D935C-2C53-13FC-1619-8D68F4EC86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5– Processes (II)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C1AA875-3553-BEAB-D3D5-5DACAD892A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E71A7-21EE-4545-876A-279CB3D59B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79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18FB19C-01B7-F418-58D1-A64BF02B75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14,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12BB4D4-301B-2179-027B-95F1CB93F8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5– Processes (II)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DDF03A5B-3167-6A87-92E6-D2FF8F5610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0044A-B114-DD4A-827E-A5A1BA57CD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4894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37969B7-A382-256B-E5A3-B4341ED95F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14,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9F3D1530-DA64-8DBB-81D9-C45E684C46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5– Processes (II)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1AA05791-95CB-5376-3887-5A3984F300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C34B-22D8-164D-81A0-C849AAF2AD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1971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9CA2FDF-B6C4-B45C-10D8-E0AD566DC7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14,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062E3B-A68B-3C9D-A786-86A2DA1B55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5– Processes (II)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CF3FD0B-BF72-31BE-35B1-9E57C48612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B0CFF-1597-DC40-A9ED-860585610B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210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E7D4FD2-FCFC-BDA7-92B0-F5687C4ED0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14,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9D96AA9-5BDD-F92A-8A1D-742C7FF82D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5– Processes (II)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0F5D95CF-EF05-EE64-F82E-87E4651BCB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ACED2-F225-DA44-A123-1509B3F9B4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42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329B096-97D1-0DB0-9A52-5903196064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14,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8C5CD95-4307-16C6-D751-B5FD535C21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5– Processes (II)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98BE8E0C-E9A7-2AD5-BF5C-82A8638643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F6862-9756-054C-B02F-FB8C832AA7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09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648B16C-0D2C-E6F7-9DBB-EC64EC982E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14,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E02F93C-8C6A-0E98-9995-122F227917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5– Processes (II)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F0933C4D-20CE-36A2-A12D-75127F4427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66E71-D678-3747-8DCB-39E752FC5D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6289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066F091-7AAA-4940-4AB2-DEAA396C2C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January 14,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C3F9823-E7CE-4527-5427-A410339B5D1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CSE 153 – Lecture 5– Processes (II)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A6FC6FAF-806B-D66C-82B4-B2417A22DF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CB9EA8E8-8EC8-E63E-B569-1F96ADAF39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4BC65BDC-3939-0CB6-AD44-818B41E343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24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ED59A43D-8BFF-144B-A81D-D1878FE4D1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Line 13">
            <a:extLst>
              <a:ext uri="{FF2B5EF4-FFF2-40B4-BE49-F238E27FC236}">
                <a16:creationId xmlns:a16="http://schemas.microsoft.com/office/drawing/2014/main" id="{8CB680E0-CA57-5FCD-A662-ED2D706DBBF8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371600"/>
            <a:ext cx="8305800" cy="0"/>
          </a:xfrm>
          <a:prstGeom prst="line">
            <a:avLst/>
          </a:prstGeom>
          <a:noFill/>
          <a:ln w="44450">
            <a:solidFill>
              <a:srgbClr val="0000FF"/>
            </a:solidFill>
            <a:round/>
            <a:headEnd/>
            <a:tailEnd/>
          </a:ln>
          <a:effectLst>
            <a:outerShdw dist="53882" dir="2700000" algn="ctr" rotWithShape="0">
              <a:srgbClr val="333399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24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ZapfDingbats" pitchFamily="82" charset="2"/>
        <a:buChar char="u"/>
        <a:defRPr sz="2000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n"/>
        <a:defRPr sz="1600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1600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9951254-162E-6931-8E44-98E15097B41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3048000"/>
          </a:xfrm>
        </p:spPr>
        <p:txBody>
          <a:bodyPr/>
          <a:lstStyle/>
          <a:p>
            <a:pPr algn="ctr">
              <a:defRPr/>
            </a:pP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CSE 153</a:t>
            </a:r>
            <a:b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Design of Operating Systems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sz="3200" dirty="0">
                <a:ea typeface="ＭＳ Ｐゴシック" panose="020B0600070205080204" pitchFamily="34" charset="-128"/>
              </a:rPr>
            </a:br>
            <a:r>
              <a:rPr lang="en-US" altLang="en-US" sz="3200" dirty="0">
                <a:ea typeface="ＭＳ Ｐゴシック" panose="020B0600070205080204" pitchFamily="34" charset="-128"/>
              </a:rPr>
              <a:t>Winter 2023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F653BCA-BC45-471A-00CE-9F3D12C942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3886200"/>
            <a:ext cx="7315200" cy="1752600"/>
          </a:xfrm>
        </p:spPr>
        <p:txBody>
          <a:bodyPr/>
          <a:lstStyle/>
          <a:p>
            <a:pPr>
              <a:buFont typeface="Monotype Sorts" charset="0"/>
              <a:buNone/>
              <a:defRPr/>
            </a:pPr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Lecture </a:t>
            </a:r>
            <a:r>
              <a:rPr lang="en-US" sz="2800" dirty="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5</a:t>
            </a:r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: Processes (2)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ooter Placeholder 4">
            <a:extLst>
              <a:ext uri="{FF2B5EF4-FFF2-40B4-BE49-F238E27FC236}">
                <a16:creationId xmlns:a16="http://schemas.microsoft.com/office/drawing/2014/main" id="{0B350378-B260-3F66-984B-A2187C9D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698" name="Slide Number Placeholder 5">
            <a:extLst>
              <a:ext uri="{FF2B5EF4-FFF2-40B4-BE49-F238E27FC236}">
                <a16:creationId xmlns:a16="http://schemas.microsoft.com/office/drawing/2014/main" id="{7B5CA1F2-1AAA-08CA-95A7-07ED31D87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DB5833-16F5-914B-AA40-480B1C9BDCD1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94914" name="Rectangle 2">
            <a:extLst>
              <a:ext uri="{FF2B5EF4-FFF2-40B4-BE49-F238E27FC236}">
                <a16:creationId xmlns:a16="http://schemas.microsoft.com/office/drawing/2014/main" id="{2287A1A3-BC16-EE74-C573-CEC5E5549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839200" cy="838200"/>
          </a:xfrm>
        </p:spPr>
        <p:txBody>
          <a:bodyPr/>
          <a:lstStyle/>
          <a:p>
            <a:pPr>
              <a:defRPr/>
            </a:pPr>
            <a:r>
              <a:rPr lang="en-US" altLang="en-US" sz="3200">
                <a:ea typeface="ＭＳ Ｐゴシック" panose="020B0600070205080204" pitchFamily="34" charset="-128"/>
              </a:rPr>
              <a:t>How does the OS track processes?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A3DD05B-4570-F48E-EA47-B1C235DCD4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 OS maintains a collection of queues that represent the state of all processes in the system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Typically, the OS at least one queue for each state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Ready, waiting, etc.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Each PCB is queued on a state queue according to its current state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As a process changes state, its PCB is unlinked from one queue and linked into another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oter Placeholder 4">
            <a:extLst>
              <a:ext uri="{FF2B5EF4-FFF2-40B4-BE49-F238E27FC236}">
                <a16:creationId xmlns:a16="http://schemas.microsoft.com/office/drawing/2014/main" id="{0BA281AF-3307-4C2B-D6CD-4D46B9EA9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2" name="Slide Number Placeholder 5">
            <a:extLst>
              <a:ext uri="{FF2B5EF4-FFF2-40B4-BE49-F238E27FC236}">
                <a16:creationId xmlns:a16="http://schemas.microsoft.com/office/drawing/2014/main" id="{167293F4-19B9-CD6E-DC24-7AA1E1E8A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2688E8-6E9C-CF49-9E74-7A1C35DA29D0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95938" name="Rectangle 2">
            <a:extLst>
              <a:ext uri="{FF2B5EF4-FFF2-40B4-BE49-F238E27FC236}">
                <a16:creationId xmlns:a16="http://schemas.microsoft.com/office/drawing/2014/main" id="{1A52B659-5DC8-0461-9939-E51AECCFE6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State Queues</a:t>
            </a:r>
          </a:p>
        </p:txBody>
      </p:sp>
      <p:grpSp>
        <p:nvGrpSpPr>
          <p:cNvPr id="30724" name="Group 9">
            <a:extLst>
              <a:ext uri="{FF2B5EF4-FFF2-40B4-BE49-F238E27FC236}">
                <a16:creationId xmlns:a16="http://schemas.microsoft.com/office/drawing/2014/main" id="{B04DD266-7656-0C5A-A91A-AFDDC6746384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1905000"/>
            <a:ext cx="1371600" cy="914400"/>
            <a:chOff x="720" y="1296"/>
            <a:chExt cx="864" cy="576"/>
          </a:xfrm>
        </p:grpSpPr>
        <p:sp>
          <p:nvSpPr>
            <p:cNvPr id="30769" name="Rectangle 4">
              <a:extLst>
                <a:ext uri="{FF2B5EF4-FFF2-40B4-BE49-F238E27FC236}">
                  <a16:creationId xmlns:a16="http://schemas.microsoft.com/office/drawing/2014/main" id="{DA13831E-2B8E-2EF9-05B1-BAED1BD2A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70" name="Rectangle 5">
              <a:extLst>
                <a:ext uri="{FF2B5EF4-FFF2-40B4-BE49-F238E27FC236}">
                  <a16:creationId xmlns:a16="http://schemas.microsoft.com/office/drawing/2014/main" id="{A28EED91-B66E-FADE-968B-E5F699E1A3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71" name="Rectangle 6">
              <a:extLst>
                <a:ext uri="{FF2B5EF4-FFF2-40B4-BE49-F238E27FC236}">
                  <a16:creationId xmlns:a16="http://schemas.microsoft.com/office/drawing/2014/main" id="{A28A4F3E-69F5-A882-CA84-2D93D84AF9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72" name="Rectangle 7">
              <a:extLst>
                <a:ext uri="{FF2B5EF4-FFF2-40B4-BE49-F238E27FC236}">
                  <a16:creationId xmlns:a16="http://schemas.microsoft.com/office/drawing/2014/main" id="{D8424F50-8428-6F3E-688E-DFAD6021C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73" name="Rectangle 8">
              <a:extLst>
                <a:ext uri="{FF2B5EF4-FFF2-40B4-BE49-F238E27FC236}">
                  <a16:creationId xmlns:a16="http://schemas.microsoft.com/office/drawing/2014/main" id="{E19EBB44-C5BB-7D31-4A2A-28C83B36F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30725" name="Group 10">
            <a:extLst>
              <a:ext uri="{FF2B5EF4-FFF2-40B4-BE49-F238E27FC236}">
                <a16:creationId xmlns:a16="http://schemas.microsoft.com/office/drawing/2014/main" id="{721F94A4-0253-BA79-48C4-A430279DBF93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1905000"/>
            <a:ext cx="1371600" cy="914400"/>
            <a:chOff x="720" y="1296"/>
            <a:chExt cx="864" cy="576"/>
          </a:xfrm>
        </p:grpSpPr>
        <p:sp>
          <p:nvSpPr>
            <p:cNvPr id="30764" name="Rectangle 11">
              <a:extLst>
                <a:ext uri="{FF2B5EF4-FFF2-40B4-BE49-F238E27FC236}">
                  <a16:creationId xmlns:a16="http://schemas.microsoft.com/office/drawing/2014/main" id="{BBA2513F-1AAF-ED7D-B526-AB6C0A2CCE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65" name="Rectangle 12">
              <a:extLst>
                <a:ext uri="{FF2B5EF4-FFF2-40B4-BE49-F238E27FC236}">
                  <a16:creationId xmlns:a16="http://schemas.microsoft.com/office/drawing/2014/main" id="{0BFB9C51-E0AA-4A5E-82AD-9C04956E59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66" name="Rectangle 13">
              <a:extLst>
                <a:ext uri="{FF2B5EF4-FFF2-40B4-BE49-F238E27FC236}">
                  <a16:creationId xmlns:a16="http://schemas.microsoft.com/office/drawing/2014/main" id="{DF04D7EF-1954-042C-155E-FDB9E5E240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67" name="Rectangle 14">
              <a:extLst>
                <a:ext uri="{FF2B5EF4-FFF2-40B4-BE49-F238E27FC236}">
                  <a16:creationId xmlns:a16="http://schemas.microsoft.com/office/drawing/2014/main" id="{D4012859-12F8-E1B5-16B5-0FD8CC250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68" name="Rectangle 15">
              <a:extLst>
                <a:ext uri="{FF2B5EF4-FFF2-40B4-BE49-F238E27FC236}">
                  <a16:creationId xmlns:a16="http://schemas.microsoft.com/office/drawing/2014/main" id="{9F65E3DF-DAD8-F7F6-EC38-3A3A311E8C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30726" name="Group 16">
            <a:extLst>
              <a:ext uri="{FF2B5EF4-FFF2-40B4-BE49-F238E27FC236}">
                <a16:creationId xmlns:a16="http://schemas.microsoft.com/office/drawing/2014/main" id="{0CE1CB54-D2FD-0B53-6F24-6DEA61E112FB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1905000"/>
            <a:ext cx="1371600" cy="914400"/>
            <a:chOff x="720" y="1296"/>
            <a:chExt cx="864" cy="576"/>
          </a:xfrm>
        </p:grpSpPr>
        <p:sp>
          <p:nvSpPr>
            <p:cNvPr id="30759" name="Rectangle 17">
              <a:extLst>
                <a:ext uri="{FF2B5EF4-FFF2-40B4-BE49-F238E27FC236}">
                  <a16:creationId xmlns:a16="http://schemas.microsoft.com/office/drawing/2014/main" id="{62887781-BFA8-8EBB-F278-A8C9882636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60" name="Rectangle 18">
              <a:extLst>
                <a:ext uri="{FF2B5EF4-FFF2-40B4-BE49-F238E27FC236}">
                  <a16:creationId xmlns:a16="http://schemas.microsoft.com/office/drawing/2014/main" id="{91019EC5-F0C2-F920-5E70-9EE9C9C6F2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61" name="Rectangle 19">
              <a:extLst>
                <a:ext uri="{FF2B5EF4-FFF2-40B4-BE49-F238E27FC236}">
                  <a16:creationId xmlns:a16="http://schemas.microsoft.com/office/drawing/2014/main" id="{143B41C8-D79E-12FB-7CDB-4707A76F3A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62" name="Rectangle 20">
              <a:extLst>
                <a:ext uri="{FF2B5EF4-FFF2-40B4-BE49-F238E27FC236}">
                  <a16:creationId xmlns:a16="http://schemas.microsoft.com/office/drawing/2014/main" id="{19DEBA3A-52B8-150B-BB9F-98326B552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63" name="Rectangle 21">
              <a:extLst>
                <a:ext uri="{FF2B5EF4-FFF2-40B4-BE49-F238E27FC236}">
                  <a16:creationId xmlns:a16="http://schemas.microsoft.com/office/drawing/2014/main" id="{AF719855-2361-DCC1-083A-47BA10F6D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30727" name="Text Box 22">
            <a:extLst>
              <a:ext uri="{FF2B5EF4-FFF2-40B4-BE49-F238E27FC236}">
                <a16:creationId xmlns:a16="http://schemas.microsoft.com/office/drawing/2014/main" id="{F0436939-CB1F-EEBE-126D-FA94B01B1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6002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FF3300"/>
                </a:solidFill>
              </a:rPr>
              <a:t>Firefox PCB</a:t>
            </a:r>
          </a:p>
        </p:txBody>
      </p:sp>
      <p:sp>
        <p:nvSpPr>
          <p:cNvPr id="30728" name="Text Box 23">
            <a:extLst>
              <a:ext uri="{FF2B5EF4-FFF2-40B4-BE49-F238E27FC236}">
                <a16:creationId xmlns:a16="http://schemas.microsoft.com/office/drawing/2014/main" id="{A67B240A-A80D-91C3-EBC9-98CE5535D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6002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FF3300"/>
                </a:solidFill>
              </a:rPr>
              <a:t>X Server PCB</a:t>
            </a:r>
          </a:p>
        </p:txBody>
      </p:sp>
      <p:sp>
        <p:nvSpPr>
          <p:cNvPr id="30729" name="Text Box 24">
            <a:extLst>
              <a:ext uri="{FF2B5EF4-FFF2-40B4-BE49-F238E27FC236}">
                <a16:creationId xmlns:a16="http://schemas.microsoft.com/office/drawing/2014/main" id="{8F7EFE64-401F-ECE5-101D-F4F1BFAEA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16002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FF3300"/>
                </a:solidFill>
              </a:rPr>
              <a:t>Outlook PCB</a:t>
            </a:r>
          </a:p>
        </p:txBody>
      </p:sp>
      <p:sp>
        <p:nvSpPr>
          <p:cNvPr id="30730" name="Rectangle 26">
            <a:extLst>
              <a:ext uri="{FF2B5EF4-FFF2-40B4-BE49-F238E27FC236}">
                <a16:creationId xmlns:a16="http://schemas.microsoft.com/office/drawing/2014/main" id="{BD43676B-E42B-5C1F-2033-9AF67F36F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905000"/>
            <a:ext cx="1371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0731" name="Rectangle 27">
            <a:extLst>
              <a:ext uri="{FF2B5EF4-FFF2-40B4-BE49-F238E27FC236}">
                <a16:creationId xmlns:a16="http://schemas.microsoft.com/office/drawing/2014/main" id="{CFB294EB-8AA9-4F50-05D9-425CB52E2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905000"/>
            <a:ext cx="1371600" cy="2286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grpSp>
        <p:nvGrpSpPr>
          <p:cNvPr id="30732" name="Group 32">
            <a:extLst>
              <a:ext uri="{FF2B5EF4-FFF2-40B4-BE49-F238E27FC236}">
                <a16:creationId xmlns:a16="http://schemas.microsoft.com/office/drawing/2014/main" id="{EA260D84-D918-EE22-472E-B3F15CAB7F71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3352800"/>
            <a:ext cx="1371600" cy="914400"/>
            <a:chOff x="720" y="1296"/>
            <a:chExt cx="864" cy="576"/>
          </a:xfrm>
        </p:grpSpPr>
        <p:sp>
          <p:nvSpPr>
            <p:cNvPr id="30754" name="Rectangle 33">
              <a:extLst>
                <a:ext uri="{FF2B5EF4-FFF2-40B4-BE49-F238E27FC236}">
                  <a16:creationId xmlns:a16="http://schemas.microsoft.com/office/drawing/2014/main" id="{AA141018-97C5-AA75-C00D-986F43F2C0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55" name="Rectangle 34">
              <a:extLst>
                <a:ext uri="{FF2B5EF4-FFF2-40B4-BE49-F238E27FC236}">
                  <a16:creationId xmlns:a16="http://schemas.microsoft.com/office/drawing/2014/main" id="{45C815B2-1682-BD15-0358-CC9CA07EB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56" name="Rectangle 35">
              <a:extLst>
                <a:ext uri="{FF2B5EF4-FFF2-40B4-BE49-F238E27FC236}">
                  <a16:creationId xmlns:a16="http://schemas.microsoft.com/office/drawing/2014/main" id="{F00429F2-F603-72B2-1E12-E8F5406B3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57" name="Rectangle 36">
              <a:extLst>
                <a:ext uri="{FF2B5EF4-FFF2-40B4-BE49-F238E27FC236}">
                  <a16:creationId xmlns:a16="http://schemas.microsoft.com/office/drawing/2014/main" id="{538D56E6-C7E4-5364-BE02-80A3D01DF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58" name="Rectangle 37">
              <a:extLst>
                <a:ext uri="{FF2B5EF4-FFF2-40B4-BE49-F238E27FC236}">
                  <a16:creationId xmlns:a16="http://schemas.microsoft.com/office/drawing/2014/main" id="{CBC6D1BA-4CAA-6BDE-977B-B76DCF340C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30733" name="Text Box 38">
            <a:extLst>
              <a:ext uri="{FF2B5EF4-FFF2-40B4-BE49-F238E27FC236}">
                <a16:creationId xmlns:a16="http://schemas.microsoft.com/office/drawing/2014/main" id="{BB7460BB-DB3E-17B1-E4EE-7608A9678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0480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Emacs PCB</a:t>
            </a:r>
          </a:p>
        </p:txBody>
      </p:sp>
      <p:sp>
        <p:nvSpPr>
          <p:cNvPr id="30734" name="Text Box 39">
            <a:extLst>
              <a:ext uri="{FF2B5EF4-FFF2-40B4-BE49-F238E27FC236}">
                <a16:creationId xmlns:a16="http://schemas.microsoft.com/office/drawing/2014/main" id="{557D9C14-33D3-680B-D7AF-F4A5F163B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6002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FF3300"/>
                </a:solidFill>
              </a:rPr>
              <a:t>Ready Queue</a:t>
            </a:r>
          </a:p>
        </p:txBody>
      </p:sp>
      <p:sp>
        <p:nvSpPr>
          <p:cNvPr id="30735" name="Text Box 44">
            <a:extLst>
              <a:ext uri="{FF2B5EF4-FFF2-40B4-BE49-F238E27FC236}">
                <a16:creationId xmlns:a16="http://schemas.microsoft.com/office/drawing/2014/main" id="{5D654FCC-4531-2555-7854-47532A11C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0480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Disk I/O Queue</a:t>
            </a:r>
          </a:p>
        </p:txBody>
      </p:sp>
      <p:sp>
        <p:nvSpPr>
          <p:cNvPr id="30736" name="Text Box 45">
            <a:extLst>
              <a:ext uri="{FF2B5EF4-FFF2-40B4-BE49-F238E27FC236}">
                <a16:creationId xmlns:a16="http://schemas.microsoft.com/office/drawing/2014/main" id="{AEB37E98-94E5-8FD8-FC0C-057F5E9BD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4958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9900"/>
                </a:solidFill>
              </a:rPr>
              <a:t>Console Queue</a:t>
            </a:r>
          </a:p>
        </p:txBody>
      </p:sp>
      <p:sp>
        <p:nvSpPr>
          <p:cNvPr id="30737" name="Text Box 46">
            <a:extLst>
              <a:ext uri="{FF2B5EF4-FFF2-40B4-BE49-F238E27FC236}">
                <a16:creationId xmlns:a16="http://schemas.microsoft.com/office/drawing/2014/main" id="{5CABCF50-2B73-839B-B98E-739A54048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8768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D60093"/>
                </a:solidFill>
              </a:rPr>
              <a:t>Sleep Queue</a:t>
            </a:r>
          </a:p>
        </p:txBody>
      </p:sp>
      <p:sp>
        <p:nvSpPr>
          <p:cNvPr id="30738" name="Text Box 47">
            <a:extLst>
              <a:ext uri="{FF2B5EF4-FFF2-40B4-BE49-F238E27FC236}">
                <a16:creationId xmlns:a16="http://schemas.microsoft.com/office/drawing/2014/main" id="{8A4506B9-9F6C-AF5E-A873-5E8C40F5B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257800"/>
            <a:ext cx="16764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.</a:t>
            </a:r>
          </a:p>
        </p:txBody>
      </p:sp>
      <p:grpSp>
        <p:nvGrpSpPr>
          <p:cNvPr id="30739" name="Group 48">
            <a:extLst>
              <a:ext uri="{FF2B5EF4-FFF2-40B4-BE49-F238E27FC236}">
                <a16:creationId xmlns:a16="http://schemas.microsoft.com/office/drawing/2014/main" id="{37834323-77AF-14F2-DB7E-94AC32DAC9A1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352800"/>
            <a:ext cx="1371600" cy="914400"/>
            <a:chOff x="720" y="1296"/>
            <a:chExt cx="864" cy="576"/>
          </a:xfrm>
        </p:grpSpPr>
        <p:sp>
          <p:nvSpPr>
            <p:cNvPr id="30749" name="Rectangle 49">
              <a:extLst>
                <a:ext uri="{FF2B5EF4-FFF2-40B4-BE49-F238E27FC236}">
                  <a16:creationId xmlns:a16="http://schemas.microsoft.com/office/drawing/2014/main" id="{9E2B74FB-02A0-E41C-18CC-D24A71C995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50" name="Rectangle 50">
              <a:extLst>
                <a:ext uri="{FF2B5EF4-FFF2-40B4-BE49-F238E27FC236}">
                  <a16:creationId xmlns:a16="http://schemas.microsoft.com/office/drawing/2014/main" id="{BA56DC8D-237E-30A1-F3C2-2390E4C7E0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51" name="Rectangle 51">
              <a:extLst>
                <a:ext uri="{FF2B5EF4-FFF2-40B4-BE49-F238E27FC236}">
                  <a16:creationId xmlns:a16="http://schemas.microsoft.com/office/drawing/2014/main" id="{0CA43F23-B15C-6211-23AF-D62201516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52" name="Rectangle 52">
              <a:extLst>
                <a:ext uri="{FF2B5EF4-FFF2-40B4-BE49-F238E27FC236}">
                  <a16:creationId xmlns:a16="http://schemas.microsoft.com/office/drawing/2014/main" id="{00503CB3-D689-4011-ECAE-3A20534CDC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53" name="Rectangle 53">
              <a:extLst>
                <a:ext uri="{FF2B5EF4-FFF2-40B4-BE49-F238E27FC236}">
                  <a16:creationId xmlns:a16="http://schemas.microsoft.com/office/drawing/2014/main" id="{4517DDC7-9E43-46E8-3EF3-34693A8918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30740" name="Text Box 54">
            <a:extLst>
              <a:ext uri="{FF2B5EF4-FFF2-40B4-BE49-F238E27FC236}">
                <a16:creationId xmlns:a16="http://schemas.microsoft.com/office/drawing/2014/main" id="{96C32003-26D3-67D4-F630-88253670C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0480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ls PCB</a:t>
            </a:r>
          </a:p>
        </p:txBody>
      </p:sp>
      <p:sp>
        <p:nvSpPr>
          <p:cNvPr id="30741" name="Line 55">
            <a:extLst>
              <a:ext uri="{FF2B5EF4-FFF2-40B4-BE49-F238E27FC236}">
                <a16:creationId xmlns:a16="http://schemas.microsoft.com/office/drawing/2014/main" id="{4A60D864-2F31-1CB9-9B26-B82E87B7789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0574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2" name="Line 56">
            <a:extLst>
              <a:ext uri="{FF2B5EF4-FFF2-40B4-BE49-F238E27FC236}">
                <a16:creationId xmlns:a16="http://schemas.microsoft.com/office/drawing/2014/main" id="{EF1A8B05-CF5A-19B9-CB5A-4AFD93CC4F8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0574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Line 57">
            <a:extLst>
              <a:ext uri="{FF2B5EF4-FFF2-40B4-BE49-F238E27FC236}">
                <a16:creationId xmlns:a16="http://schemas.microsoft.com/office/drawing/2014/main" id="{4076D4E5-32D8-ED0B-CA12-E04AA258F0A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0574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Line 58">
            <a:extLst>
              <a:ext uri="{FF2B5EF4-FFF2-40B4-BE49-F238E27FC236}">
                <a16:creationId xmlns:a16="http://schemas.microsoft.com/office/drawing/2014/main" id="{94B772F2-85AB-591C-0346-4E7EC4DA7B0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5052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5" name="Line 59">
            <a:extLst>
              <a:ext uri="{FF2B5EF4-FFF2-40B4-BE49-F238E27FC236}">
                <a16:creationId xmlns:a16="http://schemas.microsoft.com/office/drawing/2014/main" id="{2156D671-C703-ECFD-782C-A3A79FE785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5052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6" name="Rectangle 62">
            <a:extLst>
              <a:ext uri="{FF2B5EF4-FFF2-40B4-BE49-F238E27FC236}">
                <a16:creationId xmlns:a16="http://schemas.microsoft.com/office/drawing/2014/main" id="{818D030F-9960-7DB9-940C-474B19F8C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352800"/>
            <a:ext cx="1371600" cy="228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0747" name="Rectangle 63">
            <a:extLst>
              <a:ext uri="{FF2B5EF4-FFF2-40B4-BE49-F238E27FC236}">
                <a16:creationId xmlns:a16="http://schemas.microsoft.com/office/drawing/2014/main" id="{88A6589B-206D-4624-CB30-983A47436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648200"/>
            <a:ext cx="5562600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050" tIns="26988" rIns="19050" bIns="26988"/>
          <a:lstStyle>
            <a:lvl1pPr defTabSz="904875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276225" algn="l"/>
                <a:tab pos="679450" algn="l"/>
                <a:tab pos="1295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04875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tabLst>
                <a:tab pos="276225" algn="l"/>
                <a:tab pos="679450" algn="l"/>
                <a:tab pos="1295400" algn="l"/>
              </a:tabLst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04875">
              <a:spcBef>
                <a:spcPct val="20000"/>
              </a:spcBef>
              <a:buClr>
                <a:schemeClr val="tx1"/>
              </a:buClr>
              <a:buChar char="»"/>
              <a:tabLst>
                <a:tab pos="276225" algn="l"/>
                <a:tab pos="679450" algn="l"/>
                <a:tab pos="1295400" algn="l"/>
              </a:tabLst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04875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tabLst>
                <a:tab pos="276225" algn="l"/>
                <a:tab pos="679450" algn="l"/>
                <a:tab pos="1295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04875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276225" algn="l"/>
                <a:tab pos="679450" algn="l"/>
                <a:tab pos="1295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276225" algn="l"/>
                <a:tab pos="679450" algn="l"/>
                <a:tab pos="1295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276225" algn="l"/>
                <a:tab pos="679450" algn="l"/>
                <a:tab pos="1295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276225" algn="l"/>
                <a:tab pos="679450" algn="l"/>
                <a:tab pos="1295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048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tabLst>
                <a:tab pos="276225" algn="l"/>
                <a:tab pos="679450" algn="l"/>
                <a:tab pos="1295400" algn="l"/>
              </a:tabLst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2800"/>
              </a:lnSpc>
              <a:spcBef>
                <a:spcPct val="0"/>
              </a:spcBef>
              <a:spcAft>
                <a:spcPts val="500"/>
              </a:spcAft>
              <a:buSzPct val="75000"/>
              <a:buFont typeface="Monotype Sorts" pitchFamily="2" charset="2"/>
              <a:buNone/>
            </a:pPr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30748" name="Text Box 64">
            <a:extLst>
              <a:ext uri="{FF2B5EF4-FFF2-40B4-BE49-F238E27FC236}">
                <a16:creationId xmlns:a16="http://schemas.microsoft.com/office/drawing/2014/main" id="{66EC9EBB-92F7-DDBE-3B41-E908EF329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800600"/>
            <a:ext cx="4800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0"/>
              <a:t>There may be many wait queues, one for each type of wait (disk, console, timer, network, etc.)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20F8B-0AE7-C181-9D49-6F1DB97CB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How to support the process abstraction?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E4839-27E5-9C3C-6929-5BB9885AEC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610600" cy="4724400"/>
          </a:xfrm>
        </p:spPr>
        <p:txBody>
          <a:bodyPr/>
          <a:lstStyle/>
          <a:p>
            <a:r>
              <a:rPr lang="en-US" altLang="en-US">
                <a:solidFill>
                  <a:srgbClr val="B0B0B0"/>
                </a:solidFill>
                <a:ea typeface="ＭＳ Ｐゴシック" panose="020B0600070205080204" pitchFamily="34" charset="-128"/>
              </a:rPr>
              <a:t>First, we’ll look at what state a process encapsulates</a:t>
            </a:r>
          </a:p>
          <a:p>
            <a:pPr lvl="1"/>
            <a:r>
              <a:rPr lang="en-US" altLang="en-US">
                <a:solidFill>
                  <a:srgbClr val="B0B0B0"/>
                </a:solidFill>
                <a:ea typeface="ＭＳ Ｐゴシック" panose="020B0600070205080204" pitchFamily="34" charset="-128"/>
              </a:rPr>
              <a:t>State of the virtual processor we are giving to each program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solidFill>
                  <a:srgbClr val="B9B9B9"/>
                </a:solidFill>
                <a:ea typeface="ＭＳ Ｐゴシック" panose="020B0600070205080204" pitchFamily="34" charset="-128"/>
              </a:rPr>
              <a:t>Next we will talk about process behavior/CPU time sharing</a:t>
            </a:r>
          </a:p>
          <a:p>
            <a:pPr lvl="1"/>
            <a:r>
              <a:rPr lang="en-US" altLang="en-US">
                <a:solidFill>
                  <a:srgbClr val="B9B9B9"/>
                </a:solidFill>
                <a:ea typeface="ＭＳ Ｐゴシック" panose="020B0600070205080204" pitchFamily="34" charset="-128"/>
              </a:rPr>
              <a:t>How to implement the process illusion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solidFill>
                  <a:srgbClr val="B9B9B9"/>
                </a:solidFill>
                <a:ea typeface="ＭＳ Ｐゴシック" panose="020B0600070205080204" pitchFamily="34" charset="-128"/>
              </a:rPr>
              <a:t>Next, we discuss how the OS implements this abstraction</a:t>
            </a:r>
          </a:p>
          <a:p>
            <a:pPr lvl="1"/>
            <a:r>
              <a:rPr lang="en-US" altLang="en-US">
                <a:solidFill>
                  <a:srgbClr val="B9B9B9"/>
                </a:solidFill>
                <a:ea typeface="ＭＳ Ｐゴシック" panose="020B0600070205080204" pitchFamily="34" charset="-128"/>
              </a:rPr>
              <a:t>What data structures it keeps, and the role of the scheduler</a:t>
            </a:r>
          </a:p>
          <a:p>
            <a:pPr lvl="1"/>
            <a:endParaRPr lang="en-US" altLang="en-US">
              <a:solidFill>
                <a:srgbClr val="B0B0B0"/>
              </a:solidFill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Finally, we see the process interface offered to programs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How to use this abstraction?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system calls are needed?</a:t>
            </a:r>
          </a:p>
        </p:txBody>
      </p:sp>
      <p:sp>
        <p:nvSpPr>
          <p:cNvPr id="31747" name="Footer Placeholder 4">
            <a:extLst>
              <a:ext uri="{FF2B5EF4-FFF2-40B4-BE49-F238E27FC236}">
                <a16:creationId xmlns:a16="http://schemas.microsoft.com/office/drawing/2014/main" id="{96222C03-3B72-C116-1A39-3E7790E72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48" name="Slide Number Placeholder 5">
            <a:extLst>
              <a:ext uri="{FF2B5EF4-FFF2-40B4-BE49-F238E27FC236}">
                <a16:creationId xmlns:a16="http://schemas.microsoft.com/office/drawing/2014/main" id="{B066C1D0-5426-DA7D-8D3A-315CA7D1D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1A52AEF-6945-6449-B490-5B1F2427884C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428B1-1285-E0F7-8CD3-425BCEEF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Process system call API</a:t>
            </a:r>
          </a:p>
        </p:txBody>
      </p:sp>
      <p:sp>
        <p:nvSpPr>
          <p:cNvPr id="32770" name="Content Placeholder 2">
            <a:extLst>
              <a:ext uri="{FF2B5EF4-FFF2-40B4-BE49-F238E27FC236}">
                <a16:creationId xmlns:a16="http://schemas.microsoft.com/office/drawing/2014/main" id="{F9054D70-BEE4-9364-8BF5-0F8DCB11FB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Process creation: how to create a new process?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Process termination: how to terminate and clean up a process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Coordination between processes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Wait, waitpid, signal, inter-process communication, synchronization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Other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E.g., set quotas or priorities, examine usage, </a:t>
            </a:r>
            <a:r>
              <a:rPr lang="mr-IN" altLang="en-US">
                <a:ea typeface="ＭＳ Ｐゴシック" panose="020B0600070205080204" pitchFamily="34" charset="-128"/>
              </a:rPr>
              <a:t>…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2771" name="Footer Placeholder 3">
            <a:extLst>
              <a:ext uri="{FF2B5EF4-FFF2-40B4-BE49-F238E27FC236}">
                <a16:creationId xmlns:a16="http://schemas.microsoft.com/office/drawing/2014/main" id="{D584621E-ACB8-6F52-6B01-F9BF7DCCE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2" name="Slide Number Placeholder 4">
            <a:extLst>
              <a:ext uri="{FF2B5EF4-FFF2-40B4-BE49-F238E27FC236}">
                <a16:creationId xmlns:a16="http://schemas.microsoft.com/office/drawing/2014/main" id="{E7F22C88-A6B7-28B9-F166-4D62D43F6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9098A9-DB70-224B-8AB4-BD2A494E20FE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Footer Placeholder 4">
            <a:extLst>
              <a:ext uri="{FF2B5EF4-FFF2-40B4-BE49-F238E27FC236}">
                <a16:creationId xmlns:a16="http://schemas.microsoft.com/office/drawing/2014/main" id="{C796D1D8-8CB4-9BC0-B6B6-5E8450416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4" name="Slide Number Placeholder 5">
            <a:extLst>
              <a:ext uri="{FF2B5EF4-FFF2-40B4-BE49-F238E27FC236}">
                <a16:creationId xmlns:a16="http://schemas.microsoft.com/office/drawing/2014/main" id="{EA045817-29B4-A223-D8E7-52AAD754A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ED464B-685F-4441-B8C4-A19B5A7D4224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97986" name="Rectangle 2">
            <a:extLst>
              <a:ext uri="{FF2B5EF4-FFF2-40B4-BE49-F238E27FC236}">
                <a16:creationId xmlns:a16="http://schemas.microsoft.com/office/drawing/2014/main" id="{8AB6EBC3-B126-E643-32BB-1A90044B15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Process Creation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A81C5CA9-2784-FD68-2FC6-522A956CD2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process is created by another process</a:t>
            </a:r>
          </a:p>
          <a:p>
            <a:pPr lvl="1"/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Why is this the case?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Parent is creator, child is created (Unix: ps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PPID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field)</a:t>
            </a:r>
          </a:p>
          <a:p>
            <a:pPr lvl="1"/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What creates the first process (Unix: init (PID 0 or 1))?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In some systems, the parent defines (or donates) resources and privileges for its children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Unix: Process User ID is inherited – children of your shell execute with your privileges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After creating a child, the parent may either wait for it to finish its task or continue in parallel (or both)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oter Placeholder 4">
            <a:extLst>
              <a:ext uri="{FF2B5EF4-FFF2-40B4-BE49-F238E27FC236}">
                <a16:creationId xmlns:a16="http://schemas.microsoft.com/office/drawing/2014/main" id="{DD49F5F5-009C-22B4-BF53-39B2954B2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D4577724-2D6B-A828-936A-54B8B4655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5E1044-442B-5E41-B075-360F2C9938B0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99010" name="Rectangle 2">
            <a:extLst>
              <a:ext uri="{FF2B5EF4-FFF2-40B4-BE49-F238E27FC236}">
                <a16:creationId xmlns:a16="http://schemas.microsoft.com/office/drawing/2014/main" id="{9075A1A4-A554-7E52-ECD3-A61721A0D4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Process Creation: Windows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36073C82-9D85-B757-864B-7202364D8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 system call on Windows for creating a process is called, surprisingly enough, CreateProcess: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 sz="1800" b="1">
                <a:solidFill>
                  <a:srgbClr val="FF99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BOOL CreateProcess(char *prog, char *args)</a:t>
            </a:r>
            <a:r>
              <a:rPr lang="en-US" altLang="en-US" sz="1800">
                <a:ea typeface="ＭＳ Ｐゴシック" panose="020B0600070205080204" pitchFamily="34" charset="-128"/>
              </a:rPr>
              <a:t> (simplified)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CreateProcess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Creates and initializes a new PCB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Creates and initializes a new address space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Loads the program specified by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prog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into the address space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Copies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args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into memory allocated in address space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Initializes the saved hardware context to start execution at main (or wherever specified in the file)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Places the PCB on the ready queue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oter Placeholder 4">
            <a:extLst>
              <a:ext uri="{FF2B5EF4-FFF2-40B4-BE49-F238E27FC236}">
                <a16:creationId xmlns:a16="http://schemas.microsoft.com/office/drawing/2014/main" id="{F7DA1789-DF7B-F50B-9E53-99BAA2E39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CB13F118-DA07-BC4D-954B-4F8CB3C0A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4BC803-C654-C24C-9554-F03B26F7C274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0034" name="Rectangle 2">
            <a:extLst>
              <a:ext uri="{FF2B5EF4-FFF2-40B4-BE49-F238E27FC236}">
                <a16:creationId xmlns:a16="http://schemas.microsoft.com/office/drawing/2014/main" id="{2D1F6294-CA79-F568-57C6-D777C7A03B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Process Creation: Unix</a:t>
            </a:r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172A2F6F-0CB0-B11A-BBA3-132CCB3A11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In Unix, processes are created using fork()</a:t>
            </a:r>
          </a:p>
          <a:p>
            <a:pPr lvl="1">
              <a:lnSpc>
                <a:spcPct val="90000"/>
              </a:lnSpc>
              <a:buFont typeface="ZapfDingbats" pitchFamily="82" charset="2"/>
              <a:buNone/>
            </a:pPr>
            <a:r>
              <a:rPr lang="en-US" altLang="en-US" sz="1800" b="1">
                <a:solidFill>
                  <a:srgbClr val="FF99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int fork()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fork()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Creates and initializes a new PCB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Creates a new address space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Initializes the address space with a </a:t>
            </a:r>
            <a:r>
              <a:rPr lang="en-US" altLang="en-US" b="1">
                <a:solidFill>
                  <a:srgbClr val="FF3300"/>
                </a:solidFill>
                <a:ea typeface="ＭＳ Ｐゴシック" panose="020B0600070205080204" pitchFamily="34" charset="-128"/>
              </a:rPr>
              <a:t>copy</a:t>
            </a:r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 of the entire contents of the address space of the parent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Initializes the kernel resources to point to the resources used by parent (e.g., open files)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Places the PCB on the ready queue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Fork returns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twice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Returns the child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PID to the parent,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0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to the child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Footer Placeholder 4">
            <a:extLst>
              <a:ext uri="{FF2B5EF4-FFF2-40B4-BE49-F238E27FC236}">
                <a16:creationId xmlns:a16="http://schemas.microsoft.com/office/drawing/2014/main" id="{B01BE5D9-2E5C-06F3-37D1-E12F24063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0" name="Slide Number Placeholder 5">
            <a:extLst>
              <a:ext uri="{FF2B5EF4-FFF2-40B4-BE49-F238E27FC236}">
                <a16:creationId xmlns:a16="http://schemas.microsoft.com/office/drawing/2014/main" id="{2ACF3F62-8E0D-F981-93DA-9658CC0C9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43194D-EF70-1449-9F87-275275FA4723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3106" name="Rectangle 2">
            <a:extLst>
              <a:ext uri="{FF2B5EF4-FFF2-40B4-BE49-F238E27FC236}">
                <a16:creationId xmlns:a16="http://schemas.microsoft.com/office/drawing/2014/main" id="{E8028409-2B6D-59F2-5320-4E6B380D0E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fork()</a:t>
            </a: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3DAB10E9-BED6-D0FC-1A95-6E264D209A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924800" cy="45720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int main(int argc, char *argv[])</a:t>
            </a:r>
          </a:p>
          <a:p>
            <a:pPr>
              <a:buFont typeface="Monotype Sorts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{</a:t>
            </a:r>
          </a:p>
          <a:p>
            <a:pPr>
              <a:buFont typeface="Monotype Sorts" pitchFamily="2" charset="2"/>
              <a:buNone/>
            </a:pPr>
            <a:r>
              <a:rPr lang="en-US" altLang="en-US" sz="1800" b="1">
                <a:solidFill>
                  <a:srgbClr val="D60093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	char *name = argv[0];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800" b="1">
                <a:solidFill>
                  <a:srgbClr val="D60093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	int child_pid = fork();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800" b="1">
                <a:solidFill>
                  <a:srgbClr val="D60093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	if (child_pid == 0)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1800" b="1">
                <a:solidFill>
                  <a:srgbClr val="0000FF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		printf(</a:t>
            </a:r>
            <a:r>
              <a:rPr lang="ja-JP" altLang="en-US" sz="1800" b="1">
                <a:solidFill>
                  <a:srgbClr val="0000FF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</a:t>
            </a:r>
            <a:r>
              <a:rPr lang="en-US" altLang="ja-JP" sz="1800" b="1">
                <a:solidFill>
                  <a:srgbClr val="0000FF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Child of %s is %d\n</a:t>
            </a:r>
            <a:r>
              <a:rPr lang="ja-JP" altLang="en-US" sz="1800" b="1">
                <a:solidFill>
                  <a:srgbClr val="0000FF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1800" b="1">
                <a:solidFill>
                  <a:srgbClr val="0000FF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, name, getpid());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800" b="1">
                <a:solidFill>
                  <a:srgbClr val="0000FF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		return 0;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	} else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		</a:t>
            </a:r>
            <a:r>
              <a:rPr lang="en-US" altLang="en-US" sz="1800" b="1">
                <a:solidFill>
                  <a:srgbClr val="FF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printf(</a:t>
            </a:r>
            <a:r>
              <a:rPr lang="ja-JP" altLang="en-US" sz="1800" b="1">
                <a:solidFill>
                  <a:srgbClr val="FF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</a:t>
            </a:r>
            <a:r>
              <a:rPr lang="en-US" altLang="ja-JP" sz="1800" b="1">
                <a:solidFill>
                  <a:srgbClr val="FF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My child is %d\n</a:t>
            </a:r>
            <a:r>
              <a:rPr lang="ja-JP" altLang="en-US" sz="1800" b="1">
                <a:solidFill>
                  <a:srgbClr val="FF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1800" b="1">
                <a:solidFill>
                  <a:srgbClr val="FF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, child_pid);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800" b="1">
                <a:solidFill>
                  <a:srgbClr val="FF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		return 0;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	}</a:t>
            </a:r>
          </a:p>
          <a:p>
            <a:pPr>
              <a:buFont typeface="Monotype Sorts" pitchFamily="2" charset="2"/>
              <a:buNone/>
            </a:pPr>
            <a:r>
              <a:rPr lang="en-US" altLang="en-US" sz="18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}</a:t>
            </a:r>
          </a:p>
          <a:p>
            <a:pPr algn="ctr">
              <a:buFont typeface="Monotype Sort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What does this program print?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oter Placeholder 4">
            <a:extLst>
              <a:ext uri="{FF2B5EF4-FFF2-40B4-BE49-F238E27FC236}">
                <a16:creationId xmlns:a16="http://schemas.microsoft.com/office/drawing/2014/main" id="{AE671CCD-49A7-0CAC-1381-CFA60E726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4" name="Slide Number Placeholder 5">
            <a:extLst>
              <a:ext uri="{FF2B5EF4-FFF2-40B4-BE49-F238E27FC236}">
                <a16:creationId xmlns:a16="http://schemas.microsoft.com/office/drawing/2014/main" id="{CCD51BAE-DC16-B41E-2684-20EFBF73F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9E93E7-8AF3-0B46-B31F-C7C27CF90397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4130" name="Rectangle 2">
            <a:extLst>
              <a:ext uri="{FF2B5EF4-FFF2-40B4-BE49-F238E27FC236}">
                <a16:creationId xmlns:a16="http://schemas.microsoft.com/office/drawing/2014/main" id="{CFE7948E-7D7C-9C11-64B7-91C78A48C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Example Output</a:t>
            </a:r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2D40B89B-B473-BDD8-D8CD-C951B4E895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[well ~]$ gcc t.c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[well ~]$ ./a.out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olidFill>
                  <a:srgbClr val="FF3300"/>
                </a:solidFill>
                <a:ea typeface="ＭＳ Ｐゴシック" panose="020B0600070205080204" pitchFamily="34" charset="-128"/>
              </a:rPr>
              <a:t>My child is 486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olidFill>
                  <a:srgbClr val="0000FF"/>
                </a:solidFill>
                <a:ea typeface="ＭＳ Ｐゴシック" panose="020B0600070205080204" pitchFamily="34" charset="-128"/>
              </a:rPr>
              <a:t>Child of a.out is 486</a:t>
            </a:r>
          </a:p>
          <a:p>
            <a:endParaRPr lang="en-US" altLang="en-US" sz="2000">
              <a:solidFill>
                <a:srgbClr val="0000FF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Footer Placeholder 4">
            <a:extLst>
              <a:ext uri="{FF2B5EF4-FFF2-40B4-BE49-F238E27FC236}">
                <a16:creationId xmlns:a16="http://schemas.microsoft.com/office/drawing/2014/main" id="{0DB2BE89-C39B-218B-B22C-5ED2DB5ED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938" name="Slide Number Placeholder 5">
            <a:extLst>
              <a:ext uri="{FF2B5EF4-FFF2-40B4-BE49-F238E27FC236}">
                <a16:creationId xmlns:a16="http://schemas.microsoft.com/office/drawing/2014/main" id="{82018F79-B9AF-6733-F9E7-7D51DE5D8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D173F6-B3CB-C841-913C-D985434043D0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10274" name="Rectangle 2">
            <a:extLst>
              <a:ext uri="{FF2B5EF4-FFF2-40B4-BE49-F238E27FC236}">
                <a16:creationId xmlns:a16="http://schemas.microsoft.com/office/drawing/2014/main" id="{3671ED11-A350-7638-1B31-FF291F714B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Duplicating Address Spaces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233936F4-3636-E20D-1610-32F8ED043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362200"/>
            <a:ext cx="2514600" cy="2590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9941" name="Text Box 5">
            <a:extLst>
              <a:ext uri="{FF2B5EF4-FFF2-40B4-BE49-F238E27FC236}">
                <a16:creationId xmlns:a16="http://schemas.microsoft.com/office/drawing/2014/main" id="{57EB77EF-745B-7F93-BAF3-53CEA5A01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48000"/>
            <a:ext cx="175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9942" name="Text Box 6">
            <a:extLst>
              <a:ext uri="{FF2B5EF4-FFF2-40B4-BE49-F238E27FC236}">
                <a16:creationId xmlns:a16="http://schemas.microsoft.com/office/drawing/2014/main" id="{BB83FB82-29CF-61A4-3DAC-12199DF58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743200"/>
            <a:ext cx="2438400" cy="190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child_pid = fork();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if (child_pid == 0) {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400">
                <a:solidFill>
                  <a:srgbClr val="0000FF"/>
                </a:solidFill>
                <a:latin typeface="Courier New" panose="02070309020205020404" pitchFamily="49" charset="0"/>
              </a:rPr>
              <a:t>printf(</a:t>
            </a:r>
            <a:r>
              <a:rPr lang="ja-JP" altLang="en-US" sz="1400">
                <a:solidFill>
                  <a:srgbClr val="0000FF"/>
                </a:solidFill>
                <a:latin typeface="Courier New" panose="02070309020205020404" pitchFamily="49" charset="0"/>
              </a:rPr>
              <a:t>“</a:t>
            </a:r>
            <a:r>
              <a:rPr lang="en-US" altLang="ja-JP" sz="1400">
                <a:solidFill>
                  <a:srgbClr val="0000FF"/>
                </a:solidFill>
                <a:latin typeface="Courier New" panose="02070309020205020404" pitchFamily="49" charset="0"/>
              </a:rPr>
              <a:t>child</a:t>
            </a:r>
            <a:r>
              <a:rPr lang="ja-JP" altLang="en-US" sz="1400">
                <a:solidFill>
                  <a:srgbClr val="0000FF"/>
                </a:solidFill>
                <a:latin typeface="Courier New" panose="02070309020205020404" pitchFamily="49" charset="0"/>
              </a:rPr>
              <a:t>”</a:t>
            </a:r>
            <a:r>
              <a:rPr lang="en-US" altLang="ja-JP" sz="1400">
                <a:solidFill>
                  <a:srgbClr val="0000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} else {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400">
                <a:solidFill>
                  <a:srgbClr val="FF3300"/>
                </a:solidFill>
                <a:latin typeface="Courier New" panose="02070309020205020404" pitchFamily="49" charset="0"/>
              </a:rPr>
              <a:t>printf(</a:t>
            </a:r>
            <a:r>
              <a:rPr lang="ja-JP" altLang="en-US" sz="1400">
                <a:solidFill>
                  <a:srgbClr val="FF3300"/>
                </a:solidFill>
                <a:latin typeface="Courier New" panose="02070309020205020404" pitchFamily="49" charset="0"/>
              </a:rPr>
              <a:t>“</a:t>
            </a:r>
            <a:r>
              <a:rPr lang="en-US" altLang="ja-JP" sz="1400">
                <a:solidFill>
                  <a:srgbClr val="FF3300"/>
                </a:solidFill>
                <a:latin typeface="Courier New" panose="02070309020205020404" pitchFamily="49" charset="0"/>
              </a:rPr>
              <a:t>parent</a:t>
            </a:r>
            <a:r>
              <a:rPr lang="ja-JP" altLang="en-US" sz="1400">
                <a:solidFill>
                  <a:srgbClr val="FF3300"/>
                </a:solidFill>
                <a:latin typeface="Courier New" panose="02070309020205020404" pitchFamily="49" charset="0"/>
              </a:rPr>
              <a:t>”</a:t>
            </a:r>
            <a:r>
              <a:rPr lang="en-US" altLang="ja-JP" sz="1400">
                <a:solidFill>
                  <a:srgbClr val="FF3300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10279" name="Rectangle 7">
            <a:extLst>
              <a:ext uri="{FF2B5EF4-FFF2-40B4-BE49-F238E27FC236}">
                <a16:creationId xmlns:a16="http://schemas.microsoft.com/office/drawing/2014/main" id="{9FF82ECB-EEB5-3913-00BE-ACDA77C6A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362200"/>
            <a:ext cx="2514600" cy="2590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7898" name="AutoShape 9">
            <a:extLst>
              <a:ext uri="{FF2B5EF4-FFF2-40B4-BE49-F238E27FC236}">
                <a16:creationId xmlns:a16="http://schemas.microsoft.com/office/drawing/2014/main" id="{9811AD36-7BE9-3CE5-211A-17D87E8FD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352800"/>
            <a:ext cx="685800" cy="609600"/>
          </a:xfrm>
          <a:prstGeom prst="rightArrow">
            <a:avLst>
              <a:gd name="adj1" fmla="val 50000"/>
              <a:gd name="adj2" fmla="val 28125"/>
            </a:avLst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9945" name="Text Box 10">
            <a:extLst>
              <a:ext uri="{FF2B5EF4-FFF2-40B4-BE49-F238E27FC236}">
                <a16:creationId xmlns:a16="http://schemas.microsoft.com/office/drawing/2014/main" id="{4E17807F-E259-F315-B6C9-2BDF29767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181600"/>
            <a:ext cx="1295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/>
              <a:t>Parent</a:t>
            </a:r>
          </a:p>
        </p:txBody>
      </p:sp>
      <p:sp>
        <p:nvSpPr>
          <p:cNvPr id="37900" name="Text Box 11">
            <a:extLst>
              <a:ext uri="{FF2B5EF4-FFF2-40B4-BE49-F238E27FC236}">
                <a16:creationId xmlns:a16="http://schemas.microsoft.com/office/drawing/2014/main" id="{0ACE192F-B007-01D9-7549-BEBAC83AA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181600"/>
            <a:ext cx="1295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/>
              <a:t>Child</a:t>
            </a:r>
          </a:p>
        </p:txBody>
      </p:sp>
      <p:sp>
        <p:nvSpPr>
          <p:cNvPr id="37901" name="Text Box 12">
            <a:extLst>
              <a:ext uri="{FF2B5EF4-FFF2-40B4-BE49-F238E27FC236}">
                <a16:creationId xmlns:a16="http://schemas.microsoft.com/office/drawing/2014/main" id="{3D633F8F-2EE8-942B-2088-8F61F24A4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743200"/>
            <a:ext cx="2438400" cy="190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child_pid = fork();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if (child_pid == 0) {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400">
                <a:solidFill>
                  <a:srgbClr val="0000FF"/>
                </a:solidFill>
                <a:latin typeface="Courier New" panose="02070309020205020404" pitchFamily="49" charset="0"/>
              </a:rPr>
              <a:t>printf(</a:t>
            </a:r>
            <a:r>
              <a:rPr lang="ja-JP" altLang="en-US" sz="1400">
                <a:solidFill>
                  <a:srgbClr val="0000FF"/>
                </a:solidFill>
                <a:latin typeface="Courier New" panose="02070309020205020404" pitchFamily="49" charset="0"/>
              </a:rPr>
              <a:t>“</a:t>
            </a:r>
            <a:r>
              <a:rPr lang="en-US" altLang="ja-JP" sz="1400">
                <a:solidFill>
                  <a:srgbClr val="0000FF"/>
                </a:solidFill>
                <a:latin typeface="Courier New" panose="02070309020205020404" pitchFamily="49" charset="0"/>
              </a:rPr>
              <a:t>child</a:t>
            </a:r>
            <a:r>
              <a:rPr lang="ja-JP" altLang="en-US" sz="1400">
                <a:solidFill>
                  <a:srgbClr val="0000FF"/>
                </a:solidFill>
                <a:latin typeface="Courier New" panose="02070309020205020404" pitchFamily="49" charset="0"/>
              </a:rPr>
              <a:t>”</a:t>
            </a:r>
            <a:r>
              <a:rPr lang="en-US" altLang="ja-JP" sz="1400">
                <a:solidFill>
                  <a:srgbClr val="0000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} else {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400">
                <a:solidFill>
                  <a:srgbClr val="FF3300"/>
                </a:solidFill>
                <a:latin typeface="Courier New" panose="02070309020205020404" pitchFamily="49" charset="0"/>
              </a:rPr>
              <a:t>printf(</a:t>
            </a:r>
            <a:r>
              <a:rPr lang="ja-JP" altLang="en-US" sz="1400">
                <a:solidFill>
                  <a:srgbClr val="FF3300"/>
                </a:solidFill>
                <a:latin typeface="Courier New" panose="02070309020205020404" pitchFamily="49" charset="0"/>
              </a:rPr>
              <a:t>“</a:t>
            </a:r>
            <a:r>
              <a:rPr lang="en-US" altLang="ja-JP" sz="1400">
                <a:solidFill>
                  <a:srgbClr val="FF3300"/>
                </a:solidFill>
                <a:latin typeface="Courier New" panose="02070309020205020404" pitchFamily="49" charset="0"/>
              </a:rPr>
              <a:t>parent</a:t>
            </a:r>
            <a:r>
              <a:rPr lang="ja-JP" altLang="en-US" sz="1400">
                <a:solidFill>
                  <a:srgbClr val="FF3300"/>
                </a:solidFill>
                <a:latin typeface="Courier New" panose="02070309020205020404" pitchFamily="49" charset="0"/>
              </a:rPr>
              <a:t>”</a:t>
            </a:r>
            <a:r>
              <a:rPr lang="en-US" altLang="ja-JP" sz="1400">
                <a:solidFill>
                  <a:srgbClr val="FF3300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9948" name="Line 13">
            <a:extLst>
              <a:ext uri="{FF2B5EF4-FFF2-40B4-BE49-F238E27FC236}">
                <a16:creationId xmlns:a16="http://schemas.microsoft.com/office/drawing/2014/main" id="{F078A827-DA07-571D-35FF-45B43EBD28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2895600"/>
            <a:ext cx="381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Text Box 14">
            <a:extLst>
              <a:ext uri="{FF2B5EF4-FFF2-40B4-BE49-F238E27FC236}">
                <a16:creationId xmlns:a16="http://schemas.microsoft.com/office/drawing/2014/main" id="{21868450-03C2-9DAA-3102-E66D7B6CA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743200"/>
            <a:ext cx="609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PC</a:t>
            </a:r>
          </a:p>
        </p:txBody>
      </p:sp>
      <p:sp>
        <p:nvSpPr>
          <p:cNvPr id="37904" name="Text Box 17">
            <a:extLst>
              <a:ext uri="{FF2B5EF4-FFF2-40B4-BE49-F238E27FC236}">
                <a16:creationId xmlns:a16="http://schemas.microsoft.com/office/drawing/2014/main" id="{9672B084-F450-2275-E432-853EB92BB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981200"/>
            <a:ext cx="175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child_pid = 486</a:t>
            </a:r>
          </a:p>
        </p:txBody>
      </p:sp>
      <p:sp>
        <p:nvSpPr>
          <p:cNvPr id="37905" name="Text Box 18">
            <a:extLst>
              <a:ext uri="{FF2B5EF4-FFF2-40B4-BE49-F238E27FC236}">
                <a16:creationId xmlns:a16="http://schemas.microsoft.com/office/drawing/2014/main" id="{BBFA1A13-E6B2-768F-DA97-7D3CF38C0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981200"/>
            <a:ext cx="175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child_pid = 0</a:t>
            </a:r>
          </a:p>
        </p:txBody>
      </p:sp>
      <p:sp>
        <p:nvSpPr>
          <p:cNvPr id="37906" name="Line 19">
            <a:extLst>
              <a:ext uri="{FF2B5EF4-FFF2-40B4-BE49-F238E27FC236}">
                <a16:creationId xmlns:a16="http://schemas.microsoft.com/office/drawing/2014/main" id="{6E0382B7-F4B2-EA1B-54D4-A3348F4C2D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2286000"/>
            <a:ext cx="22860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Line 20">
            <a:extLst>
              <a:ext uri="{FF2B5EF4-FFF2-40B4-BE49-F238E27FC236}">
                <a16:creationId xmlns:a16="http://schemas.microsoft.com/office/drawing/2014/main" id="{3F1F308E-CABA-D3B8-4B49-2971E81553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6400" y="2286000"/>
            <a:ext cx="22860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8" name="Text Box 21">
            <a:extLst>
              <a:ext uri="{FF2B5EF4-FFF2-40B4-BE49-F238E27FC236}">
                <a16:creationId xmlns:a16="http://schemas.microsoft.com/office/drawing/2014/main" id="{E958B79D-97B9-AEF2-7368-84235A441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743200"/>
            <a:ext cx="609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PC</a:t>
            </a:r>
          </a:p>
        </p:txBody>
      </p:sp>
      <p:sp>
        <p:nvSpPr>
          <p:cNvPr id="37909" name="Line 22">
            <a:extLst>
              <a:ext uri="{FF2B5EF4-FFF2-40B4-BE49-F238E27FC236}">
                <a16:creationId xmlns:a16="http://schemas.microsoft.com/office/drawing/2014/main" id="{02AE0389-FCCE-39F1-B4DB-325048F66B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7600" y="2895600"/>
            <a:ext cx="381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9" grpId="0" animBg="1"/>
      <p:bldP spid="37898" grpId="0" animBg="1"/>
      <p:bldP spid="37900" grpId="0"/>
      <p:bldP spid="37901" grpId="0"/>
      <p:bldP spid="37904" grpId="0"/>
      <p:bldP spid="37905" grpId="0"/>
      <p:bldP spid="3790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7FA0-5E6B-EA60-2FE6-372B88235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Last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257A0-9DA4-BB58-F414-52C7CD6B1F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610600" cy="4724400"/>
          </a:xfrm>
        </p:spPr>
        <p:txBody>
          <a:bodyPr/>
          <a:lstStyle/>
          <a:p>
            <a:r>
              <a:rPr lang="en-US" altLang="en-US">
                <a:solidFill>
                  <a:srgbClr val="1F1F1F"/>
                </a:solidFill>
                <a:ea typeface="ＭＳ Ｐゴシック" panose="020B0600070205080204" pitchFamily="34" charset="-128"/>
              </a:rPr>
              <a:t>Defined virtualization</a:t>
            </a:r>
          </a:p>
          <a:p>
            <a:pPr lvl="1"/>
            <a:endParaRPr lang="en-US" altLang="en-US">
              <a:solidFill>
                <a:srgbClr val="1F1F1F"/>
              </a:solidFill>
              <a:ea typeface="ＭＳ Ｐゴシック" panose="020B0600070205080204" pitchFamily="34" charset="-128"/>
            </a:endParaRPr>
          </a:p>
          <a:p>
            <a:r>
              <a:rPr lang="en-US" altLang="en-US">
                <a:solidFill>
                  <a:srgbClr val="1F1F1F"/>
                </a:solidFill>
                <a:ea typeface="ＭＳ Ｐゴシック" panose="020B0600070205080204" pitchFamily="34" charset="-128"/>
              </a:rPr>
              <a:t>Processes as the abstraction to virtualize the CPU</a:t>
            </a:r>
          </a:p>
          <a:p>
            <a:pPr lvl="1"/>
            <a:r>
              <a:rPr lang="en-US" altLang="en-US" sz="2400">
                <a:solidFill>
                  <a:srgbClr val="1F1F1F"/>
                </a:solidFill>
                <a:ea typeface="ＭＳ Ｐゴシック" panose="020B0600070205080204" pitchFamily="34" charset="-128"/>
              </a:rPr>
              <a:t>Looked at the state that the process encapsulates</a:t>
            </a:r>
          </a:p>
          <a:p>
            <a:pPr lvl="2"/>
            <a:r>
              <a:rPr lang="en-US" altLang="en-US" sz="1800">
                <a:solidFill>
                  <a:srgbClr val="1F1F1F"/>
                </a:solidFill>
                <a:ea typeface="ＭＳ Ｐゴシック" panose="020B0600070205080204" pitchFamily="34" charset="-128"/>
              </a:rPr>
              <a:t>Address space, registers, control registers, resources (files, </a:t>
            </a:r>
            <a:r>
              <a:rPr lang="mr-IN" altLang="en-US" sz="1800">
                <a:solidFill>
                  <a:srgbClr val="1F1F1F"/>
                </a:solidFill>
                <a:ea typeface="ＭＳ Ｐゴシック" panose="020B0600070205080204" pitchFamily="34" charset="-128"/>
              </a:rPr>
              <a:t>…</a:t>
            </a:r>
            <a:r>
              <a:rPr lang="en-US" altLang="en-US" sz="1800">
                <a:solidFill>
                  <a:srgbClr val="1F1F1F"/>
                </a:solidFill>
                <a:ea typeface="ＭＳ Ｐゴシック" panose="020B0600070205080204" pitchFamily="34" charset="-128"/>
              </a:rPr>
              <a:t>)</a:t>
            </a:r>
          </a:p>
          <a:p>
            <a:pPr lvl="2">
              <a:buFontTx/>
              <a:buNone/>
            </a:pPr>
            <a:endParaRPr lang="en-US" altLang="en-US" sz="1800">
              <a:solidFill>
                <a:srgbClr val="1F1F1F"/>
              </a:solidFill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>
                <a:solidFill>
                  <a:srgbClr val="1F1F1F"/>
                </a:solidFill>
                <a:ea typeface="ＭＳ Ｐゴシック" panose="020B0600070205080204" pitchFamily="34" charset="-128"/>
              </a:rPr>
              <a:t>Looked at the conceptual behavior of the process</a:t>
            </a:r>
          </a:p>
          <a:p>
            <a:pPr lvl="2"/>
            <a:r>
              <a:rPr lang="en-US" altLang="en-US">
                <a:solidFill>
                  <a:srgbClr val="1F1F1F"/>
                </a:solidFill>
                <a:ea typeface="ＭＳ Ｐゴシック" panose="020B0600070205080204" pitchFamily="34" charset="-128"/>
              </a:rPr>
              <a:t>Execution states and the transition between them</a:t>
            </a:r>
          </a:p>
          <a:p>
            <a:pPr lvl="3"/>
            <a:r>
              <a:rPr lang="en-US" altLang="en-US">
                <a:solidFill>
                  <a:srgbClr val="1F1F1F"/>
                </a:solidFill>
                <a:ea typeface="ＭＳ Ｐゴシック" panose="020B0600070205080204" pitchFamily="34" charset="-128"/>
              </a:rPr>
              <a:t>Connect to the sleeping beauty model and events that trigger transitions</a:t>
            </a:r>
          </a:p>
        </p:txBody>
      </p:sp>
      <p:sp>
        <p:nvSpPr>
          <p:cNvPr id="17411" name="Footer Placeholder 4">
            <a:extLst>
              <a:ext uri="{FF2B5EF4-FFF2-40B4-BE49-F238E27FC236}">
                <a16:creationId xmlns:a16="http://schemas.microsoft.com/office/drawing/2014/main" id="{C66A8D37-A6B4-411D-A8E4-DE5091B2B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2" name="Slide Number Placeholder 5">
            <a:extLst>
              <a:ext uri="{FF2B5EF4-FFF2-40B4-BE49-F238E27FC236}">
                <a16:creationId xmlns:a16="http://schemas.microsoft.com/office/drawing/2014/main" id="{4459B38A-3CE2-6EB4-C234-5CE6781AC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26B1FC8-AFEE-2A40-B854-A21C99364695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Footer Placeholder 4">
            <a:extLst>
              <a:ext uri="{FF2B5EF4-FFF2-40B4-BE49-F238E27FC236}">
                <a16:creationId xmlns:a16="http://schemas.microsoft.com/office/drawing/2014/main" id="{5F2A0B90-DE69-FE5E-3E61-A01B17F0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2" name="Slide Number Placeholder 5">
            <a:extLst>
              <a:ext uri="{FF2B5EF4-FFF2-40B4-BE49-F238E27FC236}">
                <a16:creationId xmlns:a16="http://schemas.microsoft.com/office/drawing/2014/main" id="{E67B7B97-0B48-65FB-1A9B-2444DCEA9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FEAA202-3F14-C34D-AEF9-82287B2BDE80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11298" name="Rectangle 2">
            <a:extLst>
              <a:ext uri="{FF2B5EF4-FFF2-40B4-BE49-F238E27FC236}">
                <a16:creationId xmlns:a16="http://schemas.microsoft.com/office/drawing/2014/main" id="{36910811-5BFF-9BBE-3A87-5A2C8D457E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Divergence</a:t>
            </a:r>
          </a:p>
        </p:txBody>
      </p:sp>
      <p:sp>
        <p:nvSpPr>
          <p:cNvPr id="40964" name="Rectangle 12">
            <a:extLst>
              <a:ext uri="{FF2B5EF4-FFF2-40B4-BE49-F238E27FC236}">
                <a16:creationId xmlns:a16="http://schemas.microsoft.com/office/drawing/2014/main" id="{E74AAD45-D061-E48A-D4CB-293EFA999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362200"/>
            <a:ext cx="2514600" cy="2590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0965" name="Text Box 13">
            <a:extLst>
              <a:ext uri="{FF2B5EF4-FFF2-40B4-BE49-F238E27FC236}">
                <a16:creationId xmlns:a16="http://schemas.microsoft.com/office/drawing/2014/main" id="{6705BB14-3A2E-DFD8-22FC-043728B9B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48000"/>
            <a:ext cx="175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0966" name="Text Box 14">
            <a:extLst>
              <a:ext uri="{FF2B5EF4-FFF2-40B4-BE49-F238E27FC236}">
                <a16:creationId xmlns:a16="http://schemas.microsoft.com/office/drawing/2014/main" id="{4863F7A6-09CD-A455-541A-E28E1D9FD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743200"/>
            <a:ext cx="2438400" cy="190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child_pid = fork();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if (child_pid == 0) {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400">
                <a:solidFill>
                  <a:srgbClr val="0000FF"/>
                </a:solidFill>
                <a:latin typeface="Courier New" panose="02070309020205020404" pitchFamily="49" charset="0"/>
              </a:rPr>
              <a:t>printf(</a:t>
            </a:r>
            <a:r>
              <a:rPr lang="ja-JP" altLang="en-US" sz="1400">
                <a:solidFill>
                  <a:srgbClr val="0000FF"/>
                </a:solidFill>
                <a:latin typeface="Courier New" panose="02070309020205020404" pitchFamily="49" charset="0"/>
              </a:rPr>
              <a:t>“</a:t>
            </a:r>
            <a:r>
              <a:rPr lang="en-US" altLang="ja-JP" sz="1400">
                <a:solidFill>
                  <a:srgbClr val="0000FF"/>
                </a:solidFill>
                <a:latin typeface="Courier New" panose="02070309020205020404" pitchFamily="49" charset="0"/>
              </a:rPr>
              <a:t>child</a:t>
            </a:r>
            <a:r>
              <a:rPr lang="ja-JP" altLang="en-US" sz="1400">
                <a:solidFill>
                  <a:srgbClr val="0000FF"/>
                </a:solidFill>
                <a:latin typeface="Courier New" panose="02070309020205020404" pitchFamily="49" charset="0"/>
              </a:rPr>
              <a:t>”</a:t>
            </a:r>
            <a:r>
              <a:rPr lang="en-US" altLang="ja-JP" sz="1400">
                <a:solidFill>
                  <a:srgbClr val="0000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} else {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400">
                <a:solidFill>
                  <a:srgbClr val="FF3300"/>
                </a:solidFill>
                <a:latin typeface="Courier New" panose="02070309020205020404" pitchFamily="49" charset="0"/>
              </a:rPr>
              <a:t>printf(</a:t>
            </a:r>
            <a:r>
              <a:rPr lang="ja-JP" altLang="en-US" sz="1400">
                <a:solidFill>
                  <a:srgbClr val="FF3300"/>
                </a:solidFill>
                <a:latin typeface="Courier New" panose="02070309020205020404" pitchFamily="49" charset="0"/>
              </a:rPr>
              <a:t>“</a:t>
            </a:r>
            <a:r>
              <a:rPr lang="en-US" altLang="ja-JP" sz="1400">
                <a:solidFill>
                  <a:srgbClr val="FF3300"/>
                </a:solidFill>
                <a:latin typeface="Courier New" panose="02070309020205020404" pitchFamily="49" charset="0"/>
              </a:rPr>
              <a:t>parent</a:t>
            </a:r>
            <a:r>
              <a:rPr lang="ja-JP" altLang="en-US" sz="1400">
                <a:solidFill>
                  <a:srgbClr val="FF3300"/>
                </a:solidFill>
                <a:latin typeface="Courier New" panose="02070309020205020404" pitchFamily="49" charset="0"/>
              </a:rPr>
              <a:t>”</a:t>
            </a:r>
            <a:r>
              <a:rPr lang="en-US" altLang="ja-JP" sz="1400">
                <a:solidFill>
                  <a:srgbClr val="FF3300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0967" name="Rectangle 15">
            <a:extLst>
              <a:ext uri="{FF2B5EF4-FFF2-40B4-BE49-F238E27FC236}">
                <a16:creationId xmlns:a16="http://schemas.microsoft.com/office/drawing/2014/main" id="{61536E65-1DB4-F9D8-C3AD-385EE0A2F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362200"/>
            <a:ext cx="2514600" cy="2590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0968" name="AutoShape 16">
            <a:extLst>
              <a:ext uri="{FF2B5EF4-FFF2-40B4-BE49-F238E27FC236}">
                <a16:creationId xmlns:a16="http://schemas.microsoft.com/office/drawing/2014/main" id="{7DB7A0A7-C83A-B8B5-74BD-0A42D328B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352800"/>
            <a:ext cx="685800" cy="609600"/>
          </a:xfrm>
          <a:prstGeom prst="rightArrow">
            <a:avLst>
              <a:gd name="adj1" fmla="val 50000"/>
              <a:gd name="adj2" fmla="val 28125"/>
            </a:avLst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0969" name="Text Box 17">
            <a:extLst>
              <a:ext uri="{FF2B5EF4-FFF2-40B4-BE49-F238E27FC236}">
                <a16:creationId xmlns:a16="http://schemas.microsoft.com/office/drawing/2014/main" id="{0456D98B-FC89-4BDA-6A07-A186C971B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181600"/>
            <a:ext cx="1295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/>
              <a:t>Parent</a:t>
            </a:r>
          </a:p>
        </p:txBody>
      </p:sp>
      <p:sp>
        <p:nvSpPr>
          <p:cNvPr id="40970" name="Text Box 18">
            <a:extLst>
              <a:ext uri="{FF2B5EF4-FFF2-40B4-BE49-F238E27FC236}">
                <a16:creationId xmlns:a16="http://schemas.microsoft.com/office/drawing/2014/main" id="{7074BF3F-E4C7-31C2-DDA5-35E4BDB5C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181600"/>
            <a:ext cx="1295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/>
              <a:t>Child</a:t>
            </a:r>
          </a:p>
        </p:txBody>
      </p:sp>
      <p:sp>
        <p:nvSpPr>
          <p:cNvPr id="40971" name="Text Box 19">
            <a:extLst>
              <a:ext uri="{FF2B5EF4-FFF2-40B4-BE49-F238E27FC236}">
                <a16:creationId xmlns:a16="http://schemas.microsoft.com/office/drawing/2014/main" id="{479FC7E4-67E5-D0FB-CD31-C87973A45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743200"/>
            <a:ext cx="2438400" cy="190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child_pid = fork();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if (child_pid == 0) {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400">
                <a:solidFill>
                  <a:srgbClr val="0000FF"/>
                </a:solidFill>
                <a:latin typeface="Courier New" panose="02070309020205020404" pitchFamily="49" charset="0"/>
              </a:rPr>
              <a:t>printf(</a:t>
            </a:r>
            <a:r>
              <a:rPr lang="ja-JP" altLang="en-US" sz="1400">
                <a:solidFill>
                  <a:srgbClr val="0000FF"/>
                </a:solidFill>
                <a:latin typeface="Courier New" panose="02070309020205020404" pitchFamily="49" charset="0"/>
              </a:rPr>
              <a:t>“</a:t>
            </a:r>
            <a:r>
              <a:rPr lang="en-US" altLang="ja-JP" sz="1400">
                <a:solidFill>
                  <a:srgbClr val="0000FF"/>
                </a:solidFill>
                <a:latin typeface="Courier New" panose="02070309020205020404" pitchFamily="49" charset="0"/>
              </a:rPr>
              <a:t>child</a:t>
            </a:r>
            <a:r>
              <a:rPr lang="ja-JP" altLang="en-US" sz="1400">
                <a:solidFill>
                  <a:srgbClr val="0000FF"/>
                </a:solidFill>
                <a:latin typeface="Courier New" panose="02070309020205020404" pitchFamily="49" charset="0"/>
              </a:rPr>
              <a:t>”</a:t>
            </a:r>
            <a:r>
              <a:rPr lang="en-US" altLang="ja-JP" sz="1400">
                <a:solidFill>
                  <a:srgbClr val="0000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} else {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400">
                <a:solidFill>
                  <a:srgbClr val="FF3300"/>
                </a:solidFill>
                <a:latin typeface="Courier New" panose="02070309020205020404" pitchFamily="49" charset="0"/>
              </a:rPr>
              <a:t>printf(</a:t>
            </a:r>
            <a:r>
              <a:rPr lang="ja-JP" altLang="en-US" sz="1400">
                <a:solidFill>
                  <a:srgbClr val="FF3300"/>
                </a:solidFill>
                <a:latin typeface="Courier New" panose="02070309020205020404" pitchFamily="49" charset="0"/>
              </a:rPr>
              <a:t>“</a:t>
            </a:r>
            <a:r>
              <a:rPr lang="en-US" altLang="ja-JP" sz="1400">
                <a:solidFill>
                  <a:srgbClr val="FF3300"/>
                </a:solidFill>
                <a:latin typeface="Courier New" panose="02070309020205020404" pitchFamily="49" charset="0"/>
              </a:rPr>
              <a:t>parent</a:t>
            </a:r>
            <a:r>
              <a:rPr lang="ja-JP" altLang="en-US" sz="1400">
                <a:solidFill>
                  <a:srgbClr val="FF3300"/>
                </a:solidFill>
                <a:latin typeface="Courier New" panose="02070309020205020404" pitchFamily="49" charset="0"/>
              </a:rPr>
              <a:t>”</a:t>
            </a:r>
            <a:r>
              <a:rPr lang="en-US" altLang="ja-JP" sz="1400">
                <a:solidFill>
                  <a:srgbClr val="FF3300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0972" name="Line 20">
            <a:extLst>
              <a:ext uri="{FF2B5EF4-FFF2-40B4-BE49-F238E27FC236}">
                <a16:creationId xmlns:a16="http://schemas.microsoft.com/office/drawing/2014/main" id="{E404001E-28B8-768F-A241-5CD7663EA0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191000"/>
            <a:ext cx="381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Text Box 21">
            <a:extLst>
              <a:ext uri="{FF2B5EF4-FFF2-40B4-BE49-F238E27FC236}">
                <a16:creationId xmlns:a16="http://schemas.microsoft.com/office/drawing/2014/main" id="{0E8DE11C-7FDF-6E05-2087-5FAAA2AFE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609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PC</a:t>
            </a:r>
          </a:p>
        </p:txBody>
      </p:sp>
      <p:sp>
        <p:nvSpPr>
          <p:cNvPr id="40974" name="Text Box 23">
            <a:extLst>
              <a:ext uri="{FF2B5EF4-FFF2-40B4-BE49-F238E27FC236}">
                <a16:creationId xmlns:a16="http://schemas.microsoft.com/office/drawing/2014/main" id="{912E9A78-4D46-19F4-00AC-CD683513C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352800"/>
            <a:ext cx="609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PC</a:t>
            </a:r>
          </a:p>
        </p:txBody>
      </p:sp>
      <p:sp>
        <p:nvSpPr>
          <p:cNvPr id="40975" name="Text Box 24">
            <a:extLst>
              <a:ext uri="{FF2B5EF4-FFF2-40B4-BE49-F238E27FC236}">
                <a16:creationId xmlns:a16="http://schemas.microsoft.com/office/drawing/2014/main" id="{E6AC4DF8-4F30-B902-F5CC-BED56D32B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981200"/>
            <a:ext cx="175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child_pid = 486</a:t>
            </a:r>
          </a:p>
        </p:txBody>
      </p:sp>
      <p:sp>
        <p:nvSpPr>
          <p:cNvPr id="40976" name="Text Box 25">
            <a:extLst>
              <a:ext uri="{FF2B5EF4-FFF2-40B4-BE49-F238E27FC236}">
                <a16:creationId xmlns:a16="http://schemas.microsoft.com/office/drawing/2014/main" id="{DD4145BA-6577-CC78-A491-39E226AC5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981200"/>
            <a:ext cx="175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child_pid = 0</a:t>
            </a:r>
          </a:p>
        </p:txBody>
      </p:sp>
      <p:sp>
        <p:nvSpPr>
          <p:cNvPr id="40977" name="Line 26">
            <a:extLst>
              <a:ext uri="{FF2B5EF4-FFF2-40B4-BE49-F238E27FC236}">
                <a16:creationId xmlns:a16="http://schemas.microsoft.com/office/drawing/2014/main" id="{899A6569-0E6B-EFD9-2C26-BD707D9865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2286000"/>
            <a:ext cx="22860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27">
            <a:extLst>
              <a:ext uri="{FF2B5EF4-FFF2-40B4-BE49-F238E27FC236}">
                <a16:creationId xmlns:a16="http://schemas.microsoft.com/office/drawing/2014/main" id="{F893C29C-DBAD-D056-FD56-DF12866747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6400" y="2286000"/>
            <a:ext cx="22860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Line 28">
            <a:extLst>
              <a:ext uri="{FF2B5EF4-FFF2-40B4-BE49-F238E27FC236}">
                <a16:creationId xmlns:a16="http://schemas.microsoft.com/office/drawing/2014/main" id="{5286F1BF-4F8F-F989-3957-BAD7133852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7600" y="3505200"/>
            <a:ext cx="381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Footer Placeholder 4">
            <a:extLst>
              <a:ext uri="{FF2B5EF4-FFF2-40B4-BE49-F238E27FC236}">
                <a16:creationId xmlns:a16="http://schemas.microsoft.com/office/drawing/2014/main" id="{D1BD3665-9F38-54E5-7C30-DC0D59738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6" name="Slide Number Placeholder 5">
            <a:extLst>
              <a:ext uri="{FF2B5EF4-FFF2-40B4-BE49-F238E27FC236}">
                <a16:creationId xmlns:a16="http://schemas.microsoft.com/office/drawing/2014/main" id="{2C022D2A-74BD-0BC3-A585-DBB638FC3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785FC28-CB12-2E42-8546-C7E96C98B9E7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84003067-8C15-A813-F3F1-FD6FFCA1CC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Example Continued</a:t>
            </a: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449C1DF2-E1CF-6251-0793-C10266A0E9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[well ~]$ gcc t.c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[well ~]$ ./a.out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olidFill>
                  <a:srgbClr val="FF3300"/>
                </a:solidFill>
                <a:ea typeface="ＭＳ Ｐゴシック" panose="020B0600070205080204" pitchFamily="34" charset="-128"/>
              </a:rPr>
              <a:t>My child is 486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olidFill>
                  <a:srgbClr val="0000FF"/>
                </a:solidFill>
                <a:ea typeface="ＭＳ Ｐゴシック" panose="020B0600070205080204" pitchFamily="34" charset="-128"/>
              </a:rPr>
              <a:t>Child of a.out is 486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[well ~]$ ./a.out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olidFill>
                  <a:srgbClr val="0000FF"/>
                </a:solidFill>
                <a:ea typeface="ＭＳ Ｐゴシック" panose="020B0600070205080204" pitchFamily="34" charset="-128"/>
              </a:rPr>
              <a:t>Child of a.out is 498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>
                <a:solidFill>
                  <a:srgbClr val="FF3300"/>
                </a:solidFill>
                <a:ea typeface="ＭＳ Ｐゴシック" panose="020B0600070205080204" pitchFamily="34" charset="-128"/>
              </a:rPr>
              <a:t>My child is 498</a:t>
            </a:r>
          </a:p>
          <a:p>
            <a:pPr>
              <a:buFont typeface="Monotype Sorts" pitchFamily="2" charset="2"/>
              <a:buNone/>
            </a:pPr>
            <a:endParaRPr lang="en-US" altLang="en-US">
              <a:solidFill>
                <a:srgbClr val="FF3300"/>
              </a:solidFill>
              <a:ea typeface="ＭＳ Ｐゴシック" panose="020B0600070205080204" pitchFamily="34" charset="-128"/>
            </a:endParaRPr>
          </a:p>
          <a:p>
            <a:pPr algn="ctr">
              <a:buFont typeface="Monotype Sort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Why is the output in a different order?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Footer Placeholder 4">
            <a:extLst>
              <a:ext uri="{FF2B5EF4-FFF2-40B4-BE49-F238E27FC236}">
                <a16:creationId xmlns:a16="http://schemas.microsoft.com/office/drawing/2014/main" id="{6B9D32B2-1109-B91F-58B9-0CB0DB68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10" name="Slide Number Placeholder 5">
            <a:extLst>
              <a:ext uri="{FF2B5EF4-FFF2-40B4-BE49-F238E27FC236}">
                <a16:creationId xmlns:a16="http://schemas.microsoft.com/office/drawing/2014/main" id="{DF6C9974-CB21-D4C3-A8C8-2DCB9910F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8CABD9C-C053-B84E-BE18-BDB151F37B64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5154" name="Rectangle 2">
            <a:extLst>
              <a:ext uri="{FF2B5EF4-FFF2-40B4-BE49-F238E27FC236}">
                <a16:creationId xmlns:a16="http://schemas.microsoft.com/office/drawing/2014/main" id="{1932AC71-18A2-8F6E-0217-34BF7410A7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Why fork()?</a:t>
            </a:r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FD4EC3E-7A02-1314-E4E8-F56D70D0A9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Very useful when the child…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Is cooperating with the parent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Relies upon the parent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data to accomplish its task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Example: Web server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 sz="18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while (1) {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 sz="1800" b="1">
                <a:solidFill>
                  <a:srgbClr val="D60093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	int sock = accept();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 sz="1800" b="1">
                <a:solidFill>
                  <a:srgbClr val="D60093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	if ((child_pid = fork()) == 0) {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 sz="1800" b="1">
                <a:solidFill>
                  <a:srgbClr val="0000FF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		</a:t>
            </a:r>
            <a:r>
              <a:rPr lang="en-US" altLang="en-US" sz="1800" i="1">
                <a:solidFill>
                  <a:srgbClr val="0000FF"/>
                </a:solidFill>
                <a:ea typeface="ＭＳ Ｐゴシック" panose="020B0600070205080204" pitchFamily="34" charset="-128"/>
              </a:rPr>
              <a:t>Handle client request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 sz="18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	} else {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 sz="1800" b="1">
                <a:solidFill>
                  <a:srgbClr val="FF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		</a:t>
            </a:r>
            <a:r>
              <a:rPr lang="en-US" altLang="en-US" sz="1800" i="1">
                <a:solidFill>
                  <a:srgbClr val="FF3300"/>
                </a:solidFill>
                <a:ea typeface="ＭＳ Ｐゴシック" panose="020B0600070205080204" pitchFamily="34" charset="-128"/>
              </a:rPr>
              <a:t>Close socket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 sz="18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	}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 sz="18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}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Footer Placeholder 4">
            <a:extLst>
              <a:ext uri="{FF2B5EF4-FFF2-40B4-BE49-F238E27FC236}">
                <a16:creationId xmlns:a16="http://schemas.microsoft.com/office/drawing/2014/main" id="{6B8159B8-9B21-EABE-F4DC-8978111F9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4" name="Slide Number Placeholder 5">
            <a:extLst>
              <a:ext uri="{FF2B5EF4-FFF2-40B4-BE49-F238E27FC236}">
                <a16:creationId xmlns:a16="http://schemas.microsoft.com/office/drawing/2014/main" id="{17F21CA3-7554-4119-831B-4880929A0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1B3D1F8-0F90-F44E-82B0-88FE5F3F726E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1058" name="Rectangle 2">
            <a:extLst>
              <a:ext uri="{FF2B5EF4-FFF2-40B4-BE49-F238E27FC236}">
                <a16:creationId xmlns:a16="http://schemas.microsoft.com/office/drawing/2014/main" id="{18443A30-4D45-B05F-6E13-E8C4F67B84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Process Creation: Unix (2)</a:t>
            </a:r>
          </a:p>
        </p:txBody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700F2958-7FDF-961D-156B-7EBC5E1887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Wait a second.  How do we actually start a new program?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 sz="1800" b="1">
                <a:solidFill>
                  <a:srgbClr val="FF99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int exec(char *prog, char *argv[])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exec()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Stops the current process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Loads the program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prog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into the process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 address space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Initializes hardware context and args for the new program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Places the PCB onto the ready queue</a:t>
            </a:r>
          </a:p>
          <a:p>
            <a:pPr lvl="1"/>
            <a:r>
              <a:rPr lang="en-US" altLang="en-US">
                <a:solidFill>
                  <a:srgbClr val="FF0000"/>
                </a:solidFill>
                <a:ea typeface="ＭＳ Ｐゴシック" panose="020B0600070205080204" pitchFamily="34" charset="-128"/>
              </a:rPr>
              <a:t>Note: It </a:t>
            </a:r>
            <a:r>
              <a:rPr lang="en-US" altLang="en-US" b="1">
                <a:solidFill>
                  <a:srgbClr val="FF0000"/>
                </a:solidFill>
                <a:ea typeface="ＭＳ Ｐゴシック" panose="020B0600070205080204" pitchFamily="34" charset="-128"/>
              </a:rPr>
              <a:t>does not</a:t>
            </a:r>
            <a:r>
              <a:rPr lang="en-US" altLang="en-US">
                <a:solidFill>
                  <a:srgbClr val="FF0000"/>
                </a:solidFill>
                <a:ea typeface="ＭＳ Ｐゴシック" panose="020B0600070205080204" pitchFamily="34" charset="-128"/>
              </a:rPr>
              <a:t> create a new process</a:t>
            </a:r>
          </a:p>
          <a:p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What does it mean for exec to return?</a:t>
            </a:r>
          </a:p>
          <a:p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What does it mean for exec to return with an error?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Footer Placeholder 4">
            <a:extLst>
              <a:ext uri="{FF2B5EF4-FFF2-40B4-BE49-F238E27FC236}">
                <a16:creationId xmlns:a16="http://schemas.microsoft.com/office/drawing/2014/main" id="{6E1AEBED-54EC-CABA-E73E-92D2A0FC1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8" name="Slide Number Placeholder 5">
            <a:extLst>
              <a:ext uri="{FF2B5EF4-FFF2-40B4-BE49-F238E27FC236}">
                <a16:creationId xmlns:a16="http://schemas.microsoft.com/office/drawing/2014/main" id="{B708B52C-112F-37EC-9669-364F3ED3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55C6313-493F-9D4A-A189-F9C515ACFBA0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2082" name="Rectangle 2">
            <a:extLst>
              <a:ext uri="{FF2B5EF4-FFF2-40B4-BE49-F238E27FC236}">
                <a16:creationId xmlns:a16="http://schemas.microsoft.com/office/drawing/2014/main" id="{3437C0FE-B008-1B3C-2E9E-972666A53E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Process Creation: Unix (3)</a:t>
            </a:r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BA095C88-4462-D2CC-ADA6-2643977F01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fork() is used to create a new process, exec is used to load a program into the address space</a:t>
            </a:r>
          </a:p>
          <a:p>
            <a:endParaRPr lang="en-US" altLang="en-US">
              <a:solidFill>
                <a:srgbClr val="D60093"/>
              </a:solidFill>
              <a:ea typeface="ＭＳ Ｐゴシック" panose="020B0600070205080204" pitchFamily="34" charset="-128"/>
            </a:endParaRPr>
          </a:p>
          <a:p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What happens if you run </a:t>
            </a:r>
            <a:r>
              <a:rPr lang="ja-JP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solidFill>
                  <a:srgbClr val="D60093"/>
                </a:solidFill>
                <a:ea typeface="ＭＳ Ｐゴシック" panose="020B0600070205080204" pitchFamily="34" charset="-128"/>
              </a:rPr>
              <a:t>exec csh</a:t>
            </a:r>
            <a:r>
              <a:rPr lang="ja-JP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solidFill>
                  <a:srgbClr val="D60093"/>
                </a:solidFill>
                <a:ea typeface="ＭＳ Ｐゴシック" panose="020B0600070205080204" pitchFamily="34" charset="-128"/>
              </a:rPr>
              <a:t> in your shell?</a:t>
            </a:r>
          </a:p>
          <a:p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What happens if you run </a:t>
            </a:r>
            <a:r>
              <a:rPr lang="ja-JP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solidFill>
                  <a:srgbClr val="D60093"/>
                </a:solidFill>
                <a:ea typeface="ＭＳ Ｐゴシック" panose="020B0600070205080204" pitchFamily="34" charset="-128"/>
              </a:rPr>
              <a:t>exec ls</a:t>
            </a:r>
            <a:r>
              <a:rPr lang="ja-JP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solidFill>
                  <a:srgbClr val="D60093"/>
                </a:solidFill>
                <a:ea typeface="ＭＳ Ｐゴシック" panose="020B0600070205080204" pitchFamily="34" charset="-128"/>
              </a:rPr>
              <a:t> in your shell? </a:t>
            </a:r>
            <a:r>
              <a:rPr lang="en-US" altLang="ja-JP">
                <a:solidFill>
                  <a:srgbClr val="1F1F1F"/>
                </a:solidFill>
                <a:ea typeface="ＭＳ Ｐゴシック" panose="020B0600070205080204" pitchFamily="34" charset="-128"/>
              </a:rPr>
              <a:t>Try it.</a:t>
            </a:r>
          </a:p>
          <a:p>
            <a:endParaRPr lang="en-US" altLang="en-US">
              <a:solidFill>
                <a:srgbClr val="D60093"/>
              </a:solidFill>
              <a:ea typeface="ＭＳ Ｐゴシック" panose="020B0600070205080204" pitchFamily="34" charset="-128"/>
            </a:endParaRPr>
          </a:p>
          <a:p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fork() can return an error.  Why might this happen?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Footer Placeholder 4">
            <a:extLst>
              <a:ext uri="{FF2B5EF4-FFF2-40B4-BE49-F238E27FC236}">
                <a16:creationId xmlns:a16="http://schemas.microsoft.com/office/drawing/2014/main" id="{F1A6B345-6EB9-2AB8-326C-D22FCFF74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2" name="Slide Number Placeholder 5">
            <a:extLst>
              <a:ext uri="{FF2B5EF4-FFF2-40B4-BE49-F238E27FC236}">
                <a16:creationId xmlns:a16="http://schemas.microsoft.com/office/drawing/2014/main" id="{FEB2E99B-7A2D-151E-4336-668607A9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5EB44D4-8C98-0545-8EE9-09FC6A427775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17442" name="Rectangle 2">
            <a:extLst>
              <a:ext uri="{FF2B5EF4-FFF2-40B4-BE49-F238E27FC236}">
                <a16:creationId xmlns:a16="http://schemas.microsoft.com/office/drawing/2014/main" id="{49A54519-079F-AE4E-26B0-D2E720EB2F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Process Termination</a:t>
            </a:r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0B169D70-E78B-1565-C35A-26BFF15FD8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All good processes must come to an end.  But how?</a:t>
            </a:r>
          </a:p>
          <a:p>
            <a:pPr lvl="1"/>
            <a:r>
              <a:rPr lang="en-US" altLang="en-US">
                <a:solidFill>
                  <a:srgbClr val="009900"/>
                </a:solidFill>
                <a:ea typeface="ＭＳ Ｐゴシック" panose="020B0600070205080204" pitchFamily="34" charset="-128"/>
              </a:rPr>
              <a:t>Unix: exit(int status),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NT: ExitProcess(int status)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Essentially, free resources and terminate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Terminate all threads (next lecture)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Close open files, network connections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Allocated memory (and VM pages out on disk)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Remove PCB from kernel data structures, delete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Note that a process does not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need</a:t>
            </a:r>
            <a:r>
              <a:rPr lang="en-US" altLang="en-US">
                <a:ea typeface="ＭＳ Ｐゴシック" panose="020B0600070205080204" pitchFamily="34" charset="-128"/>
              </a:rPr>
              <a:t> to clean up itself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OS will handle this on its behalf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Footer Placeholder 4">
            <a:extLst>
              <a:ext uri="{FF2B5EF4-FFF2-40B4-BE49-F238E27FC236}">
                <a16:creationId xmlns:a16="http://schemas.microsoft.com/office/drawing/2014/main" id="{2DDFE2B3-38CA-51D1-C58D-D6F5EE3C7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6" name="Slide Number Placeholder 5">
            <a:extLst>
              <a:ext uri="{FF2B5EF4-FFF2-40B4-BE49-F238E27FC236}">
                <a16:creationId xmlns:a16="http://schemas.microsoft.com/office/drawing/2014/main" id="{56ABBDB7-07B2-C06A-7091-676BB7537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5D48BC-82B5-3840-AB95-78104BB4E785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18466" name="Rectangle 2">
            <a:extLst>
              <a:ext uri="{FF2B5EF4-FFF2-40B4-BE49-F238E27FC236}">
                <a16:creationId xmlns:a16="http://schemas.microsoft.com/office/drawing/2014/main" id="{5CEBCDB5-3051-29EE-3439-016CA01EC2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wait() a second…</a:t>
            </a:r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E5AEE2E1-CCB2-5B41-AB08-117A869AB1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Often it is convenient to pause until a child process has finished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Think of executing commands in a shell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Use </a:t>
            </a:r>
            <a:r>
              <a:rPr lang="en-US" altLang="en-US">
                <a:solidFill>
                  <a:srgbClr val="009900"/>
                </a:solidFill>
                <a:ea typeface="ＭＳ Ｐゴシック" panose="020B0600070205080204" pitchFamily="34" charset="-128"/>
              </a:rPr>
              <a:t>wait()</a:t>
            </a:r>
            <a:r>
              <a:rPr lang="en-US" altLang="en-US">
                <a:ea typeface="ＭＳ Ｐゴシック" panose="020B0600070205080204" pitchFamily="34" charset="-128"/>
              </a:rPr>
              <a:t> (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WaitForSingleObject</a:t>
            </a:r>
            <a:r>
              <a:rPr lang="en-US" altLang="en-US">
                <a:ea typeface="ＭＳ Ｐゴシック" panose="020B0600070205080204" pitchFamily="34" charset="-128"/>
              </a:rPr>
              <a:t>)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Suspends the current process until a child process ends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waitpid() suspends until the specified child process ends</a:t>
            </a:r>
          </a:p>
          <a:p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Wait has a return value…what is it?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Unix: Every process must be reaped by a parent</a:t>
            </a:r>
          </a:p>
          <a:p>
            <a:pPr lvl="1"/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What happens if a parent process exits before a child?</a:t>
            </a:r>
          </a:p>
          <a:p>
            <a:pPr lvl="1"/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What do you think is a </a:t>
            </a:r>
            <a:r>
              <a:rPr lang="ja-JP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solidFill>
                  <a:srgbClr val="D60093"/>
                </a:solidFill>
                <a:ea typeface="ＭＳ Ｐゴシック" panose="020B0600070205080204" pitchFamily="34" charset="-128"/>
              </a:rPr>
              <a:t>zombie</a:t>
            </a:r>
            <a:r>
              <a:rPr lang="ja-JP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solidFill>
                  <a:srgbClr val="D60093"/>
                </a:solidFill>
                <a:ea typeface="ＭＳ Ｐゴシック" panose="020B0600070205080204" pitchFamily="34" charset="-128"/>
              </a:rPr>
              <a:t> process?</a:t>
            </a:r>
            <a:endParaRPr lang="en-US" altLang="en-US">
              <a:solidFill>
                <a:srgbClr val="D60093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Footer Placeholder 4">
            <a:extLst>
              <a:ext uri="{FF2B5EF4-FFF2-40B4-BE49-F238E27FC236}">
                <a16:creationId xmlns:a16="http://schemas.microsoft.com/office/drawing/2014/main" id="{3259ADBC-1316-9E4D-FE16-D352B8D2E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0" name="Slide Number Placeholder 5">
            <a:extLst>
              <a:ext uri="{FF2B5EF4-FFF2-40B4-BE49-F238E27FC236}">
                <a16:creationId xmlns:a16="http://schemas.microsoft.com/office/drawing/2014/main" id="{661E1BDF-C9C2-E462-5E93-C1FF495DA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26B68A-C33C-7A46-AB99-B31A05C0B0F2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7202" name="Rectangle 2">
            <a:extLst>
              <a:ext uri="{FF2B5EF4-FFF2-40B4-BE49-F238E27FC236}">
                <a16:creationId xmlns:a16="http://schemas.microsoft.com/office/drawing/2014/main" id="{5ACF30B9-BF50-5911-2269-18714B65F7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Unix Shells</a:t>
            </a:r>
          </a:p>
        </p:txBody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ED9DE536-796E-8AA1-4179-DB0E2E0E36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4419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while (1)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b="1">
                <a:solidFill>
                  <a:srgbClr val="D60093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	char *cmd = read_command();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b="1">
                <a:solidFill>
                  <a:srgbClr val="D60093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	int child_pid = fork();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b="1">
                <a:solidFill>
                  <a:srgbClr val="D60093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	if (child_pid == 0)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b="1">
                <a:solidFill>
                  <a:srgbClr val="D60093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		</a:t>
            </a:r>
            <a:r>
              <a:rPr lang="en-US" altLang="en-US" sz="2000" i="1">
                <a:solidFill>
                  <a:srgbClr val="0000FF"/>
                </a:solidFill>
                <a:ea typeface="ＭＳ Ｐゴシック" panose="020B0600070205080204" pitchFamily="34" charset="-128"/>
              </a:rPr>
              <a:t>Manipulate STDIN/OUT/ERR file descriptors for pipes, 	redirection, etc.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b="1">
                <a:solidFill>
                  <a:srgbClr val="0000FF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		exec(cmd);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b="1">
                <a:solidFill>
                  <a:srgbClr val="0000FF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		panic(</a:t>
            </a:r>
            <a:r>
              <a:rPr lang="ja-JP" altLang="en-US" sz="2000" b="1">
                <a:solidFill>
                  <a:srgbClr val="0000FF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“</a:t>
            </a:r>
            <a:r>
              <a:rPr lang="en-US" altLang="ja-JP" sz="2000" b="1">
                <a:solidFill>
                  <a:srgbClr val="0000FF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exec failed</a:t>
            </a:r>
            <a:r>
              <a:rPr lang="ja-JP" altLang="en-US" sz="2000" b="1">
                <a:solidFill>
                  <a:srgbClr val="0000FF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”</a:t>
            </a:r>
            <a:r>
              <a:rPr lang="en-US" altLang="ja-JP" sz="2000" b="1">
                <a:solidFill>
                  <a:srgbClr val="0000FF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	} else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		</a:t>
            </a:r>
            <a:r>
              <a:rPr lang="en-US" altLang="en-US" sz="2000" b="1">
                <a:solidFill>
                  <a:srgbClr val="FF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if (!(run_in_background))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b="1">
                <a:solidFill>
                  <a:srgbClr val="FF33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			waitpid(child_pid);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	}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}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Footer Placeholder 4">
            <a:extLst>
              <a:ext uri="{FF2B5EF4-FFF2-40B4-BE49-F238E27FC236}">
                <a16:creationId xmlns:a16="http://schemas.microsoft.com/office/drawing/2014/main" id="{CA2EE0C1-4161-EBDD-5E44-D26F762E3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4" name="Slide Number Placeholder 5">
            <a:extLst>
              <a:ext uri="{FF2B5EF4-FFF2-40B4-BE49-F238E27FC236}">
                <a16:creationId xmlns:a16="http://schemas.microsoft.com/office/drawing/2014/main" id="{4BE60CAD-8828-1882-4983-55B1889A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5A5A23D-B17A-4F43-B283-4E5684204D3B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8226" name="Rectangle 2">
            <a:extLst>
              <a:ext uri="{FF2B5EF4-FFF2-40B4-BE49-F238E27FC236}">
                <a16:creationId xmlns:a16="http://schemas.microsoft.com/office/drawing/2014/main" id="{5FD189EA-207E-3149-CA6E-ED36C816FB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Processes: check your understanding</a:t>
            </a:r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9D89B87D-5614-F3CE-5FB1-79AC62E827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What are the units of execution?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Processes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How are those units of execution represented?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Process Control Blocks (PCBs)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How is work scheduled in the CPU?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Process states, process queues, context switches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What are the possible execution states of a process?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Running, ready, waiting, </a:t>
            </a:r>
            <a:r>
              <a:rPr lang="mr-IN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…</a:t>
            </a:r>
            <a:endParaRPr lang="en-US" altLang="en-US">
              <a:solidFill>
                <a:srgbClr val="0000FF"/>
              </a:solidFill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How does a process move from one state to another?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Scheduling, I/O, creation, termination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How are processes created?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CreateProcess (NT), fork/exec (Unix)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oter Placeholder 4">
            <a:extLst>
              <a:ext uri="{FF2B5EF4-FFF2-40B4-BE49-F238E27FC236}">
                <a16:creationId xmlns:a16="http://schemas.microsoft.com/office/drawing/2014/main" id="{D1E808F7-B6AD-073B-2A00-9FE86AAF4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 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E51B05FE-3942-04EB-46BD-129DA5248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99E8AF5-3ACE-4542-9CA0-B558B376258B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89794" name="Rectangle 2">
            <a:extLst>
              <a:ext uri="{FF2B5EF4-FFF2-40B4-BE49-F238E27FC236}">
                <a16:creationId xmlns:a16="http://schemas.microsoft.com/office/drawing/2014/main" id="{01D13BF9-F98D-F1C0-D8CE-E95E3EC451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Execution State Graph</a:t>
            </a:r>
          </a:p>
        </p:txBody>
      </p:sp>
      <p:sp>
        <p:nvSpPr>
          <p:cNvPr id="18436" name="Oval 4">
            <a:extLst>
              <a:ext uri="{FF2B5EF4-FFF2-40B4-BE49-F238E27FC236}">
                <a16:creationId xmlns:a16="http://schemas.microsoft.com/office/drawing/2014/main" id="{230844F6-CCBD-A547-0F2A-0CBA6CF02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2098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37" name="Text Box 8">
            <a:extLst>
              <a:ext uri="{FF2B5EF4-FFF2-40B4-BE49-F238E27FC236}">
                <a16:creationId xmlns:a16="http://schemas.microsoft.com/office/drawing/2014/main" id="{646A3048-03F8-F84D-C16C-6CAB79F69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514600"/>
            <a:ext cx="1066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/>
              <a:t>New</a:t>
            </a:r>
          </a:p>
        </p:txBody>
      </p:sp>
      <p:sp>
        <p:nvSpPr>
          <p:cNvPr id="24584" name="Oval 9">
            <a:extLst>
              <a:ext uri="{FF2B5EF4-FFF2-40B4-BE49-F238E27FC236}">
                <a16:creationId xmlns:a16="http://schemas.microsoft.com/office/drawing/2014/main" id="{F1250101-237F-AEEF-CE09-BACA04BED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2098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4585" name="Text Box 10">
            <a:extLst>
              <a:ext uri="{FF2B5EF4-FFF2-40B4-BE49-F238E27FC236}">
                <a16:creationId xmlns:a16="http://schemas.microsoft.com/office/drawing/2014/main" id="{A6B7DA68-725A-2CA0-614E-4168D946D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514600"/>
            <a:ext cx="1066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/>
              <a:t>Ready</a:t>
            </a:r>
          </a:p>
        </p:txBody>
      </p:sp>
      <p:sp>
        <p:nvSpPr>
          <p:cNvPr id="24586" name="Oval 11">
            <a:extLst>
              <a:ext uri="{FF2B5EF4-FFF2-40B4-BE49-F238E27FC236}">
                <a16:creationId xmlns:a16="http://schemas.microsoft.com/office/drawing/2014/main" id="{9C111924-0EC1-B883-2E8B-543E08C2A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4196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4587" name="Text Box 12">
            <a:extLst>
              <a:ext uri="{FF2B5EF4-FFF2-40B4-BE49-F238E27FC236}">
                <a16:creationId xmlns:a16="http://schemas.microsoft.com/office/drawing/2014/main" id="{6F29D438-B15F-195E-08DE-EA51CC4E0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724400"/>
            <a:ext cx="1066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/>
              <a:t>Running</a:t>
            </a:r>
          </a:p>
        </p:txBody>
      </p:sp>
      <p:sp>
        <p:nvSpPr>
          <p:cNvPr id="24588" name="Oval 13">
            <a:extLst>
              <a:ext uri="{FF2B5EF4-FFF2-40B4-BE49-F238E27FC236}">
                <a16:creationId xmlns:a16="http://schemas.microsoft.com/office/drawing/2014/main" id="{713D42AC-1A15-AFDF-E55A-CF7FDE837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2766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4589" name="Text Box 14">
            <a:extLst>
              <a:ext uri="{FF2B5EF4-FFF2-40B4-BE49-F238E27FC236}">
                <a16:creationId xmlns:a16="http://schemas.microsoft.com/office/drawing/2014/main" id="{8742116B-9BDC-A41A-9DF7-915998F2E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581400"/>
            <a:ext cx="1066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/>
              <a:t>Waiting</a:t>
            </a:r>
          </a:p>
        </p:txBody>
      </p:sp>
      <p:sp>
        <p:nvSpPr>
          <p:cNvPr id="24590" name="Oval 15">
            <a:extLst>
              <a:ext uri="{FF2B5EF4-FFF2-40B4-BE49-F238E27FC236}">
                <a16:creationId xmlns:a16="http://schemas.microsoft.com/office/drawing/2014/main" id="{7BB45419-C4D4-EBFB-6F7C-66ADA66B9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4196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4591" name="Text Box 16">
            <a:extLst>
              <a:ext uri="{FF2B5EF4-FFF2-40B4-BE49-F238E27FC236}">
                <a16:creationId xmlns:a16="http://schemas.microsoft.com/office/drawing/2014/main" id="{148FE9F1-D4B8-6EC8-CE4F-4AC7394E2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724400"/>
            <a:ext cx="1371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/>
              <a:t>Terminated</a:t>
            </a:r>
          </a:p>
        </p:txBody>
      </p:sp>
      <p:sp>
        <p:nvSpPr>
          <p:cNvPr id="24592" name="Line 18">
            <a:extLst>
              <a:ext uri="{FF2B5EF4-FFF2-40B4-BE49-F238E27FC236}">
                <a16:creationId xmlns:a16="http://schemas.microsoft.com/office/drawing/2014/main" id="{64B55919-2B48-62DB-0F98-46F452859C7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667000"/>
            <a:ext cx="685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20">
            <a:extLst>
              <a:ext uri="{FF2B5EF4-FFF2-40B4-BE49-F238E27FC236}">
                <a16:creationId xmlns:a16="http://schemas.microsoft.com/office/drawing/2014/main" id="{D9E579ED-E167-FB42-5542-093D2872F0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876800"/>
            <a:ext cx="685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AutoShape 22">
            <a:extLst>
              <a:ext uri="{FF2B5EF4-FFF2-40B4-BE49-F238E27FC236}">
                <a16:creationId xmlns:a16="http://schemas.microsoft.com/office/drawing/2014/main" id="{CCE96322-3722-683A-8ED5-AB04DC1F5915}"/>
              </a:ext>
            </a:extLst>
          </p:cNvPr>
          <p:cNvSpPr>
            <a:spLocks/>
          </p:cNvSpPr>
          <p:nvPr/>
        </p:nvSpPr>
        <p:spPr bwMode="auto">
          <a:xfrm>
            <a:off x="4419600" y="3124200"/>
            <a:ext cx="152400" cy="1295400"/>
          </a:xfrm>
          <a:prstGeom prst="rightBracket">
            <a:avLst>
              <a:gd name="adj" fmla="val 70833"/>
            </a:avLst>
          </a:prstGeom>
          <a:noFill/>
          <a:ln w="9525">
            <a:solidFill>
              <a:schemeClr val="accent2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4595" name="AutoShape 23">
            <a:extLst>
              <a:ext uri="{FF2B5EF4-FFF2-40B4-BE49-F238E27FC236}">
                <a16:creationId xmlns:a16="http://schemas.microsoft.com/office/drawing/2014/main" id="{6FA90A26-87EE-DA0D-23EC-08498C471820}"/>
              </a:ext>
            </a:extLst>
          </p:cNvPr>
          <p:cNvSpPr>
            <a:spLocks/>
          </p:cNvSpPr>
          <p:nvPr/>
        </p:nvSpPr>
        <p:spPr bwMode="auto">
          <a:xfrm>
            <a:off x="4191000" y="3124200"/>
            <a:ext cx="76200" cy="1295400"/>
          </a:xfrm>
          <a:prstGeom prst="leftBracket">
            <a:avLst>
              <a:gd name="adj" fmla="val 141667"/>
            </a:avLst>
          </a:prstGeom>
          <a:noFill/>
          <a:ln w="9525">
            <a:solidFill>
              <a:schemeClr val="accent2"/>
            </a:solidFill>
            <a:round/>
            <a:headEnd type="none" w="lg" len="lg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4596" name="Line 24">
            <a:extLst>
              <a:ext uri="{FF2B5EF4-FFF2-40B4-BE49-F238E27FC236}">
                <a16:creationId xmlns:a16="http://schemas.microsoft.com/office/drawing/2014/main" id="{A4B068D7-42ED-4ED2-AC4F-AB9AF86C40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4038600"/>
            <a:ext cx="9906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Line 27">
            <a:extLst>
              <a:ext uri="{FF2B5EF4-FFF2-40B4-BE49-F238E27FC236}">
                <a16:creationId xmlns:a16="http://schemas.microsoft.com/office/drawing/2014/main" id="{AC307419-6942-3FF4-43E2-CA7BB5C19BA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2743200"/>
            <a:ext cx="10668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Text Box 28">
            <a:extLst>
              <a:ext uri="{FF2B5EF4-FFF2-40B4-BE49-F238E27FC236}">
                <a16:creationId xmlns:a16="http://schemas.microsoft.com/office/drawing/2014/main" id="{0EEBF7A9-1FAA-E15A-B3D6-D96DB8E7B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28800"/>
            <a:ext cx="1219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8000"/>
                </a:solidFill>
              </a:rPr>
              <a:t>Create Process</a:t>
            </a:r>
          </a:p>
        </p:txBody>
      </p:sp>
      <p:sp>
        <p:nvSpPr>
          <p:cNvPr id="24599" name="Text Box 29">
            <a:extLst>
              <a:ext uri="{FF2B5EF4-FFF2-40B4-BE49-F238E27FC236}">
                <a16:creationId xmlns:a16="http://schemas.microsoft.com/office/drawing/2014/main" id="{80493E14-19A0-FAB0-31C8-9C4145B97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5181600"/>
            <a:ext cx="1219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8000"/>
                </a:solidFill>
              </a:rPr>
              <a:t>Process Exit</a:t>
            </a:r>
          </a:p>
        </p:txBody>
      </p:sp>
      <p:sp>
        <p:nvSpPr>
          <p:cNvPr id="24600" name="Text Box 30">
            <a:extLst>
              <a:ext uri="{FF2B5EF4-FFF2-40B4-BE49-F238E27FC236}">
                <a16:creationId xmlns:a16="http://schemas.microsoft.com/office/drawing/2014/main" id="{C082157A-E6D7-D4C7-2F6B-380D685FC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495800"/>
            <a:ext cx="1219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8000"/>
                </a:solidFill>
              </a:rPr>
              <a:t>I/O, Page Fault, etc.</a:t>
            </a:r>
          </a:p>
        </p:txBody>
      </p:sp>
      <p:sp>
        <p:nvSpPr>
          <p:cNvPr id="24601" name="Text Box 31">
            <a:extLst>
              <a:ext uri="{FF2B5EF4-FFF2-40B4-BE49-F238E27FC236}">
                <a16:creationId xmlns:a16="http://schemas.microsoft.com/office/drawing/2014/main" id="{A2AB92D6-5987-9028-8456-720FFA3AD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66700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8000"/>
                </a:solidFill>
              </a:rPr>
              <a:t>I/O Done</a:t>
            </a:r>
          </a:p>
        </p:txBody>
      </p:sp>
      <p:sp>
        <p:nvSpPr>
          <p:cNvPr id="24602" name="Text Box 32">
            <a:extLst>
              <a:ext uri="{FF2B5EF4-FFF2-40B4-BE49-F238E27FC236}">
                <a16:creationId xmlns:a16="http://schemas.microsoft.com/office/drawing/2014/main" id="{F110B37B-5C6A-A6CE-39D1-0282333DF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429000"/>
            <a:ext cx="1219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8000"/>
                </a:solidFill>
              </a:rPr>
              <a:t>Schedule Process</a:t>
            </a:r>
          </a:p>
        </p:txBody>
      </p:sp>
      <p:sp>
        <p:nvSpPr>
          <p:cNvPr id="24603" name="Text Box 33">
            <a:extLst>
              <a:ext uri="{FF2B5EF4-FFF2-40B4-BE49-F238E27FC236}">
                <a16:creationId xmlns:a16="http://schemas.microsoft.com/office/drawing/2014/main" id="{9AD69057-7931-7259-440E-553AB5E6A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429000"/>
            <a:ext cx="152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8000"/>
                </a:solidFill>
              </a:rPr>
              <a:t>Unschedule Process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animBg="1"/>
      <p:bldP spid="24585" grpId="0"/>
      <p:bldP spid="24586" grpId="0" animBg="1"/>
      <p:bldP spid="24587" grpId="0"/>
      <p:bldP spid="24588" grpId="0" animBg="1"/>
      <p:bldP spid="24589" grpId="0"/>
      <p:bldP spid="24590" grpId="0" animBg="1"/>
      <p:bldP spid="24591" grpId="0"/>
      <p:bldP spid="24594" grpId="0" animBg="1"/>
      <p:bldP spid="24595" grpId="0" animBg="1"/>
      <p:bldP spid="24598" grpId="0"/>
      <p:bldP spid="24599" grpId="0"/>
      <p:bldP spid="24600" grpId="0"/>
      <p:bldP spid="24601" grpId="0"/>
      <p:bldP spid="24602" grpId="0"/>
      <p:bldP spid="246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>
            <a:extLst>
              <a:ext uri="{FF2B5EF4-FFF2-40B4-BE49-F238E27FC236}">
                <a16:creationId xmlns:a16="http://schemas.microsoft.com/office/drawing/2014/main" id="{9CF7C7A4-5D07-F250-E00A-157A5F13E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B1593361-0D21-40A7-7325-4ADD5E3F5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FAFB481-548B-664B-B81E-4139C070EE54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90818" name="Rectangle 2">
            <a:extLst>
              <a:ext uri="{FF2B5EF4-FFF2-40B4-BE49-F238E27FC236}">
                <a16:creationId xmlns:a16="http://schemas.microsoft.com/office/drawing/2014/main" id="{8DB60B97-CC3B-6EA0-714A-F012977BCD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762000"/>
          </a:xfrm>
        </p:spPr>
        <p:txBody>
          <a:bodyPr/>
          <a:lstStyle/>
          <a:p>
            <a:pPr>
              <a:defRPr/>
            </a:pPr>
            <a:r>
              <a:rPr lang="en-US" altLang="en-US" sz="3200">
                <a:ea typeface="ＭＳ Ｐゴシック" panose="020B0600070205080204" pitchFamily="34" charset="-128"/>
              </a:rPr>
              <a:t>How does the OS support this model?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98D92EB6-D764-8963-3B8A-7F96B95A4F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724400"/>
          </a:xfrm>
        </p:spPr>
        <p:txBody>
          <a:bodyPr/>
          <a:lstStyle/>
          <a:p>
            <a:pPr>
              <a:buFont typeface="Monotype Sorts" charset="0"/>
              <a:buNone/>
              <a:defRPr/>
            </a:pPr>
            <a:r>
              <a:rPr lang="en-US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We will discuss three issues:</a:t>
            </a:r>
          </a:p>
          <a:p>
            <a:pPr marL="457200" indent="-457200">
              <a:buFont typeface="Monotype Sorts" charset="0"/>
              <a:buAutoNum type="arabicPeriod"/>
              <a:defRPr/>
            </a:pPr>
            <a:r>
              <a:rPr lang="en-US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How does the OS represent a process in the kernel?</a:t>
            </a:r>
          </a:p>
          <a:p>
            <a:pPr lvl="1">
              <a:buFont typeface="ZapfDingbats" charset="0"/>
              <a:buChar char="u"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The OS data structure representing each process is called the </a:t>
            </a:r>
            <a:r>
              <a:rPr lang="en-US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Process Control Block</a:t>
            </a:r>
            <a:r>
              <a:rPr lang="en-US" dirty="0">
                <a:ea typeface="ＭＳ Ｐゴシック" charset="0"/>
                <a:cs typeface="ＭＳ Ｐゴシック" charset="0"/>
              </a:rPr>
              <a:t> (PCB)</a:t>
            </a:r>
          </a:p>
          <a:p>
            <a:pPr marL="0" indent="0">
              <a:buFont typeface="Monotype Sorts" charset="0"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0" indent="0">
              <a:buFont typeface="Monotype Sorts" charset="0"/>
              <a:buNone/>
              <a:defRPr/>
            </a:pPr>
            <a:r>
              <a:rPr lang="en-US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2. How do we pause and restart processes?</a:t>
            </a:r>
          </a:p>
          <a:p>
            <a:pPr lvl="1">
              <a:buFont typeface="ZapfDingbats" charset="0"/>
              <a:buChar char="u"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We must be able to save and restore the full machine state</a:t>
            </a:r>
          </a:p>
          <a:p>
            <a:pPr marL="0" indent="0">
              <a:buFont typeface="Monotype Sorts" charset="0"/>
              <a:buNone/>
              <a:defRPr/>
            </a:pPr>
            <a:endParaRPr lang="en-US" dirty="0">
              <a:solidFill>
                <a:srgbClr val="0000FF"/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Font typeface="Monotype Sorts" charset="0"/>
              <a:buNone/>
              <a:defRPr/>
            </a:pPr>
            <a:r>
              <a:rPr lang="en-US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3. How do we keep track of all the processes in the system? </a:t>
            </a:r>
          </a:p>
          <a:p>
            <a:pPr lvl="1">
              <a:buFont typeface="ZapfDingbats" charset="0"/>
              <a:buChar char="u"/>
              <a:defRPr/>
            </a:pPr>
            <a:r>
              <a:rPr lang="en-US" dirty="0">
                <a:solidFill>
                  <a:srgbClr val="232323"/>
                </a:solidFill>
                <a:ea typeface="ＭＳ Ｐゴシック" charset="0"/>
                <a:cs typeface="ＭＳ Ｐゴシック" charset="0"/>
              </a:rPr>
              <a:t>	A lot of queues!	</a:t>
            </a:r>
          </a:p>
          <a:p>
            <a:pPr marL="0" indent="0">
              <a:buFont typeface="Monotype Sorts" charset="0"/>
              <a:buNone/>
              <a:defRPr/>
            </a:pPr>
            <a:endParaRPr lang="en-US" dirty="0">
              <a:solidFill>
                <a:srgbClr val="232323"/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Font typeface="Monotype Sorts" charset="0"/>
              <a:buNone/>
              <a:defRPr/>
            </a:pPr>
            <a:endParaRPr lang="en-US" dirty="0">
              <a:solidFill>
                <a:srgbClr val="0000FF"/>
              </a:solidFill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04242-2207-5034-25B8-FA634F6E3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Xv6 struct proc</a:t>
            </a:r>
          </a:p>
        </p:txBody>
      </p:sp>
      <p:pic>
        <p:nvPicPr>
          <p:cNvPr id="22530" name="Content Placeholder 6">
            <a:extLst>
              <a:ext uri="{FF2B5EF4-FFF2-40B4-BE49-F238E27FC236}">
                <a16:creationId xmlns:a16="http://schemas.microsoft.com/office/drawing/2014/main" id="{C33FF6C9-F224-84DF-2B1E-DBF721D1B6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6300" y="1835150"/>
            <a:ext cx="7543800" cy="3949700"/>
          </a:xfrm>
        </p:spPr>
      </p:pic>
      <p:sp>
        <p:nvSpPr>
          <p:cNvPr id="22531" name="Footer Placeholder 4">
            <a:extLst>
              <a:ext uri="{FF2B5EF4-FFF2-40B4-BE49-F238E27FC236}">
                <a16:creationId xmlns:a16="http://schemas.microsoft.com/office/drawing/2014/main" id="{C2A7BE38-178A-2412-E844-8596C9EF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2" name="Slide Number Placeholder 5">
            <a:extLst>
              <a:ext uri="{FF2B5EF4-FFF2-40B4-BE49-F238E27FC236}">
                <a16:creationId xmlns:a16="http://schemas.microsoft.com/office/drawing/2014/main" id="{0FA9314B-CB70-DA5C-8647-C01EE04A0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EC5DFF6-36EC-CA4F-ABDF-E6C6EF87FD8C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4">
            <a:extLst>
              <a:ext uri="{FF2B5EF4-FFF2-40B4-BE49-F238E27FC236}">
                <a16:creationId xmlns:a16="http://schemas.microsoft.com/office/drawing/2014/main" id="{6306256D-202A-0D38-4DA0-73D4C8578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44BDCDCD-AD48-C069-6377-0EE1654CC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3CC9DA-5EAD-7644-8C6F-9A5A88434EB7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13346" name="Rectangle 2">
            <a:extLst>
              <a:ext uri="{FF2B5EF4-FFF2-40B4-BE49-F238E27FC236}">
                <a16:creationId xmlns:a16="http://schemas.microsoft.com/office/drawing/2014/main" id="{003587D5-DA2C-0321-EC6D-5D74F5CED6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struct proc (Solaris)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9CB0797-416F-F5DA-D718-23FC85297D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39624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/*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* One structure allocated per active process.  It contains all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* data needed about the process while the process may be swapped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* out.  Other per-process data (user.h) is also inside the proc structure.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* Lightweight-process data (lwp.h) and the kernel stack may be swapped out.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typedef struct  proc {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/*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 * Fields requiring no explicit locking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 vnode *p_exec;          /* pointer to a.out vnode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 as *p_as;               /* process address space pointer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 plock *p_lockp;         /* ptr to proc struct's mutex lock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kmutex_t p_crlock;              /* lock for p_cred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 cred    *p_cred;        /* process credentials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/*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 * Fields protected by pidlock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int     p_swapcnt;              /* number of swapped out lwps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char    p_stat;                 /* status of process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char    p_wcode;                /* current wait code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ushort_t p_pidflag;             /* flags protected only by pidlock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int     p_wdata;                /* current wait return value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pid_t   p_ppid;                 /* process id of parent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 proc    *p_link;        /* forward link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 proc    *p_parent;      /* ptr to parent process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 proc    *p_child;       /* ptr to first child process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 proc    *p_sibling;     /* ptr to next sibling proc on chain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 proc    *p_psibling;    /* ptr to prev sibling proc on chain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 proc    *p_sibling_ns;  /* prt to siblings with new state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 proc    *p_child_ns;    /* prt to children with new state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 proc    *p_next;        /* active chain link next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 proc    *p_prev;        /* active chain link prev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 proc    *p_nextofkin;   /* gets accounting info at exit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 proc    *p_orphan;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 proc    *p_nextorph;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</a:t>
            </a:r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86DEE8ED-43F4-1262-1E06-D0B4E54DB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600200"/>
            <a:ext cx="396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 b="0"/>
              <a:t>        *p_pglink;      /* process group hash chain link next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 b="0"/>
              <a:t>        struct  proc    *p_ppglink;     /* process group hash chain link prev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 b="0"/>
              <a:t>        struct  sess    *p_sessp;       /* session information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 b="0"/>
              <a:t>        struct  pid     *p_pidp;        /* process ID info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 b="0"/>
              <a:t>        struct  pid     *p_pgidp;       /* process group ID info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 b="0"/>
              <a:t>        /*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 b="0"/>
              <a:t>         * Fields protected by p_lock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 b="0"/>
              <a:t>        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 b="0"/>
              <a:t>        kcondvar_t p_cv;                /* proc struct's condition variable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 b="0"/>
              <a:t>        kcondvar_t p_flag_cv;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 b="0"/>
              <a:t>        kcondvar_t p_lwpexit;           /* waiting for some lwp to exit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 b="0"/>
              <a:t>        kcondvar_t p_holdlwps;          /* process is waiting for its lwps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 b="0"/>
              <a:t>                                        /* to to be held. 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 b="0"/>
              <a:t>        ushort_t p_pad1;                /* unused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 b="0"/>
              <a:t>        uint_t  p_flag;                 /* protected while set. */</a:t>
            </a:r>
          </a:p>
          <a:p>
            <a:pPr>
              <a:buFont typeface="Monotype Sorts" pitchFamily="2" charset="2"/>
              <a:buNone/>
            </a:pPr>
            <a:endParaRPr lang="en-US" altLang="en-US" sz="800" b="0"/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/* flags defined below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clock_t p_utime;                /* user time, this process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clock_t p_stime;                /* system time, this process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clock_t p_cutime;               /* sum of children's user time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clock_t p_cstime;               /* sum of children's system time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caddr_t *p_segacct;             /* segment accounting info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caddr_t p_brkbase;              /* base address of heap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size_t  p_brksize;              /* heap size in bytes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/*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 * Per process signal stuff.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k_sigset_t p_sig;               /* signals pending to this process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k_sigset_t p_ignore;            /* ignore when generated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k_sigset_t p_siginfo;           /* gets signal info with signal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struct sigqueue *p_sigqueue;    /* queued siginfo structures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struct sigqhdr *p_sigqhdr;      /* hdr to sigqueue structure pool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struct sigqhdr *p_signhdr;      /* hdr to signotify structure pool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uchar_t p_stopsig;              /* jobcontrol stop signal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altLang="en-US" sz="800" b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oter Placeholder 4">
            <a:extLst>
              <a:ext uri="{FF2B5EF4-FFF2-40B4-BE49-F238E27FC236}">
                <a16:creationId xmlns:a16="http://schemas.microsoft.com/office/drawing/2014/main" id="{DD90649C-908B-58D7-C0B0-16E6CD951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2" name="Slide Number Placeholder 5">
            <a:extLst>
              <a:ext uri="{FF2B5EF4-FFF2-40B4-BE49-F238E27FC236}">
                <a16:creationId xmlns:a16="http://schemas.microsoft.com/office/drawing/2014/main" id="{F54AB77D-6447-187C-F788-AB28F4ECE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862040-EE9C-F64B-B63A-2779288969D0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15394" name="Rectangle 2">
            <a:extLst>
              <a:ext uri="{FF2B5EF4-FFF2-40B4-BE49-F238E27FC236}">
                <a16:creationId xmlns:a16="http://schemas.microsoft.com/office/drawing/2014/main" id="{0654026B-E605-6DAC-9A68-0071B1063F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struct proc (Solaris) (2)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4B4FB70-21D3-4D7C-F2A1-09B5FDAA4A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39624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700">
                <a:ea typeface="ＭＳ Ｐゴシック" panose="020B0600070205080204" pitchFamily="34" charset="-128"/>
              </a:rPr>
              <a:t>         </a:t>
            </a:r>
            <a:r>
              <a:rPr lang="en-US" altLang="en-US" sz="800">
                <a:ea typeface="ＭＳ Ｐゴシック" panose="020B0600070205080204" pitchFamily="34" charset="-128"/>
              </a:rPr>
              <a:t>/*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 * Special per-process flag when set will fix misaligned memory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 * references.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char    p_fixalignment;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altLang="en-US" sz="8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/*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 * Per process lwp and kernel thread stuff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id_t    p_lwpid;                /* most recently allocated lwpid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int     p_lwpcnt;               /* number of lwps in this process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int     p_lwprcnt;              /* number of not stopped lwps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int     p_lwpwait;              /* number of lwps in lwp_wait()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int     p_zombcnt;              /* number of zombie lwps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int     p_zomb_max;             /* number of entries in p_zomb_tid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id_t    *p_zomb_tid;            /* array of zombie lwpids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kthread_t *p_tlist;             /* circular list of threads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/*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 * /proc (process filesystem) debugger interface stuff.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k_sigset_t p_sigmask;           /* mask of traced signals (/proc)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k_fltset_t p_fltmask;           /* mask of traced faults (/proc)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 vnode *p_trace;         /* pointer to primary /proc vnode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 vnode *p_plist;         /* list of /proc vnodes for process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kthread_t *p_agenttp;           /* thread ptr for /proc agent lwp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watched_area *p_warea;   /* list of watched areas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ulong_t p_nwarea;               /* number of watched areas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watched_page *p_wpage;   /* remembered watched pages (vfork)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int     p_nwpage;               /* number of watched pages (vfork)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int     p_mapcnt;               /* number of active pr_mappage()s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 proc  *p_rlink;         /* linked list for server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kcondvar_t p_srwchan_cv;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size_t  p_stksize;              /* process stack size in bytes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/*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 * Microstate accounting, resource usage, and real-time profiling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hrtime_t p_mstart;              /* hi-res process start time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hrtime_t p_mterm;               /* hi-res process termination time */</a:t>
            </a: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D494697A-ADC8-0FCA-F551-AE07A6493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447800"/>
            <a:ext cx="396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800" b="0"/>
              <a:t>        hrtime_t p_mlreal;              /* elapsed time sum over defunct lwps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hrtime_t p_acct[NMSTATES];      /* microstate sum over defunct lwps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struct lrusage p_ru;            /* lrusage sum over defunct lwps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struct itimerval p_rprof_timer; /* ITIMER_REALPROF interval timer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uintptr_t p_rprof_cyclic;       /* ITIMER_REALPROF cyclic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uint_t  p_defunct;              /* number of defunct lwps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/*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 * profiling. A lock is used in the event of multiple lwp's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 * using the same profiling base/size.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kmutex_t p_pflock;              /* protects user profile arguments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struct prof p_prof;             /* profile arguments */</a:t>
            </a:r>
          </a:p>
          <a:p>
            <a:pPr>
              <a:buFont typeface="Monotype Sorts" pitchFamily="2" charset="2"/>
              <a:buNone/>
            </a:pPr>
            <a:endParaRPr lang="en-US" altLang="en-US" sz="800" b="0"/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/*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 * The user structure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struct user p_user;             /* (see sys/user.h) */</a:t>
            </a:r>
          </a:p>
          <a:p>
            <a:pPr>
              <a:buFont typeface="Monotype Sorts" pitchFamily="2" charset="2"/>
              <a:buNone/>
            </a:pPr>
            <a:endParaRPr lang="en-US" altLang="en-US" sz="800" b="0"/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/*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 * Doors.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kthread_t               *p_server_threads;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struct door_node        *p_door_list;   /* active doors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struct door_node        *p_unref_list;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kcondvar_t              p_server_cv;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char                    p_unref_thread; /* unref thread created */</a:t>
            </a:r>
          </a:p>
          <a:p>
            <a:pPr>
              <a:buFont typeface="Monotype Sorts" pitchFamily="2" charset="2"/>
              <a:buNone/>
            </a:pPr>
            <a:endParaRPr lang="en-US" altLang="en-US" sz="800" b="0"/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/*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 * Kernel probes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uchar_t                 p_tnf_flags;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oter Placeholder 4">
            <a:extLst>
              <a:ext uri="{FF2B5EF4-FFF2-40B4-BE49-F238E27FC236}">
                <a16:creationId xmlns:a16="http://schemas.microsoft.com/office/drawing/2014/main" id="{A1654BC5-4203-0FC7-99AF-0FA44F348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A59698AC-45D9-A635-9A44-C6688442A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B7251C3-13FE-5A49-9EA4-88C58A0C65DA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16418" name="Rectangle 2">
            <a:extLst>
              <a:ext uri="{FF2B5EF4-FFF2-40B4-BE49-F238E27FC236}">
                <a16:creationId xmlns:a16="http://schemas.microsoft.com/office/drawing/2014/main" id="{DAF0FC2D-2298-AAED-1828-46E44204CA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struct proc (Solaris) (3)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1EA5C1E0-1BF4-12AB-6D5E-3880E0EAE1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39624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/*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 * C2 Security  (C2_AUDIT)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caddr_t p_audit_data;           /* per process audit structure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kthread_t       *p_aslwptp;     /* thread ptr representing "aslwp"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#if defined(i386) || defined(__i386) || defined(__ia64)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/*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 * LDT support.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kmutex_t p_ldtlock;             /* protects the following fields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seg_desc *p_ldt;         /* Pointer to private LDT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seg_desc p_ldt_desc;     /* segment descriptor for private LDT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int p_ldtlimit;                 /* highest selector used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#endif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size_t p_swrss;                 /* resident set size before last swap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aio      *p_aio;         /* pointer to async I/O struct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itimer   **p_itimer;     /* interval timers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k_sigset_t      p_notifsigs;    /* signals in notification set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kcondvar_t      p_notifcv;      /* notif cv to synchronize with aslwp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timeout_id_t    p_alarmid;      /* alarm's timeout id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uint_t          p_sc_unblocked; /* number of unblocked threads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vnode    *p_sc_door;     /* scheduler activations door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caddr_t         p_usrstack;     /* top of the process stack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uint_t          p_stkprot;      /* stack memory protection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model_t         p_model;        /* data model determined at exec time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struct lwpchan_data     *p_lcp; /* lwpchan cache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/*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 * protects unmapping and initilization of robust locks.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kmutex_t        p_lcp_mutexinitlock;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utrap_handler_t *p_utraps;      /* pointer to user trap handlers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800">
                <a:ea typeface="ＭＳ Ｐゴシック" panose="020B0600070205080204" pitchFamily="34" charset="-128"/>
              </a:rPr>
              <a:t>        refstr_t        *p_corefile;    /* pattern for core file */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altLang="en-US" sz="800">
              <a:ea typeface="ＭＳ Ｐゴシック" panose="020B0600070205080204" pitchFamily="34" charset="-128"/>
            </a:endParaRPr>
          </a:p>
        </p:txBody>
      </p:sp>
      <p:sp>
        <p:nvSpPr>
          <p:cNvPr id="26629" name="Rectangle 4">
            <a:extLst>
              <a:ext uri="{FF2B5EF4-FFF2-40B4-BE49-F238E27FC236}">
                <a16:creationId xmlns:a16="http://schemas.microsoft.com/office/drawing/2014/main" id="{D3DC754B-95F3-CEE2-36B0-5F865DC3B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600200"/>
            <a:ext cx="396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800" b="0"/>
              <a:t>#if defined(__ia64)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caddr_t         p_upstack;      /* base of the upward-growing stack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size_t          p_upstksize;    /* size of that stack, in bytes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uchar_t         p_isa;          /* which instruction set is utilized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#endif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void            *p_rce;         /* resource control extension data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struct task     *p_task;        /* our containing task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struct proc     *p_taskprev;    /* ptr to previous process in task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struct proc     *p_tasknext;    /* ptr to next process in task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int             p_lwpdaemon;    /* number of TP_DAEMON lwps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int             p_lwpdwait;     /* number of daemons in lwp_wait()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kthread_t       **p_tidhash;    /* tid (lwpid) lookup hash table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        struct sc_data  *p_schedctl;    /* available schedctl structures */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 b="0"/>
              <a:t>} proc_t;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altLang="en-US" sz="800" b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5">
            <a:extLst>
              <a:ext uri="{FF2B5EF4-FFF2-40B4-BE49-F238E27FC236}">
                <a16:creationId xmlns:a16="http://schemas.microsoft.com/office/drawing/2014/main" id="{3C91B0D0-6713-024F-01E0-329B73C00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CE2911-899B-3A4B-9489-4800820BA5E4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93890" name="Rectangle 2">
            <a:extLst>
              <a:ext uri="{FF2B5EF4-FFF2-40B4-BE49-F238E27FC236}">
                <a16:creationId xmlns:a16="http://schemas.microsoft.com/office/drawing/2014/main" id="{D18B6051-C0FF-6723-5633-3423BF6B2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86800" cy="685800"/>
          </a:xfrm>
        </p:spPr>
        <p:txBody>
          <a:bodyPr/>
          <a:lstStyle/>
          <a:p>
            <a:pPr>
              <a:defRPr/>
            </a:pPr>
            <a:r>
              <a:rPr lang="en-US" altLang="en-US" sz="3600">
                <a:ea typeface="ＭＳ Ｐゴシック" panose="020B0600070205080204" pitchFamily="34" charset="-128"/>
              </a:rPr>
              <a:t>How to pause/restart processes?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398B202-A319-8AA5-ACD1-05EAD2586B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763000" cy="4724400"/>
          </a:xfrm>
        </p:spPr>
        <p:txBody>
          <a:bodyPr/>
          <a:lstStyle/>
          <a:p>
            <a:r>
              <a:rPr lang="en-US" altLang="en-US" sz="2000">
                <a:ea typeface="ＭＳ Ｐゴシック" panose="020B0600070205080204" pitchFamily="34" charset="-128"/>
              </a:rPr>
              <a:t>When a process is running, its dynamic state is in memory and some hardware registers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Hardware registers include </a:t>
            </a:r>
            <a:r>
              <a:rPr lang="en-US" altLang="en-US" sz="1600">
                <a:solidFill>
                  <a:srgbClr val="FF4747"/>
                </a:solidFill>
                <a:ea typeface="ＭＳ Ｐゴシック" panose="020B0600070205080204" pitchFamily="34" charset="-128"/>
              </a:rPr>
              <a:t>Program counter, stack pointer, control registers, data registers</a:t>
            </a:r>
            <a:r>
              <a:rPr lang="en-US" altLang="en-US" sz="1600">
                <a:ea typeface="ＭＳ Ｐゴシック" panose="020B0600070205080204" pitchFamily="34" charset="-128"/>
              </a:rPr>
              <a:t>, </a:t>
            </a:r>
            <a:r>
              <a:rPr lang="mr-IN" altLang="en-US" sz="1600">
                <a:ea typeface="ＭＳ Ｐゴシック" panose="020B0600070205080204" pitchFamily="34" charset="-128"/>
              </a:rPr>
              <a:t>…</a:t>
            </a:r>
            <a:endParaRPr lang="en-US" altLang="en-US" sz="160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To be able to stop and restart a process, we need to completely restore this state</a:t>
            </a:r>
          </a:p>
          <a:p>
            <a:pPr lvl="1"/>
            <a:endParaRPr lang="en-US" altLang="en-US" sz="1400">
              <a:ea typeface="ＭＳ Ｐゴシック" panose="020B0600070205080204" pitchFamily="34" charset="-128"/>
            </a:endParaRPr>
          </a:p>
          <a:p>
            <a:r>
              <a:rPr lang="en-US" altLang="en-US" sz="2000">
                <a:ea typeface="ＭＳ Ｐゴシック" panose="020B0600070205080204" pitchFamily="34" charset="-128"/>
              </a:rPr>
              <a:t>When the </a:t>
            </a:r>
            <a:r>
              <a:rPr lang="en-US" altLang="en-US" sz="2000">
                <a:solidFill>
                  <a:srgbClr val="0000FF"/>
                </a:solidFill>
                <a:ea typeface="ＭＳ Ｐゴシック" panose="020B0600070205080204" pitchFamily="34" charset="-128"/>
              </a:rPr>
              <a:t>OS stops running a process</a:t>
            </a:r>
            <a:r>
              <a:rPr lang="en-US" altLang="en-US" sz="2000">
                <a:ea typeface="ＭＳ Ｐゴシック" panose="020B0600070205080204" pitchFamily="34" charset="-128"/>
              </a:rPr>
              <a:t>, it saves the current values of the registers (usually in PCB)</a:t>
            </a:r>
          </a:p>
          <a:p>
            <a:endParaRPr lang="en-US" altLang="en-US" sz="2000">
              <a:ea typeface="ＭＳ Ｐゴシック" panose="020B0600070205080204" pitchFamily="34" charset="-128"/>
            </a:endParaRPr>
          </a:p>
          <a:p>
            <a:r>
              <a:rPr lang="en-US" altLang="en-US" sz="2000">
                <a:ea typeface="ＭＳ Ｐゴシック" panose="020B0600070205080204" pitchFamily="34" charset="-128"/>
              </a:rPr>
              <a:t>When the </a:t>
            </a:r>
            <a:r>
              <a:rPr lang="en-US" altLang="en-US" sz="2000">
                <a:solidFill>
                  <a:srgbClr val="0000FF"/>
                </a:solidFill>
                <a:ea typeface="ＭＳ Ｐゴシック" panose="020B0600070205080204" pitchFamily="34" charset="-128"/>
              </a:rPr>
              <a:t>OS restarts executing a process</a:t>
            </a:r>
            <a:r>
              <a:rPr lang="en-US" altLang="en-US" sz="2000">
                <a:ea typeface="ＭＳ Ｐゴシック" panose="020B0600070205080204" pitchFamily="34" charset="-128"/>
              </a:rPr>
              <a:t>, it loads the hardware registers from the stored values in </a:t>
            </a:r>
            <a:r>
              <a:rPr lang="en-US" altLang="ja-JP" sz="2000">
                <a:ea typeface="ＭＳ Ｐゴシック" panose="020B0600070205080204" pitchFamily="34" charset="-128"/>
              </a:rPr>
              <a:t>PCB</a:t>
            </a:r>
          </a:p>
          <a:p>
            <a:endParaRPr lang="en-US" altLang="en-US" sz="2000">
              <a:ea typeface="ＭＳ Ｐゴシック" panose="020B0600070205080204" pitchFamily="34" charset="-128"/>
            </a:endParaRPr>
          </a:p>
          <a:p>
            <a:r>
              <a:rPr lang="en-US" altLang="en-US" sz="2000">
                <a:ea typeface="ＭＳ Ｐゴシック" panose="020B0600070205080204" pitchFamily="34" charset="-128"/>
              </a:rPr>
              <a:t>Changing CPU hardware state from one process to another is called a </a:t>
            </a:r>
            <a:r>
              <a:rPr lang="en-US" altLang="en-US" sz="2000">
                <a:solidFill>
                  <a:srgbClr val="FF3300"/>
                </a:solidFill>
                <a:ea typeface="ＭＳ Ｐゴシック" panose="020B0600070205080204" pitchFamily="34" charset="-128"/>
              </a:rPr>
              <a:t>context switch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This can happen 100s or 1000s of times a second!</a:t>
            </a:r>
          </a:p>
        </p:txBody>
      </p:sp>
      <p:sp>
        <p:nvSpPr>
          <p:cNvPr id="28676" name="Footer Placeholder 1">
            <a:extLst>
              <a:ext uri="{FF2B5EF4-FFF2-40B4-BE49-F238E27FC236}">
                <a16:creationId xmlns:a16="http://schemas.microsoft.com/office/drawing/2014/main" id="{FCF31ACB-69B3-EAFC-D067-5E0DF44D5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5– Processes (II)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49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bllineb">
  <a:themeElements>
    <a:clrScheme name="">
      <a:dk1>
        <a:srgbClr val="333399"/>
      </a:dk1>
      <a:lt1>
        <a:srgbClr val="FFFFFF"/>
      </a:lt1>
      <a:dk2>
        <a:srgbClr val="CC0000"/>
      </a:dk2>
      <a:lt2>
        <a:srgbClr val="CECECE"/>
      </a:lt2>
      <a:accent1>
        <a:srgbClr val="EBEBEB"/>
      </a:accent1>
      <a:accent2>
        <a:srgbClr val="232323"/>
      </a:accent2>
      <a:accent3>
        <a:srgbClr val="FFFFFF"/>
      </a:accent3>
      <a:accent4>
        <a:srgbClr val="2A2A82"/>
      </a:accent4>
      <a:accent5>
        <a:srgbClr val="F3F3F3"/>
      </a:accent5>
      <a:accent6>
        <a:srgbClr val="1F1F1F"/>
      </a:accent6>
      <a:hlink>
        <a:srgbClr val="9C9C9C"/>
      </a:hlink>
      <a:folHlink>
        <a:srgbClr val="676767"/>
      </a:folHlink>
    </a:clrScheme>
    <a:fontScheme name="dbllineb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stealth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stealth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bllineb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bllineb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c:\msoffice\powerpnt\template\bwovrhd\dbllineb.ppt</Template>
  <TotalTime>1163</TotalTime>
  <Pages>7</Pages>
  <Words>4330</Words>
  <Application>Microsoft Macintosh PowerPoint</Application>
  <PresentationFormat>Letter Paper (8.5x11 in)</PresentationFormat>
  <Paragraphs>521</Paragraphs>
  <Slides>28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ＭＳ Ｐゴシック</vt:lpstr>
      <vt:lpstr>Arial Black</vt:lpstr>
      <vt:lpstr>Monotype Sorts</vt:lpstr>
      <vt:lpstr>ZapfDingbats</vt:lpstr>
      <vt:lpstr>Times New Roman</vt:lpstr>
      <vt:lpstr>Courier New</vt:lpstr>
      <vt:lpstr>dbllineb</vt:lpstr>
      <vt:lpstr>CSE 153 Design of Operating Systems  Winter 2023</vt:lpstr>
      <vt:lpstr>Last time</vt:lpstr>
      <vt:lpstr>Execution State Graph</vt:lpstr>
      <vt:lpstr>How does the OS support this model?</vt:lpstr>
      <vt:lpstr>Xv6 struct proc</vt:lpstr>
      <vt:lpstr>struct proc (Solaris)</vt:lpstr>
      <vt:lpstr>struct proc (Solaris) (2)</vt:lpstr>
      <vt:lpstr>struct proc (Solaris) (3)</vt:lpstr>
      <vt:lpstr>How to pause/restart processes?</vt:lpstr>
      <vt:lpstr>How does the OS track processes?</vt:lpstr>
      <vt:lpstr>State Queues</vt:lpstr>
      <vt:lpstr>How to support the process abstraction?</vt:lpstr>
      <vt:lpstr>Process system call API</vt:lpstr>
      <vt:lpstr>Process Creation</vt:lpstr>
      <vt:lpstr>Process Creation: Windows</vt:lpstr>
      <vt:lpstr>Process Creation: Unix</vt:lpstr>
      <vt:lpstr>fork()</vt:lpstr>
      <vt:lpstr>Example Output</vt:lpstr>
      <vt:lpstr>Duplicating Address Spaces</vt:lpstr>
      <vt:lpstr>Divergence</vt:lpstr>
      <vt:lpstr>Example Continued</vt:lpstr>
      <vt:lpstr>Why fork()?</vt:lpstr>
      <vt:lpstr>Process Creation: Unix (2)</vt:lpstr>
      <vt:lpstr>Process Creation: Unix (3)</vt:lpstr>
      <vt:lpstr>Process Termination</vt:lpstr>
      <vt:lpstr>wait() a second…</vt:lpstr>
      <vt:lpstr>Unix Shells</vt:lpstr>
      <vt:lpstr>Processes: check your understanding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153 Design of Operating Systems  Spring 2016</dc:title>
  <dc:subject/>
  <dc:creator>Tala Abughazaleh</dc:creator>
  <cp:keywords/>
  <dc:description/>
  <cp:lastModifiedBy>Nael Abu-Ghazaleh</cp:lastModifiedBy>
  <cp:revision>31</cp:revision>
  <cp:lastPrinted>1999-09-08T17:25:07Z</cp:lastPrinted>
  <dcterms:created xsi:type="dcterms:W3CDTF">2016-04-05T14:23:46Z</dcterms:created>
  <dcterms:modified xsi:type="dcterms:W3CDTF">2023-01-20T07:28:55Z</dcterms:modified>
  <cp:category/>
</cp:coreProperties>
</file>