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332" r:id="rId3"/>
    <p:sldId id="342" r:id="rId4"/>
    <p:sldId id="333" r:id="rId5"/>
    <p:sldId id="318" r:id="rId6"/>
    <p:sldId id="289" r:id="rId7"/>
    <p:sldId id="290" r:id="rId8"/>
    <p:sldId id="335" r:id="rId9"/>
    <p:sldId id="315" r:id="rId10"/>
    <p:sldId id="336" r:id="rId11"/>
    <p:sldId id="301" r:id="rId12"/>
    <p:sldId id="325" r:id="rId13"/>
    <p:sldId id="302" r:id="rId14"/>
    <p:sldId id="320" r:id="rId15"/>
    <p:sldId id="309" r:id="rId16"/>
    <p:sldId id="291" r:id="rId17"/>
    <p:sldId id="305" r:id="rId18"/>
    <p:sldId id="306" r:id="rId19"/>
    <p:sldId id="316" r:id="rId20"/>
    <p:sldId id="298" r:id="rId21"/>
    <p:sldId id="299" r:id="rId22"/>
    <p:sldId id="329" r:id="rId23"/>
    <p:sldId id="330" r:id="rId24"/>
    <p:sldId id="340" r:id="rId25"/>
    <p:sldId id="331" r:id="rId26"/>
    <p:sldId id="317" r:id="rId27"/>
    <p:sldId id="295" r:id="rId28"/>
    <p:sldId id="293" r:id="rId29"/>
    <p:sldId id="294" r:id="rId30"/>
    <p:sldId id="312" r:id="rId31"/>
    <p:sldId id="341" r:id="rId32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  <a:srgbClr val="FF3300"/>
    <a:srgbClr val="333399"/>
    <a:srgbClr val="FFCCCC"/>
    <a:srgbClr val="99CCFF"/>
    <a:srgbClr val="0099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9" d="100"/>
          <a:sy n="129" d="100"/>
        </p:scale>
        <p:origin x="-3704" y="-112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pPr>
              <a:defRPr/>
            </a:pPr>
            <a:fld id="{DC8FDC88-A4F7-7544-A728-8169185FF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29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</a:defRPr>
            </a:lvl1pPr>
          </a:lstStyle>
          <a:p>
            <a:pPr>
              <a:defRPr/>
            </a:pPr>
            <a:fld id="{A85BA80E-6AAB-A84C-B818-2F20AC2A0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9" tIns="48582" rIns="97159" bIns="48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727075"/>
            <a:ext cx="4783138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8309076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6E2716-B9A9-CA42-A6FB-A220C0506448}" type="slidenum">
              <a:rPr lang="en-US" sz="1000" b="0">
                <a:latin typeface="Times New Roman" charset="0"/>
              </a:rPr>
              <a:pPr/>
              <a:t>1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362D67-9423-9543-BE71-6500E25E4D91}" type="slidenum">
              <a:rPr lang="en-US" sz="1000" b="0">
                <a:latin typeface="Times New Roman" charset="0"/>
              </a:rPr>
              <a:pPr/>
              <a:t>13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C4E2E3-8C79-684F-88DA-B96F3F371628}" type="slidenum">
              <a:rPr lang="en-US" sz="1000" b="0">
                <a:latin typeface="Times New Roman" charset="0"/>
              </a:rPr>
              <a:pPr/>
              <a:t>14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DBCE9F-27A8-D244-99AF-BA320324C7BB}" type="slidenum">
              <a:rPr lang="en-US" sz="1000" b="0">
                <a:latin typeface="Times New Roman" charset="0"/>
              </a:rPr>
              <a:pPr/>
              <a:t>15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C6D0FE2-A982-6D48-B7BB-3B540408F11F}" type="slidenum">
              <a:rPr lang="en-US" sz="1000" b="0">
                <a:latin typeface="Times New Roman" charset="0"/>
              </a:rPr>
              <a:pPr/>
              <a:t>16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0A3C65-B69B-0444-A190-58090676D144}" type="slidenum">
              <a:rPr lang="en-US" sz="1000" b="0">
                <a:latin typeface="Times New Roman" charset="0"/>
              </a:rPr>
              <a:pPr/>
              <a:t>17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69AD76-6F2F-7644-8D41-6CFC640ABF36}" type="slidenum">
              <a:rPr lang="en-US" sz="1000" b="0">
                <a:latin typeface="Times New Roman" charset="0"/>
              </a:rPr>
              <a:pPr/>
              <a:t>18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388D61-5FC9-4B4D-BE5E-B1CC79FCB6A5}" type="slidenum">
              <a:rPr lang="en-US" sz="1000" b="0">
                <a:latin typeface="Times New Roman" charset="0"/>
              </a:rPr>
              <a:pPr/>
              <a:t>19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A355C72-0A63-304B-AA0E-D86044F0682C}" type="slidenum">
              <a:rPr lang="en-US" sz="1000" b="0">
                <a:latin typeface="Times New Roman" charset="0"/>
              </a:rPr>
              <a:pPr/>
              <a:t>20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3F53E2-8604-FD4D-A470-D4BD5B7D33B8}" type="slidenum">
              <a:rPr lang="en-US" sz="1000" b="0">
                <a:latin typeface="Times New Roman" charset="0"/>
              </a:rPr>
              <a:pPr/>
              <a:t>21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2AD8F9-BAD2-F341-88CC-C6FF8C46B00C}" type="slidenum">
              <a:rPr lang="en-US" sz="1000" b="0">
                <a:latin typeface="Times New Roman" charset="0"/>
              </a:rPr>
              <a:pPr/>
              <a:t>23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We want the OS to be out of the picture unless it is needed.  Programs run directly on the hardware.  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When an event occurs (including a request to the OS), the hardware supports a switch to the OS.  OS is the sleeping beauty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To make sure that the OS only can access protected state (e.g., hardware devices and OS data structures) the architecture should also support (at least) two modes of execution.  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Some operations are only valid in privileged mode.  The switch to the OS is accompanied with a mode switch to privileged mode.  Switch back to user program also switches mode back to unprivileged mode.</a:t>
            </a: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51534E8-1171-0A4A-9934-D6FF97B41384}" type="slidenum">
              <a:rPr lang="en-US" sz="1000" b="0">
                <a:latin typeface="Times New Roman" charset="0"/>
              </a:rPr>
              <a:pPr/>
              <a:t>4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65B8B3-E380-2945-BEE0-6881D0300D23}" type="slidenum">
              <a:rPr lang="en-US" sz="1000" b="0">
                <a:latin typeface="Times New Roman" charset="0"/>
              </a:rPr>
              <a:pPr/>
              <a:t>26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Prevents infinite loops</a:t>
            </a:r>
          </a:p>
          <a:p>
            <a:pPr lvl="1"/>
            <a:r>
              <a:rPr lang="en-US">
                <a:ea typeface="ＭＳ Ｐゴシック" charset="0"/>
              </a:rPr>
              <a:t>OS can always regain control from erroneous or malicious programs that try to hog CPU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CE293D-3E9E-DA42-9D02-8C3B92173F8E}" type="slidenum">
              <a:rPr lang="en-US" sz="1000" b="0">
                <a:latin typeface="Times New Roman" charset="0"/>
              </a:rPr>
              <a:pPr/>
              <a:t>27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55C423-69FC-EA4D-99B9-C65AC6DDB170}" type="slidenum">
              <a:rPr lang="en-US" sz="1000" b="0">
                <a:latin typeface="Times New Roman" charset="0"/>
              </a:rPr>
              <a:pPr/>
              <a:t>28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2D32F6-F8E2-7B44-9CC3-AA4043CF7507}" type="slidenum">
              <a:rPr lang="en-US" sz="1000" b="0">
                <a:latin typeface="Times New Roman" charset="0"/>
              </a:rPr>
              <a:pPr/>
              <a:t>29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1C660F-163B-6D42-92C1-78D0838F953F}" type="slidenum">
              <a:rPr lang="en-US" sz="1000" b="0">
                <a:latin typeface="Times New Roman" charset="0"/>
              </a:rPr>
              <a:pPr/>
              <a:t>30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FF4E231-BA22-7048-9016-4BB3DFE41232}" type="slidenum">
              <a:rPr lang="en-US" sz="1000" b="0">
                <a:latin typeface="Times New Roman" charset="0"/>
              </a:rPr>
              <a:pPr/>
              <a:t>31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C214C3-F7BF-D54A-A949-52ED3757D331}" type="slidenum">
              <a:rPr lang="en-US" sz="1000" b="0">
                <a:latin typeface="Times New Roman" charset="0"/>
              </a:rPr>
              <a:pPr/>
              <a:t>5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080538-1622-7743-8764-4D143D993A71}" type="slidenum">
              <a:rPr lang="en-US" sz="1000" b="0">
                <a:latin typeface="Times New Roman" charset="0"/>
              </a:rPr>
              <a:pPr/>
              <a:t>6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lvl="2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  <a:ea typeface="ＭＳ Ｐゴシック" charset="0"/>
                <a:cs typeface="ＭＳ Ｐゴシック" charset="0"/>
              </a:rPr>
              <a:t>X86: ring0 (kernel), ring1&amp;2 (rarely used), ring3 (app)</a:t>
            </a:r>
          </a:p>
          <a:p>
            <a:pPr lvl="2"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  <a:ea typeface="ＭＳ Ｐゴシック" charset="0"/>
                <a:cs typeface="ＭＳ Ｐゴシック" charset="0"/>
              </a:rPr>
              <a:t>ARM: EL0 (app), EL1 (kernel), EL2 (hypervisor), EL3 (SM)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888E80-536E-D047-BDDC-034251C71CCF}" type="slidenum">
              <a:rPr lang="en-US" sz="1000" b="0">
                <a:latin typeface="Times New Roman" charset="0"/>
              </a:rPr>
              <a:pPr/>
              <a:t>7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Also, hypercalls to ask the hypervisor for services (vmcall, hvc) if virtualization is implemented.  Secure monitor call to go to secure monitor mode.  FYI/Beyond the scope of today’s class</a:t>
            </a:r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A90120-924F-CA40-9EAB-016FC0A0047A}" type="slidenum">
              <a:rPr lang="en-US" sz="1000" b="0">
                <a:latin typeface="Times New Roman" charset="0"/>
              </a:rPr>
              <a:pPr/>
              <a:t>8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FF4E231-BA22-7048-9016-4BB3DFE41232}" type="slidenum">
              <a:rPr lang="en-US" sz="1000" b="0">
                <a:latin typeface="Times New Roman" charset="0"/>
              </a:rPr>
              <a:pPr/>
              <a:t>9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Events are supported by the hardware by automatically trapping to the OS.  When an event occurs (e.g., fault like a divide by 0, or a hardware interrupt), we stop the fetch-&gt;decode-&gt;execute cycle, mode switch to OS, save state and trap to the start of the interrupt handling routine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E4DB28-B24B-AD47-8E28-7AEB551524FA}" type="slidenum">
              <a:rPr lang="en-US" sz="1000" b="0">
                <a:latin typeface="Times New Roman" charset="0"/>
              </a:rPr>
              <a:pPr/>
              <a:t>10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214220-CCDC-A640-AF13-F10AFAABFC11}" type="slidenum">
              <a:rPr lang="en-US" sz="1000" b="0">
                <a:latin typeface="Times New Roman" charset="0"/>
              </a:rPr>
              <a:pPr/>
              <a:t>11</a:t>
            </a:fld>
            <a:endParaRPr lang="en-US" sz="1000" b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January 9, 2014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</a:p>
        </p:txBody>
      </p:sp>
    </p:spTree>
    <p:extLst>
      <p:ext uri="{BB962C8B-B14F-4D97-AF65-F5344CB8AC3E}">
        <p14:creationId xmlns:p14="http://schemas.microsoft.com/office/powerpoint/2010/main" val="353827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43E95-D3E4-B84C-9F17-EB3DED3C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8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A03DF-A1E2-AB4D-9F2A-49B4F5105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9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900" b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AEAE-CAA3-AF48-B599-4E87CA4AC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B00F-301A-E445-B37D-2C2459C0F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8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9E0F2-DFB3-F34D-8979-D2880BF4F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1ACBD-04E0-DF45-B0F3-DA9F532AE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6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AD747-FB87-CB43-AA48-FB3177E4A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6EAA9-245E-4B43-A262-9D7836BBC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094C-D105-2E4B-8461-2F61A8923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DE152-9235-084E-A32A-7FB68F79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January 9,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/>
              <a:t>CSE 153 – Lecture 2 – Architectural Support for OSes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102FD57-8A21-2E4D-8FCA-E8B78034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13"/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charset="0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charset="0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charset="0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charset="0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CSE 153</a:t>
            </a:r>
            <a:b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Design of Operating Systems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</a:b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Winter 23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Black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Lecture 3: OS model and Architectural Support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Review: Computer Organization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EC414D-3BE4-9944-A894-FEA5D57CA120}" type="slidenum">
              <a:rPr lang="en-US" sz="1000"/>
              <a:pPr/>
              <a:t>10</a:t>
            </a:fld>
            <a:endParaRPr lang="en-US" sz="1000"/>
          </a:p>
        </p:txBody>
      </p:sp>
      <p:pic>
        <p:nvPicPr>
          <p:cNvPr id="32772" name="Content Placeholder 3" descr="ProgramCounter1.ai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09" r="-18309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A91301-EB72-524F-A1BC-DB1D8BC37BC5}" type="slidenum">
              <a:rPr lang="en-US" sz="1000"/>
              <a:pPr/>
              <a:t>11</a:t>
            </a:fld>
            <a:endParaRPr lang="en-US" sz="1000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Events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 event is an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unnatural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change in control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Events immediately stop current execution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Changes mode, context (machine state), or both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kernel defines a handler for each event type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Event handlers always execute in kernel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The specific types of events are defined by the machine</a:t>
            </a: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Once the system is booted, OS is one big event handler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all entry to the kernel occurs as the result of an event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Handling events </a:t>
            </a:r>
            <a:r>
              <a:rPr lang="mr-IN" dirty="0"/>
              <a:t>–</a:t>
            </a:r>
            <a:r>
              <a:rPr lang="en-US" dirty="0"/>
              <a:t> Interrupt vector table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1BA77C-E5B7-4C40-82D2-3BCB424EC172}" type="slidenum">
              <a:rPr lang="en-US" sz="1000"/>
              <a:pPr/>
              <a:t>12</a:t>
            </a:fld>
            <a:endParaRPr lang="en-US" sz="1000"/>
          </a:p>
        </p:txBody>
      </p:sp>
      <p:pic>
        <p:nvPicPr>
          <p:cNvPr id="35844" name="Content Placeholder 3" descr="interruptVector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0" r="-2370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9F325F-07B6-724D-8153-7874D9F08283}" type="slidenum">
              <a:rPr lang="en-US" sz="1000"/>
              <a:pPr/>
              <a:t>13</a:t>
            </a:fld>
            <a:endParaRPr lang="en-US" sz="1000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Categorizing Events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2286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Two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kinds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of events: </a:t>
            </a:r>
            <a:r>
              <a:rPr lang="en-US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synchronous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asynchronous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Sync events are caused by executing instructions</a:t>
            </a:r>
          </a:p>
          <a:p>
            <a:pPr lvl="1"/>
            <a:r>
              <a:rPr lang="en-US">
                <a:solidFill>
                  <a:srgbClr val="D60093"/>
                </a:solidFill>
                <a:latin typeface="Arial" charset="0"/>
                <a:ea typeface="ＭＳ Ｐゴシック" charset="0"/>
              </a:rPr>
              <a:t>Example?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Async events are caused by an external event</a:t>
            </a:r>
          </a:p>
          <a:p>
            <a:pPr lvl="1"/>
            <a:r>
              <a:rPr lang="en-US">
                <a:solidFill>
                  <a:srgbClr val="D60093"/>
                </a:solidFill>
                <a:latin typeface="Arial" charset="0"/>
                <a:ea typeface="ＭＳ Ｐゴシック" charset="0"/>
              </a:rPr>
              <a:t>Example?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rot="16200000" flipH="1">
            <a:off x="1333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rot="16200000" flipH="1">
            <a:off x="2095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 rot="16200000" flipH="1">
            <a:off x="2857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16200000" flipH="1">
            <a:off x="3619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4381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16200000" flipH="1">
            <a:off x="5143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rot="16200000" flipH="1">
            <a:off x="5905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rot="16200000" flipH="1">
            <a:off x="6667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rot="16200000" flipH="1">
            <a:off x="7429500" y="5067300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3400" y="4800600"/>
            <a:ext cx="652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1F1F1F"/>
                </a:solidFill>
              </a:rPr>
              <a:t>CPU</a:t>
            </a:r>
          </a:p>
          <a:p>
            <a:r>
              <a:rPr lang="en-US">
                <a:solidFill>
                  <a:srgbClr val="1F1F1F"/>
                </a:solidFill>
              </a:rPr>
              <a:t>ticks</a:t>
            </a:r>
          </a:p>
        </p:txBody>
      </p: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6200000" flipH="1">
            <a:off x="3619500" y="5600700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16200000" flipH="1">
            <a:off x="5905500" y="5600700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14800" y="5486400"/>
            <a:ext cx="182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Synchronous</a:t>
            </a:r>
          </a:p>
          <a:p>
            <a:pPr algn="ctr"/>
            <a:r>
              <a:rPr lang="en-US"/>
              <a:t>events</a:t>
            </a: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16200000" flipH="1">
            <a:off x="2476500" y="46101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rot="16200000" flipH="1">
            <a:off x="4838700" y="46101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971800" y="4038600"/>
            <a:ext cx="182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Asynchronous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FE010B-BFEB-BF4B-A61D-963CE45DCE5E}" type="slidenum">
              <a:rPr lang="en-US" sz="1000"/>
              <a:pPr/>
              <a:t>14</a:t>
            </a:fld>
            <a:endParaRPr lang="en-US" sz="1000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Categorizing Events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572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Two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kinds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of events: </a:t>
            </a:r>
            <a:r>
              <a:rPr lang="en-US" dirty="0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synchronous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dirty="0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asynchronous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Sync events are caused by executing instructions</a:t>
            </a:r>
            <a:endParaRPr lang="en-US" dirty="0">
              <a:solidFill>
                <a:srgbClr val="D60093"/>
              </a:solidFill>
              <a:latin typeface="Arial" charset="0"/>
              <a:ea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Async events are caused by an external event</a:t>
            </a:r>
            <a:endParaRPr lang="en-US" dirty="0">
              <a:solidFill>
                <a:srgbClr val="D60093"/>
              </a:solidFill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Two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reasons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for events: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unexpected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deliberate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Unexpected events are, well, unexpected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Example?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Deliberate events are scheduled by OS or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Why would this be useful?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50A5CA6-7810-9141-B79E-413273349AE8}" type="slidenum">
              <a:rPr lang="en-US" sz="1000"/>
              <a:pPr/>
              <a:t>15</a:t>
            </a:fld>
            <a:endParaRPr lang="en-US" sz="100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Categorizing Events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This gives us a convenient table: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Terms may be slightly different by OS and architecture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E.g., POSIX signals, </a:t>
            </a:r>
            <a:r>
              <a:rPr lang="en-US" dirty="0" err="1">
                <a:latin typeface="Arial" charset="0"/>
                <a:ea typeface="ＭＳ Ｐゴシック" charset="0"/>
              </a:rPr>
              <a:t>asynch</a:t>
            </a:r>
            <a:r>
              <a:rPr lang="en-US" dirty="0">
                <a:latin typeface="Arial" charset="0"/>
                <a:ea typeface="ＭＳ Ｐゴシック" charset="0"/>
              </a:rPr>
              <a:t> system traps, async or deferred procedure calls</a:t>
            </a:r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/>
        </p:nvGraphicFramePr>
        <p:xfrm>
          <a:off x="762000" y="2057400"/>
          <a:ext cx="7162800" cy="1193801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Deliberate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syscall trap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A72A33D-355D-DD41-91D0-A1B42957E3A5}" type="slidenum">
              <a:rPr lang="en-US" sz="1000"/>
              <a:pPr/>
              <a:t>16</a:t>
            </a:fld>
            <a:endParaRPr lang="en-US" sz="100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Faults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Hardware detects and reports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exceptional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conditions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Page fault, memory access violation (unaligned, permission, not mapped, bounds</a:t>
            </a:r>
            <a:r>
              <a:rPr lang="mr-IN" dirty="0">
                <a:latin typeface="Arial" charset="0"/>
                <a:ea typeface="ＭＳ Ｐゴシック" charset="0"/>
              </a:rPr>
              <a:t>…</a:t>
            </a:r>
            <a:r>
              <a:rPr lang="en-US" dirty="0">
                <a:latin typeface="Arial" charset="0"/>
                <a:ea typeface="ＭＳ Ｐゴシック" charset="0"/>
              </a:rPr>
              <a:t>), illegal instruction, divide by zero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Upon exception, hardware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traps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“faults” 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verb)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Must save state (PC, </a:t>
            </a:r>
            <a:r>
              <a:rPr lang="en-US" dirty="0" err="1">
                <a:latin typeface="Arial" charset="0"/>
                <a:ea typeface="ＭＳ Ｐゴシック" charset="0"/>
              </a:rPr>
              <a:t>regs</a:t>
            </a:r>
            <a:r>
              <a:rPr lang="en-US" dirty="0">
                <a:latin typeface="Arial" charset="0"/>
                <a:ea typeface="ＭＳ Ｐゴシック" charset="0"/>
              </a:rPr>
              <a:t>, mode, etc.) so that the faulting process can be restarted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Invokes registered handler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AACAF36-3B23-1F49-B0C2-DDB11B536F4E}" type="slidenum">
              <a:rPr lang="en-US" sz="1000"/>
              <a:pPr/>
              <a:t>17</a:t>
            </a:fld>
            <a:endParaRPr lang="en-US" sz="1000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Handling Faults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4196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Some faults are handled by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fixing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the exceptional condition and returning to the faulting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Page faults cause the OS to place the missing page into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Fault handler resets PC of faulting context to re-execute instruction that caused the page fault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485BF7-8E7A-AE48-9F4E-92ABDCCAA430}" type="slidenum">
              <a:rPr lang="en-US" sz="1000"/>
              <a:pPr/>
              <a:t>18</a:t>
            </a:fld>
            <a:endParaRPr lang="en-US" sz="100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Handling Faults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kernel may handle unrecoverable faults by killing the user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Program fault with no registered handler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Halt process, write process state to file, destroy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In Unix, the default action for many signals (e.g., SIGSEGV)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about faults in the kernel?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Dereference NULL, divide by zero, undefined instruction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These faults considered fatal, operating system crashes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9900"/>
                </a:solidFill>
                <a:latin typeface="Arial" charset="0"/>
                <a:ea typeface="ＭＳ Ｐゴシック" charset="0"/>
              </a:rPr>
              <a:t>Unix panic</a:t>
            </a:r>
            <a:r>
              <a:rPr lang="en-US" dirty="0">
                <a:latin typeface="Arial" charset="0"/>
                <a:ea typeface="ＭＳ Ｐゴシック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Windows </a:t>
            </a:r>
            <a:r>
              <a:rPr lang="ja-JP" altLang="en-US">
                <a:solidFill>
                  <a:srgbClr val="0000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Blue screen of death</a:t>
            </a:r>
            <a:r>
              <a:rPr lang="ja-JP" altLang="en-US">
                <a:solidFill>
                  <a:srgbClr val="0000FF"/>
                </a:solidFill>
                <a:latin typeface="Arial" charset="0"/>
                <a:ea typeface="ＭＳ Ｐゴシック" charset="0"/>
              </a:rPr>
              <a:t>”</a:t>
            </a:r>
            <a:endParaRPr lang="en-US" altLang="ja-JP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Kernel is halted, state dumped to a core file, machine locked up</a:t>
            </a:r>
            <a:endParaRPr lang="en-US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C961D1-A265-6E4C-9DAC-A5FDA3667AD5}" type="slidenum">
              <a:rPr lang="en-US" sz="1000"/>
              <a:pPr/>
              <a:t>19</a:t>
            </a:fld>
            <a:endParaRPr lang="en-US" sz="100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Categorizing Events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/>
        </p:nvGraphicFramePr>
        <p:xfrm>
          <a:off x="762000" y="2057400"/>
          <a:ext cx="7162800" cy="1193801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Deliberate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syscall trap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Last time/Today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Historic evolution of Operating Systems (and computing!)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Today—a little background: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Introduce some architecture support for Operating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Understand how it is used to enable basic OS operation (the sleeping beauty model)</a:t>
            </a:r>
          </a:p>
          <a:p>
            <a:pPr lvl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16B089-A64B-0E47-87AA-8326986FCFFC}" type="slidenum">
              <a:rPr lang="en-US" sz="1000"/>
              <a:pPr/>
              <a:t>2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AFC786-ABD1-754B-ABCB-43C1EBA3905C}" type="slidenum">
              <a:rPr lang="en-US" sz="1000"/>
              <a:pPr/>
              <a:t>20</a:t>
            </a:fld>
            <a:endParaRPr lang="en-US" sz="100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System Calls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For a user program to do something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privileged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(e.g., I/O) it must call an OS procedure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Known as </a:t>
            </a:r>
            <a:r>
              <a:rPr lang="en-US" dirty="0">
                <a:solidFill>
                  <a:srgbClr val="FF3300"/>
                </a:solidFill>
                <a:latin typeface="Arial" charset="0"/>
                <a:ea typeface="ＭＳ Ｐゴシック" charset="0"/>
              </a:rPr>
              <a:t>crossing the protection boundary</a:t>
            </a:r>
            <a:r>
              <a:rPr lang="en-US" dirty="0">
                <a:latin typeface="Arial" charset="0"/>
                <a:ea typeface="ＭＳ Ｐゴシック" charset="0"/>
              </a:rPr>
              <a:t>, or a </a:t>
            </a:r>
            <a:r>
              <a:rPr lang="en-US" dirty="0">
                <a:solidFill>
                  <a:srgbClr val="FF3300"/>
                </a:solidFill>
                <a:latin typeface="Arial" charset="0"/>
                <a:ea typeface="ＭＳ Ｐゴシック" charset="0"/>
              </a:rPr>
              <a:t>protected procedure call</a:t>
            </a:r>
            <a:endParaRPr lang="en-US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Hardware provides a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system call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instruction that: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Causes an exception, which invokes a kernel handler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Passes a parameter determining the system routine to call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Saves caller state (PC, regs, mode) so it can be restored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Why save mode?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Returning from system call restores this state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8D3C79-6E28-A049-8E56-7B544730CCEA}" type="slidenum">
              <a:rPr lang="en-US" sz="1000"/>
              <a:pPr/>
              <a:t>21</a:t>
            </a:fld>
            <a:endParaRPr lang="en-US" sz="1000"/>
          </a:p>
        </p:txBody>
      </p:sp>
      <p:sp>
        <p:nvSpPr>
          <p:cNvPr id="250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System Call</a:t>
            </a:r>
          </a:p>
        </p:txBody>
      </p:sp>
      <p:sp>
        <p:nvSpPr>
          <p:cNvPr id="53252" name="Line 1028"/>
          <p:cNvSpPr>
            <a:spLocks noChangeShapeType="1"/>
          </p:cNvSpPr>
          <p:nvPr/>
        </p:nvSpPr>
        <p:spPr bwMode="auto">
          <a:xfrm>
            <a:off x="1219200" y="3200400"/>
            <a:ext cx="6477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1029"/>
          <p:cNvSpPr txBox="1">
            <a:spLocks noChangeArrowheads="1"/>
          </p:cNvSpPr>
          <p:nvPr/>
        </p:nvSpPr>
        <p:spPr bwMode="auto">
          <a:xfrm>
            <a:off x="1219200" y="32766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Kernel mode</a:t>
            </a:r>
          </a:p>
        </p:txBody>
      </p:sp>
      <p:sp>
        <p:nvSpPr>
          <p:cNvPr id="53254" name="Text Box 1030"/>
          <p:cNvSpPr txBox="1">
            <a:spLocks noChangeArrowheads="1"/>
          </p:cNvSpPr>
          <p:nvPr/>
        </p:nvSpPr>
        <p:spPr bwMode="auto">
          <a:xfrm>
            <a:off x="3581400" y="1905000"/>
            <a:ext cx="182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emacs: read()</a:t>
            </a:r>
          </a:p>
        </p:txBody>
      </p:sp>
      <p:sp>
        <p:nvSpPr>
          <p:cNvPr id="53255" name="Text Box 1031"/>
          <p:cNvSpPr txBox="1">
            <a:spLocks noChangeArrowheads="1"/>
          </p:cNvSpPr>
          <p:nvPr/>
        </p:nvSpPr>
        <p:spPr bwMode="auto">
          <a:xfrm>
            <a:off x="1219200" y="28194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28682" name="Line 1032"/>
          <p:cNvSpPr>
            <a:spLocks noChangeShapeType="1"/>
          </p:cNvSpPr>
          <p:nvPr/>
        </p:nvSpPr>
        <p:spPr bwMode="auto">
          <a:xfrm>
            <a:off x="3810000" y="23622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Text Box 1033"/>
          <p:cNvSpPr txBox="1">
            <a:spLocks noChangeArrowheads="1"/>
          </p:cNvSpPr>
          <p:nvPr/>
        </p:nvSpPr>
        <p:spPr bwMode="auto">
          <a:xfrm>
            <a:off x="3581400" y="5257800"/>
            <a:ext cx="2362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read() kernel routine</a:t>
            </a:r>
          </a:p>
        </p:txBody>
      </p:sp>
      <p:sp>
        <p:nvSpPr>
          <p:cNvPr id="28684" name="Text Box 1034"/>
          <p:cNvSpPr txBox="1">
            <a:spLocks noChangeArrowheads="1"/>
          </p:cNvSpPr>
          <p:nvPr/>
        </p:nvSpPr>
        <p:spPr bwMode="auto">
          <a:xfrm>
            <a:off x="3962400" y="2286000"/>
            <a:ext cx="1447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Trap to kernel mode, save state</a:t>
            </a:r>
          </a:p>
        </p:txBody>
      </p:sp>
      <p:sp>
        <p:nvSpPr>
          <p:cNvPr id="28685" name="Text Box 1035"/>
          <p:cNvSpPr txBox="1">
            <a:spLocks noChangeArrowheads="1"/>
          </p:cNvSpPr>
          <p:nvPr/>
        </p:nvSpPr>
        <p:spPr bwMode="auto">
          <a:xfrm>
            <a:off x="3581400" y="3581400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Trap handler</a:t>
            </a:r>
          </a:p>
        </p:txBody>
      </p:sp>
      <p:sp>
        <p:nvSpPr>
          <p:cNvPr id="28686" name="Line 1036"/>
          <p:cNvSpPr>
            <a:spLocks noChangeShapeType="1"/>
          </p:cNvSpPr>
          <p:nvPr/>
        </p:nvSpPr>
        <p:spPr bwMode="auto">
          <a:xfrm>
            <a:off x="3810000" y="40386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Text Box 1037"/>
          <p:cNvSpPr txBox="1">
            <a:spLocks noChangeArrowheads="1"/>
          </p:cNvSpPr>
          <p:nvPr/>
        </p:nvSpPr>
        <p:spPr bwMode="auto">
          <a:xfrm>
            <a:off x="3962400" y="4114800"/>
            <a:ext cx="144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Find read handler</a:t>
            </a:r>
          </a:p>
        </p:txBody>
      </p:sp>
      <p:sp>
        <p:nvSpPr>
          <p:cNvPr id="28688" name="AutoShape 1039"/>
          <p:cNvSpPr>
            <a:spLocks/>
          </p:cNvSpPr>
          <p:nvPr/>
        </p:nvSpPr>
        <p:spPr bwMode="auto">
          <a:xfrm>
            <a:off x="5791200" y="2133600"/>
            <a:ext cx="990600" cy="3276600"/>
          </a:xfrm>
          <a:prstGeom prst="rightBracket">
            <a:avLst>
              <a:gd name="adj" fmla="val 27564"/>
            </a:avLst>
          </a:prstGeom>
          <a:noFill/>
          <a:ln w="9525">
            <a:solidFill>
              <a:schemeClr val="accent2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Text Box 1040"/>
          <p:cNvSpPr txBox="1">
            <a:spLocks noChangeArrowheads="1"/>
          </p:cNvSpPr>
          <p:nvPr/>
        </p:nvSpPr>
        <p:spPr bwMode="auto">
          <a:xfrm>
            <a:off x="6934200" y="3429000"/>
            <a:ext cx="1600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Restore state, return to user level, resume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 animBg="1"/>
      <p:bldP spid="28683" grpId="0"/>
      <p:bldP spid="28684" grpId="0"/>
      <p:bldP spid="28685" grpId="0"/>
      <p:bldP spid="28686" grpId="0" animBg="1"/>
      <p:bldP spid="28687" grpId="0"/>
      <p:bldP spid="28688" grpId="0" animBg="1"/>
      <p:bldP spid="286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Another view</a:t>
            </a:r>
          </a:p>
        </p:txBody>
      </p:sp>
      <p:sp>
        <p:nvSpPr>
          <p:cNvPr id="583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AAAF7C-6A55-3642-AA0D-5CB9F0873DC7}" type="slidenum">
              <a:rPr lang="en-US" sz="1000"/>
              <a:pPr/>
              <a:t>22</a:t>
            </a:fld>
            <a:endParaRPr lang="en-US" sz="100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2590800" y="1752600"/>
            <a:ext cx="3200400" cy="4451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2590800" y="1752600"/>
            <a:ext cx="3200400" cy="611188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Text Box 7"/>
          <p:cNvSpPr txBox="1">
            <a:spLocks noChangeArrowheads="1"/>
          </p:cNvSpPr>
          <p:nvPr/>
        </p:nvSpPr>
        <p:spPr bwMode="auto">
          <a:xfrm>
            <a:off x="2590800" y="1981200"/>
            <a:ext cx="320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Kernel Stack</a:t>
            </a:r>
          </a:p>
        </p:txBody>
      </p:sp>
      <p:sp>
        <p:nvSpPr>
          <p:cNvPr id="58374" name="Text Box 8"/>
          <p:cNvSpPr txBox="1">
            <a:spLocks noChangeArrowheads="1"/>
          </p:cNvSpPr>
          <p:nvPr/>
        </p:nvSpPr>
        <p:spPr bwMode="auto">
          <a:xfrm>
            <a:off x="762000" y="58674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0x00000000</a:t>
            </a:r>
          </a:p>
        </p:txBody>
      </p:sp>
      <p:sp>
        <p:nvSpPr>
          <p:cNvPr id="58375" name="Text Box 9"/>
          <p:cNvSpPr txBox="1">
            <a:spLocks noChangeArrowheads="1"/>
          </p:cNvSpPr>
          <p:nvPr/>
        </p:nvSpPr>
        <p:spPr bwMode="auto">
          <a:xfrm>
            <a:off x="838200" y="16002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0xFFFFFFFF</a:t>
            </a:r>
          </a:p>
        </p:txBody>
      </p:sp>
      <p:sp>
        <p:nvSpPr>
          <p:cNvPr id="58376" name="Rectangle 10"/>
          <p:cNvSpPr>
            <a:spLocks noChangeArrowheads="1"/>
          </p:cNvSpPr>
          <p:nvPr/>
        </p:nvSpPr>
        <p:spPr bwMode="auto">
          <a:xfrm>
            <a:off x="2590800" y="2514600"/>
            <a:ext cx="3200400" cy="50165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Text Box 11"/>
          <p:cNvSpPr txBox="1">
            <a:spLocks noChangeArrowheads="1"/>
          </p:cNvSpPr>
          <p:nvPr/>
        </p:nvSpPr>
        <p:spPr bwMode="auto">
          <a:xfrm>
            <a:off x="2590800" y="2590800"/>
            <a:ext cx="3200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Kernel Code</a:t>
            </a:r>
          </a:p>
        </p:txBody>
      </p:sp>
      <p:sp>
        <p:nvSpPr>
          <p:cNvPr id="58378" name="Text Box 18"/>
          <p:cNvSpPr txBox="1">
            <a:spLocks noChangeArrowheads="1"/>
          </p:cNvSpPr>
          <p:nvPr/>
        </p:nvSpPr>
        <p:spPr bwMode="auto">
          <a:xfrm>
            <a:off x="1219200" y="36576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3300"/>
                </a:solidFill>
              </a:rPr>
              <a:t>Address</a:t>
            </a:r>
          </a:p>
          <a:p>
            <a:pPr algn="ctr"/>
            <a:r>
              <a:rPr lang="en-US">
                <a:solidFill>
                  <a:srgbClr val="FF3300"/>
                </a:solidFill>
              </a:rPr>
              <a:t>Space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828800" y="1905000"/>
            <a:ext cx="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>
            <a:off x="1828800" y="434340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Text Box 21"/>
          <p:cNvSpPr txBox="1">
            <a:spLocks noChangeArrowheads="1"/>
          </p:cNvSpPr>
          <p:nvPr/>
        </p:nvSpPr>
        <p:spPr bwMode="auto">
          <a:xfrm>
            <a:off x="6134100" y="2058988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B050"/>
                </a:solidFill>
              </a:rPr>
              <a:t>SP2</a:t>
            </a:r>
          </a:p>
        </p:txBody>
      </p:sp>
      <p:sp>
        <p:nvSpPr>
          <p:cNvPr id="58382" name="Text Box 22"/>
          <p:cNvSpPr txBox="1">
            <a:spLocks noChangeArrowheads="1"/>
          </p:cNvSpPr>
          <p:nvPr/>
        </p:nvSpPr>
        <p:spPr bwMode="auto">
          <a:xfrm>
            <a:off x="6162675" y="55626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FF"/>
                </a:solidFill>
              </a:rPr>
              <a:t>PC1</a:t>
            </a:r>
          </a:p>
        </p:txBody>
      </p:sp>
      <p:sp>
        <p:nvSpPr>
          <p:cNvPr id="58383" name="Line 23"/>
          <p:cNvSpPr>
            <a:spLocks noChangeShapeType="1"/>
          </p:cNvSpPr>
          <p:nvPr/>
        </p:nvSpPr>
        <p:spPr bwMode="auto">
          <a:xfrm flipH="1">
            <a:off x="5791200" y="2209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24"/>
          <p:cNvSpPr>
            <a:spLocks noChangeShapeType="1"/>
          </p:cNvSpPr>
          <p:nvPr/>
        </p:nvSpPr>
        <p:spPr bwMode="auto">
          <a:xfrm flipH="1">
            <a:off x="5791200" y="57150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Rectangle 5"/>
          <p:cNvSpPr>
            <a:spLocks noChangeArrowheads="1"/>
          </p:cNvSpPr>
          <p:nvPr/>
        </p:nvSpPr>
        <p:spPr bwMode="auto">
          <a:xfrm>
            <a:off x="2590800" y="4672013"/>
            <a:ext cx="3200400" cy="611187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Text Box 7"/>
          <p:cNvSpPr txBox="1">
            <a:spLocks noChangeArrowheads="1"/>
          </p:cNvSpPr>
          <p:nvPr/>
        </p:nvSpPr>
        <p:spPr bwMode="auto">
          <a:xfrm>
            <a:off x="2590800" y="4800600"/>
            <a:ext cx="320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User Stack</a:t>
            </a:r>
          </a:p>
        </p:txBody>
      </p:sp>
      <p:sp>
        <p:nvSpPr>
          <p:cNvPr id="58387" name="Rectangle 32"/>
          <p:cNvSpPr>
            <a:spLocks noChangeArrowheads="1"/>
          </p:cNvSpPr>
          <p:nvPr/>
        </p:nvSpPr>
        <p:spPr bwMode="auto">
          <a:xfrm>
            <a:off x="2590800" y="5534025"/>
            <a:ext cx="3200400" cy="50165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Text Box 11"/>
          <p:cNvSpPr txBox="1">
            <a:spLocks noChangeArrowheads="1"/>
          </p:cNvSpPr>
          <p:nvPr/>
        </p:nvSpPr>
        <p:spPr bwMode="auto">
          <a:xfrm>
            <a:off x="2590800" y="5610225"/>
            <a:ext cx="3200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User Code</a:t>
            </a:r>
          </a:p>
        </p:txBody>
      </p:sp>
      <p:sp>
        <p:nvSpPr>
          <p:cNvPr id="58389" name="Text Box 22"/>
          <p:cNvSpPr txBox="1">
            <a:spLocks noChangeArrowheads="1"/>
          </p:cNvSpPr>
          <p:nvPr/>
        </p:nvSpPr>
        <p:spPr bwMode="auto">
          <a:xfrm>
            <a:off x="6134100" y="25146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FF"/>
                </a:solidFill>
              </a:rPr>
              <a:t>PC2</a:t>
            </a:r>
          </a:p>
        </p:txBody>
      </p:sp>
      <p:sp>
        <p:nvSpPr>
          <p:cNvPr id="58390" name="Line 24"/>
          <p:cNvSpPr>
            <a:spLocks noChangeShapeType="1"/>
          </p:cNvSpPr>
          <p:nvPr/>
        </p:nvSpPr>
        <p:spPr bwMode="auto">
          <a:xfrm flipH="1">
            <a:off x="5753100" y="27114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Text Box 21"/>
          <p:cNvSpPr txBox="1">
            <a:spLocks noChangeArrowheads="1"/>
          </p:cNvSpPr>
          <p:nvPr/>
        </p:nvSpPr>
        <p:spPr bwMode="auto">
          <a:xfrm>
            <a:off x="6162675" y="4827588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B050"/>
                </a:solidFill>
              </a:rPr>
              <a:t>SP1</a:t>
            </a:r>
          </a:p>
        </p:txBody>
      </p:sp>
      <p:sp>
        <p:nvSpPr>
          <p:cNvPr id="58392" name="Line 23"/>
          <p:cNvSpPr>
            <a:spLocks noChangeShapeType="1"/>
          </p:cNvSpPr>
          <p:nvPr/>
        </p:nvSpPr>
        <p:spPr bwMode="auto">
          <a:xfrm flipH="1">
            <a:off x="5783263" y="4978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1039"/>
          <p:cNvSpPr>
            <a:spLocks/>
          </p:cNvSpPr>
          <p:nvPr/>
        </p:nvSpPr>
        <p:spPr bwMode="auto">
          <a:xfrm>
            <a:off x="6781800" y="2682875"/>
            <a:ext cx="990600" cy="3032125"/>
          </a:xfrm>
          <a:prstGeom prst="rightBracket">
            <a:avLst>
              <a:gd name="adj" fmla="val 27562"/>
            </a:avLst>
          </a:prstGeom>
          <a:noFill/>
          <a:ln w="9525">
            <a:solidFill>
              <a:schemeClr val="accent2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1039"/>
          <p:cNvSpPr>
            <a:spLocks/>
          </p:cNvSpPr>
          <p:nvPr/>
        </p:nvSpPr>
        <p:spPr bwMode="auto">
          <a:xfrm>
            <a:off x="6619875" y="2209800"/>
            <a:ext cx="1762125" cy="2819400"/>
          </a:xfrm>
          <a:prstGeom prst="rightBracket">
            <a:avLst>
              <a:gd name="adj" fmla="val 27556"/>
            </a:avLst>
          </a:prstGeom>
          <a:noFill/>
          <a:ln w="9525">
            <a:solidFill>
              <a:schemeClr val="accent2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395" name="Straight Connector 6"/>
          <p:cNvCxnSpPr>
            <a:cxnSpLocks noChangeShapeType="1"/>
          </p:cNvCxnSpPr>
          <p:nvPr/>
        </p:nvCxnSpPr>
        <p:spPr bwMode="auto">
          <a:xfrm>
            <a:off x="2598738" y="3030538"/>
            <a:ext cx="31924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8396" name="Text Box 9"/>
          <p:cNvSpPr txBox="1">
            <a:spLocks noChangeArrowheads="1"/>
          </p:cNvSpPr>
          <p:nvPr/>
        </p:nvSpPr>
        <p:spPr bwMode="auto">
          <a:xfrm>
            <a:off x="762000" y="2765425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0xC0000000</a:t>
            </a:r>
          </a:p>
        </p:txBody>
      </p:sp>
      <p:cxnSp>
        <p:nvCxnSpPr>
          <p:cNvPr id="58397" name="Straight Connector 36"/>
          <p:cNvCxnSpPr>
            <a:cxnSpLocks noChangeShapeType="1"/>
          </p:cNvCxnSpPr>
          <p:nvPr/>
        </p:nvCxnSpPr>
        <p:spPr bwMode="auto">
          <a:xfrm flipV="1">
            <a:off x="1098550" y="1828800"/>
            <a:ext cx="120650" cy="2444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8398" name="Straight Connector 40"/>
          <p:cNvCxnSpPr>
            <a:cxnSpLocks noChangeShapeType="1"/>
          </p:cNvCxnSpPr>
          <p:nvPr/>
        </p:nvCxnSpPr>
        <p:spPr bwMode="auto">
          <a:xfrm>
            <a:off x="1098550" y="2682875"/>
            <a:ext cx="120650" cy="206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8399" name="TextBox 13"/>
          <p:cNvSpPr txBox="1">
            <a:spLocks noChangeArrowheads="1"/>
          </p:cNvSpPr>
          <p:nvPr/>
        </p:nvSpPr>
        <p:spPr bwMode="auto">
          <a:xfrm>
            <a:off x="703263" y="2193925"/>
            <a:ext cx="458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1G</a:t>
            </a:r>
          </a:p>
        </p:txBody>
      </p:sp>
      <p:sp>
        <p:nvSpPr>
          <p:cNvPr id="58400" name="TextBox 42"/>
          <p:cNvSpPr txBox="1">
            <a:spLocks noChangeArrowheads="1"/>
          </p:cNvSpPr>
          <p:nvPr/>
        </p:nvSpPr>
        <p:spPr bwMode="auto">
          <a:xfrm>
            <a:off x="869950" y="4859338"/>
            <a:ext cx="458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3G</a:t>
            </a:r>
          </a:p>
        </p:txBody>
      </p:sp>
      <p:cxnSp>
        <p:nvCxnSpPr>
          <p:cNvPr id="58401" name="Straight Connector 43"/>
          <p:cNvCxnSpPr>
            <a:cxnSpLocks noChangeShapeType="1"/>
          </p:cNvCxnSpPr>
          <p:nvPr/>
        </p:nvCxnSpPr>
        <p:spPr bwMode="auto">
          <a:xfrm flipV="1">
            <a:off x="1219200" y="4221163"/>
            <a:ext cx="228600" cy="4508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8402" name="Straight Connector 45"/>
          <p:cNvCxnSpPr>
            <a:cxnSpLocks noChangeShapeType="1"/>
          </p:cNvCxnSpPr>
          <p:nvPr/>
        </p:nvCxnSpPr>
        <p:spPr bwMode="auto">
          <a:xfrm>
            <a:off x="1219200" y="54102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6B19C08-2BCA-1242-A7FD-2283127F674B}" type="slidenum">
              <a:rPr lang="en-US" sz="1000"/>
              <a:pPr/>
              <a:t>23</a:t>
            </a:fld>
            <a:endParaRPr lang="en-US" sz="1000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System Call Questions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 are hundreds of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syscalls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 How do we let the kernel know which one we intend to invoke?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Before issuing </a:t>
            </a:r>
            <a:r>
              <a:rPr lang="en-US" b="1" dirty="0" err="1">
                <a:latin typeface="Arial" charset="0"/>
                <a:ea typeface="ＭＳ Ｐゴシック" charset="0"/>
              </a:rPr>
              <a:t>int</a:t>
            </a:r>
            <a:r>
              <a:rPr lang="en-US" b="1" dirty="0">
                <a:latin typeface="Arial" charset="0"/>
                <a:ea typeface="ＭＳ Ｐゴシック" charset="0"/>
              </a:rPr>
              <a:t> $0x80 </a:t>
            </a:r>
            <a:r>
              <a:rPr lang="en-US" dirty="0">
                <a:latin typeface="Arial" charset="0"/>
                <a:ea typeface="ＭＳ Ｐゴシック" charset="0"/>
              </a:rPr>
              <a:t>or </a:t>
            </a:r>
            <a:r>
              <a:rPr lang="en-US" b="1" dirty="0" err="1">
                <a:latin typeface="Arial" charset="0"/>
                <a:ea typeface="ＭＳ Ｐゴシック" charset="0"/>
              </a:rPr>
              <a:t>sysenter</a:t>
            </a:r>
            <a:r>
              <a:rPr lang="en-US" dirty="0">
                <a:latin typeface="Arial" charset="0"/>
                <a:ea typeface="ＭＳ Ｐゴシック" charset="0"/>
              </a:rPr>
              <a:t>, set </a:t>
            </a:r>
            <a:r>
              <a:rPr lang="en-US" b="1" dirty="0">
                <a:latin typeface="Arial" charset="0"/>
                <a:ea typeface="ＭＳ Ｐゴシック" charset="0"/>
              </a:rPr>
              <a:t>%</a:t>
            </a:r>
            <a:r>
              <a:rPr lang="en-US" b="1" dirty="0" err="1">
                <a:latin typeface="Arial" charset="0"/>
                <a:ea typeface="ＭＳ Ｐゴシック" charset="0"/>
              </a:rPr>
              <a:t>eax</a:t>
            </a:r>
            <a:r>
              <a:rPr lang="en-US" b="1" dirty="0">
                <a:latin typeface="Arial" charset="0"/>
                <a:ea typeface="ＭＳ Ｐゴシック" charset="0"/>
              </a:rPr>
              <a:t>/%</a:t>
            </a:r>
            <a:r>
              <a:rPr lang="en-US" b="1" dirty="0" err="1">
                <a:latin typeface="Arial" charset="0"/>
                <a:ea typeface="ＭＳ Ｐゴシック" charset="0"/>
              </a:rPr>
              <a:t>rax</a:t>
            </a: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</a:rPr>
              <a:t>with the </a:t>
            </a:r>
            <a:r>
              <a:rPr lang="en-US" dirty="0" err="1">
                <a:latin typeface="Arial" charset="0"/>
                <a:ea typeface="ＭＳ Ｐゴシック" charset="0"/>
              </a:rPr>
              <a:t>syscall</a:t>
            </a:r>
            <a:r>
              <a:rPr lang="en-US" dirty="0">
                <a:latin typeface="Arial" charset="0"/>
                <a:ea typeface="ＭＳ Ｐゴシック" charset="0"/>
              </a:rPr>
              <a:t> number</a:t>
            </a:r>
          </a:p>
          <a:p>
            <a:pPr lvl="1"/>
            <a:endParaRPr lang="en-US" b="1" dirty="0">
              <a:latin typeface="Arial" charset="0"/>
              <a:ea typeface="ＭＳ Ｐゴシック" charset="0"/>
            </a:endParaRPr>
          </a:p>
          <a:p>
            <a:pPr lvl="1"/>
            <a:endParaRPr lang="en-US" b="1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System calls are like function calls, but how to pass parameters?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Just like calling convention in </a:t>
            </a:r>
            <a:r>
              <a:rPr lang="en-US" dirty="0" err="1">
                <a:latin typeface="Arial" charset="0"/>
                <a:ea typeface="ＭＳ Ｐゴシック" charset="0"/>
              </a:rPr>
              <a:t>syscalls</a:t>
            </a:r>
            <a:r>
              <a:rPr lang="en-US" dirty="0">
                <a:latin typeface="Arial" charset="0"/>
                <a:ea typeface="ＭＳ Ｐゴシック" charset="0"/>
              </a:rPr>
              <a:t>, typically passed through </a:t>
            </a:r>
            <a:r>
              <a:rPr lang="it-IT" b="1" dirty="0">
                <a:latin typeface="Arial" charset="0"/>
                <a:ea typeface="ＭＳ Ｐゴシック" charset="0"/>
              </a:rPr>
              <a:t>%</a:t>
            </a:r>
            <a:r>
              <a:rPr lang="it-IT" b="1" dirty="0" err="1">
                <a:latin typeface="Arial" charset="0"/>
                <a:ea typeface="ＭＳ Ｐゴシック" charset="0"/>
              </a:rPr>
              <a:t>ebx</a:t>
            </a:r>
            <a:r>
              <a:rPr lang="it-IT" b="1" dirty="0">
                <a:latin typeface="Arial" charset="0"/>
                <a:ea typeface="ＭＳ Ｐゴシック" charset="0"/>
              </a:rPr>
              <a:t>, %</a:t>
            </a:r>
            <a:r>
              <a:rPr lang="it-IT" b="1" dirty="0" err="1">
                <a:latin typeface="Arial" charset="0"/>
                <a:ea typeface="ＭＳ Ｐゴシック" charset="0"/>
              </a:rPr>
              <a:t>ecx</a:t>
            </a:r>
            <a:r>
              <a:rPr lang="it-IT" b="1" dirty="0">
                <a:latin typeface="Arial" charset="0"/>
                <a:ea typeface="ＭＳ Ｐゴシック" charset="0"/>
              </a:rPr>
              <a:t>, %</a:t>
            </a:r>
            <a:r>
              <a:rPr lang="it-IT" b="1" dirty="0" err="1">
                <a:latin typeface="Arial" charset="0"/>
                <a:ea typeface="ＭＳ Ｐゴシック" charset="0"/>
              </a:rPr>
              <a:t>edx</a:t>
            </a:r>
            <a:r>
              <a:rPr lang="it-IT" b="1" dirty="0">
                <a:latin typeface="Arial" charset="0"/>
                <a:ea typeface="ＭＳ Ｐゴシック" charset="0"/>
              </a:rPr>
              <a:t>, %</a:t>
            </a:r>
            <a:r>
              <a:rPr lang="it-IT" b="1" dirty="0" err="1">
                <a:latin typeface="Arial" charset="0"/>
                <a:ea typeface="ＭＳ Ｐゴシック" charset="0"/>
              </a:rPr>
              <a:t>esi</a:t>
            </a:r>
            <a:r>
              <a:rPr lang="it-IT" b="1" dirty="0">
                <a:latin typeface="Arial" charset="0"/>
                <a:ea typeface="ＭＳ Ｐゴシック" charset="0"/>
              </a:rPr>
              <a:t>, %</a:t>
            </a:r>
            <a:r>
              <a:rPr lang="it-IT" b="1" dirty="0" err="1">
                <a:latin typeface="Arial" charset="0"/>
                <a:ea typeface="ＭＳ Ｐゴシック" charset="0"/>
              </a:rPr>
              <a:t>edi</a:t>
            </a:r>
            <a:r>
              <a:rPr lang="it-IT" b="1" dirty="0">
                <a:latin typeface="Arial" charset="0"/>
                <a:ea typeface="ＭＳ Ｐゴシック" charset="0"/>
              </a:rPr>
              <a:t>, %</a:t>
            </a:r>
            <a:r>
              <a:rPr lang="it-IT" b="1" dirty="0" err="1">
                <a:latin typeface="Arial" charset="0"/>
                <a:ea typeface="ＭＳ Ｐゴシック" charset="0"/>
              </a:rPr>
              <a:t>ebp</a:t>
            </a:r>
            <a:endParaRPr lang="it-IT" dirty="0">
              <a:latin typeface="Arial" charset="0"/>
              <a:ea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it-IT" dirty="0">
              <a:latin typeface="Arial" charset="0"/>
              <a:ea typeface="ＭＳ Ｐゴシック" charset="0"/>
            </a:endParaRPr>
          </a:p>
          <a:p>
            <a:pPr lvl="1"/>
            <a:endParaRPr lang="en-US" b="1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How to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reference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kernel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objects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(e.g.,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files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sockets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 err="1">
                <a:latin typeface="Arial" charset="0"/>
                <a:ea typeface="ＭＳ Ｐゴシック" charset="0"/>
              </a:rPr>
              <a:t>Naming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problem</a:t>
            </a:r>
            <a:r>
              <a:rPr lang="it-IT" dirty="0">
                <a:latin typeface="Arial" charset="0"/>
                <a:ea typeface="ＭＳ Ｐゴシック" charset="0"/>
              </a:rPr>
              <a:t> – an </a:t>
            </a:r>
            <a:r>
              <a:rPr lang="it-IT" dirty="0" err="1">
                <a:latin typeface="Arial" charset="0"/>
                <a:ea typeface="ＭＳ Ｐゴシック" charset="0"/>
              </a:rPr>
              <a:t>integer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mapped</a:t>
            </a:r>
            <a:r>
              <a:rPr lang="it-IT" dirty="0">
                <a:latin typeface="Arial" charset="0"/>
                <a:ea typeface="ＭＳ Ｐゴシック" charset="0"/>
              </a:rPr>
              <a:t> to a </a:t>
            </a:r>
            <a:r>
              <a:rPr lang="it-IT" dirty="0" err="1">
                <a:latin typeface="Arial" charset="0"/>
                <a:ea typeface="ＭＳ Ｐゴシック" charset="0"/>
              </a:rPr>
              <a:t>unique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object</a:t>
            </a:r>
            <a:endParaRPr lang="it-IT" dirty="0">
              <a:latin typeface="Arial" charset="0"/>
              <a:ea typeface="ＭＳ Ｐゴシック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it-IT" dirty="0" err="1">
                <a:latin typeface="Arial" charset="0"/>
                <a:ea typeface="ＭＳ Ｐゴシック" charset="0"/>
              </a:rPr>
              <a:t>int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fd</a:t>
            </a:r>
            <a:r>
              <a:rPr lang="it-IT" dirty="0">
                <a:latin typeface="Arial" charset="0"/>
                <a:ea typeface="ＭＳ Ｐゴシック" charset="0"/>
              </a:rPr>
              <a:t> = open(</a:t>
            </a:r>
            <a:r>
              <a:rPr lang="ja-JP" altLang="en-US" dirty="0">
                <a:latin typeface="Arial" charset="0"/>
                <a:ea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</a:rPr>
              <a:t>file</a:t>
            </a:r>
            <a:r>
              <a:rPr lang="ja-JP" altLang="en-US" dirty="0">
                <a:latin typeface="Arial" charset="0"/>
                <a:ea typeface="ＭＳ Ｐゴシック" charset="0"/>
              </a:rPr>
              <a:t>”</a:t>
            </a:r>
            <a:r>
              <a:rPr lang="it-IT" altLang="ja-JP" dirty="0">
                <a:latin typeface="Arial" charset="0"/>
                <a:ea typeface="ＭＳ Ｐゴシック" charset="0"/>
              </a:rPr>
              <a:t>);  </a:t>
            </a:r>
            <a:r>
              <a:rPr lang="it-IT" altLang="ja-JP" dirty="0" err="1">
                <a:latin typeface="Arial" charset="0"/>
                <a:ea typeface="ＭＳ Ｐゴシック" charset="0"/>
              </a:rPr>
              <a:t>read</a:t>
            </a:r>
            <a:r>
              <a:rPr lang="it-IT" altLang="ja-JP" dirty="0">
                <a:latin typeface="Arial" charset="0"/>
                <a:ea typeface="ＭＳ Ｐゴシック" charset="0"/>
              </a:rPr>
              <a:t>(</a:t>
            </a:r>
            <a:r>
              <a:rPr lang="it-IT" altLang="ja-JP" dirty="0" err="1">
                <a:latin typeface="Arial" charset="0"/>
                <a:ea typeface="ＭＳ Ｐゴシック" charset="0"/>
              </a:rPr>
              <a:t>fd</a:t>
            </a:r>
            <a:r>
              <a:rPr lang="it-IT" altLang="ja-JP" dirty="0">
                <a:latin typeface="Arial" charset="0"/>
                <a:ea typeface="ＭＳ Ｐゴシック" charset="0"/>
              </a:rPr>
              <a:t>, buffer);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 err="1">
                <a:latin typeface="Arial" charset="0"/>
                <a:ea typeface="ＭＳ Ｐゴシック" charset="0"/>
              </a:rPr>
              <a:t>Why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can’t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we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reference</a:t>
            </a:r>
            <a:r>
              <a:rPr lang="it-IT" dirty="0">
                <a:latin typeface="Arial" charset="0"/>
                <a:ea typeface="ＭＳ Ｐゴシック" charset="0"/>
              </a:rPr>
              <a:t> the </a:t>
            </a:r>
            <a:r>
              <a:rPr lang="it-IT" dirty="0" err="1">
                <a:latin typeface="Arial" charset="0"/>
                <a:ea typeface="ＭＳ Ｐゴシック" charset="0"/>
              </a:rPr>
              <a:t>kernel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objects</a:t>
            </a:r>
            <a:r>
              <a:rPr lang="it-IT" dirty="0">
                <a:latin typeface="Arial" charset="0"/>
                <a:ea typeface="ＭＳ Ｐゴシック" charset="0"/>
              </a:rPr>
              <a:t> by </a:t>
            </a:r>
            <a:r>
              <a:rPr lang="it-IT" dirty="0" err="1">
                <a:latin typeface="Arial" charset="0"/>
                <a:ea typeface="ＭＳ Ｐゴシック" charset="0"/>
              </a:rPr>
              <a:t>memory</a:t>
            </a:r>
            <a:r>
              <a:rPr lang="it-IT" dirty="0">
                <a:latin typeface="Arial" charset="0"/>
                <a:ea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</a:rPr>
              <a:t>address</a:t>
            </a:r>
            <a:r>
              <a:rPr lang="it-IT" dirty="0">
                <a:latin typeface="Arial" charset="0"/>
                <a:ea typeface="ＭＳ Ｐゴシック" charset="0"/>
              </a:rPr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6AEAE-CAA3-AF48-B599-4E87CA4ACC8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59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System calls in xv6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Look at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trap.h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trap.c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Interrupt handlers are initialized in two arrays (</a:t>
            </a:r>
            <a:r>
              <a:rPr lang="en-US" dirty="0" err="1">
                <a:latin typeface="Arial" charset="0"/>
                <a:ea typeface="ＭＳ Ｐゴシック" charset="0"/>
              </a:rPr>
              <a:t>idt</a:t>
            </a:r>
            <a:r>
              <a:rPr lang="en-US" dirty="0">
                <a:latin typeface="Arial" charset="0"/>
                <a:ea typeface="ＭＳ Ｐゴシック" charset="0"/>
              </a:rPr>
              <a:t> and vectors)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>
                <a:latin typeface="Arial" charset="0"/>
                <a:ea typeface="ＭＳ Ｐゴシック" charset="0"/>
              </a:rPr>
              <a:t>Tvinit</a:t>
            </a:r>
            <a:r>
              <a:rPr lang="en-US" dirty="0">
                <a:latin typeface="Arial" charset="0"/>
                <a:ea typeface="ＭＳ Ｐゴシック" charset="0"/>
              </a:rPr>
              <a:t>() function does the initialization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latin typeface="Arial" charset="0"/>
                <a:ea typeface="ＭＳ Ｐゴシック" charset="0"/>
              </a:rPr>
              <a:t>Syscalls</a:t>
            </a:r>
            <a:r>
              <a:rPr lang="en-US" dirty="0">
                <a:latin typeface="Arial" charset="0"/>
                <a:ea typeface="ＭＳ Ｐゴシック" charset="0"/>
              </a:rPr>
              <a:t> have a single trap handler (T_SYSCALL, 64)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Trap() handles all exceptions, including system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If the exception is a system call, it calls </a:t>
            </a:r>
            <a:r>
              <a:rPr lang="en-US" dirty="0" err="1">
                <a:latin typeface="Arial" charset="0"/>
                <a:ea typeface="ＭＳ Ｐゴシック" charset="0"/>
              </a:rPr>
              <a:t>syscall</a:t>
            </a:r>
            <a:r>
              <a:rPr lang="en-US" dirty="0">
                <a:latin typeface="Arial" charset="0"/>
                <a:ea typeface="ＭＳ Ｐゴシック" charset="0"/>
              </a:rPr>
              <a:t>()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Keep digging from there to understand how system calls are supported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You will be adding a new system call in Lab 1</a:t>
            </a: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B4BF9D-B4B2-FF45-ABFE-129B3ED0CD72}" type="slidenum">
              <a:rPr lang="en-US" sz="1000"/>
              <a:pPr/>
              <a:t>25</a:t>
            </a:fld>
            <a:endParaRPr lang="en-US" sz="1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1BEEDE4-F0AE-BA43-B558-0C2021A32D9E}" type="slidenum">
              <a:rPr lang="en-US" sz="1000"/>
              <a:pPr/>
              <a:t>26</a:t>
            </a:fld>
            <a:endParaRPr lang="en-US" sz="100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Categorizing Events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/>
        </p:nvGraphicFramePr>
        <p:xfrm>
          <a:off x="762000" y="2057400"/>
          <a:ext cx="7162800" cy="1193801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Deliberate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syscall trap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Asynchronous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0000"/>
                        <a:buFont typeface="Monotype Sort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software interrupt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487" name="Rectangle 3"/>
          <p:cNvSpPr txBox="1">
            <a:spLocks noChangeArrowheads="1"/>
          </p:cNvSpPr>
          <p:nvPr/>
        </p:nvSpPr>
        <p:spPr bwMode="auto">
          <a:xfrm>
            <a:off x="685800" y="3810000"/>
            <a:ext cx="7924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Char char="l"/>
            </a:pPr>
            <a:r>
              <a:rPr lang="en-US" sz="2400" dirty="0">
                <a:solidFill>
                  <a:schemeClr val="accent2"/>
                </a:solidFill>
              </a:rPr>
              <a:t>Interrupts signal asynchronous events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I/O hardware interrupts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Software and hardware timers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FB69409-714B-1446-B85B-E8B374F5B5ED}" type="slidenum">
              <a:rPr lang="en-US" sz="1000"/>
              <a:pPr/>
              <a:t>27</a:t>
            </a:fld>
            <a:endParaRPr lang="en-US" sz="1000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Timer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8006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key to a timesharing OS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fallback mechanism by which the OS reclaims control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Timer is set to generate an interrupt after a period of time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Setting timer is a privileged instruction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When timer expires, generates an interrupt</a:t>
            </a:r>
          </a:p>
          <a:p>
            <a:pPr lvl="3"/>
            <a:r>
              <a:rPr lang="en-US" dirty="0">
                <a:latin typeface="Arial" charset="0"/>
                <a:ea typeface="ＭＳ Ｐゴシック" charset="0"/>
              </a:rPr>
              <a:t>Handled by the OS, forcing a switch from the user program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Basis for OS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scheduler</a:t>
            </a:r>
            <a:r>
              <a:rPr lang="en-US" i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(more later…)</a:t>
            </a:r>
          </a:p>
          <a:p>
            <a:pPr lvl="2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Also used for time-based functions (e.g.,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sleep()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1542DD7-6485-EF46-BAA7-72AB6BF4E15C}" type="slidenum">
              <a:rPr lang="en-US" sz="1000"/>
              <a:pPr/>
              <a:t>28</a:t>
            </a:fld>
            <a:endParaRPr lang="en-US" sz="1000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I/O using Interrupts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Interrupts are the basis for asynchronous I/O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OS initiates I/O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Device operates independently of rest of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Device sends an interrupt signal to CPU when 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OS maintains a vector table containing a list of addresses of kernel routines to handle various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CPU looks up kernel address indexed by interrupt number, context switches to routine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089303-DF89-E946-A1CC-81C6AFBBA818}" type="slidenum">
              <a:rPr lang="en-US" sz="1000"/>
              <a:pPr/>
              <a:t>29</a:t>
            </a:fld>
            <a:endParaRPr lang="en-US" sz="1000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I/O Example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1. Ethernet receives packet, writes packet into memory</a:t>
            </a:r>
          </a:p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2. Ethernet signals an interrupt</a:t>
            </a:r>
          </a:p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3. CPU stops current operation, switches to kernel mode, saves machine state (PC, mode, etc.) on kernel stack</a:t>
            </a:r>
          </a:p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4. CPU reads address from vector table indexed by interrupt number, branches to address (Ethernet device driver)</a:t>
            </a:r>
          </a:p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5. Ethernet device driver processes packet (reads device registers to find packet in memory)</a:t>
            </a:r>
          </a:p>
          <a:p>
            <a:pPr>
              <a:buFont typeface="Monotype Sorts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6. Upon completion, restores saved state from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025E5-02CE-0E4D-820C-F85DACA9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start with a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5D81D-0A30-FA47-AAEF-7817EFE6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7924800" cy="2743200"/>
          </a:xfrm>
        </p:spPr>
        <p:txBody>
          <a:bodyPr/>
          <a:lstStyle/>
          <a:p>
            <a:r>
              <a:rPr lang="en-US" dirty="0"/>
              <a:t>What is the operating system?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special program?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so, is it running all the time?</a:t>
            </a:r>
          </a:p>
          <a:p>
            <a:pPr lvl="2"/>
            <a:r>
              <a:rPr lang="en-US" dirty="0"/>
              <a:t>But what if we have only one CPU?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would it interact with the other programs?  With the hardware?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2EC03-872F-AA41-ABB2-33F87C8C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6AEAE-CAA3-AF48-B599-4E87CA4ACC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9751DC-F6AE-C046-B4CA-C9A225A609B5}" type="slidenum">
              <a:rPr lang="en-US" sz="1000"/>
              <a:pPr/>
              <a:t>30</a:t>
            </a:fld>
            <a:endParaRPr lang="en-US" sz="1000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Interrupt Questions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Interrupts halt the execution of a process and transfer control (execution) to the operating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Can the OS be interrupted?  (Consider why there might be different interrupt levels)</a:t>
            </a:r>
          </a:p>
          <a:p>
            <a:pPr lvl="1"/>
            <a:endParaRPr lang="en-US" dirty="0">
              <a:solidFill>
                <a:srgbClr val="D60093"/>
              </a:solidFill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Interrupts are used by devices to have the OS do stuff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What is an alternative approach to using interrupts?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What are the drawbacks of that approach?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AE5D51-4877-0443-9CCB-0339D3A6FAA0}" type="slidenum">
              <a:rPr lang="en-US" sz="1000"/>
              <a:pPr/>
              <a:t>31</a:t>
            </a:fld>
            <a:endParaRPr lang="en-US" sz="1000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Types of Arch Support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  <a:cs typeface="ＭＳ Ｐゴシック" charset="0"/>
              </a:rPr>
              <a:t>Manipulating privileged machine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Protected 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Manipulate device registers, TLB entries,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Controlling access</a:t>
            </a:r>
          </a:p>
          <a:p>
            <a:pPr lvl="1"/>
            <a:endParaRPr lang="en-US" dirty="0">
              <a:solidFill>
                <a:srgbClr val="B0B0B0"/>
              </a:solidFill>
              <a:latin typeface="Arial" charset="0"/>
              <a:ea typeface="ＭＳ Ｐゴシック" charset="0"/>
            </a:endParaRPr>
          </a:p>
          <a:p>
            <a:r>
              <a:rPr lang="en-US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Generating and handling </a:t>
            </a:r>
            <a:r>
              <a:rPr lang="ja-JP" altLang="en-US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events</a:t>
            </a:r>
            <a:r>
              <a:rPr lang="ja-JP" altLang="en-US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dirty="0">
              <a:solidFill>
                <a:schemeClr val="bg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Interrupts, exceptions, system calls,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Respond to external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CPU requires software intervention to handle fault or trap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B9B9B9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Other stuff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32323"/>
                </a:solidFill>
                <a:latin typeface="Arial" charset="0"/>
                <a:ea typeface="ＭＳ Ｐゴシック" charset="0"/>
              </a:rPr>
              <a:t>Synchronization, memory protection, </a:t>
            </a:r>
            <a:r>
              <a:rPr lang="mr-IN" dirty="0">
                <a:solidFill>
                  <a:srgbClr val="232323"/>
                </a:solidFill>
                <a:latin typeface="Arial" charset="0"/>
                <a:ea typeface="ＭＳ Ｐゴシック" charset="0"/>
              </a:rPr>
              <a:t>…</a:t>
            </a:r>
            <a:endParaRPr lang="en-US" dirty="0">
              <a:solidFill>
                <a:srgbClr val="232323"/>
              </a:solidFill>
              <a:latin typeface="Arial" charset="0"/>
              <a:ea typeface="ＭＳ Ｐゴシック" charset="0"/>
            </a:endParaRPr>
          </a:p>
          <a:p>
            <a:endParaRPr lang="en-US" dirty="0">
              <a:solidFill>
                <a:srgbClr val="232323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72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Sleeping Beauty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Answer: Sleeping beauty model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Technically known as </a:t>
            </a:r>
            <a:r>
              <a:rPr lang="en-US" i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controlled direct execution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OS runs in response to “events”; we support the switch in hardware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Only the OS can manipulate hardware or critical system state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Most of the time the OS is sleeping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Good!  Less overhead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Good!  Applications are running directly on the hardware</a:t>
            </a:r>
          </a:p>
          <a:p>
            <a:pPr marL="457200" lvl="1" indent="0">
              <a:buNone/>
            </a:pPr>
            <a:endParaRPr lang="en-US" dirty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BC77AF-5900-D647-82C3-0EB8591C8EEE}" type="slidenum">
              <a:rPr lang="en-US" sz="1000"/>
              <a:pPr/>
              <a:t>4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465FB1B-693A-4D40-8AF5-50E58F50B49B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Arch Support for this model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Manipulating privileged machine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Protected 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Manipulate device registers, TLB entries,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Controlling access</a:t>
            </a: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Generating and handling </a:t>
            </a:r>
            <a:r>
              <a:rPr lang="ja-JP" altLang="en-US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events</a:t>
            </a:r>
            <a:r>
              <a:rPr lang="ja-JP" altLang="en-US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dirty="0">
              <a:solidFill>
                <a:srgbClr val="B9B9B9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Interrupts, exceptions, system calls,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Respond to external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CPU requires software intervention to handle fault or trap</a:t>
            </a:r>
          </a:p>
          <a:p>
            <a:endParaRPr lang="en-US" dirty="0">
              <a:solidFill>
                <a:srgbClr val="B9B9B9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Other stuff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Synchronization, memory protection, </a:t>
            </a:r>
            <a:r>
              <a:rPr lang="mr-IN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…</a:t>
            </a:r>
            <a:endParaRPr lang="en-US" dirty="0">
              <a:solidFill>
                <a:srgbClr val="B9B9B9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410849-4FA3-5E49-8CB2-FE9D058FAE82}" type="slidenum">
              <a:rPr lang="en-US" sz="1000"/>
              <a:pPr/>
              <a:t>6</a:t>
            </a:fld>
            <a:endParaRPr lang="en-US" sz="1000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Protected Instructions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OS must have exclusive access to hardware and critical data structures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Only the operating system can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Directly access I/O devices (disks, printers,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Security, fairness (why?)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Manipulate memory management state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Page table pointers, page protection, TLB management,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Manipulate protected control registers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Kernel mode, interrupt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Halt instruction (</a:t>
            </a:r>
            <a:r>
              <a:rPr lang="en-US" dirty="0">
                <a:solidFill>
                  <a:srgbClr val="D60093"/>
                </a:solidFill>
                <a:latin typeface="Arial" charset="0"/>
                <a:ea typeface="ＭＳ Ｐゴシック" charset="0"/>
              </a:rPr>
              <a:t>why?</a:t>
            </a:r>
            <a:r>
              <a:rPr lang="en-US" dirty="0">
                <a:latin typeface="Arial" charset="0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1E40BD-B0A5-434D-BA16-9628E98A239C}" type="slidenum">
              <a:rPr lang="en-US" sz="1000"/>
              <a:pPr/>
              <a:t>7</a:t>
            </a:fld>
            <a:endParaRPr lang="en-US" sz="1000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Privilege mode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0386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  <a:ea typeface="ＭＳ Ｐゴシック" charset="0"/>
                <a:cs typeface="ＭＳ Ｐゴシック" charset="0"/>
              </a:rPr>
              <a:t>Hardware restricts privileged instructions to OS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accent6"/>
                </a:solidFill>
                <a:latin typeface="Arial" charset="0"/>
                <a:ea typeface="ＭＳ Ｐゴシック" charset="0"/>
                <a:cs typeface="ＭＳ Ｐゴシック" charset="0"/>
              </a:rPr>
              <a:t>HW must support (at least) two execution modes: OS (kernel) mode and user mode</a:t>
            </a:r>
          </a:p>
          <a:p>
            <a:pPr lvl="1">
              <a:defRPr/>
            </a:pPr>
            <a:endParaRPr lang="en-US" dirty="0">
              <a:solidFill>
                <a:schemeClr val="accent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Mode kept in a status bit in a protected control register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User programs execute in user mode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OS executes in kernel mode (OS == </a:t>
            </a:r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</a:rPr>
              <a:t>kernel</a:t>
            </a:r>
            <a:r>
              <a:rPr lang="ja-JP" altLang="en-US">
                <a:latin typeface="Arial" charset="0"/>
                <a:ea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CPU checks mode bit when protected instruction executes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Attempts to execute in user mode trap to OS</a:t>
            </a:r>
          </a:p>
          <a:p>
            <a:pPr lvl="1"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5486400"/>
            <a:ext cx="66719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chemeClr val="accent6"/>
                </a:solidFill>
              </a:rPr>
              <a:t>How do we make sure OS gets privileged mode but not programs?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Protocol for Secure Switching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When the machine boots, OS is running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OS is mapped into part of memory of every 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Going from higher privilege to lower privilege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charset="0"/>
                <a:ea typeface="ＭＳ Ｐゴシック" charset="0"/>
              </a:rPr>
              <a:t>Easy: can directly modify the mode register to drop privilege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But how do we escalate privilege?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charset="0"/>
                <a:ea typeface="ＭＳ Ｐゴシック" charset="0"/>
              </a:rPr>
              <a:t>Special instructions to change mode and switch to the 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ＭＳ Ｐゴシック" charset="0"/>
              </a:rPr>
              <a:t>System calls (</a:t>
            </a:r>
            <a:r>
              <a:rPr lang="en-US" sz="1600" dirty="0" err="1">
                <a:latin typeface="Courier" charset="0"/>
                <a:ea typeface="ＭＳ Ｐゴシック" charset="0"/>
                <a:cs typeface="Courier" charset="0"/>
              </a:rPr>
              <a:t>int</a:t>
            </a:r>
            <a:r>
              <a:rPr lang="en-US" sz="1600" dirty="0">
                <a:latin typeface="Courier" charset="0"/>
                <a:ea typeface="ＭＳ Ｐゴシック" charset="0"/>
                <a:cs typeface="Courier" charset="0"/>
              </a:rPr>
              <a:t> 0x80, </a:t>
            </a:r>
            <a:r>
              <a:rPr lang="en-US" sz="1600" dirty="0" err="1">
                <a:latin typeface="Courier" charset="0"/>
                <a:ea typeface="ＭＳ Ｐゴシック" charset="0"/>
                <a:cs typeface="Courier" charset="0"/>
              </a:rPr>
              <a:t>syscall</a:t>
            </a:r>
            <a:r>
              <a:rPr lang="en-US" sz="1600" dirty="0">
                <a:latin typeface="Courier" charset="0"/>
                <a:ea typeface="ＭＳ Ｐゴシック" charset="0"/>
                <a:cs typeface="Courier" charset="0"/>
              </a:rPr>
              <a:t>, svc</a:t>
            </a:r>
            <a:r>
              <a:rPr lang="en-US" sz="1600" dirty="0">
                <a:latin typeface="Arial" charset="0"/>
                <a:ea typeface="ＭＳ Ｐゴシック" charset="0"/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ＭＳ Ｐゴシック" charset="0"/>
              </a:rPr>
              <a:t>Saves context and invokes designated handler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>
                <a:latin typeface="Arial" charset="0"/>
                <a:ea typeface="ＭＳ Ｐゴシック" charset="0"/>
              </a:rPr>
              <a:t>You jump to the privileged code; you cannot execute your own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ＭＳ Ｐゴシック" charset="0"/>
              </a:rPr>
              <a:t>OS checks your </a:t>
            </a:r>
            <a:r>
              <a:rPr lang="en-US" sz="1600" dirty="0" err="1">
                <a:latin typeface="Arial" charset="0"/>
                <a:ea typeface="ＭＳ Ｐゴシック" charset="0"/>
              </a:rPr>
              <a:t>syscall</a:t>
            </a:r>
            <a:r>
              <a:rPr lang="en-US" sz="1600" dirty="0">
                <a:latin typeface="Arial" charset="0"/>
                <a:ea typeface="ＭＳ Ｐゴシック" charset="0"/>
              </a:rPr>
              <a:t> request and honors it only if 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charset="0"/>
                <a:ea typeface="ＭＳ Ｐゴシック" charset="0"/>
              </a:rPr>
              <a:t>Or, some kind of event happens in the system</a:t>
            </a:r>
          </a:p>
          <a:p>
            <a:pPr lvl="2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F91586-B4F8-904A-A95A-325B97E16BB9}" type="slidenum">
              <a:rPr lang="en-US" sz="1000"/>
              <a:pPr/>
              <a:t>8</a:t>
            </a:fld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AE5D51-4877-0443-9CCB-0339D3A6FAA0}" type="slidenum">
              <a:rPr lang="en-US" sz="1000"/>
              <a:pPr/>
              <a:t>9</a:t>
            </a:fld>
            <a:endParaRPr lang="en-US" sz="1000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Types of Arch Support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  <a:cs typeface="ＭＳ Ｐゴシック" charset="0"/>
              </a:rPr>
              <a:t>Manipulating privileged machine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Protected instructions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Manipulate device registers, TLB entries,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0B0B0"/>
                </a:solidFill>
                <a:latin typeface="Arial" charset="0"/>
                <a:ea typeface="ＭＳ Ｐゴシック" charset="0"/>
              </a:rPr>
              <a:t>Controlling access</a:t>
            </a:r>
          </a:p>
          <a:p>
            <a:pPr lvl="1"/>
            <a:endParaRPr lang="en-US" dirty="0">
              <a:solidFill>
                <a:srgbClr val="B0B0B0"/>
              </a:solidFill>
              <a:latin typeface="Arial" charset="0"/>
              <a:ea typeface="ＭＳ Ｐゴシック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Generating and handling </a:t>
            </a:r>
            <a:r>
              <a:rPr lang="ja-JP" alt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events</a:t>
            </a:r>
            <a:r>
              <a:rPr lang="ja-JP" altLang="en-US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Interrupts, exceptions, system calls,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Respond to external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CPU requires software intervention to handle fault or trap</a:t>
            </a:r>
          </a:p>
          <a:p>
            <a:endParaRPr lang="en-US" dirty="0">
              <a:solidFill>
                <a:srgbClr val="B9B9B9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  <a:cs typeface="ＭＳ Ｐゴシック" charset="0"/>
              </a:rPr>
              <a:t>Other stuff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Synchronization, memory protection, </a:t>
            </a:r>
            <a:r>
              <a:rPr lang="mr-IN" dirty="0">
                <a:solidFill>
                  <a:srgbClr val="B9B9B9"/>
                </a:solidFill>
                <a:latin typeface="Arial" charset="0"/>
                <a:ea typeface="ＭＳ Ｐゴシック" charset="0"/>
              </a:rPr>
              <a:t>…</a:t>
            </a:r>
            <a:endParaRPr lang="en-US" dirty="0">
              <a:solidFill>
                <a:srgbClr val="B9B9B9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1490445580</TotalTime>
  <Pages>7</Pages>
  <Words>2052</Words>
  <Application>Microsoft Macintosh PowerPoint</Application>
  <PresentationFormat>Letter Paper (8.5x11 in)</PresentationFormat>
  <Paragraphs>359</Paragraphs>
  <Slides>31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Courier</vt:lpstr>
      <vt:lpstr>Monotype Sorts</vt:lpstr>
      <vt:lpstr>Times New Roman</vt:lpstr>
      <vt:lpstr>ZapfDingbats</vt:lpstr>
      <vt:lpstr>dbllineb</vt:lpstr>
      <vt:lpstr>CSE 153 Design of Operating Systems  Winter 23</vt:lpstr>
      <vt:lpstr>Last time/Today</vt:lpstr>
      <vt:lpstr>Lets start with a question</vt:lpstr>
      <vt:lpstr>Sleeping Beauty Model</vt:lpstr>
      <vt:lpstr>Arch Support for this model</vt:lpstr>
      <vt:lpstr>Protected Instructions</vt:lpstr>
      <vt:lpstr>Privilege mode</vt:lpstr>
      <vt:lpstr>Protocol for Secure Switching</vt:lpstr>
      <vt:lpstr>Types of Arch Support</vt:lpstr>
      <vt:lpstr>Review: Computer Organization</vt:lpstr>
      <vt:lpstr>Events</vt:lpstr>
      <vt:lpstr>Handling events – Interrupt vector table</vt:lpstr>
      <vt:lpstr>Categorizing Events</vt:lpstr>
      <vt:lpstr>Categorizing Events</vt:lpstr>
      <vt:lpstr>Categorizing Events</vt:lpstr>
      <vt:lpstr>Faults</vt:lpstr>
      <vt:lpstr>Handling Faults</vt:lpstr>
      <vt:lpstr>Handling Faults</vt:lpstr>
      <vt:lpstr>Categorizing Events</vt:lpstr>
      <vt:lpstr>System Calls</vt:lpstr>
      <vt:lpstr>System Call</vt:lpstr>
      <vt:lpstr>Another view</vt:lpstr>
      <vt:lpstr>System Call Questions</vt:lpstr>
      <vt:lpstr>More questions</vt:lpstr>
      <vt:lpstr>System calls in xv6</vt:lpstr>
      <vt:lpstr>Categorizing Events</vt:lpstr>
      <vt:lpstr>Timer</vt:lpstr>
      <vt:lpstr>I/O using Interrupts</vt:lpstr>
      <vt:lpstr>I/O Example</vt:lpstr>
      <vt:lpstr>Interrupt Questions</vt:lpstr>
      <vt:lpstr>Types of Arch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SIO Presentation</dc:title>
  <dc:subject/>
  <dc:creator>Mombo The Clown</dc:creator>
  <cp:keywords/>
  <dc:description/>
  <cp:lastModifiedBy>Nael Abu-Ghazaleh</cp:lastModifiedBy>
  <cp:revision>251</cp:revision>
  <cp:lastPrinted>1999-09-08T17:25:07Z</cp:lastPrinted>
  <dcterms:created xsi:type="dcterms:W3CDTF">2014-01-09T21:49:44Z</dcterms:created>
  <dcterms:modified xsi:type="dcterms:W3CDTF">2023-01-13T16:11:10Z</dcterms:modified>
</cp:coreProperties>
</file>