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56" r:id="rId2"/>
  </p:sldMasterIdLst>
  <p:notesMasterIdLst>
    <p:notesMasterId r:id="rId23"/>
  </p:notesMasterIdLst>
  <p:handoutMasterIdLst>
    <p:handoutMasterId r:id="rId24"/>
  </p:handoutMasterIdLst>
  <p:sldIdLst>
    <p:sldId id="305" r:id="rId3"/>
    <p:sldId id="341" r:id="rId4"/>
    <p:sldId id="342" r:id="rId5"/>
    <p:sldId id="381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400" r:id="rId17"/>
    <p:sldId id="394" r:id="rId18"/>
    <p:sldId id="395" r:id="rId19"/>
    <p:sldId id="396" r:id="rId20"/>
    <p:sldId id="397" r:id="rId21"/>
    <p:sldId id="399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300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23051EC-ADA2-1B44-801B-C61B8140D4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415AA6-6807-5E41-A0AE-9A15A3532B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335507C-760A-2D42-A7EB-CDF6C41EF6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E8B498-FF56-524F-9B2B-740B4F89B1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b="0" i="1" smtClean="0"/>
            </a:lvl1pPr>
          </a:lstStyle>
          <a:p>
            <a:pPr>
              <a:defRPr/>
            </a:pPr>
            <a:fld id="{4F722616-0CFA-B540-9A05-FE06C1D6D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A5E9AE-43E2-FC4B-BD34-8CE8152F32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3EF105B-E31B-4841-90F1-091E168BEE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4112ABE-F786-E045-93F1-69DBDD8ABB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024244D-C854-6B4B-89F0-743ECFAFA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9" tIns="0" rIns="20059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b="0" 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BFDBD5-22F4-3B47-B4FA-A107C5C79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DB2DB07-DEEA-D342-9753-16292FA942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80" rIns="96954" bIns="48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31544D24-F7D8-1240-9B59-A9652354CD6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8413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04DD88B5-DFC2-C44A-BA13-5AF11B5CA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0E96E0-F849-EB42-92FC-DF32F06489FC}" type="slidenum">
              <a:rPr lang="en-US" altLang="en-US" sz="1000" b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7A7CB0A-8182-7540-A489-3562F3D078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8E3F3FC-814D-F14E-AC84-F39403E2C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D0679D81-9B09-5F42-BCD1-6BB8EF3BF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78042FE-D43E-904A-BC1C-FFDD71403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D5B6B12F-100E-CA47-A758-CECA8D783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26B4CA-2707-E841-8458-D70A4789DE7E}" type="slidenum">
              <a:rPr lang="en-US" altLang="en-US" sz="1000" b="0">
                <a:latin typeface="Times New Roman" panose="02020603050405020304" pitchFamily="18" charset="0"/>
              </a:rPr>
              <a:pPr/>
              <a:t>3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1CFFCCCC-FCAE-B545-88F2-F93455633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60464EB9-A7C4-8B46-B05D-75D80B5E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1) Windowing system: want students to think about Windows GUI (often thought of as part) vs. X11 (just another process)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	also how this impacts design; Unix has had many windowing systems, but wouldn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think to have multiple on Windows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1.1) Apache Web server? HTTP protocol? Compiler, linker, loader, runtime? Device firmware?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2.1) Our OSes have a crazy lineage: NT/XP/Vista has features from VMS, Mach, Windows; OS X from BSD, Mach, NextStep, MacOS; Linux from BSD, Mach – they generate fervently religious debates, but from a number of perspectives are actually similar and incestuous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2.2)  They are both similar and different – depends on your perspective, how you compare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Compare by API: Unix syscall API vs. Win32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very different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Compare by portabilitiy: how tough is it to port an application from one OS to another?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rather similar, actually (Emacs port to NT anecdote)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Compare by metaphor: what are the semantics, metaphors they provide?  quite similar: seq processes, VM, files, sockets, etc., all the same stuff!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3.2) drivers of change: new features, hardware, application requirements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3.3) compelling issues today: security, virtualization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01BC4F80-988A-AC40-9DE2-214BBF0C6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4D2A12-4DA8-C349-8103-C455E60F430F}" type="slidenum">
              <a:rPr lang="en-US" altLang="en-US" sz="1000" b="0">
                <a:latin typeface="Times New Roman" panose="02020603050405020304" pitchFamily="18" charset="0"/>
              </a:rPr>
              <a:pPr/>
              <a:t>5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05CD7F52-6329-F248-91AC-3A4424A53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F8C50882-3B86-EC44-A02A-1BC918A7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Device drivers largest kernel component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http://www.dwheeler.com/sloc/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97ABEF42-4493-3E4A-B96D-E8CC3AE59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20E02-1AB7-7049-A17F-8AA9BB600425}" type="slidenum">
              <a:rPr lang="en-US" altLang="en-US" sz="1000" b="0">
                <a:latin typeface="Times New Roman" panose="02020603050405020304" pitchFamily="18" charset="0"/>
              </a:rPr>
              <a:pPr/>
              <a:t>6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8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CBE5-0A43-8B41-98BB-29D03EAD46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</p:spTree>
    <p:extLst>
      <p:ext uri="{BB962C8B-B14F-4D97-AF65-F5344CB8AC3E}">
        <p14:creationId xmlns:p14="http://schemas.microsoft.com/office/powerpoint/2010/main" val="12341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25998-8D7D-F044-BA34-D54B02028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15ED300-9159-AC4C-B7F6-2700C7386C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3619-B00B-684A-884F-85F7C250D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43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B4101D-1F7D-1740-BBDF-7F9075CF4C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5AADE2B-C9CD-0A42-A6B5-ABDE7D39D9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54D1-C8A8-6541-8925-9E76E19FD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93E952-2639-264E-8C66-EAEAFF99D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7A3104-81DC-2747-ACEA-A58FA5D8D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12EE-0681-8A40-9B6D-93965818B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2013E4-770E-CA46-8065-EC930379D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3B1763-23FB-7442-AF2E-72F753DC8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3977-2046-2B40-9AFD-E74402491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0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005152-B996-B047-BEB6-942FCF6CE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7AE2E5-2767-1C4F-8D92-C1C9D8E9A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07A2-AD96-0442-9ADF-1F8A81E20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7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371D-8E7F-DA41-9DAA-A070FC30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05E3-AEDC-8746-8F5A-3E5C938A1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4407-9CF5-7142-8FCC-13E7552CD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6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9849BB-7A51-6441-8D86-C75FDB9CD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248834-9B1B-5B43-900F-62851AC2E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DE84-2474-8F48-B563-BB5CC0549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24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F8619D-B1D0-0444-B16A-119624721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22CBF5-3A20-934B-8B27-2B68DDDDE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A37-E94E-E041-9C2E-25BEF874F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36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39CE009-A1A5-A441-9A0D-CDC6F5F1B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9CB6E8-B793-0D41-ACE5-4B4190DA1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D64C-C64B-4C4F-92A7-3A560AC7E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83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36C9B-37E0-2341-BA8C-E413031B9F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BA9C-D896-ED42-A858-8B2EA6ABD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F746-5CBD-484B-99BF-2DCBD69CD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3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5923F-F904-C749-B141-55338D3597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F6472E0-F59D-5344-9B2B-797243FD8E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BEDD-5A03-8F4B-B1B3-D68EA7A52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112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43A7-15D1-174E-AECA-DD04989DD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819E-A256-EC44-A0F8-632784E13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F0DA-4980-8A4B-8D5C-B264369F3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2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203663-0663-E84E-9537-2625ED5CC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F0DC8-7AA8-0C45-80D2-EAEAA845D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AE05-9F13-D24D-8A06-06817E15B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7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D0AB60-E256-DA4B-86FB-CA94391AD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B30A53-C1DC-BB49-A064-F8C72C17C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7C69-3A45-024A-A480-A57242688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9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F14F2-D242-BE4E-9EC8-882CD4E850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7BE8349-9F68-E74B-AAD9-90C27444FA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6059-575A-C640-B198-79C3D6C97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40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AFAEB8-7100-AA46-90C6-8C6588E15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ECDA782-EB69-9349-9432-A6EBCC15F1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9BF9-22A9-E146-8263-1AC1547E9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2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A21963-5117-4E4D-BF43-7591F33624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4FA83EB-8D80-1644-BAAA-70B9F448B7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FEFF-A609-3B45-85E6-F8C7ACDF2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57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209217-E30F-2242-9E11-D0B41CB29F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4CF5196-92E0-794C-93A9-E3C65B13B3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0175-8397-3E48-94DA-ED731D856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89D0B86-9AA0-BD4E-9B6D-1B38C60951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8211F44-B2AD-9648-90F3-DCD5E587F4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22A8-088E-6A45-9E2F-14741259A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77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6722C-371D-6B47-BDC7-0EC3B987F8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C3D1904-430D-E744-B59E-4A24995A12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E7A5-4D1B-214F-8640-65C3FC4DB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62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7A4797-8C39-D74D-8A22-7329CC7DCC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642B0FE-8845-7242-B808-C75A3D9EC9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DF81-B402-0947-84EC-8FD49F91B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7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C30D044F-4689-D740-828F-B8C761DCA9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4E9F021-6BB0-CB45-A48F-051C55F4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8A28CB0-058C-C949-A5C8-22AACC4C5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4FA84C74-5ACE-0E49-AC74-C4B861ECEB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41CBE3D-EEDB-1A4E-BBFC-EA24E0AB3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ZapfDingbats" pitchFamily="82" charset="2"/>
        <a:buChar char="u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n"/>
        <a:defRPr sz="1600">
          <a:solidFill>
            <a:schemeClr val="accent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sz="1600">
          <a:solidFill>
            <a:schemeClr val="accent2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-80" charset="2"/>
        <a:buChar char="l"/>
        <a:defRPr sz="16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-80" charset="2"/>
        <a:buChar char="l"/>
        <a:defRPr sz="16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-80" charset="2"/>
        <a:buChar char="l"/>
        <a:defRPr sz="16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-80" charset="2"/>
        <a:buChar char="l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5417A522-F012-4B46-AF57-A5DC138BA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D1B723E6-2BD3-EF42-B8ED-DCFB6562E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786DD-FBAB-2A45-9158-8B5E56A1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CSE 153 –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7F1C-6A44-DE46-BF6C-89D3BFE3E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70F237-83D2-5742-A7F9-BFB224761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BADF5AB-119C-6F47-813C-EB40CA8384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048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CS 153</a:t>
            </a:r>
            <a:b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Design of Operating Systems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Winter 2023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194EDCD-70D6-1E45-8A10-6C017D92D2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2390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600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Lecture 2: Historical perspective</a:t>
            </a:r>
            <a:endParaRPr lang="en-US" sz="2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CEB5-B125-CC4A-81FA-35CB209C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Advances in OS in this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08B8-36F1-E041-BE94-4175D0093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1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SPOOLING/Multiprogramming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Simultaneous Peripheral Operation On-Line (SPOOL)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Non-blocking tasks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Copy document to printer buffer so printer can work while CPU moves on to something else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Hardware provided memory support (protection and relocation)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Scheduling: let short jobs run first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OS must manage interactions between concurrent things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OS/360 from IBM first OS designed to run on a family of machines from small to large</a:t>
            </a:r>
          </a:p>
          <a:p>
            <a:pPr>
              <a:buFont typeface="Monotype Sort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D5EBA591-ED18-C84A-9158-6D0F10251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1E7279-6B9E-2045-B437-D3E687329FC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4796-9E19-8B4A-820D-B794D4B7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1,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6188-B6C6-1A4C-B1A0-92AC96D74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Utilization is low (one job at a time)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 protection between jobs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one job at a time, so?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Short jobs wait behind long jobs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Coordinating concurrent activities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People time is still being wasted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Operating Systems didn</a:t>
            </a:r>
            <a:r>
              <a:rPr lang="uk-UA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really 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Birth of software engineering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D4F4EA6-D91F-C749-A04A-93B99C41C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B6B35-DEE8-C247-B355-98E21BE5755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0E35-4D10-E14F-85A8-6FA0DA6B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2: 1970s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Time sharing, Unix,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755F-F62E-EE49-962F-0AE3B89D2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and people are expensive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Help people be more productive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Interactive time sharing: let many people use the same machine at the same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CTSS/Multics projects at MIT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Corbato got Turing award for this idea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Emergence of minicomputers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Terminals are cheap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Persistence: Keep data online on fancy file systems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65F0404-0A90-1D4E-95B1-26AFAFFFB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8F9228-B0A0-5745-BB9F-675516333E7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5B08-5B3C-184A-B421-92F5899A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Unix appears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B5074757-F4E4-314E-B567-BC2342AB3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Ken Thompson, who worked on MULTICS, wanted to use an old PDP-7 laying around in Bell labs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 and Dennis Richie built a system designed by programmers for programmers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Originally in assembly.  Rewritten in 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their paper describing unix, they defend this decision!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However, this is a new and important advance: portable operating systems!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Shared code with everyone (particularly universities)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Start of open source?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9CF123CA-73D6-FD4A-80DC-BB41F92F0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C9D921-ED72-8E45-8112-E8E2501B036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3B05-63C7-2B43-A37D-65F38B9D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Unix (cont’d)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9312578-D85A-2E4C-B3F5-64161476DF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Berkeley added support for virtual memory for the VAX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Unix BSD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DARPA selected Unix as its networking platform in arpanet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Unix became commercial</a:t>
            </a:r>
          </a:p>
          <a:p>
            <a:pPr lvl="1"/>
            <a:r>
              <a:rPr lang="is-IS" altLang="en-US">
                <a:ea typeface="ＭＳ Ｐゴシック" panose="020B0600070205080204" pitchFamily="34" charset="-128"/>
              </a:rPr>
              <a:t>…which eventually lead Linus Torvald to develop Linux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104125BE-787D-C447-B403-D3B87C502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CF1556-6A71-4943-8DEF-7A929864B38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FBBC-B963-9647-9FDB-07C78B39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the </a:t>
            </a:r>
            <a:r>
              <a:rPr lang="en-US" dirty="0" err="1"/>
              <a:t>Microprocesor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4DB5A-A854-9446-9F5C-ED8FDA36D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69BEDD-5A03-8F4B-B1B3-D68EA7A52E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AB02E8-7027-4249-AE01-F1EE3ACB0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42" y="1600200"/>
            <a:ext cx="4251516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4F5B2-EF37-E54F-807A-1C125E3AB58C}"/>
              </a:ext>
            </a:extLst>
          </p:cNvPr>
          <p:cNvSpPr txBox="1"/>
          <p:nvPr/>
        </p:nvSpPr>
        <p:spPr>
          <a:xfrm>
            <a:off x="3726255" y="6273229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 8086, 1978</a:t>
            </a:r>
          </a:p>
        </p:txBody>
      </p:sp>
    </p:spTree>
    <p:extLst>
      <p:ext uri="{BB962C8B-B14F-4D97-AF65-F5344CB8AC3E}">
        <p14:creationId xmlns:p14="http://schemas.microsoft.com/office/powerpoint/2010/main" val="132903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3E24-A719-8542-B121-748085C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3: 1980s -- PCs 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5AE3CB4-A1E3-0B4A-B19F-C738A634A9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are cheap, people expensive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Put a computer in each terminal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CP/M from DEC first personal computer OS (for 8080/85) processors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IBM needed software for their PCs, but CP/M was behind schedule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Approached Bill Gates to see if he can build one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Gates approached Seattle computer products, bought 86-DOS and created MS-DOS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Goal: finish quickly and run existing CP/M software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OS becomes subroutine library and command executive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29AE36B9-7B14-3644-AFD8-C26B57C90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6CE4A9-79CD-D14F-9AB5-5C8BA7C94AD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7EB0-969E-E04F-B04A-1AD011E6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4: Networked/distributed systems--1990s to now?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BBE12C83-3521-044C-8208-80366ACA61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Its all about connectivity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Enables parallelism but performance is not goal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Goal is communication/sharing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Requires high speed communication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want to share data not hardware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Networked applications drive everything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Web, email, messaging, social networks, </a:t>
            </a:r>
            <a:r>
              <a:rPr lang="is-IS" altLang="en-US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5306DDD3-2881-FF46-8AC0-561BA8DDA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888572-E946-0B4C-B1B6-A894B06D489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2507-4DDD-E143-BDFE-9207B08E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New problems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487191A7-FAD0-B448-9121-5F3C0F3F2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957388"/>
            <a:ext cx="80010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Large scale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Google file system, mapreduce, </a:t>
            </a:r>
            <a:r>
              <a:rPr lang="is-IS" altLang="en-US">
                <a:ea typeface="ＭＳ Ｐゴシック" panose="020B0600070205080204" pitchFamily="34" charset="-128"/>
              </a:rPr>
              <a:t>…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Parallelism on the desktop (multicores)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Heterogeneous systems, IoT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Real-time; energy efficiency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Security and Privacy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A6A51189-832A-CB45-896A-FF45ADF63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BC0B5-40F1-7241-A6EB-27061756DA6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7776-0A59-2241-85CA-6D354AF7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5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588850F1-DE27-7A42-8B1E-1AA74F7997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Computing evolving beyond networked systems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Cloud computing, IoT, Drones, Cyber-physical systems, computing everywhere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Hardware accelerators, heterogeneous systems, end of Moore’s Law, Hardware democratization/Open source HW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New workloads: AI, Blockchain, </a:t>
            </a:r>
            <a:r>
              <a:rPr lang="mr-IN" altLang="en-US">
                <a:ea typeface="ＭＳ Ｐゴシック" panose="020B0600070205080204" pitchFamily="34" charset="-128"/>
              </a:rPr>
              <a:t>…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New generation?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what is it?</a:t>
            </a:r>
          </a:p>
          <a:p>
            <a:pPr lvl="2"/>
            <a:r>
              <a:rPr lang="is-IS" altLang="en-US">
                <a:ea typeface="ＭＳ Ｐゴシック" panose="020B0600070205080204" pitchFamily="34" charset="-128"/>
              </a:rPr>
              <a:t>…and what problems will it bring?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2D4B03CA-5C58-6145-8873-0633DA572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475C63-BE7A-D447-ABCA-AEA2F88898E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6746-393F-214D-9B30-8E355B5C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Questions we started considering last time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D705C64B-720C-264C-8C97-F09370C2F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Why do we need operating systems course?</a:t>
            </a:r>
          </a:p>
          <a:p>
            <a:pPr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rgbClr val="1F1F1F"/>
                </a:solidFill>
                <a:ea typeface="ＭＳ Ｐゴシック" charset="0"/>
                <a:cs typeface="ＭＳ Ｐゴシック" charset="0"/>
              </a:rPr>
              <a:t>Why do we need operating systems?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What does an operating system need to do?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Looking back, looking forward.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9077FABE-3787-D443-A39C-CC67E45C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D7AA2A-2680-8844-AB03-26D9DEABF16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D4B9-D0E1-2C47-8D57-314D5C5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Where are we headed next?	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11C8AD3-0F2A-E143-8DB7-FB7A24B85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is the OS structured?  Is it a special program? Or something else?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do other programs interact with it?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does it protect the system?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does the architecture/hardware need to do to support it?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B3B2699-23C9-5F44-AC06-3153C832E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F92B91-5EAD-5647-8185-E6B22DBC35D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4052-7BCF-3245-9104-9C0417CB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Roles an OS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8BA9-4D8D-A945-9968-143A1018FB48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rgbClr val="FF4747"/>
                </a:solidFill>
              </a:rPr>
              <a:t>Beautician</a:t>
            </a:r>
            <a:r>
              <a:rPr lang="en-US" dirty="0"/>
              <a:t> that hides all the ugly low level details so that anyone can use a machine (e.g., smartphone!)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rgbClr val="FF4747"/>
                </a:solidFill>
              </a:rPr>
              <a:t>Wizard</a:t>
            </a:r>
            <a:r>
              <a:rPr lang="en-US" dirty="0"/>
              <a:t> that makes it appear to each program that it owns the machine and shares resources while making them seem better than they are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rgbClr val="FF4747"/>
                </a:solidFill>
              </a:rPr>
              <a:t>Referee</a:t>
            </a:r>
            <a:r>
              <a:rPr lang="en-US" dirty="0"/>
              <a:t> that arbitrates the available resources between the running programs efficiently, safely, fairly, and securely </a:t>
            </a:r>
          </a:p>
          <a:p>
            <a:pPr lvl="1">
              <a:buFont typeface="ZapfDingbats" charset="0"/>
              <a:buChar char="u"/>
              <a:defRPr/>
            </a:pPr>
            <a:r>
              <a:rPr lang="en-US" dirty="0"/>
              <a:t>Managing a million crazy things happening at the same time is part of that – </a:t>
            </a:r>
            <a:r>
              <a:rPr lang="en-US" dirty="0">
                <a:ln>
                  <a:solidFill>
                    <a:srgbClr val="FF0000"/>
                  </a:solidFill>
                </a:ln>
              </a:rPr>
              <a:t>concurrency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Elephant</a:t>
            </a:r>
            <a:r>
              <a:rPr lang="en-US" dirty="0">
                <a:solidFill>
                  <a:schemeClr val="tx1"/>
                </a:solidFill>
              </a:rPr>
              <a:t> that remembers all your data and makes it accessible to you -- persistence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631911DB-ADCE-234B-A735-D62A54EF7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E5E446-508C-FB46-BB32-81CD580AA32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9A56-5034-2E4F-AF9D-71E6F3C9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More technically</a:t>
            </a:r>
            <a:r>
              <a:rPr lang="mr-IN" altLang="en-US">
                <a:ea typeface="ＭＳ Ｐゴシック" panose="020B0600070205080204" pitchFamily="34" charset="-128"/>
              </a:rPr>
              <a:t>…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CE7E0184-933F-A749-BD65-25CBE46B4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196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Abstraction</a:t>
            </a:r>
            <a:r>
              <a:rPr lang="en-US" altLang="en-US">
                <a:ea typeface="ＭＳ Ｐゴシック" panose="020B0600070205080204" pitchFamily="34" charset="-128"/>
              </a:rPr>
              <a:t>: defines a set of logical resources (objects) and well-defined operations on them (interfaces)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Virtualization</a:t>
            </a:r>
            <a:r>
              <a:rPr lang="en-US" altLang="en-US">
                <a:ea typeface="ＭＳ Ｐゴシック" panose="020B0600070205080204" pitchFamily="34" charset="-128"/>
              </a:rPr>
              <a:t>: Isolates and multiplexes physical resources via spatial and temporal sharing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Access Control</a:t>
            </a:r>
            <a:r>
              <a:rPr lang="en-US" altLang="en-US">
                <a:ea typeface="ＭＳ Ｐゴシック" panose="020B0600070205080204" pitchFamily="34" charset="-128"/>
              </a:rPr>
              <a:t>: who, when, how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Scheduling (when): efficiency and fairness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Permissions (how): security and privacy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Persistence</a:t>
            </a:r>
            <a:r>
              <a:rPr lang="en-US" altLang="en-US">
                <a:ea typeface="ＭＳ Ｐゴシック" panose="020B0600070205080204" pitchFamily="34" charset="-128"/>
              </a:rPr>
              <a:t>: how to keep and share data 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5C129D-F92C-A346-8AD2-C58D55082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06440A-D94C-8941-BC27-0D3BB392C81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FA32-8A66-1A49-A9D3-34FC1642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Some Questions to Ponder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CA18C9BD-CFB8-5141-9E31-3A3700471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5105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part of an OS?  What is not?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 windowing system part of an OS? Java? Apache server? Compiler?  Firmware?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Popular OS’s today include Windows, Linux, and OS 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different/similar do you think these OSes are?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Somewhat surprisingly, OSes change all of the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Consider the series of releases of Windows, Linux, OS X…</a:t>
            </a:r>
          </a:p>
          <a:p>
            <a:pPr lvl="1"/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What are the drivers of OS change?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are the most compelling issues facing OSes today?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43795E3F-12B5-504A-AA0E-670C4CFCA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70952C-23D6-494A-A324-F9121E9531A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14FE-8E5F-4F40-BCEF-46BC8F9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Pondering Cont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32E4CD69-6AEC-0248-A4A7-75B4655D8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5105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lines of code in an OS?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Windows 10: 50M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Vista (2006): 50M (XP + 10M)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What is largest kernel component?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OS X (2006): 86M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Linux: 25 million (grew 250K in 2018!)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What does this mean (for you)?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OSes are useful for learning about software complexity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 mythical man month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KDE (X11): 4M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Browser : 2M+, </a:t>
            </a:r>
            <a:r>
              <a:rPr lang="mr-IN" altLang="en-US">
                <a:ea typeface="ＭＳ Ｐゴシック" panose="020B0600070205080204" pitchFamily="34" charset="-128"/>
              </a:rPr>
              <a:t>…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you become a developer, you will face complexity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Including lots of legacy code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E19725D9-0B92-394D-9EEA-73295AA50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8F46C7-E298-3A47-A343-FB9F0B81276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9E4E-0765-374F-8104-A4850A48A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1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9415-DD87-EA42-ADB8-81B3EF8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Questions for today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9D27F00B-C858-974E-9096-A87710229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885E77-76CF-E940-BD4A-6EAEC537681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1" name="Content Placeholder 4">
            <a:extLst>
              <a:ext uri="{FF2B5EF4-FFF2-40B4-BE49-F238E27FC236}">
                <a16:creationId xmlns:a16="http://schemas.microsoft.com/office/drawing/2014/main" id="{777E6C20-7F58-5B4B-8218-CE2C40204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C018EEBE-B144-3F45-B4F9-86C8FC8C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CAB1-C34C-1D45-9304-FE723698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A brief history—Phase 0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D35B459-B2DA-A540-B0BE-691B4A3711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the beginning, OS is just runtime libraries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piece of code used/sharable by many programs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Abstraction: reuse magic to talk to physical devices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Avoid bugs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User scheduled an exclusive time where they would use the machine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User interface was switches and lights, eventually punched cards and tape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 interesting side effect: less bugs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6BD87F2-9C58-1D47-8662-52E08F039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D65F0-51A2-2F4D-9039-3ED01F10FD1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7353-CAFA-D044-B0BA-854FAE71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Phase 1: Batch systems (1955-1970)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D8BFADC-7289-7847-8612-4E211974A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581400"/>
            <a:ext cx="7924800" cy="2438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Computers expensive; people cheap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Use computers efficiently – move people away from machine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OS in this period became a program loader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Loads a job, runs it, then moves on to next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More efficient use of hardware but increasingly difficult to debug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Still less bugs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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D0E00C4E-09B0-9844-A29C-9CB81974E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F7B215-FBFE-184B-B8F4-F4008AA4098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39940" name="Picture 13" descr="E:\spool.gif">
            <a:extLst>
              <a:ext uri="{FF2B5EF4-FFF2-40B4-BE49-F238E27FC236}">
                <a16:creationId xmlns:a16="http://schemas.microsoft.com/office/drawing/2014/main" id="{AED270D6-6E35-3A44-89CF-1B4849F4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5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bllineb">
  <a:themeElements>
    <a:clrScheme name="">
      <a:dk1>
        <a:srgbClr val="333399"/>
      </a:dk1>
      <a:lt1>
        <a:srgbClr val="FFFFFF"/>
      </a:lt1>
      <a:dk2>
        <a:srgbClr val="CC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2A2A82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dblline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blline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c:\msoffice\powerpnt\template\bwovrhd\dbllineb.ppt</Template>
  <TotalTime>1490449488</TotalTime>
  <Pages>7</Pages>
  <Words>1177</Words>
  <Application>Microsoft Macintosh PowerPoint</Application>
  <PresentationFormat>Letter Paper (8.5x11 in)</PresentationFormat>
  <Paragraphs>201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ＭＳ Ｐゴシック</vt:lpstr>
      <vt:lpstr>Arial Black</vt:lpstr>
      <vt:lpstr>Monotype Sorts</vt:lpstr>
      <vt:lpstr>ZapfDingbats</vt:lpstr>
      <vt:lpstr>Calibri</vt:lpstr>
      <vt:lpstr>Times New Roman</vt:lpstr>
      <vt:lpstr>Wingdings</vt:lpstr>
      <vt:lpstr>dbllineb</vt:lpstr>
      <vt:lpstr>Office Theme</vt:lpstr>
      <vt:lpstr>CS 153 Design of Operating Systems  Winter 2023</vt:lpstr>
      <vt:lpstr>Questions we started considering last time</vt:lpstr>
      <vt:lpstr>Roles an OS plays</vt:lpstr>
      <vt:lpstr>More technically…</vt:lpstr>
      <vt:lpstr>Some Questions to Ponder</vt:lpstr>
      <vt:lpstr>Pondering Cont’d</vt:lpstr>
      <vt:lpstr>Questions for today</vt:lpstr>
      <vt:lpstr>A brief history—Phase 0</vt:lpstr>
      <vt:lpstr>Phase 1: Batch systems (1955-1970)</vt:lpstr>
      <vt:lpstr>Advances in OS in this period</vt:lpstr>
      <vt:lpstr>Phase 1, problems</vt:lpstr>
      <vt:lpstr>Phase 2: 1970s – Time sharing, Unix, Persistence</vt:lpstr>
      <vt:lpstr>Unix appears</vt:lpstr>
      <vt:lpstr>Unix (cont’d)</vt:lpstr>
      <vt:lpstr>Age of the Microprocesor</vt:lpstr>
      <vt:lpstr>Phase 3: 1980s -- PCs </vt:lpstr>
      <vt:lpstr>Phase 4: Networked/distributed systems--1990s to now?</vt:lpstr>
      <vt:lpstr>New problems</vt:lpstr>
      <vt:lpstr>Phase 5</vt:lpstr>
      <vt:lpstr>Where are we headed next? </vt:lpstr>
    </vt:vector>
  </TitlesOfParts>
  <Manager/>
  <Company>UC Riverside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Design of Operating Systems (Spring 2011)</dc:title>
  <dc:subject/>
  <dc:creator>Harsha V. Madhyastha</dc:creator>
  <cp:keywords/>
  <dc:description/>
  <cp:lastModifiedBy>Microsoft Office User</cp:lastModifiedBy>
  <cp:revision>361</cp:revision>
  <cp:lastPrinted>2023-01-11T17:01:28Z</cp:lastPrinted>
  <dcterms:created xsi:type="dcterms:W3CDTF">2014-01-07T18:26:59Z</dcterms:created>
  <dcterms:modified xsi:type="dcterms:W3CDTF">2023-01-11T17:09:11Z</dcterms:modified>
  <cp:category/>
</cp:coreProperties>
</file>