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3"/>
  </p:notesMasterIdLst>
  <p:handoutMasterIdLst>
    <p:handoutMasterId r:id="rId54"/>
  </p:handoutMasterIdLst>
  <p:sldIdLst>
    <p:sldId id="256" r:id="rId5"/>
    <p:sldId id="467" r:id="rId6"/>
    <p:sldId id="477" r:id="rId7"/>
    <p:sldId id="476" r:id="rId8"/>
    <p:sldId id="478" r:id="rId9"/>
    <p:sldId id="472" r:id="rId10"/>
    <p:sldId id="475" r:id="rId11"/>
    <p:sldId id="479" r:id="rId12"/>
    <p:sldId id="481" r:id="rId13"/>
    <p:sldId id="480" r:id="rId14"/>
    <p:sldId id="473" r:id="rId15"/>
    <p:sldId id="474" r:id="rId16"/>
    <p:sldId id="484" r:id="rId17"/>
    <p:sldId id="483" r:id="rId18"/>
    <p:sldId id="485" r:id="rId19"/>
    <p:sldId id="486" r:id="rId20"/>
    <p:sldId id="487" r:id="rId21"/>
    <p:sldId id="488" r:id="rId22"/>
    <p:sldId id="489" r:id="rId23"/>
    <p:sldId id="490" r:id="rId24"/>
    <p:sldId id="491" r:id="rId25"/>
    <p:sldId id="492" r:id="rId26"/>
    <p:sldId id="493" r:id="rId27"/>
    <p:sldId id="494" r:id="rId28"/>
    <p:sldId id="501" r:id="rId29"/>
    <p:sldId id="502" r:id="rId30"/>
    <p:sldId id="503" r:id="rId31"/>
    <p:sldId id="504" r:id="rId32"/>
    <p:sldId id="505" r:id="rId33"/>
    <p:sldId id="506" r:id="rId34"/>
    <p:sldId id="507" r:id="rId35"/>
    <p:sldId id="508" r:id="rId36"/>
    <p:sldId id="509" r:id="rId37"/>
    <p:sldId id="510" r:id="rId38"/>
    <p:sldId id="511" r:id="rId39"/>
    <p:sldId id="512" r:id="rId40"/>
    <p:sldId id="513" r:id="rId41"/>
    <p:sldId id="514" r:id="rId42"/>
    <p:sldId id="515" r:id="rId43"/>
    <p:sldId id="516" r:id="rId44"/>
    <p:sldId id="517" r:id="rId45"/>
    <p:sldId id="518" r:id="rId46"/>
    <p:sldId id="519" r:id="rId47"/>
    <p:sldId id="520" r:id="rId48"/>
    <p:sldId id="521" r:id="rId49"/>
    <p:sldId id="522" r:id="rId50"/>
    <p:sldId id="523" r:id="rId51"/>
    <p:sldId id="524" r:id="rId52"/>
  </p:sldIdLst>
  <p:sldSz cx="9144000" cy="6858000" type="screen4x3"/>
  <p:notesSz cx="7023100" cy="9269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84852" autoAdjust="0"/>
  </p:normalViewPr>
  <p:slideViewPr>
    <p:cSldViewPr>
      <p:cViewPr>
        <p:scale>
          <a:sx n="68" d="100"/>
          <a:sy n="68" d="100"/>
        </p:scale>
        <p:origin x="-3720" y="-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slide" Target="slides/slide46.xml"/><Relationship Id="rId51" Type="http://schemas.openxmlformats.org/officeDocument/2006/relationships/slide" Target="slides/slide47.xml"/><Relationship Id="rId52" Type="http://schemas.openxmlformats.org/officeDocument/2006/relationships/slide" Target="slides/slide48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05863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fld id="{98C9AE04-0D44-4DAD-A428-7820D2F1F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55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03725"/>
            <a:ext cx="561975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D2E40DF-D367-4A39-B78C-928557D20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60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D81FD5-7920-4A7C-9120-4D9B65303CF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E4501-4C55-4D2A-8A40-9788AEFAE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0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A1012-CF13-48B9-B2DA-3D58E18F6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156A-E2A9-4CC2-9E0F-F4D948EE3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38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0D358-E7C2-4244-B175-9C606B75D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51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61ACC-C897-416F-99B0-42B64B1B3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17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4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8304213" cy="2208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884613"/>
            <a:ext cx="8304213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32863-88F0-4F3E-ABE2-5E637E016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3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C2DC0-1B28-4154-8065-FBB29C56F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5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5749E-533F-48EE-806F-7B0F4CAC7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BD310-CF75-4FCD-84CA-985DF502F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88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145CB-D0F2-49B9-AE23-3A9F86A3F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5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02C2D-9370-48E3-89B7-7FE75B656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3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BF645-4386-4F45-9596-AF2BC6815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69259-0772-4C5A-8023-C8081F9C7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59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1A934-42F6-47D0-8199-F76ADFD64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95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9AB391D-247B-49EB-A41A-2D95BA552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cs typeface="Times New Roman" pitchFamily="18" charset="0"/>
              </a:rPr>
              <a:t>© David Kirk/NVIDIA and Wen-</a:t>
            </a:r>
            <a:r>
              <a:rPr lang="en-US" sz="1200" dirty="0" err="1" smtClean="0">
                <a:cs typeface="Times New Roman" pitchFamily="18" charset="0"/>
              </a:rPr>
              <a:t>mei</a:t>
            </a:r>
            <a:r>
              <a:rPr lang="en-US" sz="1200" dirty="0" smtClean="0">
                <a:cs typeface="Times New Roman" pitchFamily="18" charset="0"/>
              </a:rPr>
              <a:t> W. </a:t>
            </a:r>
            <a:r>
              <a:rPr lang="en-US" sz="1200" dirty="0" err="1" smtClean="0">
                <a:cs typeface="Times New Roman" pitchFamily="18" charset="0"/>
              </a:rPr>
              <a:t>Hwu</a:t>
            </a:r>
            <a:r>
              <a:rPr lang="en-US" sz="1200" dirty="0" smtClean="0">
                <a:cs typeface="Times New Roman" pitchFamily="18" charset="0"/>
              </a:rPr>
              <a:t>, University of Illinois, 2007-</a:t>
            </a:r>
            <a:r>
              <a:rPr lang="en-US" sz="1200" dirty="0" smtClean="0">
                <a:cs typeface="Times New Roman" pitchFamily="18" charset="0"/>
              </a:rPr>
              <a:t>2019</a:t>
            </a:r>
            <a:endParaRPr lang="en-US" sz="1200" dirty="0" smtClean="0">
              <a:cs typeface="Times New Roman" pitchFamily="18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8E933D-4E08-4B45-B523-EC8EFEC58EC3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04800"/>
            <a:ext cx="8839200" cy="5791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ea typeface="Gulim" pitchFamily="34" charset="-127"/>
              </a:rPr>
              <a:t>CS/EE 217</a:t>
            </a:r>
            <a:r>
              <a:rPr lang="en-US" sz="3200" dirty="0" smtClean="0">
                <a:latin typeface="Arial" charset="0"/>
                <a:ea typeface="Gulim" pitchFamily="34" charset="-127"/>
              </a:rPr>
              <a:t/>
            </a:r>
            <a:br>
              <a:rPr lang="en-US" sz="3200" dirty="0" smtClean="0">
                <a:latin typeface="Arial" charset="0"/>
                <a:ea typeface="Gulim" pitchFamily="34" charset="-127"/>
              </a:rPr>
            </a:br>
            <a:r>
              <a:rPr lang="en-US" sz="3200" dirty="0" smtClean="0">
                <a:ea typeface="Gulim" pitchFamily="34" charset="-127"/>
              </a:rPr>
              <a:t> </a:t>
            </a:r>
            <a:r>
              <a:rPr lang="en-US" sz="3200" dirty="0" smtClean="0">
                <a:latin typeface="Arial" charset="0"/>
                <a:ea typeface="Gulim" pitchFamily="34" charset="-127"/>
                <a:cs typeface="Arial" charset="0"/>
              </a:rPr>
              <a:t>GPU Architecture and Parallel Programming</a:t>
            </a:r>
            <a:r>
              <a:rPr lang="en-US" sz="3200" dirty="0" smtClean="0">
                <a:latin typeface="Arial" charset="0"/>
                <a:ea typeface="Gulim" pitchFamily="34" charset="-127"/>
              </a:rPr>
              <a:t/>
            </a:r>
            <a:br>
              <a:rPr lang="en-US" sz="3200" dirty="0" smtClean="0">
                <a:latin typeface="Arial" charset="0"/>
                <a:ea typeface="Gulim" pitchFamily="34" charset="-127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latin typeface="Arial" charset="0"/>
                <a:cs typeface="Arial" charset="0"/>
              </a:rPr>
              <a:t>Lecture </a:t>
            </a:r>
            <a:r>
              <a:rPr lang="en-US" sz="3600" dirty="0" smtClean="0">
                <a:latin typeface="Arial" charset="0"/>
                <a:cs typeface="Arial" charset="0"/>
              </a:rPr>
              <a:t>9 </a:t>
            </a:r>
            <a:r>
              <a:rPr lang="en-US" dirty="0" smtClean="0">
                <a:latin typeface="Arial" charset="0"/>
                <a:cs typeface="Arial" charset="0"/>
              </a:rPr>
              <a:t>Atomic </a:t>
            </a:r>
            <a:r>
              <a:rPr lang="en-US" dirty="0" smtClean="0">
                <a:latin typeface="Arial" charset="0"/>
                <a:cs typeface="Arial" charset="0"/>
              </a:rPr>
              <a:t>Operations and </a:t>
            </a:r>
            <a:r>
              <a:rPr lang="en-US" dirty="0" err="1" smtClean="0">
                <a:latin typeface="Arial" charset="0"/>
                <a:cs typeface="Arial" charset="0"/>
              </a:rPr>
              <a:t>Histogramming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endParaRPr lang="en-US" sz="4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Timing Scenario #4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905000" y="1524000"/>
          <a:ext cx="54864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497"/>
                <a:gridCol w="2517178"/>
                <a:gridCol w="2163725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1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2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(0)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(1) New  Old + 1</a:t>
                      </a: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(0)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(1)</a:t>
                      </a:r>
                      <a:r>
                        <a:rPr lang="en-US" sz="1800" baseline="0" dirty="0" smtClean="0">
                          <a:sym typeface="Wingdings" pitchFamily="2" charset="2"/>
                        </a:rPr>
                        <a:t> New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  Old + 1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12325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419600"/>
            <a:ext cx="8304213" cy="1674813"/>
          </a:xfrm>
        </p:spPr>
        <p:txBody>
          <a:bodyPr/>
          <a:lstStyle/>
          <a:p>
            <a:r>
              <a:rPr lang="en-US" smtClean="0"/>
              <a:t>Thread 1 Old = 0</a:t>
            </a:r>
          </a:p>
          <a:p>
            <a:r>
              <a:rPr lang="en-US" smtClean="0"/>
              <a:t>Thread 2 Old = 0</a:t>
            </a:r>
          </a:p>
          <a:p>
            <a:r>
              <a:rPr lang="en-US" smtClean="0"/>
              <a:t>Mem[x] = 1 after the sequence</a:t>
            </a: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913A25-2611-444F-80C7-43774CBD496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DA6D73-06FE-413E-B386-4BE04EA04CF0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925"/>
            <a:ext cx="8304213" cy="1141413"/>
          </a:xfrm>
        </p:spPr>
        <p:txBody>
          <a:bodyPr/>
          <a:lstStyle/>
          <a:p>
            <a:pPr eaLnBrk="1" hangingPunct="1"/>
            <a:r>
              <a:rPr lang="en-US" smtClean="0"/>
              <a:t>Atomic Operations – </a:t>
            </a:r>
            <a:br>
              <a:rPr lang="en-US" smtClean="0"/>
            </a:br>
            <a:r>
              <a:rPr lang="en-US" smtClean="0"/>
              <a:t>To Ensure Good Outcomes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143000" y="1158875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thread1:</a:t>
            </a: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4975225" y="2378075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thread2:</a:t>
            </a: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6019800" y="2378075"/>
            <a:ext cx="2230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2225675" y="1158875"/>
            <a:ext cx="2230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13321" name="Text Box 4"/>
          <p:cNvSpPr txBox="1">
            <a:spLocks noChangeArrowheads="1"/>
          </p:cNvSpPr>
          <p:nvPr/>
        </p:nvSpPr>
        <p:spPr bwMode="auto">
          <a:xfrm>
            <a:off x="1044575" y="5073650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thread1:</a:t>
            </a:r>
          </a:p>
        </p:txBody>
      </p:sp>
      <p:sp>
        <p:nvSpPr>
          <p:cNvPr id="13322" name="Text Box 5"/>
          <p:cNvSpPr txBox="1">
            <a:spLocks noChangeArrowheads="1"/>
          </p:cNvSpPr>
          <p:nvPr/>
        </p:nvSpPr>
        <p:spPr bwMode="auto">
          <a:xfrm>
            <a:off x="4975225" y="4141788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thread2:</a:t>
            </a:r>
          </a:p>
        </p:txBody>
      </p:sp>
      <p:sp>
        <p:nvSpPr>
          <p:cNvPr id="13323" name="Text Box 6"/>
          <p:cNvSpPr txBox="1">
            <a:spLocks noChangeArrowheads="1"/>
          </p:cNvSpPr>
          <p:nvPr/>
        </p:nvSpPr>
        <p:spPr bwMode="auto">
          <a:xfrm>
            <a:off x="6019800" y="4141788"/>
            <a:ext cx="2230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13324" name="Text Box 7"/>
          <p:cNvSpPr txBox="1">
            <a:spLocks noChangeArrowheads="1"/>
          </p:cNvSpPr>
          <p:nvPr/>
        </p:nvSpPr>
        <p:spPr bwMode="auto">
          <a:xfrm>
            <a:off x="2127250" y="5073650"/>
            <a:ext cx="2230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13325" name="TextBox 2"/>
          <p:cNvSpPr txBox="1">
            <a:spLocks noChangeArrowheads="1"/>
          </p:cNvSpPr>
          <p:nvPr/>
        </p:nvSpPr>
        <p:spPr bwMode="auto">
          <a:xfrm>
            <a:off x="2324100" y="3559175"/>
            <a:ext cx="1905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/>
              <a:t>Or 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158875"/>
            <a:ext cx="8153400" cy="24066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800" y="4019550"/>
            <a:ext cx="8153400" cy="21764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BC3455-C265-4C7B-AB97-E99C3FCAC010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Without Atomic Operations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143000" y="2363788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thread1: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4648200" y="2744788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thread2: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5867400" y="2744788"/>
            <a:ext cx="2230438" cy="230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endParaRPr lang="en-US">
              <a:sym typeface="Wingdings" pitchFamily="2" charset="2"/>
            </a:endParaRPr>
          </a:p>
          <a:p>
            <a:pPr eaLnBrk="1" hangingPunct="1"/>
            <a:endParaRPr lang="en-US">
              <a:sym typeface="Wingdings" pitchFamily="2" charset="2"/>
            </a:endParaRP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endParaRPr lang="en-US">
              <a:sym typeface="Wingdings" pitchFamily="2" charset="2"/>
            </a:endParaRP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2225675" y="2363788"/>
            <a:ext cx="2230438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endParaRPr lang="en-US">
              <a:sym typeface="Wingdings" pitchFamily="2" charset="2"/>
            </a:endParaRP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endParaRPr lang="en-US">
              <a:sym typeface="Wingdings" pitchFamily="2" charset="2"/>
            </a:endParaRP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14345" name="Text Placeholder 9"/>
          <p:cNvSpPr>
            <a:spLocks noGrp="1"/>
          </p:cNvSpPr>
          <p:nvPr>
            <p:ph type="body" sz="half" idx="2"/>
          </p:nvPr>
        </p:nvSpPr>
        <p:spPr>
          <a:xfrm>
            <a:off x="685800" y="4876800"/>
            <a:ext cx="7924800" cy="1219200"/>
          </a:xfrm>
        </p:spPr>
        <p:txBody>
          <a:bodyPr/>
          <a:lstStyle/>
          <a:p>
            <a:r>
              <a:rPr lang="en-US" smtClean="0"/>
              <a:t>Both threads receive 0</a:t>
            </a:r>
          </a:p>
          <a:p>
            <a:r>
              <a:rPr lang="en-US" smtClean="0"/>
              <a:t>Mem[x] becomes 1</a:t>
            </a:r>
          </a:p>
        </p:txBody>
      </p:sp>
      <p:sp>
        <p:nvSpPr>
          <p:cNvPr id="14346" name="TextBox 1"/>
          <p:cNvSpPr txBox="1">
            <a:spLocks noChangeArrowheads="1"/>
          </p:cNvSpPr>
          <p:nvPr/>
        </p:nvSpPr>
        <p:spPr bwMode="auto">
          <a:xfrm>
            <a:off x="3127375" y="1665288"/>
            <a:ext cx="3041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Mem[x] initialized to 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Operations in General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8304213" cy="4572000"/>
          </a:xfrm>
        </p:spPr>
        <p:txBody>
          <a:bodyPr/>
          <a:lstStyle/>
          <a:p>
            <a:r>
              <a:rPr lang="en-US" smtClean="0"/>
              <a:t>Performed by a single ISA instruction on a memory location </a:t>
            </a:r>
            <a:r>
              <a:rPr lang="en-US" i="1" smtClean="0"/>
              <a:t>address</a:t>
            </a:r>
          </a:p>
          <a:p>
            <a:pPr lvl="1"/>
            <a:r>
              <a:rPr lang="en-US" smtClean="0"/>
              <a:t>Read the old value, calculate a new value, and write the new value to the location</a:t>
            </a:r>
          </a:p>
          <a:p>
            <a:r>
              <a:rPr lang="en-US" smtClean="0"/>
              <a:t>The hardware ensures that no other threads can access the location until the atomic operation is complete</a:t>
            </a:r>
          </a:p>
          <a:p>
            <a:pPr lvl="1"/>
            <a:r>
              <a:rPr lang="en-US" smtClean="0"/>
              <a:t>Any other threads that access the location will typically be held in a queue until its turn</a:t>
            </a:r>
          </a:p>
          <a:p>
            <a:pPr lvl="1"/>
            <a:r>
              <a:rPr lang="en-US" smtClean="0"/>
              <a:t>All threads perform the atomic operation </a:t>
            </a:r>
            <a:r>
              <a:rPr lang="en-US" b="1" smtClean="0"/>
              <a:t>serially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241D33-B323-4924-976B-A6F079F280B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Operations in CUDA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Function calls that are translated into single instructions (a.k.a. </a:t>
            </a:r>
            <a:r>
              <a:rPr lang="en-US" i="1" dirty="0" err="1" smtClean="0"/>
              <a:t>intrinsics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Atomic add, sub, </a:t>
            </a:r>
            <a:r>
              <a:rPr lang="en-US" dirty="0" err="1" smtClean="0"/>
              <a:t>inc</a:t>
            </a:r>
            <a:r>
              <a:rPr lang="en-US" dirty="0" smtClean="0"/>
              <a:t>, </a:t>
            </a:r>
            <a:r>
              <a:rPr lang="en-US" dirty="0" err="1" smtClean="0"/>
              <a:t>dec</a:t>
            </a:r>
            <a:r>
              <a:rPr lang="en-US" dirty="0" smtClean="0"/>
              <a:t>, min, max, </a:t>
            </a:r>
            <a:r>
              <a:rPr lang="en-US" dirty="0" err="1" smtClean="0"/>
              <a:t>exch</a:t>
            </a:r>
            <a:r>
              <a:rPr lang="en-US" dirty="0" smtClean="0"/>
              <a:t> (exchange), CAS (compare and swap)</a:t>
            </a:r>
          </a:p>
          <a:p>
            <a:pPr lvl="1">
              <a:defRPr/>
            </a:pPr>
            <a:r>
              <a:rPr lang="en-US" dirty="0" smtClean="0"/>
              <a:t>Read CUDA C programming Guide 4.0 for details</a:t>
            </a:r>
          </a:p>
          <a:p>
            <a:pPr lvl="1"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	</a:t>
            </a:r>
          </a:p>
        </p:txBody>
      </p:sp>
      <p:sp>
        <p:nvSpPr>
          <p:cNvPr id="16388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Atomic Add</a:t>
            </a:r>
          </a:p>
          <a:p>
            <a:pPr marL="457200" lvl="1" indent="0">
              <a:buFontTx/>
              <a:buNone/>
            </a:pPr>
            <a:r>
              <a:rPr lang="en-US" i="1" smtClean="0"/>
              <a:t>        int atomicAdd(int* </a:t>
            </a:r>
            <a:r>
              <a:rPr lang="en-US" b="1" i="1" smtClean="0"/>
              <a:t>address</a:t>
            </a:r>
            <a:r>
              <a:rPr lang="en-US" i="1" smtClean="0"/>
              <a:t>, int </a:t>
            </a:r>
            <a:r>
              <a:rPr lang="en-US" b="1" i="1" smtClean="0"/>
              <a:t>val</a:t>
            </a:r>
            <a:r>
              <a:rPr lang="en-US" i="1" smtClean="0"/>
              <a:t>); </a:t>
            </a:r>
          </a:p>
          <a:p>
            <a:pPr marL="457200" lvl="1" indent="0">
              <a:buFontTx/>
              <a:buNone/>
            </a:pPr>
            <a:r>
              <a:rPr lang="en-US" smtClean="0"/>
              <a:t>reads the 32-bit word </a:t>
            </a:r>
            <a:r>
              <a:rPr lang="en-US" b="1" smtClean="0"/>
              <a:t>old </a:t>
            </a:r>
            <a:r>
              <a:rPr lang="en-US" smtClean="0"/>
              <a:t>pointed to by </a:t>
            </a:r>
            <a:r>
              <a:rPr lang="en-US" b="1" smtClean="0"/>
              <a:t>address </a:t>
            </a:r>
            <a:r>
              <a:rPr lang="en-US" smtClean="0"/>
              <a:t>in global or shared memory, computes </a:t>
            </a:r>
            <a:r>
              <a:rPr lang="en-US" b="1" smtClean="0"/>
              <a:t>(old + val)</a:t>
            </a:r>
            <a:r>
              <a:rPr lang="en-US" smtClean="0"/>
              <a:t>, and stores the result back to memory at the same address. The function returns </a:t>
            </a:r>
            <a:r>
              <a:rPr lang="en-US" b="1" smtClean="0"/>
              <a:t>old</a:t>
            </a:r>
            <a:r>
              <a:rPr lang="en-US" smtClean="0"/>
              <a:t>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50856-3623-4F36-A194-FD690784682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Atomic Adds in CUDA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610600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Unsigned 32-bit integer atomic add</a:t>
            </a:r>
          </a:p>
          <a:p>
            <a:pPr marL="457200" lvl="1" indent="0">
              <a:buFontTx/>
              <a:buNone/>
              <a:defRPr/>
            </a:pPr>
            <a:r>
              <a:rPr lang="en-US" i="1" dirty="0" smtClean="0"/>
              <a:t>unsigned 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atomicAdd</a:t>
            </a:r>
            <a:r>
              <a:rPr lang="en-US" i="1" dirty="0"/>
              <a:t>(unsigned </a:t>
            </a:r>
            <a:r>
              <a:rPr lang="en-US" i="1" dirty="0" err="1"/>
              <a:t>int</a:t>
            </a:r>
            <a:r>
              <a:rPr lang="en-US" i="1" dirty="0"/>
              <a:t>* </a:t>
            </a:r>
            <a:r>
              <a:rPr lang="en-US" i="1" dirty="0" smtClean="0"/>
              <a:t>address, unsigned 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val</a:t>
            </a:r>
            <a:r>
              <a:rPr lang="en-US" i="1" dirty="0"/>
              <a:t>);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Unsigned 64-bit integer atomic add</a:t>
            </a:r>
            <a:endParaRPr lang="en-US" dirty="0"/>
          </a:p>
          <a:p>
            <a:pPr marL="457200" lvl="1" indent="0">
              <a:buFontTx/>
              <a:buNone/>
              <a:defRPr/>
            </a:pPr>
            <a:r>
              <a:rPr lang="en-US" i="1" dirty="0" smtClean="0"/>
              <a:t>unsigned </a:t>
            </a:r>
            <a:r>
              <a:rPr lang="en-US" i="1" dirty="0"/>
              <a:t>long </a:t>
            </a:r>
            <a:r>
              <a:rPr lang="en-US" i="1" dirty="0" err="1"/>
              <a:t>long</a:t>
            </a:r>
            <a:r>
              <a:rPr lang="en-US" i="1" dirty="0"/>
              <a:t> 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atomicAdd</a:t>
            </a:r>
            <a:r>
              <a:rPr lang="en-US" i="1" dirty="0"/>
              <a:t>(unsigned long </a:t>
            </a:r>
            <a:r>
              <a:rPr lang="en-US" i="1" dirty="0" err="1"/>
              <a:t>long</a:t>
            </a:r>
            <a:r>
              <a:rPr lang="en-US" i="1" dirty="0"/>
              <a:t> </a:t>
            </a:r>
            <a:r>
              <a:rPr lang="en-US" i="1" dirty="0" err="1"/>
              <a:t>int</a:t>
            </a:r>
            <a:r>
              <a:rPr lang="en-US" i="1" dirty="0"/>
              <a:t>* address, </a:t>
            </a:r>
            <a:r>
              <a:rPr lang="en-US" i="1" dirty="0" smtClean="0"/>
              <a:t>unsigned </a:t>
            </a:r>
            <a:r>
              <a:rPr lang="en-US" i="1" dirty="0"/>
              <a:t>long </a:t>
            </a:r>
            <a:r>
              <a:rPr lang="en-US" i="1" dirty="0" err="1"/>
              <a:t>long</a:t>
            </a:r>
            <a:r>
              <a:rPr lang="en-US" i="1" dirty="0"/>
              <a:t> 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val</a:t>
            </a:r>
            <a:r>
              <a:rPr lang="en-US" i="1" dirty="0"/>
              <a:t>);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Single-precision floating-point atomic add (capability &gt; 2.0)</a:t>
            </a:r>
          </a:p>
          <a:p>
            <a:pPr lvl="1">
              <a:defRPr/>
            </a:pPr>
            <a:r>
              <a:rPr lang="en-US" dirty="0" smtClean="0"/>
              <a:t>float </a:t>
            </a:r>
            <a:r>
              <a:rPr lang="en-US" dirty="0" err="1"/>
              <a:t>atomicAdd</a:t>
            </a:r>
            <a:r>
              <a:rPr lang="en-US" dirty="0"/>
              <a:t>(float* address, float </a:t>
            </a:r>
            <a:r>
              <a:rPr lang="en-US" dirty="0" err="1"/>
              <a:t>val</a:t>
            </a:r>
            <a:r>
              <a:rPr lang="en-US" dirty="0"/>
              <a:t>);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4E0A0E-F6ED-4FAB-8542-9296B4D24A4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Histogramming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method for extracting notable features and patterns from large data sets</a:t>
            </a:r>
          </a:p>
          <a:p>
            <a:pPr lvl="1"/>
            <a:r>
              <a:rPr lang="en-US" smtClean="0"/>
              <a:t>Feature extraction for object recognition in images</a:t>
            </a:r>
          </a:p>
          <a:p>
            <a:pPr lvl="1"/>
            <a:r>
              <a:rPr lang="en-US" smtClean="0"/>
              <a:t>Fraud detection in credit card transactions</a:t>
            </a:r>
          </a:p>
          <a:p>
            <a:pPr lvl="1"/>
            <a:r>
              <a:rPr lang="en-US" smtClean="0"/>
              <a:t>Correlating heavenly object movements in astrophysics</a:t>
            </a:r>
          </a:p>
          <a:p>
            <a:pPr lvl="1"/>
            <a:r>
              <a:rPr lang="en-US" smtClean="0"/>
              <a:t>…</a:t>
            </a:r>
          </a:p>
          <a:p>
            <a:pPr lvl="1"/>
            <a:endParaRPr lang="en-US" smtClean="0"/>
          </a:p>
          <a:p>
            <a:r>
              <a:rPr lang="en-US" smtClean="0"/>
              <a:t>Basic histograms - for each element in the data set, use the value to identify a “bin” to increment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EB32E3-BB56-421D-902C-2ACF535CFEF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Histogram Example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In sentence “Programming Massively Parallel Processors” build a histogram of frequencies of each letter</a:t>
            </a:r>
          </a:p>
          <a:p>
            <a:r>
              <a:rPr lang="en-US" smtClean="0"/>
              <a:t>A(4), C(1), E(1), G(1), 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9C14D1-BBAB-4C61-9F1B-028309FC00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9462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How do you do this in parallel?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#1 – 1</a:t>
            </a:r>
            <a:r>
              <a:rPr lang="en-US" baseline="30000" dirty="0" smtClean="0"/>
              <a:t>st</a:t>
            </a:r>
            <a:r>
              <a:rPr lang="en-US" dirty="0" smtClean="0"/>
              <a:t> letter in each section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3FF2DD-4848-4FF7-AAD7-9F782341E25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106362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2431256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4736306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7092950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1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314325" y="3494088"/>
            <a:ext cx="5807075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4930775" y="3481388"/>
            <a:ext cx="57150" cy="16049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endCxn id="53" idx="0"/>
          </p:cNvCxnSpPr>
          <p:nvPr/>
        </p:nvCxnSpPr>
        <p:spPr>
          <a:xfrm flipH="1">
            <a:off x="1989138" y="3481388"/>
            <a:ext cx="5416550" cy="16049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69" idx="0"/>
          </p:cNvCxnSpPr>
          <p:nvPr/>
        </p:nvCxnSpPr>
        <p:spPr>
          <a:xfrm>
            <a:off x="2738438" y="3494088"/>
            <a:ext cx="2203450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597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#2 – 2</a:t>
            </a:r>
            <a:r>
              <a:rPr lang="en-US" baseline="30000" dirty="0" smtClean="0"/>
              <a:t>nd</a:t>
            </a:r>
            <a:r>
              <a:rPr lang="en-US" dirty="0" smtClean="0"/>
              <a:t> letter in each section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878165-B46F-44E0-B7E5-C0D3303F4A1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498475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2822575" y="2122488"/>
            <a:ext cx="414338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5146015" y="2122488"/>
            <a:ext cx="414338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7473950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2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>
            <a:endCxn id="79" idx="0"/>
          </p:cNvCxnSpPr>
          <p:nvPr/>
        </p:nvCxnSpPr>
        <p:spPr>
          <a:xfrm>
            <a:off x="647700" y="3506788"/>
            <a:ext cx="6186488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45" idx="0"/>
          </p:cNvCxnSpPr>
          <p:nvPr/>
        </p:nvCxnSpPr>
        <p:spPr>
          <a:xfrm flipH="1">
            <a:off x="498475" y="3467100"/>
            <a:ext cx="4813300" cy="16192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4395788" y="3506788"/>
            <a:ext cx="3200400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69" idx="0"/>
          </p:cNvCxnSpPr>
          <p:nvPr/>
        </p:nvCxnSpPr>
        <p:spPr>
          <a:xfrm>
            <a:off x="3028950" y="3467100"/>
            <a:ext cx="1914525" cy="16192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17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D90661-3C23-4613-A1CA-B54D9F3D8548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044" y="1143000"/>
            <a:ext cx="8686800" cy="31242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dirty="0" smtClean="0"/>
              <a:t>To understand atomic operations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Read-modify-write in parallel computation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Use of atomic operations in CUDA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Why atomic operations reduce memory system throughput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How to avoid atomic operations in some parallel algorithms</a:t>
            </a:r>
          </a:p>
          <a:p>
            <a:pPr marL="857250" lvl="1" indent="-457200" eaLnBrk="1" hangingPunct="1">
              <a:defRPr/>
            </a:pPr>
            <a:endParaRPr lang="en-US" dirty="0"/>
          </a:p>
          <a:p>
            <a:pPr marL="457200" indent="-457200" eaLnBrk="1" hangingPunct="1">
              <a:defRPr/>
            </a:pPr>
            <a:r>
              <a:rPr lang="en-US" dirty="0" err="1" smtClean="0"/>
              <a:t>Histogramming</a:t>
            </a:r>
            <a:r>
              <a:rPr lang="en-US" dirty="0" smtClean="0"/>
              <a:t> as an example application of atomic operations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Basic histogram algorithm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Privatization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Iteration #3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4381367-16A9-4B19-B845-0FAC8570F1E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890271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3219450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5542525" y="2122488"/>
            <a:ext cx="414338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7880350" y="2130694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1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>
            <a:endCxn id="73" idx="0"/>
          </p:cNvCxnSpPr>
          <p:nvPr/>
        </p:nvCxnSpPr>
        <p:spPr>
          <a:xfrm>
            <a:off x="1087438" y="3506788"/>
            <a:ext cx="4616450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81" idx="0"/>
          </p:cNvCxnSpPr>
          <p:nvPr/>
        </p:nvCxnSpPr>
        <p:spPr>
          <a:xfrm>
            <a:off x="5810250" y="3506788"/>
            <a:ext cx="1395413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8070850" y="3506788"/>
            <a:ext cx="1073150" cy="137001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61" idx="0"/>
          </p:cNvCxnSpPr>
          <p:nvPr/>
        </p:nvCxnSpPr>
        <p:spPr>
          <a:xfrm>
            <a:off x="3455988" y="3506788"/>
            <a:ext cx="0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827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Iteration #4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414D45-A04D-4819-B56C-9BC32ED730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1283507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3590925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5919788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8211918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1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>
            <a:endCxn id="57" idx="0"/>
          </p:cNvCxnSpPr>
          <p:nvPr/>
        </p:nvCxnSpPr>
        <p:spPr>
          <a:xfrm>
            <a:off x="1501775" y="3506788"/>
            <a:ext cx="1236663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81" idx="0"/>
          </p:cNvCxnSpPr>
          <p:nvPr/>
        </p:nvCxnSpPr>
        <p:spPr>
          <a:xfrm>
            <a:off x="6226175" y="3506788"/>
            <a:ext cx="979488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8347075" y="3506788"/>
            <a:ext cx="796925" cy="114141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71" idx="0"/>
          </p:cNvCxnSpPr>
          <p:nvPr/>
        </p:nvCxnSpPr>
        <p:spPr>
          <a:xfrm>
            <a:off x="3770313" y="3506788"/>
            <a:ext cx="1552575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742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Iteration #5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F19319-9B1C-4B82-94E2-70C4DCCA9E0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38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4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93813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85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6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47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28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992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21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020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5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52975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57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261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11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11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3090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38788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880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499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929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42350" y="17414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8438" y="30368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5250" y="3036888"/>
            <a:ext cx="1951038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43475" y="3036888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83450" y="30241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35" name="Down Arrow 34"/>
          <p:cNvSpPr/>
          <p:nvPr/>
        </p:nvSpPr>
        <p:spPr>
          <a:xfrm>
            <a:off x="1674813" y="2133600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4013200" y="2122488"/>
            <a:ext cx="415925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269038" y="2133600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4792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52975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92950" y="1447800"/>
            <a:ext cx="0" cy="990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8625681" y="2122488"/>
            <a:ext cx="414337" cy="4572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68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79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66750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7863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0366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77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408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417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8911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7986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6693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05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3682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54793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8971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083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2543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654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6210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322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93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0005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359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70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740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751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21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32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5022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5133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883275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894388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62688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73800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6341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643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004050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015163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7394575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405688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764463" y="54991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75575" y="50990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145463" y="5486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7" name="Rectangle 86"/>
          <p:cNvSpPr/>
          <p:nvPr/>
        </p:nvSpPr>
        <p:spPr>
          <a:xfrm>
            <a:off x="8156575" y="50863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9" name="Straight Arrow Connector 88"/>
          <p:cNvCxnSpPr>
            <a:endCxn id="79" idx="0"/>
          </p:cNvCxnSpPr>
          <p:nvPr/>
        </p:nvCxnSpPr>
        <p:spPr>
          <a:xfrm>
            <a:off x="1857375" y="3506788"/>
            <a:ext cx="4976813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61" idx="0"/>
          </p:cNvCxnSpPr>
          <p:nvPr/>
        </p:nvCxnSpPr>
        <p:spPr>
          <a:xfrm flipH="1">
            <a:off x="3455988" y="3506788"/>
            <a:ext cx="3046412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endCxn id="75" idx="0"/>
          </p:cNvCxnSpPr>
          <p:nvPr/>
        </p:nvCxnSpPr>
        <p:spPr>
          <a:xfrm flipH="1">
            <a:off x="6084888" y="3506788"/>
            <a:ext cx="2660650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57" idx="0"/>
          </p:cNvCxnSpPr>
          <p:nvPr/>
        </p:nvCxnSpPr>
        <p:spPr>
          <a:xfrm flipH="1">
            <a:off x="2738438" y="3506788"/>
            <a:ext cx="1482725" cy="15795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649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wrong with the algorithm?</a:t>
            </a:r>
          </a:p>
        </p:txBody>
      </p:sp>
      <p:sp>
        <p:nvSpPr>
          <p:cNvPr id="1126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BBD83B-FD79-4C83-8D45-AB65B206917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46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43EF5B-E2DE-4683-A560-1FBE7482BF25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86800" cy="48006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dirty="0" smtClean="0"/>
              <a:t>To learn practical histogram programming techniques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Basic histogram algorithm using atomic operations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Privatization</a:t>
            </a:r>
          </a:p>
          <a:p>
            <a:pPr marL="400050" lvl="1" indent="0" eaLnBrk="1" hangingPunct="1">
              <a:buFontTx/>
              <a:buNone/>
              <a:defRPr/>
            </a:pPr>
            <a:endParaRPr lang="en-US" dirty="0" smtClean="0"/>
          </a:p>
          <a:p>
            <a:pPr marL="857250" lvl="1" indent="-457200" eaLnBrk="1" hangingPunct="1">
              <a:defRPr/>
            </a:pPr>
            <a:endParaRPr lang="en-US" dirty="0" smtClean="0"/>
          </a:p>
          <a:p>
            <a:pPr marL="857250" lvl="1" indent="-457200" eaLnBrk="1" hangingPunct="1">
              <a:defRPr/>
            </a:pPr>
            <a:endParaRPr lang="en-US" dirty="0" smtClean="0"/>
          </a:p>
          <a:p>
            <a:pPr marL="974725" lvl="1" indent="-403225"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9191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wrong with the algorithm?</a:t>
            </a:r>
          </a:p>
        </p:txBody>
      </p:sp>
      <p:sp>
        <p:nvSpPr>
          <p:cNvPr id="12291" name="Content Placeholder 6"/>
          <p:cNvSpPr>
            <a:spLocks noGrp="1"/>
          </p:cNvSpPr>
          <p:nvPr>
            <p:ph idx="1"/>
          </p:nvPr>
        </p:nvSpPr>
        <p:spPr>
          <a:xfrm>
            <a:off x="666750" y="1295400"/>
            <a:ext cx="8305800" cy="1066800"/>
          </a:xfrm>
        </p:spPr>
        <p:txBody>
          <a:bodyPr/>
          <a:lstStyle/>
          <a:p>
            <a:r>
              <a:rPr lang="en-US" dirty="0" smtClean="0"/>
              <a:t>Reads from the input array are not coalesced</a:t>
            </a:r>
          </a:p>
          <a:p>
            <a:pPr lvl="1"/>
            <a:r>
              <a:rPr lang="en-US" dirty="0" smtClean="0"/>
              <a:t>Assign inputs to each thread in a </a:t>
            </a:r>
            <a:r>
              <a:rPr lang="en-US" dirty="0" err="1" smtClean="0"/>
              <a:t>strided</a:t>
            </a:r>
            <a:r>
              <a:rPr lang="en-US" dirty="0" smtClean="0"/>
              <a:t> pattern</a:t>
            </a:r>
          </a:p>
          <a:p>
            <a:pPr lvl="1"/>
            <a:r>
              <a:rPr lang="en-US" dirty="0" smtClean="0"/>
              <a:t>Adjacent threads process adjacent input letters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5AA366-4916-46BD-8915-2F8217E5347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0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9" name="Rectangle 8"/>
          <p:cNvSpPr/>
          <p:nvPr/>
        </p:nvSpPr>
        <p:spPr>
          <a:xfrm>
            <a:off x="4460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70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43013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35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16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97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78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9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702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512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4340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70217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0540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210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6611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59513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878513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8640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829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448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421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591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47638" y="39512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584450" y="3951288"/>
            <a:ext cx="19494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892675" y="3917950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32650" y="39385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46063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555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15950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27063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98583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7" name="Rectangle 46"/>
          <p:cNvSpPr/>
          <p:nvPr/>
        </p:nvSpPr>
        <p:spPr>
          <a:xfrm>
            <a:off x="99695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35572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36683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73672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74783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114550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125663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48443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49555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8463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8575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20357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2146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5702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5814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937000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948113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306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318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687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699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068888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080000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5449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461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830888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842000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211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5" name="Rectangle 74"/>
          <p:cNvSpPr/>
          <p:nvPr/>
        </p:nvSpPr>
        <p:spPr>
          <a:xfrm>
            <a:off x="6223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658177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5928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951663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962775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73421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3533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7713663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723188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8094663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1041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27063" y="3036888"/>
            <a:ext cx="2341562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1052513" y="3036888"/>
            <a:ext cx="4243387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77" idx="0"/>
          </p:cNvCxnSpPr>
          <p:nvPr/>
        </p:nvCxnSpPr>
        <p:spPr>
          <a:xfrm>
            <a:off x="2876550" y="4408488"/>
            <a:ext cx="3906838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73" idx="0"/>
          </p:cNvCxnSpPr>
          <p:nvPr/>
        </p:nvCxnSpPr>
        <p:spPr>
          <a:xfrm>
            <a:off x="436563" y="4375150"/>
            <a:ext cx="5595937" cy="16383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215900" y="3036888"/>
            <a:ext cx="220663" cy="9017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1473200" y="3036888"/>
            <a:ext cx="6059488" cy="8810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71" idx="0"/>
          </p:cNvCxnSpPr>
          <p:nvPr/>
        </p:nvCxnSpPr>
        <p:spPr>
          <a:xfrm>
            <a:off x="5259388" y="4375150"/>
            <a:ext cx="392112" cy="16256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endCxn id="55" idx="0"/>
          </p:cNvCxnSpPr>
          <p:nvPr/>
        </p:nvCxnSpPr>
        <p:spPr>
          <a:xfrm flipH="1">
            <a:off x="2686050" y="4391025"/>
            <a:ext cx="4737100" cy="160972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923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5AA366-4916-46BD-8915-2F8217E5347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0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9" name="Rectangle 8"/>
          <p:cNvSpPr/>
          <p:nvPr/>
        </p:nvSpPr>
        <p:spPr>
          <a:xfrm>
            <a:off x="4460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70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43013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35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16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97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78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912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702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51288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4340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702175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0540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210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6611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59513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878513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8640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829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448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421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591550" y="2655888"/>
            <a:ext cx="381000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47638" y="3951288"/>
            <a:ext cx="205898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584450" y="3951288"/>
            <a:ext cx="19494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892675" y="3917950"/>
            <a:ext cx="2149475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32650" y="3938588"/>
            <a:ext cx="18605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Thread 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46063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555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2"/>
                </a:solidFill>
              </a:rPr>
              <a:t>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15950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27063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98583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7" name="Rectangle 46"/>
          <p:cNvSpPr/>
          <p:nvPr/>
        </p:nvSpPr>
        <p:spPr>
          <a:xfrm>
            <a:off x="99695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35572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36683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73672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74783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114550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125663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48443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49555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8463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8575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20357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2146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5702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5814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937000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948113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306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318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687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699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068888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080000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5449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461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830888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842000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2118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75" name="Rectangle 74"/>
          <p:cNvSpPr/>
          <p:nvPr/>
        </p:nvSpPr>
        <p:spPr>
          <a:xfrm>
            <a:off x="62230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6581775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5928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951663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962775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7342188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353300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7713663" y="64135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723188" y="6013450"/>
            <a:ext cx="381000" cy="368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8094663" y="64008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104188" y="600075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6" name="Straight Arrow Connector 85"/>
          <p:cNvCxnSpPr>
            <a:stCxn id="13" idx="2"/>
          </p:cNvCxnSpPr>
          <p:nvPr/>
        </p:nvCxnSpPr>
        <p:spPr>
          <a:xfrm>
            <a:off x="2206625" y="3036888"/>
            <a:ext cx="762000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14" idx="2"/>
          </p:cNvCxnSpPr>
          <p:nvPr/>
        </p:nvCxnSpPr>
        <p:spPr>
          <a:xfrm>
            <a:off x="2587625" y="3036888"/>
            <a:ext cx="2708275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43" idx="0"/>
          </p:cNvCxnSpPr>
          <p:nvPr/>
        </p:nvCxnSpPr>
        <p:spPr>
          <a:xfrm flipH="1">
            <a:off x="446088" y="4408488"/>
            <a:ext cx="2430462" cy="15922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436563" y="4375150"/>
            <a:ext cx="6167437" cy="16256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12" idx="2"/>
          </p:cNvCxnSpPr>
          <p:nvPr/>
        </p:nvCxnSpPr>
        <p:spPr>
          <a:xfrm flipH="1">
            <a:off x="436563" y="3036888"/>
            <a:ext cx="1389062" cy="9017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15" idx="2"/>
          </p:cNvCxnSpPr>
          <p:nvPr/>
        </p:nvCxnSpPr>
        <p:spPr>
          <a:xfrm>
            <a:off x="2968625" y="3036888"/>
            <a:ext cx="4564063" cy="88106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67" idx="0"/>
          </p:cNvCxnSpPr>
          <p:nvPr/>
        </p:nvCxnSpPr>
        <p:spPr>
          <a:xfrm flipH="1">
            <a:off x="4889500" y="4375150"/>
            <a:ext cx="369888" cy="16256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endCxn id="67" idx="0"/>
          </p:cNvCxnSpPr>
          <p:nvPr/>
        </p:nvCxnSpPr>
        <p:spPr>
          <a:xfrm flipH="1">
            <a:off x="4889500" y="4391025"/>
            <a:ext cx="2533650" cy="160972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3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threads move to the next section of 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38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Histogram Kernel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The kernel receives a pointer to the input buffer </a:t>
            </a:r>
          </a:p>
          <a:p>
            <a:r>
              <a:rPr lang="en-US" smtClean="0"/>
              <a:t>Each thread process the input  in a strided pattern</a:t>
            </a:r>
          </a:p>
        </p:txBody>
      </p:sp>
      <p:sp>
        <p:nvSpPr>
          <p:cNvPr id="133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95600"/>
            <a:ext cx="8304212" cy="2209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__global__ void histo_kernel(unsigned char *buffer,</a:t>
            </a:r>
          </a:p>
          <a:p>
            <a:pPr marL="0" indent="0">
              <a:buFontTx/>
              <a:buNone/>
            </a:pPr>
            <a:r>
              <a:rPr lang="en-US" smtClean="0"/>
              <a:t>			long size, unsigned int *histo) </a:t>
            </a:r>
          </a:p>
          <a:p>
            <a:pPr marL="0" indent="0">
              <a:buFontTx/>
              <a:buNone/>
            </a:pPr>
            <a:r>
              <a:rPr lang="en-US" smtClean="0"/>
              <a:t>{</a:t>
            </a:r>
          </a:p>
          <a:p>
            <a:pPr marL="0" indent="0">
              <a:buFontTx/>
              <a:buNone/>
            </a:pPr>
            <a:r>
              <a:rPr lang="en-US" smtClean="0"/>
              <a:t>    int i = threadIdx.x + blockIdx.x * blockDim.x;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mtClean="0"/>
              <a:t>// stride is total number of threads</a:t>
            </a:r>
          </a:p>
          <a:p>
            <a:pPr marL="0" indent="0">
              <a:buFontTx/>
              <a:buNone/>
            </a:pPr>
            <a:r>
              <a:rPr lang="en-US" smtClean="0"/>
              <a:t>    int stride = blockDim.x * gridDim.x;</a:t>
            </a:r>
          </a:p>
          <a:p>
            <a:pPr marL="0" indent="0">
              <a:buFontTx/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52FB52-BEA2-402C-9568-10382C11A277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339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on the Histogram Kernel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6263" indent="-576263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// All threads handle </a:t>
            </a:r>
            <a:r>
              <a:rPr lang="en-US" dirty="0" err="1" smtClean="0"/>
              <a:t>blockDim.x</a:t>
            </a:r>
            <a:r>
              <a:rPr lang="en-US" dirty="0" smtClean="0"/>
              <a:t> * </a:t>
            </a:r>
            <a:r>
              <a:rPr lang="en-US" dirty="0" err="1" smtClean="0"/>
              <a:t>gridDim.x</a:t>
            </a:r>
            <a:endParaRPr lang="en-US" dirty="0"/>
          </a:p>
          <a:p>
            <a:pPr marL="576263" indent="-576263">
              <a:buFontTx/>
              <a:buNone/>
              <a:defRPr/>
            </a:pPr>
            <a:r>
              <a:rPr lang="en-US" dirty="0" smtClean="0"/>
              <a:t>   // consecutive elements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while (</a:t>
            </a:r>
            <a:r>
              <a:rPr lang="en-US" dirty="0" err="1" smtClean="0"/>
              <a:t>i</a:t>
            </a:r>
            <a:r>
              <a:rPr lang="en-US" dirty="0" smtClean="0"/>
              <a:t> &lt; size) {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atomicAdd</a:t>
            </a:r>
            <a:r>
              <a:rPr lang="en-US" dirty="0" smtClean="0"/>
              <a:t>( &amp;(</a:t>
            </a:r>
            <a:r>
              <a:rPr lang="en-US" dirty="0" err="1" smtClean="0"/>
              <a:t>histo</a:t>
            </a:r>
            <a:r>
              <a:rPr lang="en-US" dirty="0" smtClean="0"/>
              <a:t>[buffer[</a:t>
            </a:r>
            <a:r>
              <a:rPr lang="en-US" dirty="0" err="1" smtClean="0"/>
              <a:t>i</a:t>
            </a:r>
            <a:r>
              <a:rPr lang="en-US" dirty="0" smtClean="0"/>
              <a:t>]]), 1);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i</a:t>
            </a:r>
            <a:r>
              <a:rPr lang="en-US" dirty="0" smtClean="0"/>
              <a:t> += stride;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}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649B42-D9F3-4B20-8897-DC32D7162801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151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Operations on DRAM</a:t>
            </a:r>
          </a:p>
        </p:txBody>
      </p:sp>
      <p:sp>
        <p:nvSpPr>
          <p:cNvPr id="15363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An atomic operation starts with a read, with a latency of a few hundred cycles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FAA7C1-911E-47EB-9B38-A41A752019C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15366" name="Content Placeholder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4538" y="1524000"/>
            <a:ext cx="3959225" cy="4572000"/>
          </a:xfrm>
          <a:solidFill>
            <a:schemeClr val="bg1"/>
          </a:solidFill>
        </p:spPr>
      </p:pic>
      <p:sp>
        <p:nvSpPr>
          <p:cNvPr id="13" name="Freeform 12"/>
          <p:cNvSpPr/>
          <p:nvPr/>
        </p:nvSpPr>
        <p:spPr>
          <a:xfrm>
            <a:off x="1304925" y="2968625"/>
            <a:ext cx="1271588" cy="2644775"/>
          </a:xfrm>
          <a:custGeom>
            <a:avLst/>
            <a:gdLst>
              <a:gd name="connsiteX0" fmla="*/ 524143 w 1271671"/>
              <a:gd name="connsiteY0" fmla="*/ 51 h 2645057"/>
              <a:gd name="connsiteX1" fmla="*/ 1269731 w 1271671"/>
              <a:gd name="connsiteY1" fmla="*/ 801910 h 2645057"/>
              <a:gd name="connsiteX2" fmla="*/ 327195 w 1271671"/>
              <a:gd name="connsiteY2" fmla="*/ 1547497 h 2645057"/>
              <a:gd name="connsiteX3" fmla="*/ 721091 w 1271671"/>
              <a:gd name="connsiteY3" fmla="*/ 2644777 h 2645057"/>
              <a:gd name="connsiteX4" fmla="*/ 3638 w 1271671"/>
              <a:gd name="connsiteY4" fmla="*/ 1645971 h 2645057"/>
              <a:gd name="connsiteX5" fmla="*/ 1086851 w 1271671"/>
              <a:gd name="connsiteY5" fmla="*/ 801910 h 2645057"/>
              <a:gd name="connsiteX6" fmla="*/ 481940 w 1271671"/>
              <a:gd name="connsiteY6" fmla="*/ 70390 h 2645057"/>
              <a:gd name="connsiteX7" fmla="*/ 439737 w 1271671"/>
              <a:gd name="connsiteY7" fmla="*/ 70390 h 2645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71671" h="2645057">
                <a:moveTo>
                  <a:pt x="524143" y="51"/>
                </a:moveTo>
                <a:cubicBezTo>
                  <a:pt x="913349" y="272026"/>
                  <a:pt x="1302556" y="544002"/>
                  <a:pt x="1269731" y="801910"/>
                </a:cubicBezTo>
                <a:cubicBezTo>
                  <a:pt x="1236906" y="1059818"/>
                  <a:pt x="418635" y="1240352"/>
                  <a:pt x="327195" y="1547497"/>
                </a:cubicBezTo>
                <a:cubicBezTo>
                  <a:pt x="235755" y="1854642"/>
                  <a:pt x="775017" y="2628365"/>
                  <a:pt x="721091" y="2644777"/>
                </a:cubicBezTo>
                <a:cubicBezTo>
                  <a:pt x="667165" y="2661189"/>
                  <a:pt x="-57322" y="1953115"/>
                  <a:pt x="3638" y="1645971"/>
                </a:cubicBezTo>
                <a:cubicBezTo>
                  <a:pt x="64598" y="1338827"/>
                  <a:pt x="1007134" y="1064507"/>
                  <a:pt x="1086851" y="801910"/>
                </a:cubicBezTo>
                <a:cubicBezTo>
                  <a:pt x="1166568" y="539313"/>
                  <a:pt x="589792" y="192310"/>
                  <a:pt x="481940" y="70390"/>
                </a:cubicBezTo>
                <a:cubicBezTo>
                  <a:pt x="374088" y="-51530"/>
                  <a:pt x="406912" y="9430"/>
                  <a:pt x="439737" y="70390"/>
                </a:cubicBezTo>
              </a:path>
            </a:pathLst>
          </a:custGeom>
          <a:noFill/>
          <a:ln w="571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24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Common Collaboration Pattern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Multiple bank tellers count the total amount of cash in the safe</a:t>
            </a:r>
          </a:p>
          <a:p>
            <a:r>
              <a:rPr lang="en-US" smtClean="0"/>
              <a:t>Each grab a pile and count</a:t>
            </a:r>
          </a:p>
          <a:p>
            <a:r>
              <a:rPr lang="en-US" smtClean="0"/>
              <a:t>Have a central display of the running total</a:t>
            </a:r>
          </a:p>
          <a:p>
            <a:r>
              <a:rPr lang="en-US" smtClean="0"/>
              <a:t>Whenever someone finishes counting a pile, add the subtotal of the pile to the running total</a:t>
            </a:r>
          </a:p>
          <a:p>
            <a:r>
              <a:rPr lang="en-US" smtClean="0"/>
              <a:t>A bad outcome</a:t>
            </a:r>
          </a:p>
          <a:p>
            <a:pPr lvl="1"/>
            <a:r>
              <a:rPr lang="en-US" smtClean="0"/>
              <a:t>Some of the piles were not accounted for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929C97-83DF-4C08-8E10-AA6542EF03B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Operations on DRAM</a:t>
            </a:r>
          </a:p>
        </p:txBody>
      </p:sp>
      <p:sp>
        <p:nvSpPr>
          <p:cNvPr id="1638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An atomic operation starts with a read, with a latency of a few hundred cycles</a:t>
            </a:r>
          </a:p>
          <a:p>
            <a:r>
              <a:rPr lang="en-US" smtClean="0"/>
              <a:t>The atomic operation ends with a write, with a latency of a few hundred cycles</a:t>
            </a:r>
          </a:p>
          <a:p>
            <a:r>
              <a:rPr lang="en-US" smtClean="0"/>
              <a:t>During this whole time, no one else can access the location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A38138-45B8-4D33-BA03-26906612D54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16390" name="Content Placeholder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4538" y="1524000"/>
            <a:ext cx="3959225" cy="4572000"/>
          </a:xfrm>
          <a:solidFill>
            <a:schemeClr val="bg1"/>
          </a:solidFill>
        </p:spPr>
      </p:pic>
      <p:sp>
        <p:nvSpPr>
          <p:cNvPr id="3" name="Freeform 2"/>
          <p:cNvSpPr/>
          <p:nvPr/>
        </p:nvSpPr>
        <p:spPr>
          <a:xfrm>
            <a:off x="1252538" y="2911475"/>
            <a:ext cx="674687" cy="2760663"/>
          </a:xfrm>
          <a:custGeom>
            <a:avLst/>
            <a:gdLst>
              <a:gd name="connsiteX0" fmla="*/ 562867 w 675409"/>
              <a:gd name="connsiteY0" fmla="*/ 0 h 2759573"/>
              <a:gd name="connsiteX1" fmla="*/ 160 w 675409"/>
              <a:gd name="connsiteY1" fmla="*/ 1688123 h 2759573"/>
              <a:gd name="connsiteX2" fmla="*/ 506597 w 675409"/>
              <a:gd name="connsiteY2" fmla="*/ 2658794 h 2759573"/>
              <a:gd name="connsiteX3" fmla="*/ 675409 w 675409"/>
              <a:gd name="connsiteY3" fmla="*/ 2729133 h 2759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5409" h="2759573">
                <a:moveTo>
                  <a:pt x="562867" y="0"/>
                </a:moveTo>
                <a:cubicBezTo>
                  <a:pt x="286202" y="622495"/>
                  <a:pt x="9538" y="1244991"/>
                  <a:pt x="160" y="1688123"/>
                </a:cubicBezTo>
                <a:cubicBezTo>
                  <a:pt x="-9218" y="2131255"/>
                  <a:pt x="394056" y="2485292"/>
                  <a:pt x="506597" y="2658794"/>
                </a:cubicBezTo>
                <a:cubicBezTo>
                  <a:pt x="619138" y="2832296"/>
                  <a:pt x="675409" y="2729133"/>
                  <a:pt x="675409" y="2729133"/>
                </a:cubicBezTo>
              </a:path>
            </a:pathLst>
          </a:custGeom>
          <a:noFill/>
          <a:ln w="571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34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 Operations on DRAM</a:t>
            </a:r>
          </a:p>
        </p:txBody>
      </p:sp>
      <p:sp>
        <p:nvSpPr>
          <p:cNvPr id="17411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Each Load-Modify-Store has two full memory access delays </a:t>
            </a:r>
          </a:p>
          <a:p>
            <a:pPr lvl="1"/>
            <a:r>
              <a:rPr lang="en-US" smtClean="0"/>
              <a:t>All atomic operations on the same variable (RAM location) are serialized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876800"/>
            <a:ext cx="1371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7415" name="TextBox 7"/>
          <p:cNvSpPr txBox="1">
            <a:spLocks noChangeArrowheads="1"/>
          </p:cNvSpPr>
          <p:nvPr/>
        </p:nvSpPr>
        <p:spPr bwMode="auto">
          <a:xfrm>
            <a:off x="76200" y="4495800"/>
            <a:ext cx="1371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DRAM delay</a:t>
            </a:r>
          </a:p>
        </p:txBody>
      </p:sp>
      <p:sp>
        <p:nvSpPr>
          <p:cNvPr id="9" name="Rectangle 8"/>
          <p:cNvSpPr/>
          <p:nvPr/>
        </p:nvSpPr>
        <p:spPr>
          <a:xfrm>
            <a:off x="1600200" y="4876800"/>
            <a:ext cx="838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290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4876800"/>
            <a:ext cx="1524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90800" y="4876800"/>
            <a:ext cx="838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57600" y="4876800"/>
            <a:ext cx="1371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21" name="TextBox 13"/>
          <p:cNvSpPr txBox="1">
            <a:spLocks noChangeArrowheads="1"/>
          </p:cNvSpPr>
          <p:nvPr/>
        </p:nvSpPr>
        <p:spPr bwMode="auto">
          <a:xfrm>
            <a:off x="3733800" y="4495800"/>
            <a:ext cx="1371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DRAM delay</a:t>
            </a:r>
          </a:p>
        </p:txBody>
      </p:sp>
      <p:sp>
        <p:nvSpPr>
          <p:cNvPr id="17422" name="TextBox 14"/>
          <p:cNvSpPr txBox="1">
            <a:spLocks noChangeArrowheads="1"/>
          </p:cNvSpPr>
          <p:nvPr/>
        </p:nvSpPr>
        <p:spPr bwMode="auto">
          <a:xfrm>
            <a:off x="1905000" y="5486400"/>
            <a:ext cx="152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bg1"/>
                </a:solidFill>
                <a:latin typeface="Arial" charset="0"/>
              </a:rPr>
              <a:t>transfer delay</a:t>
            </a:r>
          </a:p>
        </p:txBody>
      </p:sp>
      <p:sp>
        <p:nvSpPr>
          <p:cNvPr id="17423" name="TextBox 15"/>
          <p:cNvSpPr txBox="1">
            <a:spLocks noChangeArrowheads="1"/>
          </p:cNvSpPr>
          <p:nvPr/>
        </p:nvSpPr>
        <p:spPr bwMode="auto">
          <a:xfrm>
            <a:off x="1981200" y="4267200"/>
            <a:ext cx="160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internal routing</a:t>
            </a:r>
          </a:p>
        </p:txBody>
      </p:sp>
      <p:cxnSp>
        <p:nvCxnSpPr>
          <p:cNvPr id="18" name="Straight Arrow Connector 17"/>
          <p:cNvCxnSpPr>
            <a:endCxn id="6" idx="2"/>
          </p:cNvCxnSpPr>
          <p:nvPr/>
        </p:nvCxnSpPr>
        <p:spPr>
          <a:xfrm rot="10800000">
            <a:off x="1485900" y="5105400"/>
            <a:ext cx="8763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0" idx="2"/>
          </p:cNvCxnSpPr>
          <p:nvPr/>
        </p:nvCxnSpPr>
        <p:spPr>
          <a:xfrm flipV="1">
            <a:off x="2819400" y="5105400"/>
            <a:ext cx="7239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1981200" y="4495800"/>
            <a:ext cx="4572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2895600" y="4495800"/>
            <a:ext cx="3048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181600" y="4876800"/>
            <a:ext cx="1371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532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30" name="TextBox 26"/>
          <p:cNvSpPr txBox="1">
            <a:spLocks noChangeArrowheads="1"/>
          </p:cNvSpPr>
          <p:nvPr/>
        </p:nvSpPr>
        <p:spPr bwMode="auto">
          <a:xfrm>
            <a:off x="5257800" y="4495800"/>
            <a:ext cx="1371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DRAM delay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781800" y="4876800"/>
            <a:ext cx="838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6106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620000" y="4876800"/>
            <a:ext cx="1524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772400" y="4876800"/>
            <a:ext cx="838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35" name="TextBox 33"/>
          <p:cNvSpPr txBox="1">
            <a:spLocks noChangeArrowheads="1"/>
          </p:cNvSpPr>
          <p:nvPr/>
        </p:nvSpPr>
        <p:spPr bwMode="auto">
          <a:xfrm>
            <a:off x="7086600" y="5486400"/>
            <a:ext cx="152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bg1"/>
                </a:solidFill>
                <a:latin typeface="Arial" charset="0"/>
              </a:rPr>
              <a:t>transfer delay</a:t>
            </a:r>
          </a:p>
        </p:txBody>
      </p:sp>
      <p:sp>
        <p:nvSpPr>
          <p:cNvPr id="17436" name="TextBox 34"/>
          <p:cNvSpPr txBox="1">
            <a:spLocks noChangeArrowheads="1"/>
          </p:cNvSpPr>
          <p:nvPr/>
        </p:nvSpPr>
        <p:spPr bwMode="auto">
          <a:xfrm>
            <a:off x="7162800" y="4267200"/>
            <a:ext cx="160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internal routing</a:t>
            </a:r>
          </a:p>
        </p:txBody>
      </p:sp>
      <p:cxnSp>
        <p:nvCxnSpPr>
          <p:cNvPr id="36" name="Straight Arrow Connector 35"/>
          <p:cNvCxnSpPr>
            <a:endCxn id="26" idx="2"/>
          </p:cNvCxnSpPr>
          <p:nvPr/>
        </p:nvCxnSpPr>
        <p:spPr>
          <a:xfrm rot="10800000">
            <a:off x="6667500" y="5105400"/>
            <a:ext cx="8763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9" idx="2"/>
          </p:cNvCxnSpPr>
          <p:nvPr/>
        </p:nvCxnSpPr>
        <p:spPr>
          <a:xfrm flipV="1">
            <a:off x="8001000" y="5105400"/>
            <a:ext cx="7239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 flipV="1">
            <a:off x="7162800" y="4495800"/>
            <a:ext cx="4572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8077200" y="4495800"/>
            <a:ext cx="3048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1" name="TextBox 39"/>
          <p:cNvSpPr txBox="1">
            <a:spLocks noChangeArrowheads="1"/>
          </p:cNvSpPr>
          <p:nvPr/>
        </p:nvSpPr>
        <p:spPr bwMode="auto">
          <a:xfrm>
            <a:off x="8780463" y="4648200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Times New Roman" charset="0"/>
              </a:rPr>
              <a:t>..</a:t>
            </a:r>
          </a:p>
        </p:txBody>
      </p:sp>
      <p:sp>
        <p:nvSpPr>
          <p:cNvPr id="17442" name="TextBox 40"/>
          <p:cNvSpPr txBox="1">
            <a:spLocks noChangeArrowheads="1"/>
          </p:cNvSpPr>
          <p:nvPr/>
        </p:nvSpPr>
        <p:spPr bwMode="auto">
          <a:xfrm>
            <a:off x="1447800" y="5867400"/>
            <a:ext cx="2522538" cy="4000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bg1"/>
                </a:solidFill>
                <a:latin typeface="Times New Roman" charset="0"/>
              </a:rPr>
              <a:t>atomic operation N</a:t>
            </a:r>
          </a:p>
        </p:txBody>
      </p:sp>
      <p:sp>
        <p:nvSpPr>
          <p:cNvPr id="17443" name="TextBox 41"/>
          <p:cNvSpPr txBox="1">
            <a:spLocks noChangeArrowheads="1"/>
          </p:cNvSpPr>
          <p:nvPr/>
        </p:nvSpPr>
        <p:spPr bwMode="auto">
          <a:xfrm>
            <a:off x="5562600" y="5867400"/>
            <a:ext cx="2887663" cy="4000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bg1"/>
                </a:solidFill>
                <a:latin typeface="Times New Roman" charset="0"/>
              </a:rPr>
              <a:t>atomic operation N+1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581400" y="4038600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5" name="TextBox 44"/>
          <p:cNvSpPr txBox="1">
            <a:spLocks noChangeArrowheads="1"/>
          </p:cNvSpPr>
          <p:nvPr/>
        </p:nvSpPr>
        <p:spPr bwMode="auto">
          <a:xfrm>
            <a:off x="4343400" y="35814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charset="0"/>
              </a:rPr>
              <a:t>time</a:t>
            </a:r>
          </a:p>
        </p:txBody>
      </p:sp>
      <p:sp>
        <p:nvSpPr>
          <p:cNvPr id="7206" name="Slide Number Placeholder 39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01AD1331-F74A-4B0B-B599-2B3FFED93DDC}" type="slidenum">
              <a:rPr lang="en-US" sz="1400" smtClean="0">
                <a:solidFill>
                  <a:srgbClr val="000000"/>
                </a:solidFill>
              </a:rPr>
              <a:pPr eaLnBrk="1" hangingPunct="1">
                <a:defRPr/>
              </a:pPr>
              <a:t>31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111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Latency determines throughput of atomic operations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Throughput of an atomic operation is the rate at which the application can execute an atomic operation on a particular location.</a:t>
            </a:r>
          </a:p>
          <a:p>
            <a:pPr lvl="2"/>
            <a:endParaRPr lang="en-US" smtClean="0"/>
          </a:p>
          <a:p>
            <a:r>
              <a:rPr lang="en-US" smtClean="0"/>
              <a:t>The rate is limited by the total latency of the read-modify-write sequence, typically more than 1000 cycles for global memory (DRAM) locations.</a:t>
            </a:r>
          </a:p>
          <a:p>
            <a:pPr lvl="2"/>
            <a:endParaRPr lang="en-US" smtClean="0"/>
          </a:p>
          <a:p>
            <a:r>
              <a:rPr lang="en-US" smtClean="0"/>
              <a:t>This means that if many threads attempt to do atomic operation on the same location (contention), the memory bandwidth is reduced to &lt; 1/1000!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5E5374-DB0A-4411-BB65-91569AF895B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4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 may have a similar experience in supermarket checkout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Some customers realize that they missed an item after they started to check out</a:t>
            </a:r>
          </a:p>
          <a:p>
            <a:r>
              <a:rPr lang="en-US" smtClean="0"/>
              <a:t>They run to the isle and get the item while the line waits</a:t>
            </a:r>
          </a:p>
          <a:p>
            <a:pPr lvl="1"/>
            <a:r>
              <a:rPr lang="en-US" smtClean="0"/>
              <a:t>The rate of check is reduced due to the long latency of running to the isle and back.</a:t>
            </a:r>
          </a:p>
          <a:p>
            <a:r>
              <a:rPr lang="en-US" smtClean="0"/>
              <a:t>Imagine a store where every customer starts the check out before they even fetch any of the items</a:t>
            </a:r>
          </a:p>
          <a:p>
            <a:pPr lvl="1"/>
            <a:r>
              <a:rPr lang="en-US" smtClean="0"/>
              <a:t>The rate of the checkout will be 1 / (entire shopping time of each customer) </a:t>
            </a:r>
          </a:p>
          <a:p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B57B48-4999-4430-8728-C41A13CFDC2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249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Hardware Improvements (cont.)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half" idx="1"/>
          </p:nvPr>
        </p:nvSpPr>
        <p:spPr>
          <a:xfrm>
            <a:off x="839788" y="1524000"/>
            <a:ext cx="8304212" cy="2208213"/>
          </a:xfrm>
        </p:spPr>
        <p:txBody>
          <a:bodyPr/>
          <a:lstStyle/>
          <a:p>
            <a:r>
              <a:rPr lang="en-US" smtClean="0"/>
              <a:t>Atomic operations on Fermi L2 cache</a:t>
            </a:r>
          </a:p>
          <a:p>
            <a:pPr lvl="1"/>
            <a:r>
              <a:rPr lang="en-US" smtClean="0"/>
              <a:t>medium latency, but still serialized</a:t>
            </a:r>
          </a:p>
          <a:p>
            <a:pPr lvl="1"/>
            <a:r>
              <a:rPr lang="en-US" smtClean="0"/>
              <a:t>Global to all blocks</a:t>
            </a:r>
          </a:p>
          <a:p>
            <a:pPr lvl="1"/>
            <a:r>
              <a:rPr lang="en-US" smtClean="0"/>
              <a:t>“Free improvement” on Global Memory atomics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66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910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57600" y="4876800"/>
            <a:ext cx="1524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196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91" name="TextBox 14"/>
          <p:cNvSpPr txBox="1">
            <a:spLocks noChangeArrowheads="1"/>
          </p:cNvSpPr>
          <p:nvPr/>
        </p:nvSpPr>
        <p:spPr bwMode="auto">
          <a:xfrm>
            <a:off x="3810000" y="4191000"/>
            <a:ext cx="160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internal routing</a:t>
            </a:r>
          </a:p>
        </p:txBody>
      </p:sp>
      <p:cxnSp>
        <p:nvCxnSpPr>
          <p:cNvPr id="16" name="Straight Arrow Connector 15"/>
          <p:cNvCxnSpPr>
            <a:endCxn id="6" idx="2"/>
          </p:cNvCxnSpPr>
          <p:nvPr/>
        </p:nvCxnSpPr>
        <p:spPr>
          <a:xfrm rot="10800000">
            <a:off x="3162300" y="5105400"/>
            <a:ext cx="3429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9" idx="2"/>
          </p:cNvCxnSpPr>
          <p:nvPr/>
        </p:nvCxnSpPr>
        <p:spPr>
          <a:xfrm rot="5400000" flipH="1" flipV="1">
            <a:off x="4057650" y="5162550"/>
            <a:ext cx="304800" cy="190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8" idx="0"/>
          </p:cNvCxnSpPr>
          <p:nvPr/>
        </p:nvCxnSpPr>
        <p:spPr>
          <a:xfrm rot="16200000" flipH="1">
            <a:off x="3295650" y="4705350"/>
            <a:ext cx="304800" cy="381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1" idx="0"/>
          </p:cNvCxnSpPr>
          <p:nvPr/>
        </p:nvCxnSpPr>
        <p:spPr>
          <a:xfrm rot="5400000">
            <a:off x="3905250" y="4667250"/>
            <a:ext cx="304800" cy="1143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6" name="TextBox 32"/>
          <p:cNvSpPr txBox="1">
            <a:spLocks noChangeArrowheads="1"/>
          </p:cNvSpPr>
          <p:nvPr/>
        </p:nvSpPr>
        <p:spPr bwMode="auto">
          <a:xfrm>
            <a:off x="8780463" y="4648200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Times New Roman" charset="0"/>
              </a:rPr>
              <a:t>..</a:t>
            </a:r>
          </a:p>
        </p:txBody>
      </p:sp>
      <p:sp>
        <p:nvSpPr>
          <p:cNvPr id="20497" name="TextBox 33"/>
          <p:cNvSpPr txBox="1">
            <a:spLocks noChangeArrowheads="1"/>
          </p:cNvSpPr>
          <p:nvPr/>
        </p:nvSpPr>
        <p:spPr bwMode="auto">
          <a:xfrm>
            <a:off x="2667000" y="5715000"/>
            <a:ext cx="2057400" cy="33813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atomic operation N</a:t>
            </a:r>
          </a:p>
        </p:txBody>
      </p:sp>
      <p:sp>
        <p:nvSpPr>
          <p:cNvPr id="20498" name="TextBox 34"/>
          <p:cNvSpPr txBox="1">
            <a:spLocks noChangeArrowheads="1"/>
          </p:cNvSpPr>
          <p:nvPr/>
        </p:nvSpPr>
        <p:spPr bwMode="auto">
          <a:xfrm>
            <a:off x="4876800" y="5715000"/>
            <a:ext cx="2351088" cy="33813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atomic operation N+1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581400" y="4038600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0" name="TextBox 36"/>
          <p:cNvSpPr txBox="1">
            <a:spLocks noChangeArrowheads="1"/>
          </p:cNvSpPr>
          <p:nvPr/>
        </p:nvSpPr>
        <p:spPr bwMode="auto">
          <a:xfrm>
            <a:off x="4343400" y="35814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charset="0"/>
              </a:rPr>
              <a:t>time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6670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02" name="TextBox 50"/>
          <p:cNvSpPr txBox="1">
            <a:spLocks noChangeArrowheads="1"/>
          </p:cNvSpPr>
          <p:nvPr/>
        </p:nvSpPr>
        <p:spPr bwMode="auto">
          <a:xfrm>
            <a:off x="3124200" y="5410200"/>
            <a:ext cx="1371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bg1"/>
                </a:solidFill>
                <a:latin typeface="Arial" charset="0"/>
              </a:rPr>
              <a:t>data transfer 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>
            <a:off x="5410200" y="5105400"/>
            <a:ext cx="3429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 flipH="1" flipV="1">
            <a:off x="6267450" y="5162550"/>
            <a:ext cx="304800" cy="190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029200" y="4648200"/>
            <a:ext cx="3048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334000" y="4648200"/>
            <a:ext cx="3048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52578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4864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4008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5867400" y="4876800"/>
            <a:ext cx="1524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0198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6294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876800" y="4876800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14" name="TextBox 61"/>
          <p:cNvSpPr txBox="1">
            <a:spLocks noChangeArrowheads="1"/>
          </p:cNvSpPr>
          <p:nvPr/>
        </p:nvSpPr>
        <p:spPr bwMode="auto">
          <a:xfrm>
            <a:off x="5334000" y="5410200"/>
            <a:ext cx="1371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bg1"/>
                </a:solidFill>
                <a:latin typeface="Arial" charset="0"/>
              </a:rPr>
              <a:t>data transfer </a:t>
            </a:r>
          </a:p>
        </p:txBody>
      </p:sp>
      <p:sp>
        <p:nvSpPr>
          <p:cNvPr id="9251" name="Slide Number Placeholder 34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8713AD78-578A-4956-9771-97898C8AAF43}" type="slidenum">
              <a:rPr lang="en-US" sz="1400" smtClean="0">
                <a:solidFill>
                  <a:srgbClr val="000000"/>
                </a:solidFill>
              </a:rPr>
              <a:pPr eaLnBrk="1" hangingPunct="1">
                <a:defRPr/>
              </a:pPr>
              <a:t>34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194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Hardware Improvements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Atomic operations on Shared Memory</a:t>
            </a:r>
          </a:p>
          <a:p>
            <a:pPr lvl="1"/>
            <a:r>
              <a:rPr lang="en-US" smtClean="0"/>
              <a:t>Very short latency, but still serialized</a:t>
            </a:r>
          </a:p>
          <a:p>
            <a:pPr lvl="1"/>
            <a:r>
              <a:rPr lang="en-US" smtClean="0"/>
              <a:t>Private to each thread block</a:t>
            </a:r>
          </a:p>
          <a:p>
            <a:pPr lvl="1"/>
            <a:r>
              <a:rPr lang="en-US" smtClean="0"/>
              <a:t>Need algorithm work by programmers (more later)</a:t>
            </a:r>
          </a:p>
        </p:txBody>
      </p:sp>
      <p:sp>
        <p:nvSpPr>
          <p:cNvPr id="6" name="Rectangle 5"/>
          <p:cNvSpPr/>
          <p:nvPr/>
        </p:nvSpPr>
        <p:spPr>
          <a:xfrm>
            <a:off x="37338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624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196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14800" y="4876800"/>
            <a:ext cx="1524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672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482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1515" name="TextBox 14"/>
          <p:cNvSpPr txBox="1">
            <a:spLocks noChangeArrowheads="1"/>
          </p:cNvSpPr>
          <p:nvPr/>
        </p:nvSpPr>
        <p:spPr bwMode="auto">
          <a:xfrm>
            <a:off x="3886200" y="4267200"/>
            <a:ext cx="160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internal routing</a:t>
            </a:r>
          </a:p>
        </p:txBody>
      </p:sp>
      <p:cxnSp>
        <p:nvCxnSpPr>
          <p:cNvPr id="16" name="Straight Arrow Connector 15"/>
          <p:cNvCxnSpPr>
            <a:endCxn id="6" idx="2"/>
          </p:cNvCxnSpPr>
          <p:nvPr/>
        </p:nvCxnSpPr>
        <p:spPr>
          <a:xfrm rot="10800000">
            <a:off x="3848100" y="5105400"/>
            <a:ext cx="3429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9" idx="2"/>
          </p:cNvCxnSpPr>
          <p:nvPr/>
        </p:nvCxnSpPr>
        <p:spPr>
          <a:xfrm rot="5400000" flipH="1" flipV="1">
            <a:off x="4286250" y="5162550"/>
            <a:ext cx="304800" cy="190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8" idx="0"/>
          </p:cNvCxnSpPr>
          <p:nvPr/>
        </p:nvCxnSpPr>
        <p:spPr>
          <a:xfrm rot="5400000">
            <a:off x="3924300" y="46863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1" idx="0"/>
          </p:cNvCxnSpPr>
          <p:nvPr/>
        </p:nvCxnSpPr>
        <p:spPr>
          <a:xfrm rot="5400000">
            <a:off x="4305300" y="4610100"/>
            <a:ext cx="3048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0" name="TextBox 32"/>
          <p:cNvSpPr txBox="1">
            <a:spLocks noChangeArrowheads="1"/>
          </p:cNvSpPr>
          <p:nvPr/>
        </p:nvSpPr>
        <p:spPr bwMode="auto">
          <a:xfrm>
            <a:off x="8780463" y="4648200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Times New Roman" charset="0"/>
              </a:rPr>
              <a:t>..</a:t>
            </a:r>
          </a:p>
        </p:txBody>
      </p:sp>
      <p:sp>
        <p:nvSpPr>
          <p:cNvPr id="21521" name="TextBox 33"/>
          <p:cNvSpPr txBox="1">
            <a:spLocks noChangeArrowheads="1"/>
          </p:cNvSpPr>
          <p:nvPr/>
        </p:nvSpPr>
        <p:spPr bwMode="auto">
          <a:xfrm>
            <a:off x="2667000" y="5715000"/>
            <a:ext cx="2057400" cy="33813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atomic operation N</a:t>
            </a:r>
          </a:p>
        </p:txBody>
      </p:sp>
      <p:sp>
        <p:nvSpPr>
          <p:cNvPr id="21522" name="TextBox 34"/>
          <p:cNvSpPr txBox="1">
            <a:spLocks noChangeArrowheads="1"/>
          </p:cNvSpPr>
          <p:nvPr/>
        </p:nvSpPr>
        <p:spPr bwMode="auto">
          <a:xfrm>
            <a:off x="4876800" y="5715000"/>
            <a:ext cx="2351088" cy="33813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chemeClr val="bg1"/>
                </a:solidFill>
                <a:latin typeface="Times New Roman" charset="0"/>
              </a:rPr>
              <a:t>atomic operation N+1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581400" y="4038600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4" name="TextBox 36"/>
          <p:cNvSpPr txBox="1">
            <a:spLocks noChangeArrowheads="1"/>
          </p:cNvSpPr>
          <p:nvPr/>
        </p:nvSpPr>
        <p:spPr bwMode="auto">
          <a:xfrm>
            <a:off x="4343400" y="35814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charset="0"/>
              </a:rPr>
              <a:t>time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5814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0292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2578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715000" y="4876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410200" y="4876800"/>
            <a:ext cx="152400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5626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9436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1532" name="TextBox 50"/>
          <p:cNvSpPr txBox="1">
            <a:spLocks noChangeArrowheads="1"/>
          </p:cNvSpPr>
          <p:nvPr/>
        </p:nvSpPr>
        <p:spPr bwMode="auto">
          <a:xfrm>
            <a:off x="4191000" y="5410200"/>
            <a:ext cx="1371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cs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bg1"/>
                </a:solidFill>
                <a:latin typeface="Arial" charset="0"/>
              </a:rPr>
              <a:t>data transfer </a:t>
            </a:r>
          </a:p>
        </p:txBody>
      </p:sp>
      <p:cxnSp>
        <p:nvCxnSpPr>
          <p:cNvPr id="53" name="Straight Arrow Connector 52"/>
          <p:cNvCxnSpPr>
            <a:endCxn id="45" idx="2"/>
          </p:cNvCxnSpPr>
          <p:nvPr/>
        </p:nvCxnSpPr>
        <p:spPr>
          <a:xfrm rot="10800000">
            <a:off x="5143500" y="5105400"/>
            <a:ext cx="3429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47" idx="2"/>
          </p:cNvCxnSpPr>
          <p:nvPr/>
        </p:nvCxnSpPr>
        <p:spPr>
          <a:xfrm rot="5400000" flipH="1" flipV="1">
            <a:off x="5581650" y="5162550"/>
            <a:ext cx="304800" cy="190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6" idx="0"/>
          </p:cNvCxnSpPr>
          <p:nvPr/>
        </p:nvCxnSpPr>
        <p:spPr>
          <a:xfrm>
            <a:off x="5029200" y="4648200"/>
            <a:ext cx="3048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49" idx="0"/>
          </p:cNvCxnSpPr>
          <p:nvPr/>
        </p:nvCxnSpPr>
        <p:spPr>
          <a:xfrm>
            <a:off x="5334000" y="4648200"/>
            <a:ext cx="3048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4876800" y="48768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226" name="Slide Number Placeholder 33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42220DD5-6D40-4709-B85C-47DD9D4474F7}" type="slidenum">
              <a:rPr lang="en-US" sz="1400" smtClean="0">
                <a:solidFill>
                  <a:srgbClr val="000000"/>
                </a:solidFill>
              </a:rPr>
              <a:pPr eaLnBrk="1" hangingPunct="1">
                <a:defRPr/>
              </a:pPr>
              <a:t>35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54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Atomics in Shared Memory Requires Privatization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Create private copies of the </a:t>
            </a:r>
            <a:r>
              <a:rPr lang="en-US" dirty="0" err="1" smtClean="0"/>
              <a:t>histo</a:t>
            </a:r>
            <a:r>
              <a:rPr lang="en-US" dirty="0" smtClean="0"/>
              <a:t>[] array for each thread block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__global__ void </a:t>
            </a:r>
            <a:r>
              <a:rPr lang="en-US" dirty="0" err="1" smtClean="0"/>
              <a:t>histo_kernel</a:t>
            </a:r>
            <a:r>
              <a:rPr lang="en-US" dirty="0" smtClean="0"/>
              <a:t>(unsigned char *buffer,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			long size, unsigned </a:t>
            </a: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histo</a:t>
            </a:r>
            <a:r>
              <a:rPr lang="en-US" dirty="0" smtClean="0"/>
              <a:t>) 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{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 __shared__ unsigned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histo_private</a:t>
            </a:r>
            <a:r>
              <a:rPr lang="en-US" dirty="0" smtClean="0"/>
              <a:t>[256];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if (</a:t>
            </a:r>
            <a:r>
              <a:rPr lang="en-US" dirty="0" err="1" smtClean="0"/>
              <a:t>threadIdx.x</a:t>
            </a:r>
            <a:r>
              <a:rPr lang="en-US" dirty="0" smtClean="0"/>
              <a:t> &lt; 256) </a:t>
            </a:r>
            <a:r>
              <a:rPr lang="en-US" dirty="0" err="1" smtClean="0"/>
              <a:t>histo_private</a:t>
            </a:r>
            <a:r>
              <a:rPr lang="en-US" dirty="0" smtClean="0"/>
              <a:t>[</a:t>
            </a:r>
            <a:r>
              <a:rPr lang="en-US" dirty="0" err="1" smtClean="0"/>
              <a:t>threadidx.x</a:t>
            </a:r>
            <a:r>
              <a:rPr lang="en-US" dirty="0" smtClean="0"/>
              <a:t>] = 0;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__</a:t>
            </a:r>
            <a:r>
              <a:rPr lang="en-US" dirty="0" err="1" smtClean="0"/>
              <a:t>syncthreads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EE424C-52DF-4BBE-8311-A9270ABA9530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33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 Private Histogram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  </a:t>
            </a:r>
          </a:p>
          <a:p>
            <a:pPr marL="0" indent="0">
              <a:buFontTx/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threadIdx.x</a:t>
            </a:r>
            <a:r>
              <a:rPr lang="en-US" dirty="0" smtClean="0"/>
              <a:t> + </a:t>
            </a:r>
            <a:r>
              <a:rPr lang="en-US" dirty="0" err="1" smtClean="0"/>
              <a:t>blockIdx.x</a:t>
            </a:r>
            <a:r>
              <a:rPr lang="en-US" dirty="0" smtClean="0"/>
              <a:t> * </a:t>
            </a:r>
            <a:r>
              <a:rPr lang="en-US" dirty="0" err="1" smtClean="0"/>
              <a:t>blockDim.x</a:t>
            </a:r>
            <a:r>
              <a:rPr lang="en-US" dirty="0" smtClean="0"/>
              <a:t>;</a:t>
            </a:r>
            <a:endParaRPr lang="en-US" sz="1800" dirty="0" smtClean="0"/>
          </a:p>
          <a:p>
            <a:pPr marL="0" indent="0">
              <a:buFontTx/>
              <a:buNone/>
            </a:pPr>
            <a:r>
              <a:rPr lang="en-US" dirty="0" smtClean="0"/>
              <a:t>// stride is total number of threads</a:t>
            </a:r>
          </a:p>
          <a:p>
            <a:pPr marL="0" indent="0">
              <a:buFontTx/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stride = </a:t>
            </a:r>
            <a:r>
              <a:rPr lang="en-US" dirty="0" err="1" smtClean="0"/>
              <a:t>blockDim.x</a:t>
            </a:r>
            <a:r>
              <a:rPr lang="en-US" dirty="0" smtClean="0"/>
              <a:t> * </a:t>
            </a:r>
            <a:r>
              <a:rPr lang="en-US" dirty="0" err="1" smtClean="0"/>
              <a:t>gridDim.x</a:t>
            </a:r>
            <a:r>
              <a:rPr lang="en-US" dirty="0" smtClean="0"/>
              <a:t>;</a:t>
            </a:r>
          </a:p>
          <a:p>
            <a:pPr marL="0" indent="0">
              <a:buFontTx/>
              <a:buNone/>
            </a:pPr>
            <a:r>
              <a:rPr lang="en-US" dirty="0" smtClean="0"/>
              <a:t>    while (</a:t>
            </a:r>
            <a:r>
              <a:rPr lang="en-US" dirty="0" err="1" smtClean="0"/>
              <a:t>i</a:t>
            </a:r>
            <a:r>
              <a:rPr lang="en-US" dirty="0" smtClean="0"/>
              <a:t> &lt; size) {</a:t>
            </a:r>
          </a:p>
          <a:p>
            <a:pPr marL="0" indent="0">
              <a:buFontTx/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atomicAdd</a:t>
            </a:r>
            <a:r>
              <a:rPr lang="en-US" dirty="0" smtClean="0"/>
              <a:t>( &amp;(</a:t>
            </a:r>
            <a:r>
              <a:rPr lang="en-US" dirty="0" err="1" smtClean="0"/>
              <a:t>histo_private</a:t>
            </a:r>
            <a:r>
              <a:rPr lang="en-US" dirty="0" smtClean="0"/>
              <a:t>[buffer[</a:t>
            </a:r>
            <a:r>
              <a:rPr lang="en-US" dirty="0" err="1" smtClean="0"/>
              <a:t>i</a:t>
            </a:r>
            <a:r>
              <a:rPr lang="en-US" dirty="0" smtClean="0"/>
              <a:t>]), 1);</a:t>
            </a:r>
          </a:p>
          <a:p>
            <a:pPr marL="0" indent="0">
              <a:buFontTx/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i</a:t>
            </a:r>
            <a:r>
              <a:rPr lang="en-US" dirty="0" smtClean="0"/>
              <a:t> += stride;</a:t>
            </a:r>
          </a:p>
          <a:p>
            <a:pPr marL="0" indent="0">
              <a:buFontTx/>
              <a:buNone/>
            </a:pPr>
            <a:r>
              <a:rPr lang="en-US" dirty="0" smtClean="0"/>
              <a:t>    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3D630E-222A-4D9B-A1C0-0417350CB20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158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 Final Histogram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572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   // wait for all other threads in the block to finish</a:t>
            </a:r>
          </a:p>
          <a:p>
            <a:pPr marL="0" indent="0">
              <a:buFontTx/>
              <a:buNone/>
            </a:pPr>
            <a:r>
              <a:rPr lang="en-US" dirty="0" smtClean="0"/>
              <a:t>  __</a:t>
            </a:r>
            <a:r>
              <a:rPr lang="en-US" dirty="0" err="1" smtClean="0"/>
              <a:t>syncthreads</a:t>
            </a:r>
            <a:r>
              <a:rPr lang="en-US" dirty="0" smtClean="0"/>
              <a:t>();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  if (</a:t>
            </a:r>
            <a:r>
              <a:rPr lang="en-US" dirty="0" err="1" smtClean="0"/>
              <a:t>threadIdx.x</a:t>
            </a:r>
            <a:r>
              <a:rPr lang="en-US" dirty="0" smtClean="0"/>
              <a:t> &lt; 256) </a:t>
            </a:r>
          </a:p>
          <a:p>
            <a:pPr marL="0" indent="0">
              <a:buFontTx/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atomicAdd</a:t>
            </a:r>
            <a:r>
              <a:rPr lang="en-US" dirty="0" smtClean="0"/>
              <a:t>( &amp;(</a:t>
            </a:r>
            <a:r>
              <a:rPr lang="en-US" dirty="0" err="1" smtClean="0"/>
              <a:t>histo</a:t>
            </a:r>
            <a:r>
              <a:rPr lang="en-US" dirty="0" smtClean="0"/>
              <a:t>[</a:t>
            </a:r>
            <a:r>
              <a:rPr lang="en-US" dirty="0" err="1" smtClean="0"/>
              <a:t>threadIdx.x</a:t>
            </a:r>
            <a:r>
              <a:rPr lang="en-US" dirty="0" smtClean="0"/>
              <a:t>]), 				    				</a:t>
            </a:r>
            <a:r>
              <a:rPr lang="en-US" dirty="0" err="1" smtClean="0"/>
              <a:t>histo_private</a:t>
            </a:r>
            <a:r>
              <a:rPr lang="en-US" dirty="0" smtClean="0"/>
              <a:t>[</a:t>
            </a:r>
            <a:r>
              <a:rPr lang="en-US" dirty="0" err="1" smtClean="0"/>
              <a:t>threadIdx.x</a:t>
            </a:r>
            <a:r>
              <a:rPr lang="en-US" dirty="0" smtClean="0"/>
              <a:t>] );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911155-CCF0-4E1D-8E99-B66700B39D3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400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on Privatization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305800" cy="4572000"/>
          </a:xfrm>
        </p:spPr>
        <p:txBody>
          <a:bodyPr/>
          <a:lstStyle/>
          <a:p>
            <a:r>
              <a:rPr lang="en-US" smtClean="0"/>
              <a:t>Privatization is a powerful and frequently used techniques for parallelizing applications</a:t>
            </a:r>
          </a:p>
          <a:p>
            <a:pPr lvl="1"/>
            <a:endParaRPr lang="en-US" smtClean="0"/>
          </a:p>
          <a:p>
            <a:r>
              <a:rPr lang="en-US" smtClean="0"/>
              <a:t>The operation needs to be associative and commutative</a:t>
            </a:r>
          </a:p>
          <a:p>
            <a:pPr lvl="1"/>
            <a:r>
              <a:rPr lang="en-US" smtClean="0"/>
              <a:t>Histogram add operation is associative and commutative</a:t>
            </a:r>
          </a:p>
          <a:p>
            <a:pPr lvl="2"/>
            <a:endParaRPr lang="en-US" smtClean="0"/>
          </a:p>
          <a:p>
            <a:r>
              <a:rPr lang="en-US" smtClean="0"/>
              <a:t>The histogram size needs to be small</a:t>
            </a:r>
          </a:p>
          <a:p>
            <a:pPr lvl="1"/>
            <a:r>
              <a:rPr lang="en-US" smtClean="0"/>
              <a:t>Fits into shared memory</a:t>
            </a:r>
          </a:p>
          <a:p>
            <a:pPr marL="1371600" lvl="3" indent="0">
              <a:buFontTx/>
              <a:buNone/>
            </a:pPr>
            <a:endParaRPr lang="en-US" smtClean="0"/>
          </a:p>
          <a:p>
            <a:r>
              <a:rPr lang="en-US" smtClean="0"/>
              <a:t>What if the histogram is too large to privatize?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AC82B0-D982-48A2-9C56-7235FCB7991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42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Common Parallel Coordination Pattern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Multiple customer service agents serving customers </a:t>
            </a:r>
          </a:p>
          <a:p>
            <a:r>
              <a:rPr lang="en-US" smtClean="0"/>
              <a:t>Each customer gets a number</a:t>
            </a:r>
          </a:p>
          <a:p>
            <a:r>
              <a:rPr lang="en-US" smtClean="0"/>
              <a:t>A central display shows the number of the next customer who will be served</a:t>
            </a:r>
          </a:p>
          <a:p>
            <a:r>
              <a:rPr lang="en-US" smtClean="0"/>
              <a:t>When an agent becomes available, he/she calls the number and he/she adds 1 to the display </a:t>
            </a:r>
          </a:p>
          <a:p>
            <a:r>
              <a:rPr lang="en-US" smtClean="0"/>
              <a:t>Bad outcomes</a:t>
            </a:r>
          </a:p>
          <a:p>
            <a:pPr lvl="1"/>
            <a:r>
              <a:rPr lang="en-US" smtClean="0"/>
              <a:t>Multiple customers get the same number</a:t>
            </a:r>
          </a:p>
          <a:p>
            <a:pPr lvl="1"/>
            <a:r>
              <a:rPr lang="en-US" smtClean="0"/>
              <a:t>Multiple agents serve the same number</a:t>
            </a:r>
          </a:p>
          <a:p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D70428-9A31-43D7-A201-50BE5726D97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Atomic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</a:t>
            </a:r>
            <a:r>
              <a:rPr lang="en-US" dirty="0" err="1" smtClean="0"/>
              <a:t>tomicCAS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 *p,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cmp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CAS = compare and swap</a:t>
            </a:r>
          </a:p>
          <a:p>
            <a:pPr marL="857250" lvl="2" indent="0">
              <a:buNone/>
            </a:pPr>
            <a:r>
              <a:rPr lang="en-US" dirty="0" smtClean="0">
                <a:latin typeface="Calibri"/>
                <a:cs typeface="Calibri"/>
              </a:rPr>
              <a:t>//atomically perform the following</a:t>
            </a:r>
          </a:p>
          <a:p>
            <a:pPr marL="857250" lvl="2" indent="0">
              <a:buNone/>
            </a:pPr>
            <a:r>
              <a:rPr lang="en-US" dirty="0" err="1" smtClean="0">
                <a:latin typeface="Calibri"/>
                <a:cs typeface="Calibri"/>
              </a:rPr>
              <a:t>int</a:t>
            </a:r>
            <a:r>
              <a:rPr lang="en-US" dirty="0" smtClean="0">
                <a:latin typeface="Calibri"/>
                <a:cs typeface="Calibri"/>
              </a:rPr>
              <a:t> old = *p;</a:t>
            </a:r>
          </a:p>
          <a:p>
            <a:pPr marL="857250" lvl="2" indent="0">
              <a:buNone/>
            </a:pPr>
            <a:r>
              <a:rPr lang="en-US" dirty="0">
                <a:latin typeface="Calibri"/>
                <a:cs typeface="Calibri"/>
              </a:rPr>
              <a:t>i</a:t>
            </a:r>
            <a:r>
              <a:rPr lang="en-US" dirty="0" smtClean="0">
                <a:latin typeface="Calibri"/>
                <a:cs typeface="Calibri"/>
              </a:rPr>
              <a:t>f(</a:t>
            </a:r>
            <a:r>
              <a:rPr lang="en-US" dirty="0" err="1" smtClean="0">
                <a:latin typeface="Calibri"/>
                <a:cs typeface="Calibri"/>
              </a:rPr>
              <a:t>cmp</a:t>
            </a:r>
            <a:r>
              <a:rPr lang="en-US" dirty="0" smtClean="0">
                <a:latin typeface="Calibri"/>
                <a:cs typeface="Calibri"/>
              </a:rPr>
              <a:t> == old) *p = v;</a:t>
            </a:r>
          </a:p>
          <a:p>
            <a:pPr marL="857250" lvl="2" indent="0">
              <a:buNone/>
            </a:pPr>
            <a:r>
              <a:rPr lang="en-US" dirty="0">
                <a:latin typeface="Calibri"/>
                <a:cs typeface="Calibri"/>
              </a:rPr>
              <a:t>r</a:t>
            </a:r>
            <a:r>
              <a:rPr lang="en-US" dirty="0" smtClean="0">
                <a:latin typeface="Calibri"/>
                <a:cs typeface="Calibri"/>
              </a:rPr>
              <a:t>eturn old;</a:t>
            </a:r>
            <a:endParaRPr lang="en-US" dirty="0" smtClean="0"/>
          </a:p>
          <a:p>
            <a:r>
              <a:rPr lang="en-US" dirty="0" err="1" smtClean="0"/>
              <a:t>AtomicExch</a:t>
            </a:r>
            <a:r>
              <a:rPr lang="en-US" dirty="0" smtClean="0"/>
              <a:t> – unconditional version of CAS</a:t>
            </a:r>
          </a:p>
          <a:p>
            <a:pPr marL="800100" lvl="2" indent="0">
              <a:buNone/>
            </a:pPr>
            <a:r>
              <a:rPr lang="en-US" dirty="0" err="1">
                <a:latin typeface="Calibri"/>
                <a:cs typeface="Calibri"/>
              </a:rPr>
              <a:t>i</a:t>
            </a:r>
            <a:r>
              <a:rPr lang="en-US" dirty="0" err="1" smtClean="0">
                <a:latin typeface="Calibri"/>
                <a:cs typeface="Calibri"/>
              </a:rPr>
              <a:t>nt</a:t>
            </a:r>
            <a:r>
              <a:rPr lang="en-US" dirty="0" smtClean="0">
                <a:latin typeface="Calibri"/>
                <a:cs typeface="Calibri"/>
              </a:rPr>
              <a:t> old = *p;</a:t>
            </a:r>
          </a:p>
          <a:p>
            <a:pPr marL="800100" lvl="2" indent="0">
              <a:buNone/>
            </a:pPr>
            <a:r>
              <a:rPr lang="en-US" dirty="0" smtClean="0">
                <a:latin typeface="Calibri"/>
                <a:cs typeface="Calibri"/>
              </a:rPr>
              <a:t>*p = v;</a:t>
            </a:r>
          </a:p>
          <a:p>
            <a:pPr marL="800100" lvl="2" indent="0">
              <a:buNone/>
            </a:pPr>
            <a:r>
              <a:rPr lang="en-US" dirty="0">
                <a:latin typeface="Calibri"/>
                <a:cs typeface="Calibri"/>
              </a:rPr>
              <a:t>r</a:t>
            </a:r>
            <a:r>
              <a:rPr lang="en-US" dirty="0" smtClean="0">
                <a:latin typeface="Calibri"/>
                <a:cs typeface="Calibri"/>
              </a:rPr>
              <a:t>eturn old</a:t>
            </a:r>
          </a:p>
          <a:p>
            <a:r>
              <a:rPr lang="en-US" dirty="0" smtClean="0"/>
              <a:t>What are these used for?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83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 causes control divergence in GPUs</a:t>
            </a:r>
            <a:endParaRPr lang="en-US" dirty="0"/>
          </a:p>
        </p:txBody>
      </p:sp>
      <p:pic>
        <p:nvPicPr>
          <p:cNvPr id="6" name="Content Placeholder 5" descr="Screen Shot 2015-11-01 at 10.20.16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" r="1956"/>
          <a:stretch>
            <a:fillRect/>
          </a:stretch>
        </p:blipFill>
        <p:spPr>
          <a:xfrm>
            <a:off x="1524000" y="1524000"/>
            <a:ext cx="6629400" cy="364921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43000" y="5715000"/>
            <a:ext cx="6086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Divergence deadlock if locking thread idles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31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to locking?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Lock-free algorithms/data structures</a:t>
            </a:r>
          </a:p>
          <a:p>
            <a:pPr lvl="1"/>
            <a:r>
              <a:rPr lang="en-US" dirty="0" smtClean="0"/>
              <a:t>Update a private copy</a:t>
            </a:r>
          </a:p>
          <a:p>
            <a:pPr lvl="1"/>
            <a:r>
              <a:rPr lang="en-US" dirty="0" smtClean="0"/>
              <a:t>Try to atomically update a global data structure using compare and swap or similar</a:t>
            </a:r>
          </a:p>
          <a:p>
            <a:pPr lvl="1"/>
            <a:r>
              <a:rPr lang="en-US" dirty="0" smtClean="0"/>
              <a:t>Retry if failed</a:t>
            </a:r>
          </a:p>
          <a:p>
            <a:pPr lvl="1"/>
            <a:r>
              <a:rPr lang="en-US" dirty="0" smtClean="0"/>
              <a:t>Need data structures that support this kind of operation</a:t>
            </a:r>
          </a:p>
          <a:p>
            <a:endParaRPr lang="en-US" dirty="0"/>
          </a:p>
          <a:p>
            <a:r>
              <a:rPr lang="en-US" dirty="0" smtClean="0"/>
              <a:t>Wait-free algorithms/data structures</a:t>
            </a:r>
          </a:p>
          <a:p>
            <a:pPr lvl="1"/>
            <a:r>
              <a:rPr lang="en-US" dirty="0" smtClean="0"/>
              <a:t>Similar to </a:t>
            </a:r>
            <a:r>
              <a:rPr lang="en-US" dirty="0" err="1" smtClean="0"/>
              <a:t>histogramming</a:t>
            </a:r>
            <a:r>
              <a:rPr lang="en-US" dirty="0" smtClean="0"/>
              <a:t> – don</a:t>
            </a:r>
            <a:r>
              <a:rPr lang="uk-UA" dirty="0" smtClean="0"/>
              <a:t>’</a:t>
            </a:r>
            <a:r>
              <a:rPr lang="en-US" dirty="0" smtClean="0"/>
              <a:t>t wait, but atomic update</a:t>
            </a:r>
          </a:p>
          <a:p>
            <a:pPr lvl="1"/>
            <a:r>
              <a:rPr lang="en-US" dirty="0" smtClean="0"/>
              <a:t>But applies only to some algorithms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131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free vs. locking</a:t>
            </a:r>
            <a:endParaRPr lang="en-US" dirty="0"/>
          </a:p>
        </p:txBody>
      </p:sp>
      <p:pic>
        <p:nvPicPr>
          <p:cNvPr id="6" name="Content Placeholder 5" descr="Screen Shot 2015-11-01 at 10.25.18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24" r="-7824"/>
          <a:stretch>
            <a:fillRect/>
          </a:stretch>
        </p:blipFill>
        <p:spPr>
          <a:xfrm>
            <a:off x="228600" y="1143000"/>
            <a:ext cx="9413240" cy="51816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6400801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from </a:t>
            </a:r>
            <a:r>
              <a:rPr lang="en-US" dirty="0" err="1" smtClean="0"/>
              <a:t>Nvidia</a:t>
            </a:r>
            <a:r>
              <a:rPr lang="en-US" dirty="0" smtClean="0"/>
              <a:t> presentation at GTC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7266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Linked List Example</a:t>
            </a:r>
            <a:endParaRPr lang="en-US" dirty="0"/>
          </a:p>
        </p:txBody>
      </p:sp>
      <p:pic>
        <p:nvPicPr>
          <p:cNvPr id="6" name="Content Placeholder 5" descr="Screen Shot 2015-11-01 at 10.29.1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4953" b="-54953"/>
          <a:stretch>
            <a:fillRect/>
          </a:stretch>
        </p:blipFill>
        <p:spPr>
          <a:xfrm>
            <a:off x="990600" y="228600"/>
            <a:ext cx="6629400" cy="364921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7" name="Picture 6" descr="Screen Shot 2015-11-01 at 10.32.0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971800"/>
            <a:ext cx="6307189" cy="1905000"/>
          </a:xfrm>
          <a:prstGeom prst="rect">
            <a:avLst/>
          </a:prstGeom>
        </p:spPr>
      </p:pic>
      <p:pic>
        <p:nvPicPr>
          <p:cNvPr id="8" name="Picture 7" descr="Screen Shot 2015-11-01 at 10.33.48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903664"/>
            <a:ext cx="5181600" cy="197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84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Screen Shot 2015-11-01 at 10.35.2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193" b="-25193"/>
          <a:stretch>
            <a:fillRect/>
          </a:stretch>
        </p:blipFill>
        <p:spPr/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20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7" name="Picture 6" descr="Screen Shot 2015-11-01 at 10.37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057400"/>
            <a:ext cx="7543800" cy="3803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99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Screen Shot 2015-11-01 at 10.41.07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5" r="2935"/>
          <a:stretch>
            <a:fillRect/>
          </a:stretch>
        </p:blipFill>
        <p:spPr>
          <a:xfrm>
            <a:off x="17469" y="914400"/>
            <a:ext cx="9150350" cy="503689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A5E709-04CB-4EA7-AC83-95C9CC00A580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69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ANY MORE QUESTIONS?</a:t>
            </a:r>
            <a:endParaRPr lang="en-US" dirty="0"/>
          </a:p>
        </p:txBody>
      </p:sp>
      <p:sp>
        <p:nvSpPr>
          <p:cNvPr id="2662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09DE18-F4D6-4893-AB2B-7DD5231006F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35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Common Arbitration Pattern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Multiple customers booking air tickets</a:t>
            </a:r>
          </a:p>
          <a:p>
            <a:r>
              <a:rPr lang="en-US" smtClean="0"/>
              <a:t>Each </a:t>
            </a:r>
          </a:p>
          <a:p>
            <a:pPr lvl="1"/>
            <a:r>
              <a:rPr lang="en-US" smtClean="0"/>
              <a:t>Brings up a flight seat map</a:t>
            </a:r>
          </a:p>
          <a:p>
            <a:pPr lvl="1"/>
            <a:r>
              <a:rPr lang="en-US" smtClean="0"/>
              <a:t>Decides on a seat</a:t>
            </a:r>
          </a:p>
          <a:p>
            <a:pPr lvl="1"/>
            <a:r>
              <a:rPr lang="en-US" smtClean="0"/>
              <a:t>Update the  the seat map, mark the seat as taken</a:t>
            </a:r>
          </a:p>
          <a:p>
            <a:pPr lvl="1"/>
            <a:endParaRPr lang="en-US" smtClean="0"/>
          </a:p>
          <a:p>
            <a:r>
              <a:rPr lang="en-US" smtClean="0"/>
              <a:t>A bad outcome</a:t>
            </a:r>
          </a:p>
          <a:p>
            <a:pPr lvl="1"/>
            <a:r>
              <a:rPr lang="en-US" smtClean="0"/>
              <a:t>Multiple passengers ended up booking the same seat</a:t>
            </a:r>
          </a:p>
          <a:p>
            <a:pPr lvl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10400" y="6324600"/>
            <a:ext cx="1905000" cy="457200"/>
          </a:xfrm>
        </p:spPr>
        <p:txBody>
          <a:bodyPr/>
          <a:lstStyle/>
          <a:p>
            <a:pPr>
              <a:defRPr/>
            </a:pPr>
            <a:fld id="{C4B386CB-E233-4E14-B2B1-36ED6D7F71A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BA3AEC-505E-4EA5-8BAE-D60693F40047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Atomic Operations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2971800"/>
            <a:ext cx="7924800" cy="3124200"/>
          </a:xfrm>
        </p:spPr>
        <p:txBody>
          <a:bodyPr/>
          <a:lstStyle/>
          <a:p>
            <a:pPr marL="228600" indent="-228600" eaLnBrk="1" hangingPunct="1">
              <a:buFontTx/>
              <a:buNone/>
            </a:pPr>
            <a:r>
              <a:rPr lang="en-US" smtClean="0"/>
              <a:t>	If Mem[x] was initially 0, what would the value of Mem[x] be after threads 1 and 2 have completed?</a:t>
            </a:r>
          </a:p>
          <a:p>
            <a:pPr marL="628650" lvl="1" indent="-228600" eaLnBrk="1" hangingPunct="1"/>
            <a:r>
              <a:rPr lang="en-US" smtClean="0"/>
              <a:t>What does each thread get in their Old variable?</a:t>
            </a:r>
          </a:p>
          <a:p>
            <a:pPr marL="228600" indent="-228600" eaLnBrk="1" hangingPunct="1"/>
            <a:endParaRPr lang="en-US" smtClean="0"/>
          </a:p>
          <a:p>
            <a:pPr marL="228600" indent="-228600" eaLnBrk="1" hangingPunct="1">
              <a:buFontTx/>
              <a:buNone/>
            </a:pPr>
            <a:r>
              <a:rPr lang="en-US" smtClean="0"/>
              <a:t>	The answer may vary due to data races. To avoid data races, you should use atomic operations</a:t>
            </a: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1143000" y="1524000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thread1:</a:t>
            </a:r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4838700" y="1524000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thread2: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5883275" y="1524000"/>
            <a:ext cx="2230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2225675" y="1524000"/>
            <a:ext cx="2230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Old </a:t>
            </a:r>
            <a:r>
              <a:rPr lang="en-US">
                <a:sym typeface="Wingdings" pitchFamily="2" charset="2"/>
              </a:rPr>
              <a:t> Mem[x]</a:t>
            </a:r>
          </a:p>
          <a:p>
            <a:pPr eaLnBrk="1" hangingPunct="1"/>
            <a:r>
              <a:rPr lang="en-US">
                <a:sym typeface="Wingdings" pitchFamily="2" charset="2"/>
              </a:rPr>
              <a:t>New  Old + 1</a:t>
            </a:r>
          </a:p>
          <a:p>
            <a:pPr eaLnBrk="1" hangingPunct="1"/>
            <a:r>
              <a:rPr lang="en-US"/>
              <a:t>Mem[x] </a:t>
            </a:r>
            <a:r>
              <a:rPr lang="en-US">
                <a:sym typeface="Wingdings" pitchFamily="2" charset="2"/>
              </a:rPr>
              <a:t> New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Timing Scenario #1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905000" y="1524000"/>
          <a:ext cx="54864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497"/>
                <a:gridCol w="2517178"/>
                <a:gridCol w="2163725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1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2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(0)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(1)</a:t>
                      </a:r>
                      <a:r>
                        <a:rPr lang="en-US" sz="1800" baseline="0" dirty="0" smtClean="0">
                          <a:sym typeface="Wingdings" pitchFamily="2" charset="2"/>
                        </a:rPr>
                        <a:t> New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  Old + 1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(2) New  Old + 1</a:t>
                      </a: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(2)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9253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419600"/>
            <a:ext cx="8304213" cy="1674813"/>
          </a:xfrm>
        </p:spPr>
        <p:txBody>
          <a:bodyPr/>
          <a:lstStyle/>
          <a:p>
            <a:r>
              <a:rPr lang="en-US" smtClean="0"/>
              <a:t>Thread 1 Old = 0</a:t>
            </a:r>
          </a:p>
          <a:p>
            <a:r>
              <a:rPr lang="en-US" smtClean="0"/>
              <a:t>Thread 2 Old = 1</a:t>
            </a:r>
          </a:p>
          <a:p>
            <a:r>
              <a:rPr lang="en-US" smtClean="0"/>
              <a:t>Mem[x] = 2 after the sequence</a:t>
            </a: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8234A2-7C3D-41FD-BFE2-D85CF2E90F5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Timing Scenario #2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905000" y="1524000"/>
          <a:ext cx="5486400" cy="2865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497"/>
                <a:gridCol w="2517178"/>
                <a:gridCol w="2163725"/>
              </a:tblGrid>
              <a:tr h="3708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1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2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(0)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(1) New  Old + 1</a:t>
                      </a:r>
                    </a:p>
                  </a:txBody>
                  <a:tcPr marT="45725" marB="45725"/>
                </a:tc>
              </a:tr>
              <a:tr h="64015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(2)</a:t>
                      </a:r>
                      <a:r>
                        <a:rPr lang="en-US" sz="1800" baseline="0" dirty="0" smtClean="0">
                          <a:sym typeface="Wingdings" pitchFamily="2" charset="2"/>
                        </a:rPr>
                        <a:t> New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  Old + 1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25" marB="45725"/>
                </a:tc>
              </a:tr>
              <a:tr h="3708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(2)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10277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419600"/>
            <a:ext cx="8304213" cy="1674813"/>
          </a:xfrm>
        </p:spPr>
        <p:txBody>
          <a:bodyPr/>
          <a:lstStyle/>
          <a:p>
            <a:r>
              <a:rPr lang="en-US" smtClean="0"/>
              <a:t>Thread 1 Old = 1</a:t>
            </a:r>
          </a:p>
          <a:p>
            <a:r>
              <a:rPr lang="en-US" smtClean="0"/>
              <a:t>Thread 2 Old = 0</a:t>
            </a:r>
          </a:p>
          <a:p>
            <a:r>
              <a:rPr lang="en-US" smtClean="0"/>
              <a:t>Mem[x] = 2 after the sequence</a:t>
            </a: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CF924D-9893-4976-8854-3F42BC8357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Timing Scenario #3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905000" y="1524000"/>
          <a:ext cx="54864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497"/>
                <a:gridCol w="2517178"/>
                <a:gridCol w="2163725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1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Thread 2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(0)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(1)</a:t>
                      </a:r>
                      <a:r>
                        <a:rPr lang="en-US" sz="1800" baseline="0" dirty="0" smtClean="0">
                          <a:sym typeface="Wingdings" pitchFamily="2" charset="2"/>
                        </a:rPr>
                        <a:t> New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  Old + 1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(0) Old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</a:t>
                      </a:r>
                      <a:r>
                        <a:rPr lang="en-US" sz="1800" dirty="0" err="1" smtClean="0">
                          <a:sym typeface="Wingdings" pitchFamily="2" charset="2"/>
                        </a:rPr>
                        <a:t>Mem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[x]</a:t>
                      </a: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ym typeface="Wingdings" pitchFamily="2" charset="2"/>
                      </a:endParaRP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Wingdings" pitchFamily="2" charset="2"/>
                        </a:rPr>
                        <a:t>(1) New  Old + 1</a:t>
                      </a:r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(1) </a:t>
                      </a:r>
                      <a:r>
                        <a:rPr lang="en-US" sz="1800" dirty="0" err="1" smtClean="0"/>
                        <a:t>Mem</a:t>
                      </a:r>
                      <a:r>
                        <a:rPr lang="en-US" sz="1800" dirty="0" smtClean="0"/>
                        <a:t>[x] </a:t>
                      </a:r>
                      <a:r>
                        <a:rPr lang="en-US" sz="1800" dirty="0" smtClean="0">
                          <a:sym typeface="Wingdings" pitchFamily="2" charset="2"/>
                        </a:rPr>
                        <a:t> New</a:t>
                      </a:r>
                      <a:endParaRPr lang="en-US" sz="1800" dirty="0" smtClean="0"/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11301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419600"/>
            <a:ext cx="8304213" cy="1674813"/>
          </a:xfrm>
        </p:spPr>
        <p:txBody>
          <a:bodyPr/>
          <a:lstStyle/>
          <a:p>
            <a:r>
              <a:rPr lang="en-US" smtClean="0"/>
              <a:t>Thread 1 Old = 0</a:t>
            </a:r>
          </a:p>
          <a:p>
            <a:r>
              <a:rPr lang="en-US" smtClean="0"/>
              <a:t>Thread 2 Old = 0</a:t>
            </a:r>
          </a:p>
          <a:p>
            <a:r>
              <a:rPr lang="en-US" smtClean="0"/>
              <a:t>Mem[x] = 1 after the sequence</a:t>
            </a: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1EC9F7-7A22-4910-8E56-510D10F66D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52D919-40E6-4999-BD1F-F0BF6EF983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FC97F39-8FAA-46B0-9928-B5251A2DC9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0C8DD-BC54-47E1-BD01-78317444B4F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46840</TotalTime>
  <Words>2481</Words>
  <Application>Microsoft Macintosh PowerPoint</Application>
  <PresentationFormat>On-screen Show (4:3)</PresentationFormat>
  <Paragraphs>779</Paragraphs>
  <Slides>48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Default Design</vt:lpstr>
      <vt:lpstr>CS/EE 217  GPU Architecture and Parallel Programming  Lecture 9 Atomic Operations and Histogramming </vt:lpstr>
      <vt:lpstr>Objective</vt:lpstr>
      <vt:lpstr>A Common Collaboration Pattern</vt:lpstr>
      <vt:lpstr>A Common Parallel Coordination Pattern</vt:lpstr>
      <vt:lpstr>A Common Arbitration Pattern</vt:lpstr>
      <vt:lpstr>Atomic Operations</vt:lpstr>
      <vt:lpstr>Timing Scenario #1</vt:lpstr>
      <vt:lpstr>Timing Scenario #2</vt:lpstr>
      <vt:lpstr>Timing Scenario #3</vt:lpstr>
      <vt:lpstr>Timing Scenario #4</vt:lpstr>
      <vt:lpstr>Atomic Operations –  To Ensure Good Outcomes</vt:lpstr>
      <vt:lpstr>Without Atomic Operations</vt:lpstr>
      <vt:lpstr>Atomic Operations in General</vt:lpstr>
      <vt:lpstr>Atomic Operations in CUDA</vt:lpstr>
      <vt:lpstr>More Atomic Adds in CUDA</vt:lpstr>
      <vt:lpstr>Histogramming</vt:lpstr>
      <vt:lpstr>A Histogram Example</vt:lpstr>
      <vt:lpstr>Iteration #1 – 1st letter in each section</vt:lpstr>
      <vt:lpstr>Iteration #2 – 2nd letter in each section</vt:lpstr>
      <vt:lpstr>Iteration #3</vt:lpstr>
      <vt:lpstr>Iteration #4</vt:lpstr>
      <vt:lpstr>Iteration #5</vt:lpstr>
      <vt:lpstr>What is wrong with the algorithm?</vt:lpstr>
      <vt:lpstr>Objective</vt:lpstr>
      <vt:lpstr>What is wrong with the algorithm?</vt:lpstr>
      <vt:lpstr>Iteration 2</vt:lpstr>
      <vt:lpstr>A Histogram Kernel</vt:lpstr>
      <vt:lpstr>More on the Histogram Kernel</vt:lpstr>
      <vt:lpstr>Atomic Operations on DRAM</vt:lpstr>
      <vt:lpstr>Atomic Operations on DRAM</vt:lpstr>
      <vt:lpstr>Atomic Operations on DRAM</vt:lpstr>
      <vt:lpstr>Latency determines throughput of atomic operations</vt:lpstr>
      <vt:lpstr>You may have a similar experience in supermarket checkout</vt:lpstr>
      <vt:lpstr>Hardware Improvements (cont.)</vt:lpstr>
      <vt:lpstr>Hardware Improvements</vt:lpstr>
      <vt:lpstr>Atomics in Shared Memory Requires Privatization</vt:lpstr>
      <vt:lpstr>Build Private Histogram</vt:lpstr>
      <vt:lpstr>Build Final Histogram</vt:lpstr>
      <vt:lpstr>More on Privatization</vt:lpstr>
      <vt:lpstr>Other Atomic operations</vt:lpstr>
      <vt:lpstr>Locking causes control divergence in GPUs</vt:lpstr>
      <vt:lpstr>Alternatives to locking?</vt:lpstr>
      <vt:lpstr>Lock free vs. locking</vt:lpstr>
      <vt:lpstr>Parallel Linked List Example</vt:lpstr>
      <vt:lpstr>PowerPoint Presentation</vt:lpstr>
      <vt:lpstr>PowerPoint Presentation</vt:lpstr>
      <vt:lpstr>PowerPoint Presentation</vt:lpstr>
      <vt:lpstr>ANY MORE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hwu</dc:creator>
  <cp:lastModifiedBy>Nael Abu-Ghazaleh</cp:lastModifiedBy>
  <cp:revision>296</cp:revision>
  <dcterms:created xsi:type="dcterms:W3CDTF">1601-01-01T00:00:00Z</dcterms:created>
  <dcterms:modified xsi:type="dcterms:W3CDTF">2019-11-13T17:17:55Z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