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6"/>
  </p:notesMasterIdLst>
  <p:handoutMasterIdLst>
    <p:handoutMasterId r:id="rId57"/>
  </p:handoutMasterIdLst>
  <p:sldIdLst>
    <p:sldId id="256" r:id="rId5"/>
    <p:sldId id="617" r:id="rId6"/>
    <p:sldId id="618" r:id="rId7"/>
    <p:sldId id="619" r:id="rId8"/>
    <p:sldId id="620" r:id="rId9"/>
    <p:sldId id="621" r:id="rId10"/>
    <p:sldId id="622" r:id="rId11"/>
    <p:sldId id="623" r:id="rId12"/>
    <p:sldId id="624" r:id="rId13"/>
    <p:sldId id="625" r:id="rId14"/>
    <p:sldId id="626" r:id="rId15"/>
    <p:sldId id="627" r:id="rId16"/>
    <p:sldId id="628" r:id="rId17"/>
    <p:sldId id="629" r:id="rId18"/>
    <p:sldId id="630" r:id="rId19"/>
    <p:sldId id="631" r:id="rId20"/>
    <p:sldId id="632" r:id="rId21"/>
    <p:sldId id="633" r:id="rId22"/>
    <p:sldId id="467" r:id="rId23"/>
    <p:sldId id="611" r:id="rId24"/>
    <p:sldId id="587" r:id="rId25"/>
    <p:sldId id="567" r:id="rId26"/>
    <p:sldId id="568" r:id="rId27"/>
    <p:sldId id="570" r:id="rId28"/>
    <p:sldId id="544" r:id="rId29"/>
    <p:sldId id="572" r:id="rId30"/>
    <p:sldId id="574" r:id="rId31"/>
    <p:sldId id="573" r:id="rId32"/>
    <p:sldId id="571" r:id="rId33"/>
    <p:sldId id="599" r:id="rId34"/>
    <p:sldId id="614" r:id="rId35"/>
    <p:sldId id="608" r:id="rId36"/>
    <p:sldId id="616" r:id="rId37"/>
    <p:sldId id="615" r:id="rId38"/>
    <p:sldId id="607" r:id="rId39"/>
    <p:sldId id="575" r:id="rId40"/>
    <p:sldId id="576" r:id="rId41"/>
    <p:sldId id="588" r:id="rId42"/>
    <p:sldId id="589" r:id="rId43"/>
    <p:sldId id="609" r:id="rId44"/>
    <p:sldId id="590" r:id="rId45"/>
    <p:sldId id="591" r:id="rId46"/>
    <p:sldId id="592" r:id="rId47"/>
    <p:sldId id="593" r:id="rId48"/>
    <p:sldId id="594" r:id="rId49"/>
    <p:sldId id="595" r:id="rId50"/>
    <p:sldId id="596" r:id="rId51"/>
    <p:sldId id="597" r:id="rId52"/>
    <p:sldId id="598" r:id="rId53"/>
    <p:sldId id="613" r:id="rId54"/>
    <p:sldId id="610" r:id="rId55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1" autoAdjust="0"/>
    <p:restoredTop sz="84852" autoAdjust="0"/>
  </p:normalViewPr>
  <p:slideViewPr>
    <p:cSldViewPr>
      <p:cViewPr varScale="1">
        <p:scale>
          <a:sx n="93" d="100"/>
          <a:sy n="93" d="100"/>
        </p:scale>
        <p:origin x="-14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fld id="{641EFC71-73CB-4B3B-AAF7-90FFDB1AC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8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CB7BA82-E42C-4DB2-84D5-EA9D3935F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11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1037AF-A8E6-4476-8F7B-2DF6556986AB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WMH: Does the work efficiency really matter? It seems that as long as the resources are not saturated, the less</a:t>
            </a:r>
          </a:p>
          <a:p>
            <a:r>
              <a:rPr lang="en-US" smtClean="0"/>
              <a:t>Efficit algorithm may even run faster because it takes log(N) steps rather than 2*log(N)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A054-D945-4365-8776-8681CB2A3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6DBD-2996-4462-9BC1-1F23D14D2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8BB8F-6E15-4ABB-9C05-2BC1DF47D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E3D6-BAAE-455E-95F8-3A51D8CBB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1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B244A-E6FC-432F-AD9E-61DEBF39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2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A923-ECEA-47D1-BB86-55FDED63E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156E1-1549-4A1D-845D-E44E5369E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8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B0E5F-833A-485A-9738-F374F19A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0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23F5-59B3-4D7B-8EE8-014F37D5A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8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8D5AA-079A-42DE-B3A0-97F1D821B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9AA7D-D48B-44E8-A748-3AF761B90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8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6C3C0-18F6-4BFD-AAF8-07F0F47DB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B6A98-8371-45F9-83D1-31AAFD1B0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5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2007-2016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AAC338-E54F-4A18-96AA-A1F129EEC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pload.wikimedia.org/wikipedia/commons/8/81/Prefix_sum_16.svg" TargetMode="Externa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pload.wikimedia.org/wikipedia/commons/8/81/Prefix_sum_16.svg" TargetMode="Externa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541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pitchFamily="18" charset="0"/>
              </a:rPr>
              <a:t>© David Kirk/NVIDIA and Wen-</a:t>
            </a:r>
            <a:r>
              <a:rPr lang="en-US" sz="1200" dirty="0" err="1" smtClean="0">
                <a:cs typeface="Times New Roman" pitchFamily="18" charset="0"/>
              </a:rPr>
              <a:t>mei</a:t>
            </a:r>
            <a:r>
              <a:rPr lang="en-US" sz="1200" dirty="0" smtClean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  </a:t>
            </a:r>
            <a:r>
              <a:rPr lang="en-US" sz="1200" dirty="0" smtClean="0">
                <a:cs typeface="Times New Roman" pitchFamily="18" charset="0"/>
              </a:rPr>
              <a:t>University </a:t>
            </a:r>
            <a:r>
              <a:rPr lang="en-US" sz="1200" dirty="0" smtClean="0">
                <a:cs typeface="Times New Roman" pitchFamily="18" charset="0"/>
              </a:rPr>
              <a:t>of </a:t>
            </a:r>
            <a:r>
              <a:rPr lang="en-US" sz="1200" dirty="0" smtClean="0">
                <a:cs typeface="Times New Roman" pitchFamily="18" charset="0"/>
              </a:rPr>
              <a:t>Illinois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7A9D50-901F-489A-BB1C-F40E4D93722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CS/EE217</a:t>
            </a:r>
            <a:br>
              <a:rPr lang="en-US" sz="28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sz="3200" dirty="0" smtClean="0">
                <a:ea typeface="Gulim" pitchFamily="34" charset="-127"/>
              </a:rPr>
              <a:t> </a:t>
            </a:r>
            <a:r>
              <a:rPr lang="en-US" sz="3200" dirty="0" smtClean="0">
                <a:latin typeface="Arial" charset="0"/>
                <a:ea typeface="Gulim" pitchFamily="34" charset="-127"/>
                <a:cs typeface="Arial" charset="0"/>
              </a:rPr>
              <a:t>GPU Architecture and Parallel Programming</a:t>
            </a:r>
            <a:r>
              <a:rPr lang="en-US" sz="3200" dirty="0" smtClean="0">
                <a:latin typeface="Arial" charset="0"/>
                <a:ea typeface="Gulim" pitchFamily="34" charset="-127"/>
              </a:rPr>
              <a:t/>
            </a:r>
            <a:br>
              <a:rPr lang="en-US" sz="32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Arial" charset="0"/>
                <a:cs typeface="Arial" charset="0"/>
              </a:rPr>
              <a:t>Lecture </a:t>
            </a:r>
            <a:r>
              <a:rPr lang="en-US" sz="3600" dirty="0">
                <a:latin typeface="Arial" charset="0"/>
                <a:cs typeface="Arial" charset="0"/>
              </a:rPr>
              <a:t>8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Parallel Computation Patterns – Parallel Scan (Prefix Sum) </a:t>
            </a:r>
            <a:r>
              <a:rPr lang="en-US" sz="4400" dirty="0" smtClean="0"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latin typeface="Arial" charset="0"/>
                <a:cs typeface="Arial" charset="0"/>
              </a:rPr>
            </a:b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Inclusive Scan using </a:t>
            </a:r>
            <a:br>
              <a:rPr lang="en-US" dirty="0" smtClean="0"/>
            </a:br>
            <a:r>
              <a:rPr lang="en-US" dirty="0" smtClean="0"/>
              <a:t>Reduction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each output element as the reduction of all previous elements</a:t>
            </a:r>
          </a:p>
          <a:p>
            <a:pPr lvl="1"/>
            <a:r>
              <a:rPr lang="en-US" dirty="0" smtClean="0"/>
              <a:t>Some reduction partial sums will be shared among the calculation of output elements</a:t>
            </a:r>
          </a:p>
          <a:p>
            <a:pPr lvl="1"/>
            <a:r>
              <a:rPr lang="en-US" dirty="0" smtClean="0"/>
              <a:t>Based on hardware added design by Peter Kogge and Harold Stone at IBM in the 1970s – Kogge-Stone Trees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98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A61F44-28E9-41AE-ACB7-F386E82476F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Inclusive Scan Algorithm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340475" y="1736725"/>
            <a:ext cx="280352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 smtClean="0">
                <a:latin typeface="Arial" charset="0"/>
              </a:rPr>
              <a:t>Load </a:t>
            </a:r>
            <a:r>
              <a:rPr lang="en-US" sz="1800" dirty="0">
                <a:latin typeface="Arial" charset="0"/>
              </a:rPr>
              <a:t>input from 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global </a:t>
            </a:r>
            <a:r>
              <a:rPr lang="en-US" sz="1800" dirty="0">
                <a:latin typeface="Arial" charset="0"/>
              </a:rPr>
              <a:t>memory </a:t>
            </a:r>
            <a:r>
              <a:rPr lang="en-US" sz="1800" dirty="0" smtClean="0">
                <a:latin typeface="Arial" charset="0"/>
              </a:rPr>
              <a:t>into 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shared </a:t>
            </a:r>
            <a:r>
              <a:rPr lang="en-US" sz="1800" dirty="0" smtClean="0">
                <a:latin typeface="Arial" charset="0"/>
              </a:rPr>
              <a:t>memory array T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643995" y="3338513"/>
            <a:ext cx="559223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Each thread </a:t>
            </a:r>
            <a:r>
              <a:rPr lang="en-US" sz="1800" dirty="0" smtClean="0">
                <a:latin typeface="Arial" charset="0"/>
              </a:rPr>
              <a:t>loads </a:t>
            </a:r>
            <a:r>
              <a:rPr lang="en-US" sz="1800" dirty="0">
                <a:latin typeface="Arial" charset="0"/>
              </a:rPr>
              <a:t>one value from the input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(global memory) array  </a:t>
            </a:r>
            <a:r>
              <a:rPr lang="en-US" sz="1800" dirty="0">
                <a:latin typeface="Arial" charset="0"/>
              </a:rPr>
              <a:t>into shared memory array </a:t>
            </a:r>
            <a:r>
              <a:rPr lang="en-US" sz="1800" dirty="0" smtClean="0">
                <a:latin typeface="Arial" charset="0"/>
              </a:rPr>
              <a:t>T.</a:t>
            </a:r>
            <a:endParaRPr lang="en-US" sz="1800" dirty="0">
              <a:latin typeface="Arial" charset="0"/>
            </a:endParaRPr>
          </a:p>
        </p:txBody>
      </p:sp>
      <p:graphicFrame>
        <p:nvGraphicFramePr>
          <p:cNvPr id="3748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215322"/>
              </p:ext>
            </p:extLst>
          </p:nvPr>
        </p:nvGraphicFramePr>
        <p:xfrm>
          <a:off x="688975" y="1828800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234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154C29-AF75-49E2-A10E-F6F4AC77084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cxnSp>
        <p:nvCxnSpPr>
          <p:cNvPr id="12292" name="AutoShape 2"/>
          <p:cNvCxnSpPr>
            <a:cxnSpLocks noChangeShapeType="1"/>
            <a:endCxn id="12295" idx="2"/>
          </p:cNvCxnSpPr>
          <p:nvPr/>
        </p:nvCxnSpPr>
        <p:spPr bwMode="auto">
          <a:xfrm rot="16200000" flipH="1">
            <a:off x="36337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3" name="AutoShape 3"/>
          <p:cNvCxnSpPr>
            <a:cxnSpLocks noChangeShapeType="1"/>
            <a:endCxn id="12295" idx="0"/>
          </p:cNvCxnSpPr>
          <p:nvPr/>
        </p:nvCxnSpPr>
        <p:spPr bwMode="auto">
          <a:xfrm rot="5400000">
            <a:off x="40298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4" name="AutoShape 4"/>
          <p:cNvCxnSpPr>
            <a:cxnSpLocks noChangeShapeType="1"/>
            <a:stCxn id="12295" idx="4"/>
          </p:cNvCxnSpPr>
          <p:nvPr/>
        </p:nvCxnSpPr>
        <p:spPr bwMode="auto">
          <a:xfrm rot="16200000" flipH="1">
            <a:off x="40473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0354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6" name="AutoShape 6"/>
          <p:cNvCxnSpPr>
            <a:cxnSpLocks noChangeShapeType="1"/>
            <a:endCxn id="12298" idx="2"/>
          </p:cNvCxnSpPr>
          <p:nvPr/>
        </p:nvCxnSpPr>
        <p:spPr bwMode="auto">
          <a:xfrm rot="16200000" flipH="1">
            <a:off x="3016250" y="15017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7" name="AutoShape 8"/>
          <p:cNvCxnSpPr>
            <a:cxnSpLocks noChangeShapeType="1"/>
            <a:stCxn id="12298" idx="4"/>
          </p:cNvCxnSpPr>
          <p:nvPr/>
        </p:nvCxnSpPr>
        <p:spPr bwMode="auto">
          <a:xfrm rot="16200000" flipH="1">
            <a:off x="3429794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3417888" y="18113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9" name="AutoShape 10"/>
          <p:cNvCxnSpPr>
            <a:cxnSpLocks noChangeShapeType="1"/>
            <a:endCxn id="12301" idx="2"/>
          </p:cNvCxnSpPr>
          <p:nvPr/>
        </p:nvCxnSpPr>
        <p:spPr bwMode="auto">
          <a:xfrm rot="16200000" flipH="1">
            <a:off x="2379663" y="1501775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0" name="AutoShape 12"/>
          <p:cNvCxnSpPr>
            <a:cxnSpLocks noChangeShapeType="1"/>
            <a:stCxn id="12301" idx="4"/>
          </p:cNvCxnSpPr>
          <p:nvPr/>
        </p:nvCxnSpPr>
        <p:spPr bwMode="auto">
          <a:xfrm rot="16200000" flipH="1">
            <a:off x="2793206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2781300" y="181133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A Kogge-Stone Parallel Scan Algorithm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54763" y="1065213"/>
            <a:ext cx="28035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(previous slide)</a:t>
            </a: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times, stride from 1 to ceil(n/2.0). Threads </a:t>
            </a:r>
            <a:r>
              <a:rPr lang="en-US" sz="1800" i="1" dirty="0" smtClean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 smtClean="0">
                <a:latin typeface="Arial" charset="0"/>
              </a:rPr>
              <a:t>n-1 active: </a:t>
            </a:r>
            <a:r>
              <a:rPr lang="en-US" sz="1800" dirty="0">
                <a:latin typeface="Arial" charset="0"/>
              </a:rPr>
              <a:t>a</a:t>
            </a:r>
            <a:r>
              <a:rPr lang="en-US" sz="1800" dirty="0" smtClean="0">
                <a:latin typeface="Arial" charset="0"/>
              </a:rPr>
              <a:t>dd </a:t>
            </a:r>
            <a:r>
              <a:rPr lang="en-US" sz="1800" dirty="0">
                <a:latin typeface="Arial" charset="0"/>
              </a:rPr>
              <a:t>pairs of elements </a:t>
            </a:r>
            <a:r>
              <a:rPr lang="en-US" sz="1800" dirty="0" smtClean="0">
                <a:latin typeface="Arial" charset="0"/>
              </a:rPr>
              <a:t>that are s</a:t>
            </a:r>
            <a:r>
              <a:rPr lang="en-US" sz="1800" i="1" dirty="0" smtClean="0">
                <a:latin typeface="Arial" charset="0"/>
              </a:rPr>
              <a:t>tride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elements apart.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44686" y="4072305"/>
            <a:ext cx="6970713" cy="203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 Active threads: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to </a:t>
            </a:r>
            <a:r>
              <a:rPr lang="en-US" sz="1800" i="1" dirty="0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-1 (</a:t>
            </a:r>
            <a:r>
              <a:rPr lang="en-US" sz="1800" i="1" dirty="0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-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threads)</a:t>
            </a:r>
          </a:p>
          <a:p>
            <a:pPr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 Thread </a:t>
            </a:r>
            <a:r>
              <a:rPr lang="en-US" sz="1800" i="1" dirty="0">
                <a:latin typeface="Arial" charset="0"/>
              </a:rPr>
              <a:t>j</a:t>
            </a:r>
            <a:r>
              <a:rPr lang="en-US" sz="1800" dirty="0">
                <a:latin typeface="Arial" charset="0"/>
              </a:rPr>
              <a:t> adds elements </a:t>
            </a:r>
            <a:r>
              <a:rPr lang="en-US" sz="1800" i="1" dirty="0">
                <a:latin typeface="Arial" charset="0"/>
              </a:rPr>
              <a:t>j</a:t>
            </a:r>
            <a:r>
              <a:rPr lang="en-US" sz="1800" dirty="0">
                <a:latin typeface="Arial" charset="0"/>
              </a:rPr>
              <a:t> and </a:t>
            </a:r>
            <a:r>
              <a:rPr lang="en-US" sz="1800" i="1" dirty="0">
                <a:latin typeface="Arial" charset="0"/>
              </a:rPr>
              <a:t>j-stride</a:t>
            </a:r>
            <a:r>
              <a:rPr lang="en-US" sz="1800" dirty="0">
                <a:latin typeface="Arial" charset="0"/>
              </a:rPr>
              <a:t> from </a:t>
            </a:r>
            <a:r>
              <a:rPr lang="en-US" sz="1800" dirty="0" smtClean="0">
                <a:latin typeface="Arial" charset="0"/>
              </a:rPr>
              <a:t>T </a:t>
            </a:r>
            <a:r>
              <a:rPr lang="en-US" sz="1800" dirty="0">
                <a:latin typeface="Arial" charset="0"/>
              </a:rPr>
              <a:t>and writes result into shared memory buffer </a:t>
            </a:r>
            <a:r>
              <a:rPr lang="en-US" sz="1800" dirty="0" smtClean="0">
                <a:latin typeface="Arial" charset="0"/>
              </a:rPr>
              <a:t>T</a:t>
            </a:r>
          </a:p>
          <a:p>
            <a:pPr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 Each iteration requires two syncthreads</a:t>
            </a:r>
          </a:p>
          <a:p>
            <a:pPr lvl="1"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syncthreads(); // make sure that input is in place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f</a:t>
            </a:r>
            <a:r>
              <a:rPr lang="en-US" sz="1800" dirty="0" smtClean="0">
                <a:latin typeface="Arial" charset="0"/>
              </a:rPr>
              <a:t>loat temp = T[j] + T[k - stride];</a:t>
            </a:r>
          </a:p>
          <a:p>
            <a:pPr lvl="1" eaLnBrk="1" hangingPunct="1">
              <a:buFontTx/>
              <a:buChar char="•"/>
            </a:pPr>
            <a:endParaRPr lang="en-US" sz="1800" dirty="0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#1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Stride = 1</a:t>
            </a:r>
          </a:p>
        </p:txBody>
      </p:sp>
      <p:graphicFrame>
        <p:nvGraphicFramePr>
          <p:cNvPr id="37582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129971"/>
              </p:ext>
            </p:extLst>
          </p:nvPr>
        </p:nvGraphicFramePr>
        <p:xfrm>
          <a:off x="744538" y="216217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1673225" y="161607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12725" y="1735138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1</a:t>
            </a:r>
            <a:endParaRPr lang="en-US" sz="1800" b="1" dirty="0">
              <a:latin typeface="Arial" charset="0"/>
            </a:endParaRPr>
          </a:p>
        </p:txBody>
      </p:sp>
      <p:graphicFrame>
        <p:nvGraphicFramePr>
          <p:cNvPr id="375879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32001"/>
              </p:ext>
            </p:extLst>
          </p:nvPr>
        </p:nvGraphicFramePr>
        <p:xfrm>
          <a:off x="731838" y="11763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2352" name="AutoShape 95"/>
          <p:cNvCxnSpPr>
            <a:cxnSpLocks noChangeShapeType="1"/>
            <a:endCxn id="12354" idx="2"/>
          </p:cNvCxnSpPr>
          <p:nvPr/>
        </p:nvCxnSpPr>
        <p:spPr bwMode="auto">
          <a:xfrm rot="16200000" flipH="1">
            <a:off x="1762125" y="150018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3" name="AutoShape 97"/>
          <p:cNvCxnSpPr>
            <a:cxnSpLocks noChangeShapeType="1"/>
            <a:stCxn id="12354" idx="4"/>
          </p:cNvCxnSpPr>
          <p:nvPr/>
        </p:nvCxnSpPr>
        <p:spPr bwMode="auto">
          <a:xfrm rot="16200000" flipH="1">
            <a:off x="2175670" y="207248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4" name="AutoShape 98"/>
          <p:cNvSpPr>
            <a:spLocks noChangeArrowheads="1"/>
          </p:cNvSpPr>
          <p:nvPr/>
        </p:nvSpPr>
        <p:spPr bwMode="auto">
          <a:xfrm>
            <a:off x="2163763" y="18097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5" name="AutoShape 99"/>
          <p:cNvCxnSpPr>
            <a:cxnSpLocks noChangeShapeType="1"/>
            <a:endCxn id="12358" idx="2"/>
          </p:cNvCxnSpPr>
          <p:nvPr/>
        </p:nvCxnSpPr>
        <p:spPr bwMode="auto">
          <a:xfrm rot="16200000" flipH="1">
            <a:off x="5495925" y="15049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6" name="AutoShape 100"/>
          <p:cNvCxnSpPr>
            <a:cxnSpLocks noChangeShapeType="1"/>
            <a:endCxn id="12358" idx="0"/>
          </p:cNvCxnSpPr>
          <p:nvPr/>
        </p:nvCxnSpPr>
        <p:spPr bwMode="auto">
          <a:xfrm rot="5400000">
            <a:off x="5892006" y="17168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7" name="AutoShape 101"/>
          <p:cNvCxnSpPr>
            <a:cxnSpLocks noChangeShapeType="1"/>
            <a:stCxn id="12358" idx="4"/>
          </p:cNvCxnSpPr>
          <p:nvPr/>
        </p:nvCxnSpPr>
        <p:spPr bwMode="auto">
          <a:xfrm rot="16200000" flipH="1">
            <a:off x="5909469" y="20772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8" name="AutoShape 102"/>
          <p:cNvSpPr>
            <a:spLocks noChangeArrowheads="1"/>
          </p:cNvSpPr>
          <p:nvPr/>
        </p:nvSpPr>
        <p:spPr bwMode="auto">
          <a:xfrm>
            <a:off x="5897563" y="18145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9" name="AutoShape 103"/>
          <p:cNvCxnSpPr>
            <a:cxnSpLocks noChangeShapeType="1"/>
            <a:endCxn id="12362" idx="2"/>
          </p:cNvCxnSpPr>
          <p:nvPr/>
        </p:nvCxnSpPr>
        <p:spPr bwMode="auto">
          <a:xfrm rot="16200000" flipH="1">
            <a:off x="48783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0" name="AutoShape 104"/>
          <p:cNvCxnSpPr>
            <a:cxnSpLocks noChangeShapeType="1"/>
            <a:endCxn id="12362" idx="0"/>
          </p:cNvCxnSpPr>
          <p:nvPr/>
        </p:nvCxnSpPr>
        <p:spPr bwMode="auto">
          <a:xfrm rot="5400000">
            <a:off x="52744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1" name="AutoShape 105"/>
          <p:cNvCxnSpPr>
            <a:cxnSpLocks noChangeShapeType="1"/>
            <a:stCxn id="12362" idx="4"/>
          </p:cNvCxnSpPr>
          <p:nvPr/>
        </p:nvCxnSpPr>
        <p:spPr bwMode="auto">
          <a:xfrm rot="16200000" flipH="1">
            <a:off x="52919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2" name="AutoShape 106"/>
          <p:cNvSpPr>
            <a:spLocks noChangeArrowheads="1"/>
          </p:cNvSpPr>
          <p:nvPr/>
        </p:nvSpPr>
        <p:spPr bwMode="auto">
          <a:xfrm>
            <a:off x="52800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63" name="AutoShape 107"/>
          <p:cNvCxnSpPr>
            <a:cxnSpLocks noChangeShapeType="1"/>
            <a:endCxn id="12366" idx="2"/>
          </p:cNvCxnSpPr>
          <p:nvPr/>
        </p:nvCxnSpPr>
        <p:spPr bwMode="auto">
          <a:xfrm rot="16200000" flipH="1">
            <a:off x="4241800" y="15033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4" name="AutoShape 108"/>
          <p:cNvCxnSpPr>
            <a:cxnSpLocks noChangeShapeType="1"/>
            <a:endCxn id="12366" idx="0"/>
          </p:cNvCxnSpPr>
          <p:nvPr/>
        </p:nvCxnSpPr>
        <p:spPr bwMode="auto">
          <a:xfrm rot="5400000">
            <a:off x="4637882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5" name="AutoShape 109"/>
          <p:cNvCxnSpPr>
            <a:cxnSpLocks noChangeShapeType="1"/>
            <a:stCxn id="12366" idx="4"/>
          </p:cNvCxnSpPr>
          <p:nvPr/>
        </p:nvCxnSpPr>
        <p:spPr bwMode="auto">
          <a:xfrm rot="16200000" flipH="1">
            <a:off x="4655345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6" name="AutoShape 110"/>
          <p:cNvSpPr>
            <a:spLocks noChangeArrowheads="1"/>
          </p:cNvSpPr>
          <p:nvPr/>
        </p:nvSpPr>
        <p:spPr bwMode="auto">
          <a:xfrm>
            <a:off x="4643438" y="1812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2354" idx="0"/>
          </p:cNvCxnSpPr>
          <p:nvPr/>
        </p:nvCxnSpPr>
        <p:spPr>
          <a:xfrm>
            <a:off x="2255838" y="1619250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917825" y="1639888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09963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37025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712368" y="1004888"/>
            <a:ext cx="1447800" cy="1295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92566" y="3208635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5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4507706" y="2752725"/>
            <a:ext cx="3048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512468" y="1901031"/>
            <a:ext cx="2040734" cy="33615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0082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154C29-AF75-49E2-A10E-F6F4AC77084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cxnSp>
        <p:nvCxnSpPr>
          <p:cNvPr id="12292" name="AutoShape 2"/>
          <p:cNvCxnSpPr>
            <a:cxnSpLocks noChangeShapeType="1"/>
            <a:endCxn id="12295" idx="2"/>
          </p:cNvCxnSpPr>
          <p:nvPr/>
        </p:nvCxnSpPr>
        <p:spPr bwMode="auto">
          <a:xfrm rot="16200000" flipH="1">
            <a:off x="36337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3" name="AutoShape 3"/>
          <p:cNvCxnSpPr>
            <a:cxnSpLocks noChangeShapeType="1"/>
            <a:endCxn id="12295" idx="0"/>
          </p:cNvCxnSpPr>
          <p:nvPr/>
        </p:nvCxnSpPr>
        <p:spPr bwMode="auto">
          <a:xfrm rot="5400000">
            <a:off x="40298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4" name="AutoShape 4"/>
          <p:cNvCxnSpPr>
            <a:cxnSpLocks noChangeShapeType="1"/>
            <a:stCxn id="12295" idx="4"/>
          </p:cNvCxnSpPr>
          <p:nvPr/>
        </p:nvCxnSpPr>
        <p:spPr bwMode="auto">
          <a:xfrm rot="16200000" flipH="1">
            <a:off x="40473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0354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6" name="AutoShape 6"/>
          <p:cNvCxnSpPr>
            <a:cxnSpLocks noChangeShapeType="1"/>
            <a:endCxn id="12298" idx="2"/>
          </p:cNvCxnSpPr>
          <p:nvPr/>
        </p:nvCxnSpPr>
        <p:spPr bwMode="auto">
          <a:xfrm rot="16200000" flipH="1">
            <a:off x="3016250" y="15017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7" name="AutoShape 8"/>
          <p:cNvCxnSpPr>
            <a:cxnSpLocks noChangeShapeType="1"/>
            <a:stCxn id="12298" idx="4"/>
          </p:cNvCxnSpPr>
          <p:nvPr/>
        </p:nvCxnSpPr>
        <p:spPr bwMode="auto">
          <a:xfrm rot="16200000" flipH="1">
            <a:off x="3429794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3417888" y="18113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9" name="AutoShape 10"/>
          <p:cNvCxnSpPr>
            <a:cxnSpLocks noChangeShapeType="1"/>
            <a:endCxn id="12301" idx="2"/>
          </p:cNvCxnSpPr>
          <p:nvPr/>
        </p:nvCxnSpPr>
        <p:spPr bwMode="auto">
          <a:xfrm rot="16200000" flipH="1">
            <a:off x="2379663" y="1501775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0" name="AutoShape 12"/>
          <p:cNvCxnSpPr>
            <a:cxnSpLocks noChangeShapeType="1"/>
            <a:stCxn id="12301" idx="4"/>
          </p:cNvCxnSpPr>
          <p:nvPr/>
        </p:nvCxnSpPr>
        <p:spPr bwMode="auto">
          <a:xfrm rot="16200000" flipH="1">
            <a:off x="2793206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2781300" y="181133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A Kogge-Stone Parallel Scan Algorithm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54763" y="1065213"/>
            <a:ext cx="28035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(previous slide)</a:t>
            </a: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times, stride from 1 to ceil(n/2.0). Threads </a:t>
            </a:r>
            <a:r>
              <a:rPr lang="en-US" sz="1800" i="1" dirty="0" smtClean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 smtClean="0">
                <a:latin typeface="Arial" charset="0"/>
              </a:rPr>
              <a:t>n-1 active: </a:t>
            </a:r>
            <a:r>
              <a:rPr lang="en-US" sz="1800" dirty="0">
                <a:latin typeface="Arial" charset="0"/>
              </a:rPr>
              <a:t>a</a:t>
            </a:r>
            <a:r>
              <a:rPr lang="en-US" sz="1800" dirty="0" smtClean="0">
                <a:latin typeface="Arial" charset="0"/>
              </a:rPr>
              <a:t>dd </a:t>
            </a:r>
            <a:r>
              <a:rPr lang="en-US" sz="1800" dirty="0">
                <a:latin typeface="Arial" charset="0"/>
              </a:rPr>
              <a:t>pairs of elements </a:t>
            </a:r>
            <a:r>
              <a:rPr lang="en-US" sz="1800" dirty="0" smtClean="0">
                <a:latin typeface="Arial" charset="0"/>
              </a:rPr>
              <a:t>that are s</a:t>
            </a:r>
            <a:r>
              <a:rPr lang="en-US" sz="1800" i="1" dirty="0" smtClean="0">
                <a:latin typeface="Arial" charset="0"/>
              </a:rPr>
              <a:t>tride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elements apart.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543843" y="3796477"/>
            <a:ext cx="6970713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 Active threads: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to </a:t>
            </a:r>
            <a:r>
              <a:rPr lang="en-US" sz="1800" i="1" dirty="0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-1 (</a:t>
            </a:r>
            <a:r>
              <a:rPr lang="en-US" sz="1800" i="1" dirty="0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-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threads)</a:t>
            </a:r>
          </a:p>
          <a:p>
            <a:pPr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 Thread </a:t>
            </a:r>
            <a:r>
              <a:rPr lang="en-US" sz="1800" i="1" dirty="0">
                <a:latin typeface="Arial" charset="0"/>
              </a:rPr>
              <a:t>j</a:t>
            </a:r>
            <a:r>
              <a:rPr lang="en-US" sz="1800" dirty="0">
                <a:latin typeface="Arial" charset="0"/>
              </a:rPr>
              <a:t> adds elements </a:t>
            </a:r>
            <a:r>
              <a:rPr lang="en-US" sz="1800" i="1" dirty="0">
                <a:latin typeface="Arial" charset="0"/>
              </a:rPr>
              <a:t>j</a:t>
            </a:r>
            <a:r>
              <a:rPr lang="en-US" sz="1800" dirty="0">
                <a:latin typeface="Arial" charset="0"/>
              </a:rPr>
              <a:t> and </a:t>
            </a:r>
            <a:r>
              <a:rPr lang="en-US" sz="1800" i="1" dirty="0">
                <a:latin typeface="Arial" charset="0"/>
              </a:rPr>
              <a:t>j-stride</a:t>
            </a:r>
            <a:r>
              <a:rPr lang="en-US" sz="1800" dirty="0">
                <a:latin typeface="Arial" charset="0"/>
              </a:rPr>
              <a:t> from </a:t>
            </a:r>
            <a:r>
              <a:rPr lang="en-US" sz="1800" dirty="0" smtClean="0">
                <a:latin typeface="Arial" charset="0"/>
              </a:rPr>
              <a:t>T </a:t>
            </a:r>
            <a:r>
              <a:rPr lang="en-US" sz="1800" dirty="0">
                <a:latin typeface="Arial" charset="0"/>
              </a:rPr>
              <a:t>and writes result into shared memory buffer </a:t>
            </a:r>
            <a:r>
              <a:rPr lang="en-US" sz="1800" dirty="0" smtClean="0">
                <a:latin typeface="Arial" charset="0"/>
              </a:rPr>
              <a:t>T</a:t>
            </a:r>
          </a:p>
          <a:p>
            <a:pPr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 Each iteration requires two syncthreads</a:t>
            </a:r>
          </a:p>
          <a:p>
            <a:pPr lvl="1"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syncthreads(); // make sure that input is in place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f</a:t>
            </a:r>
            <a:r>
              <a:rPr lang="en-US" sz="1800" dirty="0" smtClean="0">
                <a:latin typeface="Arial" charset="0"/>
              </a:rPr>
              <a:t>loat temp = T[j] + T[j - stride];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s</a:t>
            </a:r>
            <a:r>
              <a:rPr lang="en-US" sz="1800" dirty="0" smtClean="0">
                <a:latin typeface="Arial" charset="0"/>
              </a:rPr>
              <a:t>yncthreads(); // make sure that previous output has been consumed</a:t>
            </a:r>
          </a:p>
          <a:p>
            <a:pPr lvl="1"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T[j] = temp;</a:t>
            </a:r>
          </a:p>
          <a:p>
            <a:pPr lvl="1" eaLnBrk="1" hangingPunct="1">
              <a:buFontTx/>
              <a:buChar char="•"/>
            </a:pPr>
            <a:endParaRPr lang="en-US" sz="1800" dirty="0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#1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Stride = 1</a:t>
            </a:r>
          </a:p>
        </p:txBody>
      </p:sp>
      <p:graphicFrame>
        <p:nvGraphicFramePr>
          <p:cNvPr id="37582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3540"/>
              </p:ext>
            </p:extLst>
          </p:nvPr>
        </p:nvGraphicFramePr>
        <p:xfrm>
          <a:off x="742157" y="219710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1673225" y="161607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12725" y="1735138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1</a:t>
            </a:r>
            <a:endParaRPr lang="en-US" sz="1800" b="1" dirty="0">
              <a:latin typeface="Arial" charset="0"/>
            </a:endParaRPr>
          </a:p>
        </p:txBody>
      </p:sp>
      <p:graphicFrame>
        <p:nvGraphicFramePr>
          <p:cNvPr id="375879" name="Group 71"/>
          <p:cNvGraphicFramePr>
            <a:graphicFrameLocks noGrp="1"/>
          </p:cNvGraphicFramePr>
          <p:nvPr>
            <p:extLst/>
          </p:nvPr>
        </p:nvGraphicFramePr>
        <p:xfrm>
          <a:off x="731838" y="11763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2352" name="AutoShape 95"/>
          <p:cNvCxnSpPr>
            <a:cxnSpLocks noChangeShapeType="1"/>
            <a:endCxn id="12354" idx="2"/>
          </p:cNvCxnSpPr>
          <p:nvPr/>
        </p:nvCxnSpPr>
        <p:spPr bwMode="auto">
          <a:xfrm rot="16200000" flipH="1">
            <a:off x="1762125" y="150018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3" name="AutoShape 97"/>
          <p:cNvCxnSpPr>
            <a:cxnSpLocks noChangeShapeType="1"/>
            <a:stCxn id="12354" idx="4"/>
          </p:cNvCxnSpPr>
          <p:nvPr/>
        </p:nvCxnSpPr>
        <p:spPr bwMode="auto">
          <a:xfrm rot="16200000" flipH="1">
            <a:off x="2175670" y="207248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4" name="AutoShape 98"/>
          <p:cNvSpPr>
            <a:spLocks noChangeArrowheads="1"/>
          </p:cNvSpPr>
          <p:nvPr/>
        </p:nvSpPr>
        <p:spPr bwMode="auto">
          <a:xfrm>
            <a:off x="2163763" y="18097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5" name="AutoShape 99"/>
          <p:cNvCxnSpPr>
            <a:cxnSpLocks noChangeShapeType="1"/>
            <a:endCxn id="12358" idx="2"/>
          </p:cNvCxnSpPr>
          <p:nvPr/>
        </p:nvCxnSpPr>
        <p:spPr bwMode="auto">
          <a:xfrm rot="16200000" flipH="1">
            <a:off x="5495925" y="15049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6" name="AutoShape 100"/>
          <p:cNvCxnSpPr>
            <a:cxnSpLocks noChangeShapeType="1"/>
            <a:endCxn id="12358" idx="0"/>
          </p:cNvCxnSpPr>
          <p:nvPr/>
        </p:nvCxnSpPr>
        <p:spPr bwMode="auto">
          <a:xfrm rot="5400000">
            <a:off x="5892006" y="17168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7" name="AutoShape 101"/>
          <p:cNvCxnSpPr>
            <a:cxnSpLocks noChangeShapeType="1"/>
            <a:stCxn id="12358" idx="4"/>
          </p:cNvCxnSpPr>
          <p:nvPr/>
        </p:nvCxnSpPr>
        <p:spPr bwMode="auto">
          <a:xfrm rot="16200000" flipH="1">
            <a:off x="5909469" y="20772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8" name="AutoShape 102"/>
          <p:cNvSpPr>
            <a:spLocks noChangeArrowheads="1"/>
          </p:cNvSpPr>
          <p:nvPr/>
        </p:nvSpPr>
        <p:spPr bwMode="auto">
          <a:xfrm>
            <a:off x="5897563" y="18145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9" name="AutoShape 103"/>
          <p:cNvCxnSpPr>
            <a:cxnSpLocks noChangeShapeType="1"/>
            <a:endCxn id="12362" idx="2"/>
          </p:cNvCxnSpPr>
          <p:nvPr/>
        </p:nvCxnSpPr>
        <p:spPr bwMode="auto">
          <a:xfrm rot="16200000" flipH="1">
            <a:off x="48783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0" name="AutoShape 104"/>
          <p:cNvCxnSpPr>
            <a:cxnSpLocks noChangeShapeType="1"/>
            <a:endCxn id="12362" idx="0"/>
          </p:cNvCxnSpPr>
          <p:nvPr/>
        </p:nvCxnSpPr>
        <p:spPr bwMode="auto">
          <a:xfrm rot="5400000">
            <a:off x="52744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1" name="AutoShape 105"/>
          <p:cNvCxnSpPr>
            <a:cxnSpLocks noChangeShapeType="1"/>
            <a:stCxn id="12362" idx="4"/>
          </p:cNvCxnSpPr>
          <p:nvPr/>
        </p:nvCxnSpPr>
        <p:spPr bwMode="auto">
          <a:xfrm rot="16200000" flipH="1">
            <a:off x="52919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2" name="AutoShape 106"/>
          <p:cNvSpPr>
            <a:spLocks noChangeArrowheads="1"/>
          </p:cNvSpPr>
          <p:nvPr/>
        </p:nvSpPr>
        <p:spPr bwMode="auto">
          <a:xfrm>
            <a:off x="52800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63" name="AutoShape 107"/>
          <p:cNvCxnSpPr>
            <a:cxnSpLocks noChangeShapeType="1"/>
            <a:endCxn id="12366" idx="2"/>
          </p:cNvCxnSpPr>
          <p:nvPr/>
        </p:nvCxnSpPr>
        <p:spPr bwMode="auto">
          <a:xfrm rot="16200000" flipH="1">
            <a:off x="4241800" y="15033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4" name="AutoShape 108"/>
          <p:cNvCxnSpPr>
            <a:cxnSpLocks noChangeShapeType="1"/>
            <a:endCxn id="12366" idx="0"/>
          </p:cNvCxnSpPr>
          <p:nvPr/>
        </p:nvCxnSpPr>
        <p:spPr bwMode="auto">
          <a:xfrm rot="5400000">
            <a:off x="4637882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5" name="AutoShape 109"/>
          <p:cNvCxnSpPr>
            <a:cxnSpLocks noChangeShapeType="1"/>
            <a:stCxn id="12366" idx="4"/>
          </p:cNvCxnSpPr>
          <p:nvPr/>
        </p:nvCxnSpPr>
        <p:spPr bwMode="auto">
          <a:xfrm rot="16200000" flipH="1">
            <a:off x="4655345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6" name="AutoShape 110"/>
          <p:cNvSpPr>
            <a:spLocks noChangeArrowheads="1"/>
          </p:cNvSpPr>
          <p:nvPr/>
        </p:nvSpPr>
        <p:spPr bwMode="auto">
          <a:xfrm>
            <a:off x="4643438" y="1812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2354" idx="0"/>
          </p:cNvCxnSpPr>
          <p:nvPr/>
        </p:nvCxnSpPr>
        <p:spPr>
          <a:xfrm>
            <a:off x="2255838" y="1619250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917825" y="1639888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09963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37025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208461" y="1110457"/>
            <a:ext cx="1447800" cy="1295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029200" y="1901826"/>
            <a:ext cx="1371600" cy="38893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8416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8F7A86-0934-4A06-ACCA-715BB1715A3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A Kogge-Stone Parallel Scan Algorithm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</p:txBody>
      </p:sp>
      <p:graphicFrame>
        <p:nvGraphicFramePr>
          <p:cNvPr id="3768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45393"/>
              </p:ext>
            </p:extLst>
          </p:nvPr>
        </p:nvGraphicFramePr>
        <p:xfrm>
          <a:off x="742155" y="21415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76858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651974"/>
              </p:ext>
            </p:extLst>
          </p:nvPr>
        </p:nvGraphicFramePr>
        <p:xfrm>
          <a:off x="732630" y="30622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362" name="Line 48"/>
          <p:cNvSpPr>
            <a:spLocks noChangeShapeType="1"/>
          </p:cNvSpPr>
          <p:nvPr/>
        </p:nvSpPr>
        <p:spPr bwMode="auto">
          <a:xfrm>
            <a:off x="1683542" y="2535238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3" name="Line 49"/>
          <p:cNvSpPr>
            <a:spLocks noChangeShapeType="1"/>
          </p:cNvSpPr>
          <p:nvPr/>
        </p:nvSpPr>
        <p:spPr bwMode="auto">
          <a:xfrm>
            <a:off x="2296317" y="2535238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4" name="Text Box 50"/>
          <p:cNvSpPr txBox="1">
            <a:spLocks noChangeArrowheads="1"/>
          </p:cNvSpPr>
          <p:nvPr/>
        </p:nvSpPr>
        <p:spPr bwMode="auto">
          <a:xfrm>
            <a:off x="210342" y="1714500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 smtClean="0">
                <a:latin typeface="Arial" charset="0"/>
              </a:rPr>
              <a:t>Stride = </a:t>
            </a:r>
            <a:r>
              <a:rPr lang="en-US" sz="1800" b="1" dirty="0">
                <a:latin typeface="Arial" charset="0"/>
              </a:rPr>
              <a:t>1</a:t>
            </a:r>
          </a:p>
        </p:txBody>
      </p:sp>
      <p:sp>
        <p:nvSpPr>
          <p:cNvPr id="13365" name="Text Box 51"/>
          <p:cNvSpPr txBox="1">
            <a:spLocks noChangeArrowheads="1"/>
          </p:cNvSpPr>
          <p:nvPr/>
        </p:nvSpPr>
        <p:spPr bwMode="auto">
          <a:xfrm>
            <a:off x="200817" y="2665413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 smtClean="0">
                <a:latin typeface="Arial" charset="0"/>
              </a:rPr>
              <a:t>Stride = </a:t>
            </a:r>
            <a:r>
              <a:rPr lang="en-US" sz="1800" b="1" dirty="0">
                <a:latin typeface="Arial" charset="0"/>
              </a:rPr>
              <a:t>2</a:t>
            </a:r>
          </a:p>
        </p:txBody>
      </p:sp>
      <p:sp>
        <p:nvSpPr>
          <p:cNvPr id="13366" name="Text Box 52"/>
          <p:cNvSpPr txBox="1">
            <a:spLocks noChangeArrowheads="1"/>
          </p:cNvSpPr>
          <p:nvPr/>
        </p:nvSpPr>
        <p:spPr bwMode="auto">
          <a:xfrm>
            <a:off x="6354763" y="1065213"/>
            <a:ext cx="28035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 smtClean="0">
                <a:latin typeface="Arial" charset="0"/>
              </a:rPr>
              <a:t>…</a:t>
            </a: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times, stride from 1 to ceil(n/2.0). Threads </a:t>
            </a:r>
            <a:r>
              <a:rPr lang="en-US" sz="1800" i="1" dirty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>
                <a:latin typeface="Arial" charset="0"/>
              </a:rPr>
              <a:t>n-1 active: </a:t>
            </a:r>
            <a:r>
              <a:rPr lang="en-US" sz="1800" dirty="0">
                <a:latin typeface="Arial" charset="0"/>
              </a:rPr>
              <a:t>add pairs of elements that are s</a:t>
            </a:r>
            <a:r>
              <a:rPr lang="en-US" sz="1800" i="1" dirty="0">
                <a:latin typeface="Arial" charset="0"/>
              </a:rPr>
              <a:t>tride</a:t>
            </a:r>
            <a:r>
              <a:rPr lang="en-US" sz="1800" dirty="0">
                <a:latin typeface="Arial" charset="0"/>
              </a:rPr>
              <a:t> elements apart. </a:t>
            </a:r>
          </a:p>
          <a:p>
            <a:pPr marL="0" indent="0" eaLnBrk="1" hangingPunct="1"/>
            <a:endParaRPr lang="en-US" sz="1800" dirty="0">
              <a:latin typeface="Arial" charset="0"/>
            </a:endParaRPr>
          </a:p>
        </p:txBody>
      </p:sp>
      <p:sp>
        <p:nvSpPr>
          <p:cNvPr id="13367" name="Text Box 54"/>
          <p:cNvSpPr txBox="1">
            <a:spLocks noChangeArrowheads="1"/>
          </p:cNvSpPr>
          <p:nvPr/>
        </p:nvSpPr>
        <p:spPr bwMode="auto">
          <a:xfrm>
            <a:off x="762000" y="54864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#2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Stride = 2</a:t>
            </a:r>
          </a:p>
        </p:txBody>
      </p:sp>
      <p:graphicFrame>
        <p:nvGraphicFramePr>
          <p:cNvPr id="37688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26477"/>
              </p:ext>
            </p:extLst>
          </p:nvPr>
        </p:nvGraphicFramePr>
        <p:xfrm>
          <a:off x="723105" y="117951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3421" name="AutoShape 108"/>
          <p:cNvCxnSpPr>
            <a:cxnSpLocks noChangeShapeType="1"/>
            <a:endCxn id="13424" idx="2"/>
          </p:cNvCxnSpPr>
          <p:nvPr/>
        </p:nvCxnSpPr>
        <p:spPr bwMode="auto">
          <a:xfrm rot="16200000" flipH="1">
            <a:off x="3640930" y="1492250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2" name="AutoShape 109"/>
          <p:cNvCxnSpPr>
            <a:cxnSpLocks noChangeShapeType="1"/>
            <a:endCxn id="13424" idx="0"/>
          </p:cNvCxnSpPr>
          <p:nvPr/>
        </p:nvCxnSpPr>
        <p:spPr bwMode="auto">
          <a:xfrm rot="5400000">
            <a:off x="4037010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3" name="AutoShape 110"/>
          <p:cNvCxnSpPr>
            <a:cxnSpLocks noChangeShapeType="1"/>
            <a:stCxn id="13424" idx="4"/>
          </p:cNvCxnSpPr>
          <p:nvPr/>
        </p:nvCxnSpPr>
        <p:spPr bwMode="auto">
          <a:xfrm rot="16200000" flipH="1">
            <a:off x="4054473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24" name="AutoShape 111"/>
          <p:cNvSpPr>
            <a:spLocks noChangeArrowheads="1"/>
          </p:cNvSpPr>
          <p:nvPr/>
        </p:nvSpPr>
        <p:spPr bwMode="auto">
          <a:xfrm>
            <a:off x="4042567" y="180181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25" name="AutoShape 112"/>
          <p:cNvCxnSpPr>
            <a:cxnSpLocks noChangeShapeType="1"/>
            <a:endCxn id="13428" idx="2"/>
          </p:cNvCxnSpPr>
          <p:nvPr/>
        </p:nvCxnSpPr>
        <p:spPr bwMode="auto">
          <a:xfrm rot="16200000" flipH="1">
            <a:off x="3023392" y="14906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6" name="AutoShape 113"/>
          <p:cNvCxnSpPr>
            <a:cxnSpLocks noChangeShapeType="1"/>
            <a:endCxn id="13428" idx="0"/>
          </p:cNvCxnSpPr>
          <p:nvPr/>
        </p:nvCxnSpPr>
        <p:spPr bwMode="auto">
          <a:xfrm rot="5400000">
            <a:off x="3419474" y="17025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7" name="AutoShape 114"/>
          <p:cNvCxnSpPr>
            <a:cxnSpLocks noChangeShapeType="1"/>
            <a:stCxn id="13428" idx="4"/>
          </p:cNvCxnSpPr>
          <p:nvPr/>
        </p:nvCxnSpPr>
        <p:spPr bwMode="auto">
          <a:xfrm rot="16200000" flipH="1">
            <a:off x="3436937" y="20629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28" name="AutoShape 115"/>
          <p:cNvSpPr>
            <a:spLocks noChangeArrowheads="1"/>
          </p:cNvSpPr>
          <p:nvPr/>
        </p:nvSpPr>
        <p:spPr bwMode="auto">
          <a:xfrm>
            <a:off x="3425030" y="18002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29" name="AutoShape 116"/>
          <p:cNvCxnSpPr>
            <a:cxnSpLocks noChangeShapeType="1"/>
            <a:endCxn id="13432" idx="2"/>
          </p:cNvCxnSpPr>
          <p:nvPr/>
        </p:nvCxnSpPr>
        <p:spPr bwMode="auto">
          <a:xfrm rot="16200000" flipH="1">
            <a:off x="2386805" y="14906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0" name="AutoShape 117"/>
          <p:cNvCxnSpPr>
            <a:cxnSpLocks noChangeShapeType="1"/>
            <a:endCxn id="13432" idx="0"/>
          </p:cNvCxnSpPr>
          <p:nvPr/>
        </p:nvCxnSpPr>
        <p:spPr bwMode="auto">
          <a:xfrm rot="5400000">
            <a:off x="2782886" y="17025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1" name="AutoShape 118"/>
          <p:cNvCxnSpPr>
            <a:cxnSpLocks noChangeShapeType="1"/>
            <a:stCxn id="13432" idx="4"/>
          </p:cNvCxnSpPr>
          <p:nvPr/>
        </p:nvCxnSpPr>
        <p:spPr bwMode="auto">
          <a:xfrm rot="16200000" flipH="1">
            <a:off x="2800349" y="20629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32" name="AutoShape 119"/>
          <p:cNvSpPr>
            <a:spLocks noChangeArrowheads="1"/>
          </p:cNvSpPr>
          <p:nvPr/>
        </p:nvSpPr>
        <p:spPr bwMode="auto">
          <a:xfrm>
            <a:off x="2788442" y="18002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33" name="Line 120"/>
          <p:cNvSpPr>
            <a:spLocks noChangeShapeType="1"/>
          </p:cNvSpPr>
          <p:nvPr/>
        </p:nvSpPr>
        <p:spPr bwMode="auto">
          <a:xfrm>
            <a:off x="1680367" y="1604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434" name="AutoShape 121"/>
          <p:cNvCxnSpPr>
            <a:cxnSpLocks noChangeShapeType="1"/>
            <a:endCxn id="13437" idx="2"/>
          </p:cNvCxnSpPr>
          <p:nvPr/>
        </p:nvCxnSpPr>
        <p:spPr bwMode="auto">
          <a:xfrm rot="16200000" flipH="1">
            <a:off x="1769267" y="14890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5" name="AutoShape 122"/>
          <p:cNvCxnSpPr>
            <a:cxnSpLocks noChangeShapeType="1"/>
            <a:endCxn id="13437" idx="0"/>
          </p:cNvCxnSpPr>
          <p:nvPr/>
        </p:nvCxnSpPr>
        <p:spPr bwMode="auto">
          <a:xfrm rot="5400000">
            <a:off x="2165348" y="170100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6" name="AutoShape 123"/>
          <p:cNvCxnSpPr>
            <a:cxnSpLocks noChangeShapeType="1"/>
            <a:stCxn id="13437" idx="4"/>
          </p:cNvCxnSpPr>
          <p:nvPr/>
        </p:nvCxnSpPr>
        <p:spPr bwMode="auto">
          <a:xfrm rot="16200000" flipH="1">
            <a:off x="2182811" y="20613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37" name="AutoShape 124"/>
          <p:cNvSpPr>
            <a:spLocks noChangeArrowheads="1"/>
          </p:cNvSpPr>
          <p:nvPr/>
        </p:nvSpPr>
        <p:spPr bwMode="auto">
          <a:xfrm>
            <a:off x="2170905" y="17986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38" name="AutoShape 125"/>
          <p:cNvCxnSpPr>
            <a:cxnSpLocks noChangeShapeType="1"/>
            <a:endCxn id="13441" idx="2"/>
          </p:cNvCxnSpPr>
          <p:nvPr/>
        </p:nvCxnSpPr>
        <p:spPr bwMode="auto">
          <a:xfrm rot="16200000" flipH="1">
            <a:off x="5503067" y="149383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9" name="AutoShape 126"/>
          <p:cNvCxnSpPr>
            <a:cxnSpLocks noChangeShapeType="1"/>
            <a:endCxn id="13441" idx="0"/>
          </p:cNvCxnSpPr>
          <p:nvPr/>
        </p:nvCxnSpPr>
        <p:spPr bwMode="auto">
          <a:xfrm rot="5400000">
            <a:off x="5899149" y="1705769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0" name="AutoShape 127"/>
          <p:cNvCxnSpPr>
            <a:cxnSpLocks noChangeShapeType="1"/>
            <a:stCxn id="13441" idx="4"/>
          </p:cNvCxnSpPr>
          <p:nvPr/>
        </p:nvCxnSpPr>
        <p:spPr bwMode="auto">
          <a:xfrm rot="16200000" flipH="1">
            <a:off x="5916612" y="206613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1" name="AutoShape 128"/>
          <p:cNvSpPr>
            <a:spLocks noChangeArrowheads="1"/>
          </p:cNvSpPr>
          <p:nvPr/>
        </p:nvSpPr>
        <p:spPr bwMode="auto">
          <a:xfrm>
            <a:off x="5904705" y="180340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42" name="AutoShape 129"/>
          <p:cNvCxnSpPr>
            <a:cxnSpLocks noChangeShapeType="1"/>
            <a:endCxn id="13445" idx="2"/>
          </p:cNvCxnSpPr>
          <p:nvPr/>
        </p:nvCxnSpPr>
        <p:spPr bwMode="auto">
          <a:xfrm rot="16200000" flipH="1">
            <a:off x="4885530" y="1492250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3" name="AutoShape 130"/>
          <p:cNvCxnSpPr>
            <a:cxnSpLocks noChangeShapeType="1"/>
            <a:endCxn id="13445" idx="0"/>
          </p:cNvCxnSpPr>
          <p:nvPr/>
        </p:nvCxnSpPr>
        <p:spPr bwMode="auto">
          <a:xfrm rot="5400000">
            <a:off x="5281610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4" name="AutoShape 131"/>
          <p:cNvCxnSpPr>
            <a:cxnSpLocks noChangeShapeType="1"/>
            <a:stCxn id="13445" idx="4"/>
          </p:cNvCxnSpPr>
          <p:nvPr/>
        </p:nvCxnSpPr>
        <p:spPr bwMode="auto">
          <a:xfrm rot="16200000" flipH="1">
            <a:off x="5299073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5" name="AutoShape 132"/>
          <p:cNvSpPr>
            <a:spLocks noChangeArrowheads="1"/>
          </p:cNvSpPr>
          <p:nvPr/>
        </p:nvSpPr>
        <p:spPr bwMode="auto">
          <a:xfrm>
            <a:off x="5287167" y="180181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46" name="AutoShape 133"/>
          <p:cNvCxnSpPr>
            <a:cxnSpLocks noChangeShapeType="1"/>
            <a:endCxn id="13449" idx="2"/>
          </p:cNvCxnSpPr>
          <p:nvPr/>
        </p:nvCxnSpPr>
        <p:spPr bwMode="auto">
          <a:xfrm rot="16200000" flipH="1">
            <a:off x="4248942" y="14922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7" name="AutoShape 134"/>
          <p:cNvCxnSpPr>
            <a:cxnSpLocks noChangeShapeType="1"/>
            <a:endCxn id="13449" idx="0"/>
          </p:cNvCxnSpPr>
          <p:nvPr/>
        </p:nvCxnSpPr>
        <p:spPr bwMode="auto">
          <a:xfrm rot="5400000">
            <a:off x="4645023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8" name="AutoShape 135"/>
          <p:cNvCxnSpPr>
            <a:cxnSpLocks noChangeShapeType="1"/>
            <a:stCxn id="13449" idx="4"/>
          </p:cNvCxnSpPr>
          <p:nvPr/>
        </p:nvCxnSpPr>
        <p:spPr bwMode="auto">
          <a:xfrm rot="16200000" flipH="1">
            <a:off x="4662486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9" name="AutoShape 136"/>
          <p:cNvSpPr>
            <a:spLocks noChangeArrowheads="1"/>
          </p:cNvSpPr>
          <p:nvPr/>
        </p:nvSpPr>
        <p:spPr bwMode="auto">
          <a:xfrm>
            <a:off x="4650580" y="18018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0" name="AutoShape 137"/>
          <p:cNvCxnSpPr>
            <a:cxnSpLocks noChangeShapeType="1"/>
            <a:endCxn id="13453" idx="2"/>
          </p:cNvCxnSpPr>
          <p:nvPr/>
        </p:nvCxnSpPr>
        <p:spPr bwMode="auto">
          <a:xfrm rot="16200000" flipH="1">
            <a:off x="3305967" y="2103438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1" name="AutoShape 138"/>
          <p:cNvCxnSpPr>
            <a:cxnSpLocks noChangeShapeType="1"/>
            <a:endCxn id="13453" idx="0"/>
          </p:cNvCxnSpPr>
          <p:nvPr/>
        </p:nvCxnSpPr>
        <p:spPr bwMode="auto">
          <a:xfrm rot="5400000">
            <a:off x="4022724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2" name="AutoShape 139"/>
          <p:cNvCxnSpPr>
            <a:cxnSpLocks noChangeShapeType="1"/>
            <a:stCxn id="13453" idx="4"/>
          </p:cNvCxnSpPr>
          <p:nvPr/>
        </p:nvCxnSpPr>
        <p:spPr bwMode="auto">
          <a:xfrm rot="16200000" flipH="1">
            <a:off x="4040187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3" name="AutoShape 140"/>
          <p:cNvSpPr>
            <a:spLocks noChangeArrowheads="1"/>
          </p:cNvSpPr>
          <p:nvPr/>
        </p:nvSpPr>
        <p:spPr bwMode="auto">
          <a:xfrm>
            <a:off x="4028280" y="273367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4" name="AutoShape 141"/>
          <p:cNvCxnSpPr>
            <a:cxnSpLocks noChangeShapeType="1"/>
            <a:endCxn id="13457" idx="2"/>
          </p:cNvCxnSpPr>
          <p:nvPr/>
        </p:nvCxnSpPr>
        <p:spPr bwMode="auto">
          <a:xfrm rot="16200000" flipH="1">
            <a:off x="2693192" y="2106613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5" name="AutoShape 142"/>
          <p:cNvCxnSpPr>
            <a:cxnSpLocks noChangeShapeType="1"/>
            <a:endCxn id="13457" idx="0"/>
          </p:cNvCxnSpPr>
          <p:nvPr/>
        </p:nvCxnSpPr>
        <p:spPr bwMode="auto">
          <a:xfrm rot="5400000">
            <a:off x="3405185" y="26344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6" name="AutoShape 143"/>
          <p:cNvCxnSpPr>
            <a:cxnSpLocks noChangeShapeType="1"/>
            <a:stCxn id="13457" idx="4"/>
          </p:cNvCxnSpPr>
          <p:nvPr/>
        </p:nvCxnSpPr>
        <p:spPr bwMode="auto">
          <a:xfrm rot="16200000" flipH="1">
            <a:off x="3422648" y="29948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7" name="AutoShape 144"/>
          <p:cNvSpPr>
            <a:spLocks noChangeArrowheads="1"/>
          </p:cNvSpPr>
          <p:nvPr/>
        </p:nvSpPr>
        <p:spPr bwMode="auto">
          <a:xfrm>
            <a:off x="3410742" y="273208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8" name="AutoShape 145"/>
          <p:cNvCxnSpPr>
            <a:cxnSpLocks noChangeShapeType="1"/>
            <a:endCxn id="13460" idx="0"/>
          </p:cNvCxnSpPr>
          <p:nvPr/>
        </p:nvCxnSpPr>
        <p:spPr bwMode="auto">
          <a:xfrm rot="5400000">
            <a:off x="2768598" y="26344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9" name="AutoShape 146"/>
          <p:cNvCxnSpPr>
            <a:cxnSpLocks noChangeShapeType="1"/>
            <a:stCxn id="13460" idx="4"/>
          </p:cNvCxnSpPr>
          <p:nvPr/>
        </p:nvCxnSpPr>
        <p:spPr bwMode="auto">
          <a:xfrm rot="16200000" flipH="1">
            <a:off x="2786061" y="29948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0" name="AutoShape 147"/>
          <p:cNvSpPr>
            <a:spLocks noChangeArrowheads="1"/>
          </p:cNvSpPr>
          <p:nvPr/>
        </p:nvSpPr>
        <p:spPr bwMode="auto">
          <a:xfrm>
            <a:off x="2774155" y="27320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61" name="AutoShape 148"/>
          <p:cNvCxnSpPr>
            <a:cxnSpLocks noChangeShapeType="1"/>
            <a:endCxn id="13460" idx="2"/>
          </p:cNvCxnSpPr>
          <p:nvPr/>
        </p:nvCxnSpPr>
        <p:spPr bwMode="auto">
          <a:xfrm rot="16200000" flipH="1">
            <a:off x="2070892" y="2120900"/>
            <a:ext cx="287338" cy="11191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2" name="AutoShape 149"/>
          <p:cNvCxnSpPr>
            <a:cxnSpLocks noChangeShapeType="1"/>
            <a:endCxn id="13465" idx="2"/>
          </p:cNvCxnSpPr>
          <p:nvPr/>
        </p:nvCxnSpPr>
        <p:spPr bwMode="auto">
          <a:xfrm rot="16200000" flipH="1">
            <a:off x="5148260" y="2085182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3" name="AutoShape 150"/>
          <p:cNvCxnSpPr>
            <a:cxnSpLocks noChangeShapeType="1"/>
            <a:endCxn id="13465" idx="0"/>
          </p:cNvCxnSpPr>
          <p:nvPr/>
        </p:nvCxnSpPr>
        <p:spPr bwMode="auto">
          <a:xfrm rot="5400000">
            <a:off x="5884860" y="263763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4" name="AutoShape 151"/>
          <p:cNvCxnSpPr>
            <a:cxnSpLocks noChangeShapeType="1"/>
            <a:stCxn id="13465" idx="4"/>
          </p:cNvCxnSpPr>
          <p:nvPr/>
        </p:nvCxnSpPr>
        <p:spPr bwMode="auto">
          <a:xfrm rot="16200000" flipH="1">
            <a:off x="5902323" y="299799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5" name="AutoShape 152"/>
          <p:cNvSpPr>
            <a:spLocks noChangeArrowheads="1"/>
          </p:cNvSpPr>
          <p:nvPr/>
        </p:nvSpPr>
        <p:spPr bwMode="auto">
          <a:xfrm>
            <a:off x="5890417" y="27352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66" name="AutoShape 153"/>
          <p:cNvCxnSpPr>
            <a:cxnSpLocks noChangeShapeType="1"/>
            <a:endCxn id="13469" idx="2"/>
          </p:cNvCxnSpPr>
          <p:nvPr/>
        </p:nvCxnSpPr>
        <p:spPr bwMode="auto">
          <a:xfrm rot="16200000" flipH="1">
            <a:off x="4536280" y="2089150"/>
            <a:ext cx="288925" cy="1184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7" name="AutoShape 154"/>
          <p:cNvCxnSpPr>
            <a:cxnSpLocks noChangeShapeType="1"/>
            <a:endCxn id="13469" idx="0"/>
          </p:cNvCxnSpPr>
          <p:nvPr/>
        </p:nvCxnSpPr>
        <p:spPr bwMode="auto">
          <a:xfrm rot="5400000">
            <a:off x="5267324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8" name="AutoShape 155"/>
          <p:cNvCxnSpPr>
            <a:cxnSpLocks noChangeShapeType="1"/>
            <a:stCxn id="13469" idx="4"/>
          </p:cNvCxnSpPr>
          <p:nvPr/>
        </p:nvCxnSpPr>
        <p:spPr bwMode="auto">
          <a:xfrm rot="16200000" flipH="1">
            <a:off x="5284787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9" name="AutoShape 156"/>
          <p:cNvSpPr>
            <a:spLocks noChangeArrowheads="1"/>
          </p:cNvSpPr>
          <p:nvPr/>
        </p:nvSpPr>
        <p:spPr bwMode="auto">
          <a:xfrm>
            <a:off x="5272880" y="273367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70" name="AutoShape 157"/>
          <p:cNvCxnSpPr>
            <a:cxnSpLocks noChangeShapeType="1"/>
            <a:endCxn id="13473" idx="2"/>
          </p:cNvCxnSpPr>
          <p:nvPr/>
        </p:nvCxnSpPr>
        <p:spPr bwMode="auto">
          <a:xfrm rot="16200000" flipH="1">
            <a:off x="3913979" y="2103438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1" name="AutoShape 158"/>
          <p:cNvCxnSpPr>
            <a:cxnSpLocks noChangeShapeType="1"/>
            <a:endCxn id="13473" idx="0"/>
          </p:cNvCxnSpPr>
          <p:nvPr/>
        </p:nvCxnSpPr>
        <p:spPr bwMode="auto">
          <a:xfrm rot="5400000">
            <a:off x="4630736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2" name="AutoShape 159"/>
          <p:cNvCxnSpPr>
            <a:cxnSpLocks noChangeShapeType="1"/>
            <a:stCxn id="13473" idx="4"/>
          </p:cNvCxnSpPr>
          <p:nvPr/>
        </p:nvCxnSpPr>
        <p:spPr bwMode="auto">
          <a:xfrm rot="16200000" flipH="1">
            <a:off x="4648199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73" name="AutoShape 160"/>
          <p:cNvSpPr>
            <a:spLocks noChangeArrowheads="1"/>
          </p:cNvSpPr>
          <p:nvPr/>
        </p:nvSpPr>
        <p:spPr bwMode="auto">
          <a:xfrm>
            <a:off x="4636292" y="273367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368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B500F1-BCA5-434F-8FF3-06BA2483751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cxnSp>
        <p:nvCxnSpPr>
          <p:cNvPr id="14340" name="AutoShape 2"/>
          <p:cNvCxnSpPr>
            <a:cxnSpLocks noChangeShapeType="1"/>
            <a:endCxn id="14526" idx="2"/>
          </p:cNvCxnSpPr>
          <p:nvPr/>
        </p:nvCxnSpPr>
        <p:spPr bwMode="auto">
          <a:xfrm rot="16200000" flipH="1">
            <a:off x="2702721" y="2445061"/>
            <a:ext cx="288925" cy="2335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AutoShape 3"/>
          <p:cNvCxnSpPr>
            <a:cxnSpLocks noChangeShapeType="1"/>
            <a:endCxn id="14529" idx="2"/>
          </p:cNvCxnSpPr>
          <p:nvPr/>
        </p:nvCxnSpPr>
        <p:spPr bwMode="auto">
          <a:xfrm rot="16200000" flipH="1">
            <a:off x="4545809" y="2427598"/>
            <a:ext cx="290512" cy="23717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AutoShape 4"/>
          <p:cNvCxnSpPr>
            <a:cxnSpLocks noChangeShapeType="1"/>
            <a:endCxn id="14532" idx="2"/>
          </p:cNvCxnSpPr>
          <p:nvPr/>
        </p:nvCxnSpPr>
        <p:spPr bwMode="auto">
          <a:xfrm rot="16200000" flipH="1">
            <a:off x="3933827" y="2431568"/>
            <a:ext cx="288925" cy="2362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AutoShape 5"/>
          <p:cNvCxnSpPr>
            <a:cxnSpLocks noChangeShapeType="1"/>
            <a:endCxn id="14535" idx="2"/>
          </p:cNvCxnSpPr>
          <p:nvPr/>
        </p:nvCxnSpPr>
        <p:spPr bwMode="auto">
          <a:xfrm rot="16200000" flipH="1">
            <a:off x="3310733" y="2445062"/>
            <a:ext cx="288925" cy="23352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A Kogge-Stone Parallel Scan Algorithm</a:t>
            </a:r>
          </a:p>
        </p:txBody>
      </p:sp>
      <p:sp>
        <p:nvSpPr>
          <p:cNvPr id="1434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graphicFrame>
        <p:nvGraphicFramePr>
          <p:cNvPr id="37786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756965"/>
              </p:ext>
            </p:extLst>
          </p:nvPr>
        </p:nvGraphicFramePr>
        <p:xfrm>
          <a:off x="738190" y="403018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6354763" y="1065213"/>
            <a:ext cx="280352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 smtClean="0">
                <a:latin typeface="Arial" charset="0"/>
              </a:rPr>
              <a:t>Load </a:t>
            </a:r>
            <a:r>
              <a:rPr lang="en-US" sz="1800" dirty="0">
                <a:latin typeface="Arial" charset="0"/>
              </a:rPr>
              <a:t>input from 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global </a:t>
            </a:r>
            <a:r>
              <a:rPr lang="en-US" sz="1800" dirty="0">
                <a:latin typeface="Arial" charset="0"/>
              </a:rPr>
              <a:t>memory to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shared memory. </a:t>
            </a:r>
            <a:endParaRPr lang="en-US" sz="1800" dirty="0" smtClean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times, stride from 1 to ceil(n/2.0). Threads </a:t>
            </a:r>
            <a:r>
              <a:rPr lang="en-US" sz="1800" i="1" dirty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>
                <a:latin typeface="Arial" charset="0"/>
              </a:rPr>
              <a:t>n-1 active: </a:t>
            </a:r>
            <a:r>
              <a:rPr lang="en-US" sz="1800" dirty="0">
                <a:latin typeface="Arial" charset="0"/>
              </a:rPr>
              <a:t>add pairs of elements that are s</a:t>
            </a:r>
            <a:r>
              <a:rPr lang="en-US" sz="1800" i="1" dirty="0">
                <a:latin typeface="Arial" charset="0"/>
              </a:rPr>
              <a:t>tride</a:t>
            </a:r>
            <a:r>
              <a:rPr lang="en-US" sz="1800" dirty="0">
                <a:latin typeface="Arial" charset="0"/>
              </a:rPr>
              <a:t> elements apart. </a:t>
            </a: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 smtClean="0">
                <a:latin typeface="Arial" charset="0"/>
              </a:rPr>
              <a:t>Write output from shared memory to device memory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4369" name="Text Box 32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#3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Stride = 4</a:t>
            </a:r>
          </a:p>
        </p:txBody>
      </p:sp>
      <p:cxnSp>
        <p:nvCxnSpPr>
          <p:cNvPr id="14524" name="AutoShape 187"/>
          <p:cNvCxnSpPr>
            <a:cxnSpLocks noChangeShapeType="1"/>
            <a:endCxn id="14526" idx="0"/>
          </p:cNvCxnSpPr>
          <p:nvPr/>
        </p:nvCxnSpPr>
        <p:spPr bwMode="auto">
          <a:xfrm rot="5400000">
            <a:off x="4009233" y="356742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5" name="AutoShape 188"/>
          <p:cNvCxnSpPr>
            <a:cxnSpLocks noChangeShapeType="1"/>
            <a:stCxn id="14526" idx="4"/>
          </p:cNvCxnSpPr>
          <p:nvPr/>
        </p:nvCxnSpPr>
        <p:spPr bwMode="auto">
          <a:xfrm rot="16200000" flipH="1">
            <a:off x="4026696" y="392778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6" name="AutoShape 189"/>
          <p:cNvSpPr>
            <a:spLocks noChangeArrowheads="1"/>
          </p:cNvSpPr>
          <p:nvPr/>
        </p:nvSpPr>
        <p:spPr bwMode="auto">
          <a:xfrm>
            <a:off x="4014790" y="3665055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27" name="AutoShape 190"/>
          <p:cNvCxnSpPr>
            <a:cxnSpLocks noChangeShapeType="1"/>
            <a:endCxn id="14529" idx="0"/>
          </p:cNvCxnSpPr>
          <p:nvPr/>
        </p:nvCxnSpPr>
        <p:spPr bwMode="auto">
          <a:xfrm rot="5400000">
            <a:off x="5871371" y="3569011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8" name="AutoShape 191"/>
          <p:cNvCxnSpPr>
            <a:cxnSpLocks noChangeShapeType="1"/>
            <a:stCxn id="14529" idx="4"/>
          </p:cNvCxnSpPr>
          <p:nvPr/>
        </p:nvCxnSpPr>
        <p:spPr bwMode="auto">
          <a:xfrm rot="16200000" flipH="1">
            <a:off x="5888834" y="3929373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9" name="AutoShape 192"/>
          <p:cNvSpPr>
            <a:spLocks noChangeArrowheads="1"/>
          </p:cNvSpPr>
          <p:nvPr/>
        </p:nvSpPr>
        <p:spPr bwMode="auto">
          <a:xfrm>
            <a:off x="5876927" y="3666642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0" name="AutoShape 193"/>
          <p:cNvCxnSpPr>
            <a:cxnSpLocks noChangeShapeType="1"/>
            <a:endCxn id="14532" idx="0"/>
          </p:cNvCxnSpPr>
          <p:nvPr/>
        </p:nvCxnSpPr>
        <p:spPr bwMode="auto">
          <a:xfrm rot="5400000">
            <a:off x="5253833" y="356742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1" name="AutoShape 194"/>
          <p:cNvCxnSpPr>
            <a:cxnSpLocks noChangeShapeType="1"/>
            <a:stCxn id="14532" idx="4"/>
          </p:cNvCxnSpPr>
          <p:nvPr/>
        </p:nvCxnSpPr>
        <p:spPr bwMode="auto">
          <a:xfrm rot="16200000" flipH="1">
            <a:off x="5271296" y="392778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2" name="AutoShape 195"/>
          <p:cNvSpPr>
            <a:spLocks noChangeArrowheads="1"/>
          </p:cNvSpPr>
          <p:nvPr/>
        </p:nvSpPr>
        <p:spPr bwMode="auto">
          <a:xfrm>
            <a:off x="5259390" y="3665055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3" name="AutoShape 196"/>
          <p:cNvCxnSpPr>
            <a:cxnSpLocks noChangeShapeType="1"/>
            <a:endCxn id="14535" idx="0"/>
          </p:cNvCxnSpPr>
          <p:nvPr/>
        </p:nvCxnSpPr>
        <p:spPr bwMode="auto">
          <a:xfrm rot="5400000">
            <a:off x="4617245" y="356742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4" name="AutoShape 197"/>
          <p:cNvCxnSpPr>
            <a:cxnSpLocks noChangeShapeType="1"/>
            <a:stCxn id="14535" idx="4"/>
          </p:cNvCxnSpPr>
          <p:nvPr/>
        </p:nvCxnSpPr>
        <p:spPr bwMode="auto">
          <a:xfrm rot="16200000" flipH="1">
            <a:off x="4634708" y="392778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5" name="AutoShape 198"/>
          <p:cNvSpPr>
            <a:spLocks noChangeArrowheads="1"/>
          </p:cNvSpPr>
          <p:nvPr/>
        </p:nvSpPr>
        <p:spPr bwMode="auto">
          <a:xfrm>
            <a:off x="4622802" y="366505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36" name="Line 199"/>
          <p:cNvSpPr>
            <a:spLocks noChangeShapeType="1"/>
          </p:cNvSpPr>
          <p:nvPr/>
        </p:nvSpPr>
        <p:spPr bwMode="auto">
          <a:xfrm>
            <a:off x="1682752" y="350313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7" name="Line 200"/>
          <p:cNvSpPr>
            <a:spLocks noChangeShapeType="1"/>
          </p:cNvSpPr>
          <p:nvPr/>
        </p:nvSpPr>
        <p:spPr bwMode="auto">
          <a:xfrm>
            <a:off x="2295527" y="350313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8" name="Line 201"/>
          <p:cNvSpPr>
            <a:spLocks noChangeShapeType="1"/>
          </p:cNvSpPr>
          <p:nvPr/>
        </p:nvSpPr>
        <p:spPr bwMode="auto">
          <a:xfrm>
            <a:off x="2892427" y="349043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9" name="Line 202"/>
          <p:cNvSpPr>
            <a:spLocks noChangeShapeType="1"/>
          </p:cNvSpPr>
          <p:nvPr/>
        </p:nvSpPr>
        <p:spPr bwMode="auto">
          <a:xfrm>
            <a:off x="3505202" y="349043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002948"/>
              </p:ext>
            </p:extLst>
          </p:nvPr>
        </p:nvGraphicFramePr>
        <p:xfrm>
          <a:off x="777083" y="2084527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972517"/>
              </p:ext>
            </p:extLst>
          </p:nvPr>
        </p:nvGraphicFramePr>
        <p:xfrm>
          <a:off x="767558" y="3005277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1" name="Line 48"/>
          <p:cNvSpPr>
            <a:spLocks noChangeShapeType="1"/>
          </p:cNvSpPr>
          <p:nvPr/>
        </p:nvSpPr>
        <p:spPr bwMode="auto">
          <a:xfrm>
            <a:off x="1718470" y="2478227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49"/>
          <p:cNvSpPr>
            <a:spLocks noChangeShapeType="1"/>
          </p:cNvSpPr>
          <p:nvPr/>
        </p:nvSpPr>
        <p:spPr bwMode="auto">
          <a:xfrm>
            <a:off x="2331245" y="2478227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 Box 50"/>
          <p:cNvSpPr txBox="1">
            <a:spLocks noChangeArrowheads="1"/>
          </p:cNvSpPr>
          <p:nvPr/>
        </p:nvSpPr>
        <p:spPr bwMode="auto">
          <a:xfrm>
            <a:off x="245270" y="1657489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1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04" name="Text Box 51"/>
          <p:cNvSpPr txBox="1">
            <a:spLocks noChangeArrowheads="1"/>
          </p:cNvSpPr>
          <p:nvPr/>
        </p:nvSpPr>
        <p:spPr bwMode="auto">
          <a:xfrm>
            <a:off x="235745" y="2608402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2</a:t>
            </a:r>
            <a:endParaRPr lang="en-US" sz="1800" b="1" dirty="0">
              <a:latin typeface="Arial" charset="0"/>
            </a:endParaRPr>
          </a:p>
        </p:txBody>
      </p:sp>
      <p:graphicFrame>
        <p:nvGraphicFramePr>
          <p:cNvPr id="105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24269"/>
              </p:ext>
            </p:extLst>
          </p:nvPr>
        </p:nvGraphicFramePr>
        <p:xfrm>
          <a:off x="758033" y="1122502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06" name="AutoShape 108"/>
          <p:cNvCxnSpPr>
            <a:cxnSpLocks noChangeShapeType="1"/>
            <a:endCxn id="109" idx="2"/>
          </p:cNvCxnSpPr>
          <p:nvPr/>
        </p:nvCxnSpPr>
        <p:spPr bwMode="auto">
          <a:xfrm rot="16200000" flipH="1">
            <a:off x="3675858" y="1435239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AutoShape 109"/>
          <p:cNvCxnSpPr>
            <a:cxnSpLocks noChangeShapeType="1"/>
            <a:endCxn id="109" idx="0"/>
          </p:cNvCxnSpPr>
          <p:nvPr/>
        </p:nvCxnSpPr>
        <p:spPr bwMode="auto">
          <a:xfrm rot="5400000">
            <a:off x="4071938" y="164717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110"/>
          <p:cNvCxnSpPr>
            <a:cxnSpLocks noChangeShapeType="1"/>
            <a:stCxn id="109" idx="4"/>
          </p:cNvCxnSpPr>
          <p:nvPr/>
        </p:nvCxnSpPr>
        <p:spPr bwMode="auto">
          <a:xfrm rot="16200000" flipH="1">
            <a:off x="4089401" y="200753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AutoShape 111"/>
          <p:cNvSpPr>
            <a:spLocks noChangeArrowheads="1"/>
          </p:cNvSpPr>
          <p:nvPr/>
        </p:nvSpPr>
        <p:spPr bwMode="auto">
          <a:xfrm>
            <a:off x="4077495" y="1744802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0" name="AutoShape 112"/>
          <p:cNvCxnSpPr>
            <a:cxnSpLocks noChangeShapeType="1"/>
            <a:endCxn id="113" idx="2"/>
          </p:cNvCxnSpPr>
          <p:nvPr/>
        </p:nvCxnSpPr>
        <p:spPr bwMode="auto">
          <a:xfrm rot="16200000" flipH="1">
            <a:off x="3058320" y="1433652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AutoShape 113"/>
          <p:cNvCxnSpPr>
            <a:cxnSpLocks noChangeShapeType="1"/>
            <a:endCxn id="113" idx="0"/>
          </p:cNvCxnSpPr>
          <p:nvPr/>
        </p:nvCxnSpPr>
        <p:spPr bwMode="auto">
          <a:xfrm rot="5400000">
            <a:off x="3454402" y="164558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AutoShape 114"/>
          <p:cNvCxnSpPr>
            <a:cxnSpLocks noChangeShapeType="1"/>
            <a:stCxn id="113" idx="4"/>
          </p:cNvCxnSpPr>
          <p:nvPr/>
        </p:nvCxnSpPr>
        <p:spPr bwMode="auto">
          <a:xfrm rot="16200000" flipH="1">
            <a:off x="3471865" y="200594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AutoShape 115"/>
          <p:cNvSpPr>
            <a:spLocks noChangeArrowheads="1"/>
          </p:cNvSpPr>
          <p:nvPr/>
        </p:nvSpPr>
        <p:spPr bwMode="auto">
          <a:xfrm>
            <a:off x="3459958" y="1743214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4" name="AutoShape 116"/>
          <p:cNvCxnSpPr>
            <a:cxnSpLocks noChangeShapeType="1"/>
            <a:endCxn id="117" idx="2"/>
          </p:cNvCxnSpPr>
          <p:nvPr/>
        </p:nvCxnSpPr>
        <p:spPr bwMode="auto">
          <a:xfrm rot="16200000" flipH="1">
            <a:off x="2421733" y="1433652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AutoShape 117"/>
          <p:cNvCxnSpPr>
            <a:cxnSpLocks noChangeShapeType="1"/>
            <a:endCxn id="117" idx="0"/>
          </p:cNvCxnSpPr>
          <p:nvPr/>
        </p:nvCxnSpPr>
        <p:spPr bwMode="auto">
          <a:xfrm rot="5400000">
            <a:off x="2817814" y="164558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18"/>
          <p:cNvCxnSpPr>
            <a:cxnSpLocks noChangeShapeType="1"/>
            <a:stCxn id="117" idx="4"/>
          </p:cNvCxnSpPr>
          <p:nvPr/>
        </p:nvCxnSpPr>
        <p:spPr bwMode="auto">
          <a:xfrm rot="16200000" flipH="1">
            <a:off x="2835277" y="200594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AutoShape 119"/>
          <p:cNvSpPr>
            <a:spLocks noChangeArrowheads="1"/>
          </p:cNvSpPr>
          <p:nvPr/>
        </p:nvSpPr>
        <p:spPr bwMode="auto">
          <a:xfrm>
            <a:off x="2823370" y="1743214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Line 120"/>
          <p:cNvSpPr>
            <a:spLocks noChangeShapeType="1"/>
          </p:cNvSpPr>
          <p:nvPr/>
        </p:nvSpPr>
        <p:spPr bwMode="auto">
          <a:xfrm>
            <a:off x="1715295" y="1547952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9" name="AutoShape 121"/>
          <p:cNvCxnSpPr>
            <a:cxnSpLocks noChangeShapeType="1"/>
            <a:endCxn id="122" idx="2"/>
          </p:cNvCxnSpPr>
          <p:nvPr/>
        </p:nvCxnSpPr>
        <p:spPr bwMode="auto">
          <a:xfrm rot="16200000" flipH="1">
            <a:off x="1804195" y="1432064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/>
          <p:cNvCxnSpPr>
            <a:cxnSpLocks noChangeShapeType="1"/>
            <a:endCxn id="122" idx="0"/>
          </p:cNvCxnSpPr>
          <p:nvPr/>
        </p:nvCxnSpPr>
        <p:spPr bwMode="auto">
          <a:xfrm rot="5400000">
            <a:off x="2200276" y="1643996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AutoShape 123"/>
          <p:cNvCxnSpPr>
            <a:cxnSpLocks noChangeShapeType="1"/>
            <a:stCxn id="122" idx="4"/>
          </p:cNvCxnSpPr>
          <p:nvPr/>
        </p:nvCxnSpPr>
        <p:spPr bwMode="auto">
          <a:xfrm rot="16200000" flipH="1">
            <a:off x="2217739" y="2004358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AutoShape 124"/>
          <p:cNvSpPr>
            <a:spLocks noChangeArrowheads="1"/>
          </p:cNvSpPr>
          <p:nvPr/>
        </p:nvSpPr>
        <p:spPr bwMode="auto">
          <a:xfrm>
            <a:off x="2205833" y="1741627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" name="AutoShape 125"/>
          <p:cNvCxnSpPr>
            <a:cxnSpLocks noChangeShapeType="1"/>
            <a:endCxn id="126" idx="2"/>
          </p:cNvCxnSpPr>
          <p:nvPr/>
        </p:nvCxnSpPr>
        <p:spPr bwMode="auto">
          <a:xfrm rot="16200000" flipH="1">
            <a:off x="5537995" y="1436827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AutoShape 126"/>
          <p:cNvCxnSpPr>
            <a:cxnSpLocks noChangeShapeType="1"/>
            <a:endCxn id="126" idx="0"/>
          </p:cNvCxnSpPr>
          <p:nvPr/>
        </p:nvCxnSpPr>
        <p:spPr bwMode="auto">
          <a:xfrm rot="5400000">
            <a:off x="5934077" y="1648758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AutoShape 127"/>
          <p:cNvCxnSpPr>
            <a:cxnSpLocks noChangeShapeType="1"/>
            <a:stCxn id="126" idx="4"/>
          </p:cNvCxnSpPr>
          <p:nvPr/>
        </p:nvCxnSpPr>
        <p:spPr bwMode="auto">
          <a:xfrm rot="16200000" flipH="1">
            <a:off x="5951540" y="2009120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AutoShape 128"/>
          <p:cNvSpPr>
            <a:spLocks noChangeArrowheads="1"/>
          </p:cNvSpPr>
          <p:nvPr/>
        </p:nvSpPr>
        <p:spPr bwMode="auto">
          <a:xfrm>
            <a:off x="5939633" y="1746389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7" name="AutoShape 129"/>
          <p:cNvCxnSpPr>
            <a:cxnSpLocks noChangeShapeType="1"/>
            <a:endCxn id="130" idx="2"/>
          </p:cNvCxnSpPr>
          <p:nvPr/>
        </p:nvCxnSpPr>
        <p:spPr bwMode="auto">
          <a:xfrm rot="16200000" flipH="1">
            <a:off x="4920458" y="1435239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AutoShape 130"/>
          <p:cNvCxnSpPr>
            <a:cxnSpLocks noChangeShapeType="1"/>
            <a:endCxn id="130" idx="0"/>
          </p:cNvCxnSpPr>
          <p:nvPr/>
        </p:nvCxnSpPr>
        <p:spPr bwMode="auto">
          <a:xfrm rot="5400000">
            <a:off x="5316538" y="164717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AutoShape 131"/>
          <p:cNvCxnSpPr>
            <a:cxnSpLocks noChangeShapeType="1"/>
            <a:stCxn id="130" idx="4"/>
          </p:cNvCxnSpPr>
          <p:nvPr/>
        </p:nvCxnSpPr>
        <p:spPr bwMode="auto">
          <a:xfrm rot="16200000" flipH="1">
            <a:off x="5334001" y="200753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utoShape 132"/>
          <p:cNvSpPr>
            <a:spLocks noChangeArrowheads="1"/>
          </p:cNvSpPr>
          <p:nvPr/>
        </p:nvSpPr>
        <p:spPr bwMode="auto">
          <a:xfrm>
            <a:off x="5322095" y="1744802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1" name="AutoShape 133"/>
          <p:cNvCxnSpPr>
            <a:cxnSpLocks noChangeShapeType="1"/>
            <a:endCxn id="134" idx="2"/>
          </p:cNvCxnSpPr>
          <p:nvPr/>
        </p:nvCxnSpPr>
        <p:spPr bwMode="auto">
          <a:xfrm rot="16200000" flipH="1">
            <a:off x="4283870" y="1435239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AutoShape 134"/>
          <p:cNvCxnSpPr>
            <a:cxnSpLocks noChangeShapeType="1"/>
            <a:endCxn id="134" idx="0"/>
          </p:cNvCxnSpPr>
          <p:nvPr/>
        </p:nvCxnSpPr>
        <p:spPr bwMode="auto">
          <a:xfrm rot="5400000">
            <a:off x="4679951" y="164717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AutoShape 135"/>
          <p:cNvCxnSpPr>
            <a:cxnSpLocks noChangeShapeType="1"/>
            <a:stCxn id="134" idx="4"/>
          </p:cNvCxnSpPr>
          <p:nvPr/>
        </p:nvCxnSpPr>
        <p:spPr bwMode="auto">
          <a:xfrm rot="16200000" flipH="1">
            <a:off x="4697414" y="200753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" name="AutoShape 136"/>
          <p:cNvSpPr>
            <a:spLocks noChangeArrowheads="1"/>
          </p:cNvSpPr>
          <p:nvPr/>
        </p:nvSpPr>
        <p:spPr bwMode="auto">
          <a:xfrm>
            <a:off x="4685508" y="1744802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5" name="AutoShape 137"/>
          <p:cNvCxnSpPr>
            <a:cxnSpLocks noChangeShapeType="1"/>
            <a:endCxn id="138" idx="2"/>
          </p:cNvCxnSpPr>
          <p:nvPr/>
        </p:nvCxnSpPr>
        <p:spPr bwMode="auto">
          <a:xfrm rot="16200000" flipH="1">
            <a:off x="3340895" y="2046427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AutoShape 138"/>
          <p:cNvCxnSpPr>
            <a:cxnSpLocks noChangeShapeType="1"/>
            <a:endCxn id="138" idx="0"/>
          </p:cNvCxnSpPr>
          <p:nvPr/>
        </p:nvCxnSpPr>
        <p:spPr bwMode="auto">
          <a:xfrm rot="5400000">
            <a:off x="4057652" y="257903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AutoShape 139"/>
          <p:cNvCxnSpPr>
            <a:cxnSpLocks noChangeShapeType="1"/>
            <a:stCxn id="138" idx="4"/>
          </p:cNvCxnSpPr>
          <p:nvPr/>
        </p:nvCxnSpPr>
        <p:spPr bwMode="auto">
          <a:xfrm rot="16200000" flipH="1">
            <a:off x="4075115" y="293939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AutoShape 140"/>
          <p:cNvSpPr>
            <a:spLocks noChangeArrowheads="1"/>
          </p:cNvSpPr>
          <p:nvPr/>
        </p:nvSpPr>
        <p:spPr bwMode="auto">
          <a:xfrm>
            <a:off x="4063208" y="2676664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9" name="AutoShape 141"/>
          <p:cNvCxnSpPr>
            <a:cxnSpLocks noChangeShapeType="1"/>
            <a:endCxn id="142" idx="2"/>
          </p:cNvCxnSpPr>
          <p:nvPr/>
        </p:nvCxnSpPr>
        <p:spPr bwMode="auto">
          <a:xfrm rot="16200000" flipH="1">
            <a:off x="2728120" y="2049602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42"/>
          <p:cNvCxnSpPr>
            <a:cxnSpLocks noChangeShapeType="1"/>
            <a:endCxn id="142" idx="0"/>
          </p:cNvCxnSpPr>
          <p:nvPr/>
        </p:nvCxnSpPr>
        <p:spPr bwMode="auto">
          <a:xfrm rot="5400000">
            <a:off x="3440113" y="2577446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43"/>
          <p:cNvCxnSpPr>
            <a:cxnSpLocks noChangeShapeType="1"/>
            <a:stCxn id="142" idx="4"/>
          </p:cNvCxnSpPr>
          <p:nvPr/>
        </p:nvCxnSpPr>
        <p:spPr bwMode="auto">
          <a:xfrm rot="16200000" flipH="1">
            <a:off x="3457576" y="2937808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AutoShape 144"/>
          <p:cNvSpPr>
            <a:spLocks noChangeArrowheads="1"/>
          </p:cNvSpPr>
          <p:nvPr/>
        </p:nvSpPr>
        <p:spPr bwMode="auto">
          <a:xfrm>
            <a:off x="3445670" y="2675077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" name="AutoShape 145"/>
          <p:cNvCxnSpPr>
            <a:cxnSpLocks noChangeShapeType="1"/>
            <a:endCxn id="145" idx="0"/>
          </p:cNvCxnSpPr>
          <p:nvPr/>
        </p:nvCxnSpPr>
        <p:spPr bwMode="auto">
          <a:xfrm rot="5400000">
            <a:off x="2803526" y="2577446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AutoShape 146"/>
          <p:cNvCxnSpPr>
            <a:cxnSpLocks noChangeShapeType="1"/>
            <a:stCxn id="145" idx="4"/>
          </p:cNvCxnSpPr>
          <p:nvPr/>
        </p:nvCxnSpPr>
        <p:spPr bwMode="auto">
          <a:xfrm rot="16200000" flipH="1">
            <a:off x="2820989" y="2937808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utoShape 147"/>
          <p:cNvSpPr>
            <a:spLocks noChangeArrowheads="1"/>
          </p:cNvSpPr>
          <p:nvPr/>
        </p:nvSpPr>
        <p:spPr bwMode="auto">
          <a:xfrm>
            <a:off x="2809083" y="2675077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6" name="AutoShape 148"/>
          <p:cNvCxnSpPr>
            <a:cxnSpLocks noChangeShapeType="1"/>
            <a:endCxn id="145" idx="2"/>
          </p:cNvCxnSpPr>
          <p:nvPr/>
        </p:nvCxnSpPr>
        <p:spPr bwMode="auto">
          <a:xfrm rot="16200000" flipH="1">
            <a:off x="2105820" y="2063889"/>
            <a:ext cx="287338" cy="11191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AutoShape 149"/>
          <p:cNvCxnSpPr>
            <a:cxnSpLocks noChangeShapeType="1"/>
            <a:endCxn id="150" idx="2"/>
          </p:cNvCxnSpPr>
          <p:nvPr/>
        </p:nvCxnSpPr>
        <p:spPr bwMode="auto">
          <a:xfrm rot="16200000" flipH="1">
            <a:off x="5183188" y="2028171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AutoShape 150"/>
          <p:cNvCxnSpPr>
            <a:cxnSpLocks noChangeShapeType="1"/>
            <a:endCxn id="150" idx="0"/>
          </p:cNvCxnSpPr>
          <p:nvPr/>
        </p:nvCxnSpPr>
        <p:spPr bwMode="auto">
          <a:xfrm rot="5400000">
            <a:off x="5919788" y="258062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AutoShape 151"/>
          <p:cNvCxnSpPr>
            <a:cxnSpLocks noChangeShapeType="1"/>
            <a:stCxn id="150" idx="4"/>
          </p:cNvCxnSpPr>
          <p:nvPr/>
        </p:nvCxnSpPr>
        <p:spPr bwMode="auto">
          <a:xfrm rot="16200000" flipH="1">
            <a:off x="5937251" y="294098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AutoShape 152"/>
          <p:cNvSpPr>
            <a:spLocks noChangeArrowheads="1"/>
          </p:cNvSpPr>
          <p:nvPr/>
        </p:nvSpPr>
        <p:spPr bwMode="auto">
          <a:xfrm>
            <a:off x="5925345" y="2678252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1" name="AutoShape 153"/>
          <p:cNvCxnSpPr>
            <a:cxnSpLocks noChangeShapeType="1"/>
            <a:endCxn id="154" idx="2"/>
          </p:cNvCxnSpPr>
          <p:nvPr/>
        </p:nvCxnSpPr>
        <p:spPr bwMode="auto">
          <a:xfrm rot="16200000" flipH="1">
            <a:off x="4571208" y="2032139"/>
            <a:ext cx="288925" cy="1184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AutoShape 154"/>
          <p:cNvCxnSpPr>
            <a:cxnSpLocks noChangeShapeType="1"/>
            <a:endCxn id="154" idx="0"/>
          </p:cNvCxnSpPr>
          <p:nvPr/>
        </p:nvCxnSpPr>
        <p:spPr bwMode="auto">
          <a:xfrm rot="5400000">
            <a:off x="5302252" y="257903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AutoShape 155"/>
          <p:cNvCxnSpPr>
            <a:cxnSpLocks noChangeShapeType="1"/>
            <a:stCxn id="154" idx="4"/>
          </p:cNvCxnSpPr>
          <p:nvPr/>
        </p:nvCxnSpPr>
        <p:spPr bwMode="auto">
          <a:xfrm rot="16200000" flipH="1">
            <a:off x="5319715" y="293939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AutoShape 156"/>
          <p:cNvSpPr>
            <a:spLocks noChangeArrowheads="1"/>
          </p:cNvSpPr>
          <p:nvPr/>
        </p:nvSpPr>
        <p:spPr bwMode="auto">
          <a:xfrm>
            <a:off x="5307808" y="2676664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5" name="AutoShape 157"/>
          <p:cNvCxnSpPr>
            <a:cxnSpLocks noChangeShapeType="1"/>
            <a:endCxn id="158" idx="2"/>
          </p:cNvCxnSpPr>
          <p:nvPr/>
        </p:nvCxnSpPr>
        <p:spPr bwMode="auto">
          <a:xfrm rot="16200000" flipH="1">
            <a:off x="3948907" y="2046427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58"/>
          <p:cNvCxnSpPr>
            <a:cxnSpLocks noChangeShapeType="1"/>
            <a:endCxn id="158" idx="0"/>
          </p:cNvCxnSpPr>
          <p:nvPr/>
        </p:nvCxnSpPr>
        <p:spPr bwMode="auto">
          <a:xfrm rot="5400000">
            <a:off x="4665664" y="257903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AutoShape 159"/>
          <p:cNvCxnSpPr>
            <a:cxnSpLocks noChangeShapeType="1"/>
            <a:stCxn id="158" idx="4"/>
          </p:cNvCxnSpPr>
          <p:nvPr/>
        </p:nvCxnSpPr>
        <p:spPr bwMode="auto">
          <a:xfrm rot="16200000" flipH="1">
            <a:off x="4683127" y="293939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AutoShape 160"/>
          <p:cNvSpPr>
            <a:spLocks noChangeArrowheads="1"/>
          </p:cNvSpPr>
          <p:nvPr/>
        </p:nvSpPr>
        <p:spPr bwMode="auto">
          <a:xfrm>
            <a:off x="4671220" y="2676664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Text Box 51"/>
          <p:cNvSpPr txBox="1">
            <a:spLocks noChangeArrowheads="1"/>
          </p:cNvSpPr>
          <p:nvPr/>
        </p:nvSpPr>
        <p:spPr bwMode="auto">
          <a:xfrm>
            <a:off x="245270" y="3669951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4</a:t>
            </a:r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178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two copies of data T0 and T1</a:t>
            </a:r>
          </a:p>
          <a:p>
            <a:r>
              <a:rPr lang="en-US" dirty="0" smtClean="0"/>
              <a:t>Start by using T0 as input and T1 as output</a:t>
            </a:r>
          </a:p>
          <a:p>
            <a:r>
              <a:rPr lang="en-US" dirty="0" smtClean="0"/>
              <a:t>Switch input/output roles after each iteration</a:t>
            </a:r>
          </a:p>
          <a:p>
            <a:pPr lvl="1"/>
            <a:r>
              <a:rPr lang="en-US" dirty="0" smtClean="0"/>
              <a:t>Iteration 0: T0 as input and T1 as output</a:t>
            </a:r>
          </a:p>
          <a:p>
            <a:pPr lvl="1"/>
            <a:r>
              <a:rPr lang="en-US" dirty="0" smtClean="0"/>
              <a:t>Iteration 1: T1 as input and T0 and output</a:t>
            </a:r>
          </a:p>
          <a:p>
            <a:pPr lvl="1"/>
            <a:r>
              <a:rPr lang="en-US" dirty="0" smtClean="0"/>
              <a:t>Iteration 2: T0 as input and T1 as output</a:t>
            </a:r>
          </a:p>
          <a:p>
            <a:r>
              <a:rPr lang="en-US" dirty="0" smtClean="0"/>
              <a:t>This is typically implemented with two pointers, source and destination that swap their contents from one iteration to the next</a:t>
            </a:r>
          </a:p>
          <a:p>
            <a:r>
              <a:rPr lang="en-US" dirty="0" smtClean="0"/>
              <a:t>This eliminates the need for the second syncthreads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05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154C29-AF75-49E2-A10E-F6F4AC77084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cxnSp>
        <p:nvCxnSpPr>
          <p:cNvPr id="12292" name="AutoShape 2"/>
          <p:cNvCxnSpPr>
            <a:cxnSpLocks noChangeShapeType="1"/>
            <a:endCxn id="12295" idx="2"/>
          </p:cNvCxnSpPr>
          <p:nvPr/>
        </p:nvCxnSpPr>
        <p:spPr bwMode="auto">
          <a:xfrm rot="16200000" flipH="1">
            <a:off x="36337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3" name="AutoShape 3"/>
          <p:cNvCxnSpPr>
            <a:cxnSpLocks noChangeShapeType="1"/>
            <a:endCxn id="12295" idx="0"/>
          </p:cNvCxnSpPr>
          <p:nvPr/>
        </p:nvCxnSpPr>
        <p:spPr bwMode="auto">
          <a:xfrm rot="5400000">
            <a:off x="40298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4" name="AutoShape 4"/>
          <p:cNvCxnSpPr>
            <a:cxnSpLocks noChangeShapeType="1"/>
            <a:stCxn id="12295" idx="4"/>
          </p:cNvCxnSpPr>
          <p:nvPr/>
        </p:nvCxnSpPr>
        <p:spPr bwMode="auto">
          <a:xfrm rot="16200000" flipH="1">
            <a:off x="40473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0354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6" name="AutoShape 6"/>
          <p:cNvCxnSpPr>
            <a:cxnSpLocks noChangeShapeType="1"/>
            <a:endCxn id="12298" idx="2"/>
          </p:cNvCxnSpPr>
          <p:nvPr/>
        </p:nvCxnSpPr>
        <p:spPr bwMode="auto">
          <a:xfrm rot="16200000" flipH="1">
            <a:off x="3016250" y="15017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7" name="AutoShape 8"/>
          <p:cNvCxnSpPr>
            <a:cxnSpLocks noChangeShapeType="1"/>
            <a:stCxn id="12298" idx="4"/>
          </p:cNvCxnSpPr>
          <p:nvPr/>
        </p:nvCxnSpPr>
        <p:spPr bwMode="auto">
          <a:xfrm rot="16200000" flipH="1">
            <a:off x="3429794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3417888" y="18113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9" name="AutoShape 10"/>
          <p:cNvCxnSpPr>
            <a:cxnSpLocks noChangeShapeType="1"/>
            <a:endCxn id="12301" idx="2"/>
          </p:cNvCxnSpPr>
          <p:nvPr/>
        </p:nvCxnSpPr>
        <p:spPr bwMode="auto">
          <a:xfrm rot="16200000" flipH="1">
            <a:off x="2379663" y="1501775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0" name="AutoShape 12"/>
          <p:cNvCxnSpPr>
            <a:cxnSpLocks noChangeShapeType="1"/>
            <a:stCxn id="12301" idx="4"/>
          </p:cNvCxnSpPr>
          <p:nvPr/>
        </p:nvCxnSpPr>
        <p:spPr bwMode="auto">
          <a:xfrm rot="16200000" flipH="1">
            <a:off x="2793206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2781300" y="181133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A Double-Buffered </a:t>
            </a:r>
            <a:br>
              <a:rPr lang="en-US" sz="3600" dirty="0" smtClean="0"/>
            </a:br>
            <a:r>
              <a:rPr lang="en-US" sz="3600" dirty="0" smtClean="0"/>
              <a:t>Kogge-Stone Parallel Scan Algorithm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54763" y="1065213"/>
            <a:ext cx="28035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(previous slide)</a:t>
            </a: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times, stride from 1 to ceil(n/2.0). Threads </a:t>
            </a:r>
            <a:r>
              <a:rPr lang="en-US" sz="1800" i="1" dirty="0" smtClean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 smtClean="0">
                <a:latin typeface="Arial" charset="0"/>
              </a:rPr>
              <a:t>n-1 active: </a:t>
            </a:r>
            <a:r>
              <a:rPr lang="en-US" sz="1800" dirty="0">
                <a:latin typeface="Arial" charset="0"/>
              </a:rPr>
              <a:t>a</a:t>
            </a:r>
            <a:r>
              <a:rPr lang="en-US" sz="1800" dirty="0" smtClean="0">
                <a:latin typeface="Arial" charset="0"/>
              </a:rPr>
              <a:t>dd </a:t>
            </a:r>
            <a:r>
              <a:rPr lang="en-US" sz="1800" dirty="0">
                <a:latin typeface="Arial" charset="0"/>
              </a:rPr>
              <a:t>pairs of elements </a:t>
            </a:r>
            <a:r>
              <a:rPr lang="en-US" sz="1800" dirty="0" smtClean="0">
                <a:latin typeface="Arial" charset="0"/>
              </a:rPr>
              <a:t>that are s</a:t>
            </a:r>
            <a:r>
              <a:rPr lang="en-US" sz="1800" i="1" dirty="0" smtClean="0">
                <a:latin typeface="Arial" charset="0"/>
              </a:rPr>
              <a:t>tride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elements apart.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44686" y="4072305"/>
            <a:ext cx="6970713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 Active threads: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to </a:t>
            </a:r>
            <a:r>
              <a:rPr lang="en-US" sz="1800" i="1" dirty="0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-1 (</a:t>
            </a:r>
            <a:r>
              <a:rPr lang="en-US" sz="1800" i="1" dirty="0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-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threads)</a:t>
            </a:r>
          </a:p>
          <a:p>
            <a:pPr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 Thread </a:t>
            </a:r>
            <a:r>
              <a:rPr lang="en-US" sz="1800" i="1" dirty="0">
                <a:latin typeface="Arial" charset="0"/>
              </a:rPr>
              <a:t>j</a:t>
            </a:r>
            <a:r>
              <a:rPr lang="en-US" sz="1800" dirty="0">
                <a:latin typeface="Arial" charset="0"/>
              </a:rPr>
              <a:t> adds elements </a:t>
            </a:r>
            <a:r>
              <a:rPr lang="en-US" sz="1800" i="1" dirty="0">
                <a:latin typeface="Arial" charset="0"/>
              </a:rPr>
              <a:t>j</a:t>
            </a:r>
            <a:r>
              <a:rPr lang="en-US" sz="1800" dirty="0">
                <a:latin typeface="Arial" charset="0"/>
              </a:rPr>
              <a:t> and </a:t>
            </a:r>
            <a:r>
              <a:rPr lang="en-US" sz="1800" i="1" dirty="0">
                <a:latin typeface="Arial" charset="0"/>
              </a:rPr>
              <a:t>j-stride</a:t>
            </a:r>
            <a:r>
              <a:rPr lang="en-US" sz="1800" dirty="0">
                <a:latin typeface="Arial" charset="0"/>
              </a:rPr>
              <a:t> from </a:t>
            </a:r>
            <a:r>
              <a:rPr lang="en-US" sz="1800" dirty="0" smtClean="0">
                <a:latin typeface="Arial" charset="0"/>
              </a:rPr>
              <a:t>T </a:t>
            </a:r>
            <a:r>
              <a:rPr lang="en-US" sz="1800" dirty="0">
                <a:latin typeface="Arial" charset="0"/>
              </a:rPr>
              <a:t>and writes result into shared memory buffer </a:t>
            </a:r>
            <a:r>
              <a:rPr lang="en-US" sz="1800" dirty="0" smtClean="0">
                <a:latin typeface="Arial" charset="0"/>
              </a:rPr>
              <a:t>T</a:t>
            </a:r>
          </a:p>
          <a:p>
            <a:pPr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 Each iteration requires only one syncthreads</a:t>
            </a:r>
          </a:p>
          <a:p>
            <a:pPr lvl="1" eaLnBrk="1" hangingPunct="1">
              <a:buFontTx/>
              <a:buChar char="•"/>
            </a:pPr>
            <a:r>
              <a:rPr lang="en-US" sz="1800" dirty="0" smtClean="0">
                <a:latin typeface="Arial" charset="0"/>
              </a:rPr>
              <a:t>syncthreads(); // make sure that input is in place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f</a:t>
            </a:r>
            <a:r>
              <a:rPr lang="en-US" sz="1800" dirty="0" smtClean="0">
                <a:latin typeface="Arial" charset="0"/>
              </a:rPr>
              <a:t>loat destination[j] = source[j] + source[j - stride];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latin typeface="Arial" charset="0"/>
              </a:rPr>
              <a:t>t</a:t>
            </a:r>
            <a:r>
              <a:rPr lang="en-US" sz="1800" dirty="0" smtClean="0">
                <a:latin typeface="Arial" charset="0"/>
              </a:rPr>
              <a:t>emp = destination; destination = source; source = temp;</a:t>
            </a:r>
          </a:p>
          <a:p>
            <a:pPr lvl="1" eaLnBrk="1" hangingPunct="1">
              <a:buFontTx/>
              <a:buChar char="•"/>
            </a:pPr>
            <a:endParaRPr lang="en-US" sz="1800" dirty="0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#1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Stride = 1</a:t>
            </a:r>
          </a:p>
        </p:txBody>
      </p:sp>
      <p:graphicFrame>
        <p:nvGraphicFramePr>
          <p:cNvPr id="37582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63648"/>
              </p:ext>
            </p:extLst>
          </p:nvPr>
        </p:nvGraphicFramePr>
        <p:xfrm>
          <a:off x="744538" y="216217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1673225" y="161607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12725" y="1735138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1</a:t>
            </a:r>
            <a:endParaRPr lang="en-US" sz="1800" b="1" dirty="0">
              <a:latin typeface="Arial" charset="0"/>
            </a:endParaRPr>
          </a:p>
        </p:txBody>
      </p:sp>
      <p:graphicFrame>
        <p:nvGraphicFramePr>
          <p:cNvPr id="375879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81901"/>
              </p:ext>
            </p:extLst>
          </p:nvPr>
        </p:nvGraphicFramePr>
        <p:xfrm>
          <a:off x="731838" y="11763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2352" name="AutoShape 95"/>
          <p:cNvCxnSpPr>
            <a:cxnSpLocks noChangeShapeType="1"/>
            <a:endCxn id="12354" idx="2"/>
          </p:cNvCxnSpPr>
          <p:nvPr/>
        </p:nvCxnSpPr>
        <p:spPr bwMode="auto">
          <a:xfrm rot="16200000" flipH="1">
            <a:off x="1762125" y="150018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3" name="AutoShape 97"/>
          <p:cNvCxnSpPr>
            <a:cxnSpLocks noChangeShapeType="1"/>
            <a:stCxn id="12354" idx="4"/>
          </p:cNvCxnSpPr>
          <p:nvPr/>
        </p:nvCxnSpPr>
        <p:spPr bwMode="auto">
          <a:xfrm rot="16200000" flipH="1">
            <a:off x="2175670" y="207248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4" name="AutoShape 98"/>
          <p:cNvSpPr>
            <a:spLocks noChangeArrowheads="1"/>
          </p:cNvSpPr>
          <p:nvPr/>
        </p:nvSpPr>
        <p:spPr bwMode="auto">
          <a:xfrm>
            <a:off x="2163763" y="18097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5" name="AutoShape 99"/>
          <p:cNvCxnSpPr>
            <a:cxnSpLocks noChangeShapeType="1"/>
            <a:endCxn id="12358" idx="2"/>
          </p:cNvCxnSpPr>
          <p:nvPr/>
        </p:nvCxnSpPr>
        <p:spPr bwMode="auto">
          <a:xfrm rot="16200000" flipH="1">
            <a:off x="5495925" y="15049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6" name="AutoShape 100"/>
          <p:cNvCxnSpPr>
            <a:cxnSpLocks noChangeShapeType="1"/>
            <a:endCxn id="12358" idx="0"/>
          </p:cNvCxnSpPr>
          <p:nvPr/>
        </p:nvCxnSpPr>
        <p:spPr bwMode="auto">
          <a:xfrm rot="5400000">
            <a:off x="5892006" y="17168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7" name="AutoShape 101"/>
          <p:cNvCxnSpPr>
            <a:cxnSpLocks noChangeShapeType="1"/>
            <a:stCxn id="12358" idx="4"/>
          </p:cNvCxnSpPr>
          <p:nvPr/>
        </p:nvCxnSpPr>
        <p:spPr bwMode="auto">
          <a:xfrm rot="16200000" flipH="1">
            <a:off x="5909469" y="20772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8" name="AutoShape 102"/>
          <p:cNvSpPr>
            <a:spLocks noChangeArrowheads="1"/>
          </p:cNvSpPr>
          <p:nvPr/>
        </p:nvSpPr>
        <p:spPr bwMode="auto">
          <a:xfrm>
            <a:off x="5897563" y="18145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9" name="AutoShape 103"/>
          <p:cNvCxnSpPr>
            <a:cxnSpLocks noChangeShapeType="1"/>
            <a:endCxn id="12362" idx="2"/>
          </p:cNvCxnSpPr>
          <p:nvPr/>
        </p:nvCxnSpPr>
        <p:spPr bwMode="auto">
          <a:xfrm rot="16200000" flipH="1">
            <a:off x="48783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0" name="AutoShape 104"/>
          <p:cNvCxnSpPr>
            <a:cxnSpLocks noChangeShapeType="1"/>
            <a:endCxn id="12362" idx="0"/>
          </p:cNvCxnSpPr>
          <p:nvPr/>
        </p:nvCxnSpPr>
        <p:spPr bwMode="auto">
          <a:xfrm rot="5400000">
            <a:off x="52744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1" name="AutoShape 105"/>
          <p:cNvCxnSpPr>
            <a:cxnSpLocks noChangeShapeType="1"/>
            <a:stCxn id="12362" idx="4"/>
          </p:cNvCxnSpPr>
          <p:nvPr/>
        </p:nvCxnSpPr>
        <p:spPr bwMode="auto">
          <a:xfrm rot="16200000" flipH="1">
            <a:off x="52919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2" name="AutoShape 106"/>
          <p:cNvSpPr>
            <a:spLocks noChangeArrowheads="1"/>
          </p:cNvSpPr>
          <p:nvPr/>
        </p:nvSpPr>
        <p:spPr bwMode="auto">
          <a:xfrm>
            <a:off x="52800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63" name="AutoShape 107"/>
          <p:cNvCxnSpPr>
            <a:cxnSpLocks noChangeShapeType="1"/>
            <a:endCxn id="12366" idx="2"/>
          </p:cNvCxnSpPr>
          <p:nvPr/>
        </p:nvCxnSpPr>
        <p:spPr bwMode="auto">
          <a:xfrm rot="16200000" flipH="1">
            <a:off x="4241800" y="15033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4" name="AutoShape 108"/>
          <p:cNvCxnSpPr>
            <a:cxnSpLocks noChangeShapeType="1"/>
            <a:endCxn id="12366" idx="0"/>
          </p:cNvCxnSpPr>
          <p:nvPr/>
        </p:nvCxnSpPr>
        <p:spPr bwMode="auto">
          <a:xfrm rot="5400000">
            <a:off x="4637882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5" name="AutoShape 109"/>
          <p:cNvCxnSpPr>
            <a:cxnSpLocks noChangeShapeType="1"/>
            <a:stCxn id="12366" idx="4"/>
          </p:cNvCxnSpPr>
          <p:nvPr/>
        </p:nvCxnSpPr>
        <p:spPr bwMode="auto">
          <a:xfrm rot="16200000" flipH="1">
            <a:off x="4655345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6" name="AutoShape 110"/>
          <p:cNvSpPr>
            <a:spLocks noChangeArrowheads="1"/>
          </p:cNvSpPr>
          <p:nvPr/>
        </p:nvSpPr>
        <p:spPr bwMode="auto">
          <a:xfrm>
            <a:off x="4643438" y="1812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2354" idx="0"/>
          </p:cNvCxnSpPr>
          <p:nvPr/>
        </p:nvCxnSpPr>
        <p:spPr>
          <a:xfrm>
            <a:off x="2255838" y="1619250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917825" y="1639888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09963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37025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712368" y="1004888"/>
            <a:ext cx="1447800" cy="1295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749676" y="3221863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5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4507706" y="2752725"/>
            <a:ext cx="304800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343400" y="1839913"/>
            <a:ext cx="1295400" cy="3265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1010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EE40EC-9973-4FC2-BBB5-9AE440CB8A2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Work Efficiency Analysis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19213"/>
            <a:ext cx="8301038" cy="5005387"/>
          </a:xfrm>
        </p:spPr>
        <p:txBody>
          <a:bodyPr/>
          <a:lstStyle/>
          <a:p>
            <a:pPr marL="457200" indent="-457200"/>
            <a:endParaRPr lang="en-US" sz="2400" i="1" dirty="0" smtClean="0"/>
          </a:p>
          <a:p>
            <a:pPr marL="457200" indent="-457200"/>
            <a:r>
              <a:rPr lang="en-US" sz="2400" dirty="0" smtClean="0"/>
              <a:t>A Kogge-Stone scan kernel executes log(n) parallel iterations</a:t>
            </a:r>
          </a:p>
          <a:p>
            <a:pPr marL="974725" lvl="1" indent="-403225"/>
            <a:r>
              <a:rPr lang="en-US" sz="2000" dirty="0" smtClean="0"/>
              <a:t>The steps do (n-1), (n-2), (n-4),..(n- n/2) add operations each</a:t>
            </a:r>
          </a:p>
          <a:p>
            <a:pPr marL="974725" lvl="1" indent="-403225"/>
            <a:r>
              <a:rPr lang="en-US" sz="2000" dirty="0" smtClean="0"/>
              <a:t>Total # of add operations: n * log(n)  - (n-1)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O(n*log(n)) work</a:t>
            </a:r>
          </a:p>
          <a:p>
            <a:pPr marL="974725" lvl="1" indent="-403225"/>
            <a:endParaRPr lang="en-US" sz="2000" dirty="0" smtClean="0"/>
          </a:p>
          <a:p>
            <a:pPr marL="457200" indent="-457200"/>
            <a:r>
              <a:rPr lang="en-US" sz="2400" dirty="0" smtClean="0"/>
              <a:t>This scan algorithm is not very work efficient</a:t>
            </a:r>
          </a:p>
          <a:p>
            <a:pPr marL="974725" lvl="1" indent="-403225"/>
            <a:r>
              <a:rPr lang="en-US" sz="2000" dirty="0" smtClean="0"/>
              <a:t>Sequential scan algorithm does </a:t>
            </a:r>
            <a:r>
              <a:rPr lang="en-US" sz="2000" i="1" dirty="0" smtClean="0"/>
              <a:t>n</a:t>
            </a:r>
            <a:r>
              <a:rPr lang="en-US" sz="2000" dirty="0" smtClean="0"/>
              <a:t> adds</a:t>
            </a:r>
          </a:p>
          <a:p>
            <a:pPr marL="974725" lvl="1" indent="-403225"/>
            <a:r>
              <a:rPr lang="en-US" sz="2000" dirty="0" smtClean="0"/>
              <a:t>A factor of log(n) hurts: 20x for 1,000,000 elements!</a:t>
            </a:r>
          </a:p>
          <a:p>
            <a:pPr marL="974725" lvl="1" indent="-403225"/>
            <a:r>
              <a:rPr lang="en-US" sz="2000" dirty="0" smtClean="0"/>
              <a:t>Typically used within each block, where n ≤ 1,024</a:t>
            </a:r>
          </a:p>
          <a:p>
            <a:pPr marL="974725" lvl="1" indent="-403225"/>
            <a:endParaRPr lang="en-US" sz="2000" dirty="0" smtClean="0"/>
          </a:p>
          <a:p>
            <a:pPr marL="457200" indent="-457200"/>
            <a:r>
              <a:rPr lang="en-US" sz="2400" dirty="0" smtClean="0"/>
              <a:t>A parallel algorithm can be slow when execution resources are saturated due to low work efficiency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555787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C8EA4A-D983-46C2-9C00-2FEDCFBC44AA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48006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master parallel scan (prefix sum) algorithms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Work-efficiency vs. latency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Brent-Kung Tree Algorithm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Hierarchical algorithms</a:t>
            </a:r>
          </a:p>
          <a:p>
            <a:pPr marL="400050" lvl="1" indent="0" eaLnBrk="1" hangingPunct="1">
              <a:buFontTx/>
              <a:buNone/>
              <a:defRPr/>
            </a:pPr>
            <a:endParaRPr lang="en-US" dirty="0" smtClean="0"/>
          </a:p>
          <a:p>
            <a:pPr marL="857250" lvl="1" indent="-457200" eaLnBrk="1" hangingPunct="1">
              <a:defRPr/>
            </a:pPr>
            <a:endParaRPr lang="en-US" dirty="0" smtClean="0"/>
          </a:p>
          <a:p>
            <a:pPr marL="857250" lvl="1" indent="-457200" eaLnBrk="1" hangingPunct="1">
              <a:defRPr/>
            </a:pP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C8EA4A-D983-46C2-9C00-2FEDCFBC44A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48006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master parallel Scan (Prefix Sum) algorithms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frequently used for parallel work assignment and resource allocation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A key primitive to in many parallel algorithms to convert serial computation into parallel computation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Based on reduction tree and reverse reduction tree</a:t>
            </a:r>
          </a:p>
          <a:p>
            <a:pPr marL="457200" indent="-457200" eaLnBrk="1" hangingPunct="1">
              <a:defRPr/>
            </a:pPr>
            <a:r>
              <a:rPr lang="en-US" dirty="0" smtClean="0"/>
              <a:t>To learn the concept of double buffering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marL="400050" lvl="1" indent="0" eaLnBrk="1" hangingPunct="1">
              <a:buNone/>
              <a:defRPr/>
            </a:pP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08405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B500F1-BCA5-434F-8FF3-06BA2483751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cxnSp>
        <p:nvCxnSpPr>
          <p:cNvPr id="14341" name="AutoShape 3"/>
          <p:cNvCxnSpPr>
            <a:cxnSpLocks noChangeShapeType="1"/>
            <a:endCxn id="14529" idx="2"/>
          </p:cNvCxnSpPr>
          <p:nvPr/>
        </p:nvCxnSpPr>
        <p:spPr bwMode="auto">
          <a:xfrm rot="16200000" flipH="1">
            <a:off x="4545809" y="2427598"/>
            <a:ext cx="290512" cy="23717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sz="3600" dirty="0" smtClean="0"/>
              <a:t>A Kogge-Stone Parallel Scan Algorithm</a:t>
            </a:r>
          </a:p>
        </p:txBody>
      </p:sp>
      <p:sp>
        <p:nvSpPr>
          <p:cNvPr id="1434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graphicFrame>
        <p:nvGraphicFramePr>
          <p:cNvPr id="377864" name="Group 8"/>
          <p:cNvGraphicFramePr>
            <a:graphicFrameLocks noGrp="1"/>
          </p:cNvGraphicFramePr>
          <p:nvPr>
            <p:extLst/>
          </p:nvPr>
        </p:nvGraphicFramePr>
        <p:xfrm>
          <a:off x="738190" y="403018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4524" name="AutoShape 187"/>
          <p:cNvCxnSpPr>
            <a:cxnSpLocks noChangeShapeType="1"/>
            <a:endCxn id="14526" idx="0"/>
          </p:cNvCxnSpPr>
          <p:nvPr/>
        </p:nvCxnSpPr>
        <p:spPr bwMode="auto">
          <a:xfrm rot="5400000">
            <a:off x="4009233" y="356742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5" name="AutoShape 188"/>
          <p:cNvCxnSpPr>
            <a:cxnSpLocks noChangeShapeType="1"/>
            <a:stCxn id="14526" idx="4"/>
          </p:cNvCxnSpPr>
          <p:nvPr/>
        </p:nvCxnSpPr>
        <p:spPr bwMode="auto">
          <a:xfrm rot="16200000" flipH="1">
            <a:off x="4026696" y="392778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6" name="AutoShape 189"/>
          <p:cNvSpPr>
            <a:spLocks noChangeArrowheads="1"/>
          </p:cNvSpPr>
          <p:nvPr/>
        </p:nvSpPr>
        <p:spPr bwMode="auto">
          <a:xfrm>
            <a:off x="4014790" y="3665055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27" name="AutoShape 190"/>
          <p:cNvCxnSpPr>
            <a:cxnSpLocks noChangeShapeType="1"/>
            <a:endCxn id="14529" idx="0"/>
          </p:cNvCxnSpPr>
          <p:nvPr/>
        </p:nvCxnSpPr>
        <p:spPr bwMode="auto">
          <a:xfrm rot="5400000">
            <a:off x="5871371" y="3569011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8" name="AutoShape 191"/>
          <p:cNvCxnSpPr>
            <a:cxnSpLocks noChangeShapeType="1"/>
            <a:stCxn id="14529" idx="4"/>
          </p:cNvCxnSpPr>
          <p:nvPr/>
        </p:nvCxnSpPr>
        <p:spPr bwMode="auto">
          <a:xfrm rot="16200000" flipH="1">
            <a:off x="5888834" y="3929373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9" name="AutoShape 192"/>
          <p:cNvSpPr>
            <a:spLocks noChangeArrowheads="1"/>
          </p:cNvSpPr>
          <p:nvPr/>
        </p:nvSpPr>
        <p:spPr bwMode="auto">
          <a:xfrm>
            <a:off x="5876927" y="3666642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0" name="AutoShape 193"/>
          <p:cNvCxnSpPr>
            <a:cxnSpLocks noChangeShapeType="1"/>
            <a:endCxn id="14532" idx="0"/>
          </p:cNvCxnSpPr>
          <p:nvPr/>
        </p:nvCxnSpPr>
        <p:spPr bwMode="auto">
          <a:xfrm rot="5400000">
            <a:off x="5253833" y="356742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1" name="AutoShape 194"/>
          <p:cNvCxnSpPr>
            <a:cxnSpLocks noChangeShapeType="1"/>
            <a:stCxn id="14532" idx="4"/>
          </p:cNvCxnSpPr>
          <p:nvPr/>
        </p:nvCxnSpPr>
        <p:spPr bwMode="auto">
          <a:xfrm rot="16200000" flipH="1">
            <a:off x="5271296" y="392778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2" name="AutoShape 195"/>
          <p:cNvSpPr>
            <a:spLocks noChangeArrowheads="1"/>
          </p:cNvSpPr>
          <p:nvPr/>
        </p:nvSpPr>
        <p:spPr bwMode="auto">
          <a:xfrm>
            <a:off x="5259390" y="3665055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3" name="AutoShape 196"/>
          <p:cNvCxnSpPr>
            <a:cxnSpLocks noChangeShapeType="1"/>
            <a:endCxn id="14535" idx="0"/>
          </p:cNvCxnSpPr>
          <p:nvPr/>
        </p:nvCxnSpPr>
        <p:spPr bwMode="auto">
          <a:xfrm rot="5400000">
            <a:off x="4617245" y="356742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4" name="AutoShape 197"/>
          <p:cNvCxnSpPr>
            <a:cxnSpLocks noChangeShapeType="1"/>
            <a:stCxn id="14535" idx="4"/>
          </p:cNvCxnSpPr>
          <p:nvPr/>
        </p:nvCxnSpPr>
        <p:spPr bwMode="auto">
          <a:xfrm rot="16200000" flipH="1">
            <a:off x="4634708" y="392778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5" name="AutoShape 198"/>
          <p:cNvSpPr>
            <a:spLocks noChangeArrowheads="1"/>
          </p:cNvSpPr>
          <p:nvPr/>
        </p:nvSpPr>
        <p:spPr bwMode="auto">
          <a:xfrm>
            <a:off x="4622802" y="366505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39" name="Line 202"/>
          <p:cNvSpPr>
            <a:spLocks noChangeShapeType="1"/>
          </p:cNvSpPr>
          <p:nvPr/>
        </p:nvSpPr>
        <p:spPr bwMode="auto">
          <a:xfrm>
            <a:off x="3505202" y="349043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9" name="Group 4"/>
          <p:cNvGraphicFramePr>
            <a:graphicFrameLocks noGrp="1"/>
          </p:cNvGraphicFramePr>
          <p:nvPr>
            <p:extLst/>
          </p:nvPr>
        </p:nvGraphicFramePr>
        <p:xfrm>
          <a:off x="777083" y="2084527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0" name="Group 26"/>
          <p:cNvGraphicFramePr>
            <a:graphicFrameLocks noGrp="1"/>
          </p:cNvGraphicFramePr>
          <p:nvPr>
            <p:extLst/>
          </p:nvPr>
        </p:nvGraphicFramePr>
        <p:xfrm>
          <a:off x="767558" y="3005277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3" name="Text Box 50"/>
          <p:cNvSpPr txBox="1">
            <a:spLocks noChangeArrowheads="1"/>
          </p:cNvSpPr>
          <p:nvPr/>
        </p:nvSpPr>
        <p:spPr bwMode="auto">
          <a:xfrm>
            <a:off x="245270" y="1657489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1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04" name="Text Box 51"/>
          <p:cNvSpPr txBox="1">
            <a:spLocks noChangeArrowheads="1"/>
          </p:cNvSpPr>
          <p:nvPr/>
        </p:nvSpPr>
        <p:spPr bwMode="auto">
          <a:xfrm>
            <a:off x="235745" y="2608402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2</a:t>
            </a:r>
            <a:endParaRPr lang="en-US" sz="1800" b="1" dirty="0">
              <a:latin typeface="Arial" charset="0"/>
            </a:endParaRPr>
          </a:p>
        </p:txBody>
      </p:sp>
      <p:graphicFrame>
        <p:nvGraphicFramePr>
          <p:cNvPr id="105" name="Group 55"/>
          <p:cNvGraphicFramePr>
            <a:graphicFrameLocks noGrp="1"/>
          </p:cNvGraphicFramePr>
          <p:nvPr>
            <p:extLst/>
          </p:nvPr>
        </p:nvGraphicFramePr>
        <p:xfrm>
          <a:off x="758033" y="1122502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07" name="AutoShape 109"/>
          <p:cNvCxnSpPr>
            <a:cxnSpLocks noChangeShapeType="1"/>
            <a:endCxn id="109" idx="0"/>
          </p:cNvCxnSpPr>
          <p:nvPr/>
        </p:nvCxnSpPr>
        <p:spPr bwMode="auto">
          <a:xfrm rot="5400000">
            <a:off x="4071938" y="164717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110"/>
          <p:cNvCxnSpPr>
            <a:cxnSpLocks noChangeShapeType="1"/>
            <a:stCxn id="109" idx="4"/>
          </p:cNvCxnSpPr>
          <p:nvPr/>
        </p:nvCxnSpPr>
        <p:spPr bwMode="auto">
          <a:xfrm rot="16200000" flipH="1">
            <a:off x="4089401" y="200753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AutoShape 111"/>
          <p:cNvSpPr>
            <a:spLocks noChangeArrowheads="1"/>
          </p:cNvSpPr>
          <p:nvPr/>
        </p:nvSpPr>
        <p:spPr bwMode="auto">
          <a:xfrm>
            <a:off x="4077495" y="1744802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0" name="AutoShape 112"/>
          <p:cNvCxnSpPr>
            <a:cxnSpLocks noChangeShapeType="1"/>
            <a:endCxn id="113" idx="2"/>
          </p:cNvCxnSpPr>
          <p:nvPr/>
        </p:nvCxnSpPr>
        <p:spPr bwMode="auto">
          <a:xfrm rot="16200000" flipH="1">
            <a:off x="3058320" y="1433652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AutoShape 113"/>
          <p:cNvCxnSpPr>
            <a:cxnSpLocks noChangeShapeType="1"/>
            <a:endCxn id="113" idx="0"/>
          </p:cNvCxnSpPr>
          <p:nvPr/>
        </p:nvCxnSpPr>
        <p:spPr bwMode="auto">
          <a:xfrm rot="5400000">
            <a:off x="3454402" y="164558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AutoShape 114"/>
          <p:cNvCxnSpPr>
            <a:cxnSpLocks noChangeShapeType="1"/>
            <a:stCxn id="113" idx="4"/>
          </p:cNvCxnSpPr>
          <p:nvPr/>
        </p:nvCxnSpPr>
        <p:spPr bwMode="auto">
          <a:xfrm rot="16200000" flipH="1">
            <a:off x="3471865" y="200594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AutoShape 115"/>
          <p:cNvSpPr>
            <a:spLocks noChangeArrowheads="1"/>
          </p:cNvSpPr>
          <p:nvPr/>
        </p:nvSpPr>
        <p:spPr bwMode="auto">
          <a:xfrm>
            <a:off x="3459958" y="1743214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5" name="AutoShape 117"/>
          <p:cNvCxnSpPr>
            <a:cxnSpLocks noChangeShapeType="1"/>
            <a:endCxn id="117" idx="0"/>
          </p:cNvCxnSpPr>
          <p:nvPr/>
        </p:nvCxnSpPr>
        <p:spPr bwMode="auto">
          <a:xfrm rot="5400000">
            <a:off x="2817814" y="164558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18"/>
          <p:cNvCxnSpPr>
            <a:cxnSpLocks noChangeShapeType="1"/>
            <a:stCxn id="117" idx="4"/>
          </p:cNvCxnSpPr>
          <p:nvPr/>
        </p:nvCxnSpPr>
        <p:spPr bwMode="auto">
          <a:xfrm rot="16200000" flipH="1">
            <a:off x="2835277" y="200594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AutoShape 119"/>
          <p:cNvSpPr>
            <a:spLocks noChangeArrowheads="1"/>
          </p:cNvSpPr>
          <p:nvPr/>
        </p:nvSpPr>
        <p:spPr bwMode="auto">
          <a:xfrm>
            <a:off x="2823370" y="1743214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9" name="AutoShape 121"/>
          <p:cNvCxnSpPr>
            <a:cxnSpLocks noChangeShapeType="1"/>
            <a:endCxn id="122" idx="2"/>
          </p:cNvCxnSpPr>
          <p:nvPr/>
        </p:nvCxnSpPr>
        <p:spPr bwMode="auto">
          <a:xfrm rot="16200000" flipH="1">
            <a:off x="1804195" y="1432064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/>
          <p:cNvCxnSpPr>
            <a:cxnSpLocks noChangeShapeType="1"/>
            <a:endCxn id="122" idx="0"/>
          </p:cNvCxnSpPr>
          <p:nvPr/>
        </p:nvCxnSpPr>
        <p:spPr bwMode="auto">
          <a:xfrm rot="5400000">
            <a:off x="2200276" y="1643996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AutoShape 123"/>
          <p:cNvCxnSpPr>
            <a:cxnSpLocks noChangeShapeType="1"/>
            <a:stCxn id="122" idx="4"/>
          </p:cNvCxnSpPr>
          <p:nvPr/>
        </p:nvCxnSpPr>
        <p:spPr bwMode="auto">
          <a:xfrm rot="16200000" flipH="1">
            <a:off x="2217739" y="2004358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AutoShape 124"/>
          <p:cNvSpPr>
            <a:spLocks noChangeArrowheads="1"/>
          </p:cNvSpPr>
          <p:nvPr/>
        </p:nvSpPr>
        <p:spPr bwMode="auto">
          <a:xfrm>
            <a:off x="2205833" y="1741627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" name="AutoShape 125"/>
          <p:cNvCxnSpPr>
            <a:cxnSpLocks noChangeShapeType="1"/>
            <a:endCxn id="126" idx="2"/>
          </p:cNvCxnSpPr>
          <p:nvPr/>
        </p:nvCxnSpPr>
        <p:spPr bwMode="auto">
          <a:xfrm rot="16200000" flipH="1">
            <a:off x="5537995" y="1436827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AutoShape 126"/>
          <p:cNvCxnSpPr>
            <a:cxnSpLocks noChangeShapeType="1"/>
            <a:endCxn id="126" idx="0"/>
          </p:cNvCxnSpPr>
          <p:nvPr/>
        </p:nvCxnSpPr>
        <p:spPr bwMode="auto">
          <a:xfrm rot="5400000">
            <a:off x="5934077" y="1648758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AutoShape 127"/>
          <p:cNvCxnSpPr>
            <a:cxnSpLocks noChangeShapeType="1"/>
            <a:stCxn id="126" idx="4"/>
          </p:cNvCxnSpPr>
          <p:nvPr/>
        </p:nvCxnSpPr>
        <p:spPr bwMode="auto">
          <a:xfrm rot="16200000" flipH="1">
            <a:off x="5951540" y="2009120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AutoShape 128"/>
          <p:cNvSpPr>
            <a:spLocks noChangeArrowheads="1"/>
          </p:cNvSpPr>
          <p:nvPr/>
        </p:nvSpPr>
        <p:spPr bwMode="auto">
          <a:xfrm>
            <a:off x="5939633" y="1746389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8" name="AutoShape 130"/>
          <p:cNvCxnSpPr>
            <a:cxnSpLocks noChangeShapeType="1"/>
            <a:endCxn id="130" idx="0"/>
          </p:cNvCxnSpPr>
          <p:nvPr/>
        </p:nvCxnSpPr>
        <p:spPr bwMode="auto">
          <a:xfrm rot="5400000">
            <a:off x="5316538" y="164717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AutoShape 131"/>
          <p:cNvCxnSpPr>
            <a:cxnSpLocks noChangeShapeType="1"/>
            <a:stCxn id="130" idx="4"/>
          </p:cNvCxnSpPr>
          <p:nvPr/>
        </p:nvCxnSpPr>
        <p:spPr bwMode="auto">
          <a:xfrm rot="16200000" flipH="1">
            <a:off x="5334001" y="200753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utoShape 132"/>
          <p:cNvSpPr>
            <a:spLocks noChangeArrowheads="1"/>
          </p:cNvSpPr>
          <p:nvPr/>
        </p:nvSpPr>
        <p:spPr bwMode="auto">
          <a:xfrm>
            <a:off x="5322095" y="1744802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1" name="AutoShape 133"/>
          <p:cNvCxnSpPr>
            <a:cxnSpLocks noChangeShapeType="1"/>
            <a:endCxn id="134" idx="2"/>
          </p:cNvCxnSpPr>
          <p:nvPr/>
        </p:nvCxnSpPr>
        <p:spPr bwMode="auto">
          <a:xfrm rot="16200000" flipH="1">
            <a:off x="4283870" y="1435239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AutoShape 134"/>
          <p:cNvCxnSpPr>
            <a:cxnSpLocks noChangeShapeType="1"/>
            <a:endCxn id="134" idx="0"/>
          </p:cNvCxnSpPr>
          <p:nvPr/>
        </p:nvCxnSpPr>
        <p:spPr bwMode="auto">
          <a:xfrm rot="5400000">
            <a:off x="4679951" y="164717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AutoShape 135"/>
          <p:cNvCxnSpPr>
            <a:cxnSpLocks noChangeShapeType="1"/>
            <a:stCxn id="134" idx="4"/>
          </p:cNvCxnSpPr>
          <p:nvPr/>
        </p:nvCxnSpPr>
        <p:spPr bwMode="auto">
          <a:xfrm rot="16200000" flipH="1">
            <a:off x="4697414" y="200753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" name="AutoShape 136"/>
          <p:cNvSpPr>
            <a:spLocks noChangeArrowheads="1"/>
          </p:cNvSpPr>
          <p:nvPr/>
        </p:nvSpPr>
        <p:spPr bwMode="auto">
          <a:xfrm>
            <a:off x="4685508" y="1744802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6" name="AutoShape 138"/>
          <p:cNvCxnSpPr>
            <a:cxnSpLocks noChangeShapeType="1"/>
            <a:endCxn id="138" idx="0"/>
          </p:cNvCxnSpPr>
          <p:nvPr/>
        </p:nvCxnSpPr>
        <p:spPr bwMode="auto">
          <a:xfrm rot="5400000">
            <a:off x="4057652" y="257903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AutoShape 139"/>
          <p:cNvCxnSpPr>
            <a:cxnSpLocks noChangeShapeType="1"/>
            <a:stCxn id="138" idx="4"/>
          </p:cNvCxnSpPr>
          <p:nvPr/>
        </p:nvCxnSpPr>
        <p:spPr bwMode="auto">
          <a:xfrm rot="16200000" flipH="1">
            <a:off x="4075115" y="293939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AutoShape 140"/>
          <p:cNvSpPr>
            <a:spLocks noChangeArrowheads="1"/>
          </p:cNvSpPr>
          <p:nvPr/>
        </p:nvSpPr>
        <p:spPr bwMode="auto">
          <a:xfrm>
            <a:off x="4063208" y="2676664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9" name="AutoShape 141"/>
          <p:cNvCxnSpPr>
            <a:cxnSpLocks noChangeShapeType="1"/>
            <a:endCxn id="142" idx="2"/>
          </p:cNvCxnSpPr>
          <p:nvPr/>
        </p:nvCxnSpPr>
        <p:spPr bwMode="auto">
          <a:xfrm rot="16200000" flipH="1">
            <a:off x="2728120" y="2049602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42"/>
          <p:cNvCxnSpPr>
            <a:cxnSpLocks noChangeShapeType="1"/>
            <a:endCxn id="142" idx="0"/>
          </p:cNvCxnSpPr>
          <p:nvPr/>
        </p:nvCxnSpPr>
        <p:spPr bwMode="auto">
          <a:xfrm rot="5400000">
            <a:off x="3440113" y="2577446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43"/>
          <p:cNvCxnSpPr>
            <a:cxnSpLocks noChangeShapeType="1"/>
            <a:stCxn id="142" idx="4"/>
          </p:cNvCxnSpPr>
          <p:nvPr/>
        </p:nvCxnSpPr>
        <p:spPr bwMode="auto">
          <a:xfrm rot="16200000" flipH="1">
            <a:off x="3457576" y="2937808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AutoShape 144"/>
          <p:cNvSpPr>
            <a:spLocks noChangeArrowheads="1"/>
          </p:cNvSpPr>
          <p:nvPr/>
        </p:nvSpPr>
        <p:spPr bwMode="auto">
          <a:xfrm>
            <a:off x="3445670" y="2675077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" name="AutoShape 145"/>
          <p:cNvCxnSpPr>
            <a:cxnSpLocks noChangeShapeType="1"/>
            <a:endCxn id="145" idx="0"/>
          </p:cNvCxnSpPr>
          <p:nvPr/>
        </p:nvCxnSpPr>
        <p:spPr bwMode="auto">
          <a:xfrm rot="5400000">
            <a:off x="2803526" y="2577446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AutoShape 146"/>
          <p:cNvCxnSpPr>
            <a:cxnSpLocks noChangeShapeType="1"/>
            <a:stCxn id="145" idx="4"/>
          </p:cNvCxnSpPr>
          <p:nvPr/>
        </p:nvCxnSpPr>
        <p:spPr bwMode="auto">
          <a:xfrm rot="16200000" flipH="1">
            <a:off x="2820989" y="2937808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utoShape 147"/>
          <p:cNvSpPr>
            <a:spLocks noChangeArrowheads="1"/>
          </p:cNvSpPr>
          <p:nvPr/>
        </p:nvSpPr>
        <p:spPr bwMode="auto">
          <a:xfrm>
            <a:off x="2809083" y="2675077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7" name="AutoShape 149"/>
          <p:cNvCxnSpPr>
            <a:cxnSpLocks noChangeShapeType="1"/>
            <a:endCxn id="150" idx="2"/>
          </p:cNvCxnSpPr>
          <p:nvPr/>
        </p:nvCxnSpPr>
        <p:spPr bwMode="auto">
          <a:xfrm rot="16200000" flipH="1">
            <a:off x="5183188" y="2028171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AutoShape 150"/>
          <p:cNvCxnSpPr>
            <a:cxnSpLocks noChangeShapeType="1"/>
            <a:endCxn id="150" idx="0"/>
          </p:cNvCxnSpPr>
          <p:nvPr/>
        </p:nvCxnSpPr>
        <p:spPr bwMode="auto">
          <a:xfrm rot="5400000">
            <a:off x="5919788" y="2580621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AutoShape 151"/>
          <p:cNvCxnSpPr>
            <a:cxnSpLocks noChangeShapeType="1"/>
            <a:stCxn id="150" idx="4"/>
          </p:cNvCxnSpPr>
          <p:nvPr/>
        </p:nvCxnSpPr>
        <p:spPr bwMode="auto">
          <a:xfrm rot="16200000" flipH="1">
            <a:off x="5937251" y="2940983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AutoShape 152"/>
          <p:cNvSpPr>
            <a:spLocks noChangeArrowheads="1"/>
          </p:cNvSpPr>
          <p:nvPr/>
        </p:nvSpPr>
        <p:spPr bwMode="auto">
          <a:xfrm>
            <a:off x="5925345" y="2678252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2" name="AutoShape 154"/>
          <p:cNvCxnSpPr>
            <a:cxnSpLocks noChangeShapeType="1"/>
            <a:endCxn id="154" idx="0"/>
          </p:cNvCxnSpPr>
          <p:nvPr/>
        </p:nvCxnSpPr>
        <p:spPr bwMode="auto">
          <a:xfrm rot="5400000">
            <a:off x="5302252" y="257903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AutoShape 155"/>
          <p:cNvCxnSpPr>
            <a:cxnSpLocks noChangeShapeType="1"/>
            <a:stCxn id="154" idx="4"/>
          </p:cNvCxnSpPr>
          <p:nvPr/>
        </p:nvCxnSpPr>
        <p:spPr bwMode="auto">
          <a:xfrm rot="16200000" flipH="1">
            <a:off x="5319715" y="293939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AutoShape 156"/>
          <p:cNvSpPr>
            <a:spLocks noChangeArrowheads="1"/>
          </p:cNvSpPr>
          <p:nvPr/>
        </p:nvSpPr>
        <p:spPr bwMode="auto">
          <a:xfrm>
            <a:off x="5307808" y="2676664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6" name="AutoShape 158"/>
          <p:cNvCxnSpPr>
            <a:cxnSpLocks noChangeShapeType="1"/>
            <a:endCxn id="158" idx="0"/>
          </p:cNvCxnSpPr>
          <p:nvPr/>
        </p:nvCxnSpPr>
        <p:spPr bwMode="auto">
          <a:xfrm rot="5400000">
            <a:off x="4665664" y="2579033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AutoShape 159"/>
          <p:cNvCxnSpPr>
            <a:cxnSpLocks noChangeShapeType="1"/>
            <a:stCxn id="158" idx="4"/>
          </p:cNvCxnSpPr>
          <p:nvPr/>
        </p:nvCxnSpPr>
        <p:spPr bwMode="auto">
          <a:xfrm rot="16200000" flipH="1">
            <a:off x="4683127" y="2939395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AutoShape 160"/>
          <p:cNvSpPr>
            <a:spLocks noChangeArrowheads="1"/>
          </p:cNvSpPr>
          <p:nvPr/>
        </p:nvSpPr>
        <p:spPr bwMode="auto">
          <a:xfrm>
            <a:off x="4671220" y="2676664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Text Box 51"/>
          <p:cNvSpPr txBox="1">
            <a:spLocks noChangeArrowheads="1"/>
          </p:cNvSpPr>
          <p:nvPr/>
        </p:nvSpPr>
        <p:spPr bwMode="auto">
          <a:xfrm>
            <a:off x="245270" y="3669951"/>
            <a:ext cx="1229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= 4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05934" y="3847616"/>
            <a:ext cx="934244" cy="8842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453065" y="3854617"/>
            <a:ext cx="971260" cy="87723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304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03FD31-6B60-46F8-91E8-42AE8A486E3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Improving Efficiency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z="2400" dirty="0" smtClean="0"/>
              <a:t>A common parallel algorithm pattern:</a:t>
            </a:r>
          </a:p>
          <a:p>
            <a:pPr marL="457200" indent="-457200" algn="ctr">
              <a:buFontTx/>
              <a:buNone/>
            </a:pPr>
            <a:r>
              <a:rPr lang="en-US" sz="2400" i="1" dirty="0" smtClean="0"/>
              <a:t>Balanced Trees</a:t>
            </a:r>
          </a:p>
          <a:p>
            <a:pPr marL="974725" lvl="1" indent="-403225"/>
            <a:r>
              <a:rPr lang="en-US" sz="2000" dirty="0" smtClean="0"/>
              <a:t>Build a balanced binary tree on the input data and sweep it to and from the root</a:t>
            </a:r>
          </a:p>
          <a:p>
            <a:pPr marL="974725" lvl="1" indent="-403225"/>
            <a:r>
              <a:rPr lang="en-US" sz="2000" dirty="0" smtClean="0"/>
              <a:t>Tree is not an actual data structure, but a concept to determine what each thread does at each step</a:t>
            </a:r>
          </a:p>
          <a:p>
            <a:pPr marL="974725" lvl="1" indent="-403225"/>
            <a:endParaRPr lang="en-US" sz="2000" dirty="0" smtClean="0"/>
          </a:p>
          <a:p>
            <a:pPr marL="457200" indent="-457200"/>
            <a:r>
              <a:rPr lang="en-US" sz="2400" dirty="0" smtClean="0"/>
              <a:t>For scan:</a:t>
            </a:r>
          </a:p>
          <a:p>
            <a:pPr marL="974725" lvl="1" indent="-403225"/>
            <a:r>
              <a:rPr lang="en-US" sz="2000" dirty="0" smtClean="0"/>
              <a:t>Traverse down from leaves to root building partial sums at internal nodes in the tree</a:t>
            </a:r>
          </a:p>
          <a:p>
            <a:pPr marL="1431925" lvl="2" indent="-342900"/>
            <a:r>
              <a:rPr lang="en-US" sz="1800" dirty="0" smtClean="0"/>
              <a:t>Root holds sum of all leaves</a:t>
            </a:r>
          </a:p>
          <a:p>
            <a:pPr marL="974725" lvl="1" indent="-403225"/>
            <a:r>
              <a:rPr lang="en-US" sz="2000" dirty="0" smtClean="0"/>
              <a:t>Traverse back up the tree building the scan from the partial sums</a:t>
            </a:r>
          </a:p>
          <a:p>
            <a:pPr marL="571500" lvl="1" indent="0">
              <a:buNone/>
            </a:pPr>
            <a:endParaRPr lang="en-US" sz="20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52463" y="76200"/>
            <a:ext cx="8305800" cy="1143000"/>
          </a:xfrm>
        </p:spPr>
        <p:txBody>
          <a:bodyPr/>
          <a:lstStyle/>
          <a:p>
            <a:r>
              <a:rPr lang="en-US" dirty="0" smtClean="0"/>
              <a:t>Brent-Kung Parallel Scan </a:t>
            </a:r>
            <a:br>
              <a:rPr lang="en-US" dirty="0" smtClean="0"/>
            </a:br>
            <a:r>
              <a:rPr lang="en-US" dirty="0" smtClean="0"/>
              <a:t>- Reduction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7A6340-E0BA-41F1-8B97-D4054A519BC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8472" idx="0"/>
          </p:cNvCxnSpPr>
          <p:nvPr/>
        </p:nvCxnSpPr>
        <p:spPr>
          <a:xfrm flipH="1">
            <a:off x="8229600" y="1600200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566988" y="237013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" name="Oval 15"/>
          <p:cNvSpPr/>
          <p:nvPr/>
        </p:nvSpPr>
        <p:spPr>
          <a:xfrm>
            <a:off x="4381500" y="41640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7" name="Oval 16"/>
          <p:cNvSpPr/>
          <p:nvPr/>
        </p:nvSpPr>
        <p:spPr>
          <a:xfrm>
            <a:off x="4395788" y="23780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8" name="Oval 17"/>
          <p:cNvSpPr/>
          <p:nvPr/>
        </p:nvSpPr>
        <p:spPr>
          <a:xfrm>
            <a:off x="6224588" y="23780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" name="Oval 18"/>
          <p:cNvSpPr/>
          <p:nvPr/>
        </p:nvSpPr>
        <p:spPr>
          <a:xfrm>
            <a:off x="8053388" y="237013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" name="Oval 19"/>
          <p:cNvSpPr/>
          <p:nvPr/>
        </p:nvSpPr>
        <p:spPr>
          <a:xfrm>
            <a:off x="8024813" y="556895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1" name="Oval 20"/>
          <p:cNvSpPr/>
          <p:nvPr/>
        </p:nvSpPr>
        <p:spPr>
          <a:xfrm>
            <a:off x="8039100" y="41513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4" name="Straight Arrow Connector 23"/>
          <p:cNvCxnSpPr>
            <a:endCxn id="19" idx="1"/>
          </p:cNvCxnSpPr>
          <p:nvPr/>
        </p:nvCxnSpPr>
        <p:spPr>
          <a:xfrm>
            <a:off x="7329488" y="1760538"/>
            <a:ext cx="781050" cy="665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36738" y="1714500"/>
            <a:ext cx="779462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57600" y="1754188"/>
            <a:ext cx="779463" cy="665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1"/>
          </p:cNvCxnSpPr>
          <p:nvPr/>
        </p:nvCxnSpPr>
        <p:spPr>
          <a:xfrm>
            <a:off x="5478463" y="1727200"/>
            <a:ext cx="803275" cy="708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6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18457" name="Rectangle 28"/>
          <p:cNvSpPr>
            <a:spLocks noChangeArrowheads="1"/>
          </p:cNvSpPr>
          <p:nvPr/>
        </p:nvSpPr>
        <p:spPr bwMode="auto">
          <a:xfrm>
            <a:off x="4381500" y="1138238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58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18459" name="Rectangle 30"/>
          <p:cNvSpPr>
            <a:spLocks noChangeArrowheads="1"/>
          </p:cNvSpPr>
          <p:nvPr/>
        </p:nvSpPr>
        <p:spPr bwMode="auto">
          <a:xfrm>
            <a:off x="61896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8460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18461" name="Rectangle 32"/>
          <p:cNvSpPr>
            <a:spLocks noChangeArrowheads="1"/>
          </p:cNvSpPr>
          <p:nvPr/>
        </p:nvSpPr>
        <p:spPr bwMode="auto">
          <a:xfrm>
            <a:off x="7989888" y="11382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sp>
        <p:nvSpPr>
          <p:cNvPr id="18462" name="Rectangle 33"/>
          <p:cNvSpPr>
            <a:spLocks noChangeArrowheads="1"/>
          </p:cNvSpPr>
          <p:nvPr/>
        </p:nvSpPr>
        <p:spPr bwMode="auto">
          <a:xfrm>
            <a:off x="2489200" y="1138238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846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18464" name="Rectangle 35"/>
          <p:cNvSpPr>
            <a:spLocks noChangeArrowheads="1"/>
          </p:cNvSpPr>
          <p:nvPr/>
        </p:nvSpPr>
        <p:spPr bwMode="auto">
          <a:xfrm>
            <a:off x="2244725" y="2919413"/>
            <a:ext cx="947738" cy="4603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8465" name="Rectangle 36"/>
          <p:cNvSpPr>
            <a:spLocks noChangeArrowheads="1"/>
          </p:cNvSpPr>
          <p:nvPr/>
        </p:nvSpPr>
        <p:spPr bwMode="auto">
          <a:xfrm>
            <a:off x="4137025" y="2922588"/>
            <a:ext cx="947738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2..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66" name="Rectangle 37"/>
          <p:cNvSpPr>
            <a:spLocks noChangeArrowheads="1"/>
          </p:cNvSpPr>
          <p:nvPr/>
        </p:nvSpPr>
        <p:spPr bwMode="auto">
          <a:xfrm>
            <a:off x="5943600" y="293687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8467" name="Rectangle 38"/>
          <p:cNvSpPr>
            <a:spLocks noChangeArrowheads="1"/>
          </p:cNvSpPr>
          <p:nvPr/>
        </p:nvSpPr>
        <p:spPr bwMode="auto">
          <a:xfrm>
            <a:off x="7772400" y="2968625"/>
            <a:ext cx="947738" cy="461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6..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19388" y="3657600"/>
            <a:ext cx="1684337" cy="6842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415088" y="3657600"/>
            <a:ext cx="1641475" cy="6842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0" name="Rectangle 45"/>
          <p:cNvSpPr>
            <a:spLocks noChangeArrowheads="1"/>
          </p:cNvSpPr>
          <p:nvPr/>
        </p:nvSpPr>
        <p:spPr bwMode="auto">
          <a:xfrm>
            <a:off x="4119563" y="492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71" name="Rectangle 46"/>
          <p:cNvSpPr>
            <a:spLocks noChangeArrowheads="1"/>
          </p:cNvSpPr>
          <p:nvPr/>
        </p:nvSpPr>
        <p:spPr bwMode="auto">
          <a:xfrm>
            <a:off x="7756525" y="4811713"/>
            <a:ext cx="946150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sp>
        <p:nvSpPr>
          <p:cNvPr id="18472" name="Rectangle 47"/>
          <p:cNvSpPr>
            <a:spLocks noChangeArrowheads="1"/>
          </p:cNvSpPr>
          <p:nvPr/>
        </p:nvSpPr>
        <p:spPr bwMode="auto">
          <a:xfrm>
            <a:off x="7756525" y="6172200"/>
            <a:ext cx="946150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9" name="Straight Arrow Connector 48"/>
          <p:cNvCxnSpPr>
            <a:endCxn id="20" idx="2"/>
          </p:cNvCxnSpPr>
          <p:nvPr/>
        </p:nvCxnSpPr>
        <p:spPr>
          <a:xfrm>
            <a:off x="4564063" y="5391150"/>
            <a:ext cx="3460750" cy="368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4" name="TextBox 54"/>
          <p:cNvSpPr txBox="1">
            <a:spLocks noChangeArrowheads="1"/>
          </p:cNvSpPr>
          <p:nvPr/>
        </p:nvSpPr>
        <p:spPr bwMode="auto">
          <a:xfrm>
            <a:off x="533400" y="2919413"/>
            <a:ext cx="990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56" name="Down Arrow 55"/>
          <p:cNvSpPr/>
          <p:nvPr/>
        </p:nvSpPr>
        <p:spPr>
          <a:xfrm>
            <a:off x="733425" y="3638550"/>
            <a:ext cx="381000" cy="72072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76" name="TextBox 56"/>
          <p:cNvSpPr txBox="1">
            <a:spLocks noChangeArrowheads="1"/>
          </p:cNvSpPr>
          <p:nvPr/>
        </p:nvSpPr>
        <p:spPr bwMode="auto">
          <a:xfrm>
            <a:off x="4762500" y="5961063"/>
            <a:ext cx="2665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place calculation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381500" y="6421438"/>
            <a:ext cx="3338513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Final value after reduce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57CBA0-69E0-48B7-8DBB-B37F3E990F8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10300" y="23796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19471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19472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1947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19474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9475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9476" name="Rectangle 45"/>
          <p:cNvSpPr>
            <a:spLocks noChangeArrowheads="1"/>
          </p:cNvSpPr>
          <p:nvPr/>
        </p:nvSpPr>
        <p:spPr bwMode="auto">
          <a:xfrm>
            <a:off x="40481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9477" name="Rectangle 47"/>
          <p:cNvSpPr>
            <a:spLocks noChangeArrowheads="1"/>
          </p:cNvSpPr>
          <p:nvPr/>
        </p:nvSpPr>
        <p:spPr bwMode="auto">
          <a:xfrm>
            <a:off x="7635875" y="1160463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72000" y="1804988"/>
            <a:ext cx="1693863" cy="6302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Rectangle 43"/>
          <p:cNvSpPr>
            <a:spLocks noChangeArrowheads="1"/>
          </p:cNvSpPr>
          <p:nvPr/>
        </p:nvSpPr>
        <p:spPr bwMode="auto">
          <a:xfrm>
            <a:off x="5907088" y="2928938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9480" name="TextBox 5"/>
          <p:cNvSpPr txBox="1">
            <a:spLocks noChangeArrowheads="1"/>
          </p:cNvSpPr>
          <p:nvPr/>
        </p:nvSpPr>
        <p:spPr bwMode="auto">
          <a:xfrm>
            <a:off x="4048125" y="3937000"/>
            <a:ext cx="4714875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Move (add) a critical value  to a central location where it is needed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95C07C-EE66-4E34-BD75-8C9E6F8AFB4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10300" y="23796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0495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0496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0497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0498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0499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0500" name="Rectangle 45"/>
          <p:cNvSpPr>
            <a:spLocks noChangeArrowheads="1"/>
          </p:cNvSpPr>
          <p:nvPr/>
        </p:nvSpPr>
        <p:spPr bwMode="auto">
          <a:xfrm>
            <a:off x="40481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0501" name="Rectangle 47"/>
          <p:cNvSpPr>
            <a:spLocks noChangeArrowheads="1"/>
          </p:cNvSpPr>
          <p:nvPr/>
        </p:nvSpPr>
        <p:spPr bwMode="auto">
          <a:xfrm>
            <a:off x="7635875" y="1160463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72000" y="1804988"/>
            <a:ext cx="1693863" cy="630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3" name="Rectangle 43"/>
          <p:cNvSpPr>
            <a:spLocks noChangeArrowheads="1"/>
          </p:cNvSpPr>
          <p:nvPr/>
        </p:nvSpPr>
        <p:spPr bwMode="auto">
          <a:xfrm>
            <a:off x="5907088" y="2928938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4" name="Oval 23"/>
          <p:cNvSpPr/>
          <p:nvPr/>
        </p:nvSpPr>
        <p:spPr>
          <a:xfrm>
            <a:off x="3500438" y="44307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01938" y="3810000"/>
            <a:ext cx="781050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322888" y="4475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572000" y="3844925"/>
            <a:ext cx="779463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3217863" y="52578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0509" name="Rectangle 30"/>
          <p:cNvSpPr>
            <a:spLocks noChangeArrowheads="1"/>
          </p:cNvSpPr>
          <p:nvPr/>
        </p:nvSpPr>
        <p:spPr bwMode="auto">
          <a:xfrm>
            <a:off x="5040313" y="526891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33" name="Oval 32"/>
          <p:cNvSpPr/>
          <p:nvPr/>
        </p:nvSpPr>
        <p:spPr>
          <a:xfrm>
            <a:off x="7151688" y="451008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00800" y="3956050"/>
            <a:ext cx="779463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2" name="Rectangle 36"/>
          <p:cNvSpPr>
            <a:spLocks noChangeArrowheads="1"/>
          </p:cNvSpPr>
          <p:nvPr/>
        </p:nvSpPr>
        <p:spPr bwMode="auto">
          <a:xfrm>
            <a:off x="6869113" y="52578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00088" y="0"/>
            <a:ext cx="8305800" cy="1143000"/>
          </a:xfrm>
        </p:spPr>
        <p:txBody>
          <a:bodyPr/>
          <a:lstStyle/>
          <a:p>
            <a:r>
              <a:rPr lang="en-US" smtClean="0"/>
              <a:t>Putting it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B67E94-BE2D-4AD2-BEEC-7BC4644579D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21509" name="Picture 2" descr="File:Prefix sum 16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7315200" cy="5572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Step Kernel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0CE40B-D5FD-428A-A88B-A50E45506B5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838200" y="1676400"/>
            <a:ext cx="7848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//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float T[BLOCK_SIZE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is in shared memory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stride = 1;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while(stride &lt;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if(index &lt;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scan_array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[index] +=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scan_array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[index-stride];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stride = stride*2;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__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Step Kernel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BA94E1-3D35-4349-9FE0-761BE03DB4C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838200" y="1676400"/>
            <a:ext cx="7848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// float T[BLOCK_SIZE] is in shared memory</a:t>
            </a:r>
          </a:p>
          <a:p>
            <a:pPr eaLnBrk="1" hangingPunct="1"/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stride = 1;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while(stride &lt;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BLOCK_SIZE)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if(index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[index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+=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T[index-stride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stride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stride*2;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__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syncthreads();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}</a:t>
            </a:r>
          </a:p>
        </p:txBody>
      </p:sp>
      <p:sp>
        <p:nvSpPr>
          <p:cNvPr id="23558" name="TextBox 2"/>
          <p:cNvSpPr txBox="1">
            <a:spLocks noChangeArrowheads="1"/>
          </p:cNvSpPr>
          <p:nvPr/>
        </p:nvSpPr>
        <p:spPr bwMode="auto">
          <a:xfrm>
            <a:off x="5005388" y="4800600"/>
            <a:ext cx="418736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// threadIdx.x+1    </a:t>
            </a:r>
            <a:r>
              <a:rPr lang="en-US" dirty="0"/>
              <a:t>= 1, 2, 3, 4….</a:t>
            </a:r>
          </a:p>
          <a:p>
            <a:pPr eaLnBrk="1" hangingPunct="1"/>
            <a:r>
              <a:rPr lang="en-US" dirty="0" smtClean="0"/>
              <a:t>// stride </a:t>
            </a:r>
            <a:r>
              <a:rPr lang="en-US" dirty="0"/>
              <a:t>= 1, index = </a:t>
            </a:r>
          </a:p>
          <a:p>
            <a:pPr eaLnBrk="1" hangingPunct="1"/>
            <a:r>
              <a:rPr lang="en-US" dirty="0"/>
              <a:t>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700088" y="0"/>
            <a:ext cx="8305800" cy="1143000"/>
          </a:xfrm>
        </p:spPr>
        <p:txBody>
          <a:bodyPr/>
          <a:lstStyle/>
          <a:p>
            <a:r>
              <a:rPr lang="en-US" smtClean="0"/>
              <a:t>Putting it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32BFBD-8F24-4D81-B234-670D9D7C55F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24581" name="Picture 2" descr="File:Prefix sum 16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7315200" cy="5572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6324600" y="4114800"/>
            <a:ext cx="1066800" cy="11430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19600" y="2743200"/>
            <a:ext cx="1066800" cy="11430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Scan Step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873849-1C1F-4458-B22F-B204DFDE6EB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690563" y="1449388"/>
            <a:ext cx="7691437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stride 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BLOCK_SIZE/2;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while(stride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&gt; 0)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if(index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 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T[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index+stride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+=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T[index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}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stride = stride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2;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__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r>
              <a:rPr lang="en-US" dirty="0" smtClean="0"/>
              <a:t>(Inclusive) Scan (Prefix-Sum) Definition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324600"/>
            <a:ext cx="1905000" cy="457200"/>
          </a:xfrm>
        </p:spPr>
        <p:txBody>
          <a:bodyPr/>
          <a:lstStyle/>
          <a:p>
            <a:pPr>
              <a:defRPr/>
            </a:pPr>
            <a:fld id="{8C2FAC80-558A-4630-9808-E76BE4B14D0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609600" y="1752600"/>
            <a:ext cx="8534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Definition: </a:t>
            </a:r>
            <a:r>
              <a:rPr lang="en-US" i="1" dirty="0"/>
              <a:t>The </a:t>
            </a:r>
            <a:r>
              <a:rPr lang="en-US" i="1" dirty="0" smtClean="0"/>
              <a:t>scan operation </a:t>
            </a:r>
            <a:r>
              <a:rPr lang="en-US" i="1" dirty="0"/>
              <a:t>takes a binary associative operator </a:t>
            </a:r>
            <a:r>
              <a:rPr lang="en-US" dirty="0"/>
              <a:t>⊕, </a:t>
            </a:r>
            <a:r>
              <a:rPr lang="en-US" i="1" dirty="0"/>
              <a:t>and an array of n elements</a:t>
            </a:r>
          </a:p>
          <a:p>
            <a:pPr eaLnBrk="1" hangingPunct="1"/>
            <a:r>
              <a:rPr lang="en-US" dirty="0"/>
              <a:t>                        [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/>
              <a:t>x</a:t>
            </a:r>
            <a:r>
              <a:rPr lang="en-US" baseline="-25000" dirty="0"/>
              <a:t>n-1</a:t>
            </a:r>
            <a:r>
              <a:rPr lang="en-US" dirty="0"/>
              <a:t>],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i="1" dirty="0"/>
              <a:t>and returns the </a:t>
            </a:r>
            <a:r>
              <a:rPr lang="en-US" i="1" dirty="0" smtClean="0"/>
              <a:t>prefix-sum array</a:t>
            </a:r>
            <a:endParaRPr lang="en-US" i="1" dirty="0"/>
          </a:p>
          <a:p>
            <a:pPr eaLnBrk="1" hangingPunct="1"/>
            <a:endParaRPr lang="en-US" i="1" dirty="0"/>
          </a:p>
          <a:p>
            <a:pPr eaLnBrk="1" hangingPunct="1"/>
            <a:r>
              <a:rPr lang="pt-BR" dirty="0"/>
              <a:t>		[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pt-BR" dirty="0"/>
              <a:t>,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pt-BR" dirty="0"/>
              <a:t> ⊕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pt-BR" dirty="0"/>
              <a:t>), …,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pt-BR" dirty="0"/>
              <a:t> ⊕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pt-BR" dirty="0"/>
              <a:t> ⊕ … ⊕ </a:t>
            </a:r>
            <a:r>
              <a:rPr lang="en-US" i="1" dirty="0"/>
              <a:t>x</a:t>
            </a:r>
            <a:r>
              <a:rPr lang="en-US" baseline="-25000" dirty="0"/>
              <a:t>n-1</a:t>
            </a:r>
            <a:r>
              <a:rPr lang="pt-BR" dirty="0"/>
              <a:t>)].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en-US" b="1" dirty="0"/>
              <a:t>Example: </a:t>
            </a:r>
            <a:r>
              <a:rPr lang="en-US" dirty="0"/>
              <a:t>If ⊕ is addition, then the </a:t>
            </a:r>
            <a:r>
              <a:rPr lang="en-US" dirty="0" smtClean="0"/>
              <a:t>scan </a:t>
            </a:r>
            <a:r>
              <a:rPr lang="en-US" dirty="0"/>
              <a:t>operation on the array 		</a:t>
            </a:r>
            <a:r>
              <a:rPr lang="en-US" dirty="0" smtClean="0"/>
              <a:t>		[</a:t>
            </a:r>
            <a:r>
              <a:rPr lang="en-US" dirty="0"/>
              <a:t>3  1  7   0   4    1   6   3],</a:t>
            </a:r>
          </a:p>
          <a:p>
            <a:pPr eaLnBrk="1" hangingPunct="1"/>
            <a:r>
              <a:rPr lang="en-US" dirty="0"/>
              <a:t>would return		[3  4 11 11 15 16 22 25].</a:t>
            </a:r>
          </a:p>
        </p:txBody>
      </p:sp>
    </p:spTree>
    <p:extLst>
      <p:ext uri="{BB962C8B-B14F-4D97-AF65-F5344CB8AC3E}">
        <p14:creationId xmlns:p14="http://schemas.microsoft.com/office/powerpoint/2010/main" val="294393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F6AFFB-6982-41D2-8A52-04B9F753D15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Work Analysis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19213"/>
            <a:ext cx="8534400" cy="5005387"/>
          </a:xfrm>
        </p:spPr>
        <p:txBody>
          <a:bodyPr/>
          <a:lstStyle/>
          <a:p>
            <a:pPr marL="457200" indent="-457200">
              <a:defRPr/>
            </a:pPr>
            <a:endParaRPr lang="en-US" sz="2400" i="1" dirty="0" smtClean="0"/>
          </a:p>
          <a:p>
            <a:pPr marL="457200" indent="-457200">
              <a:defRPr/>
            </a:pPr>
            <a:r>
              <a:rPr lang="en-US" sz="2400" dirty="0" smtClean="0"/>
              <a:t>The parallel Inclusive Scan executes 2* log(n) parallel iterations</a:t>
            </a:r>
            <a:endParaRPr lang="en-US" sz="2000" dirty="0" smtClean="0"/>
          </a:p>
          <a:p>
            <a:pPr marL="974725" lvl="1" indent="-403225">
              <a:defRPr/>
            </a:pPr>
            <a:r>
              <a:rPr lang="en-US" dirty="0"/>
              <a:t>l</a:t>
            </a:r>
            <a:r>
              <a:rPr lang="en-US" dirty="0" smtClean="0"/>
              <a:t>og(n) in reduction and log(n) in post scan</a:t>
            </a:r>
          </a:p>
          <a:p>
            <a:pPr marL="974725" lvl="1" indent="-403225">
              <a:defRPr/>
            </a:pPr>
            <a:r>
              <a:rPr lang="en-US" dirty="0" smtClean="0"/>
              <a:t>The iterations do n/2, n/4,..1, 1, …., n/4. n/2 adds</a:t>
            </a:r>
          </a:p>
          <a:p>
            <a:pPr marL="974725" lvl="1" indent="-403225">
              <a:defRPr/>
            </a:pPr>
            <a:r>
              <a:rPr lang="en-US" dirty="0" smtClean="0"/>
              <a:t>Total adds: 2* (n-1)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O(n) work</a:t>
            </a:r>
          </a:p>
          <a:p>
            <a:pPr marL="974725" lvl="1" indent="-403225">
              <a:defRPr/>
            </a:pPr>
            <a:endParaRPr lang="en-US" sz="2000" dirty="0" smtClean="0"/>
          </a:p>
          <a:p>
            <a:pPr marL="574675" indent="-403225">
              <a:defRPr/>
            </a:pPr>
            <a:r>
              <a:rPr lang="en-US" dirty="0" smtClean="0"/>
              <a:t>The total number of adds is no more than twice of that done in the efficient sequential algorithm</a:t>
            </a:r>
          </a:p>
          <a:p>
            <a:pPr marL="974725" lvl="1" indent="-403225">
              <a:defRPr/>
            </a:pPr>
            <a:r>
              <a:rPr lang="en-US" dirty="0" smtClean="0"/>
              <a:t>The benefit of parallelism can easily overcome the 2X work when there is sufficient hardware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couple of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Brent-Kung uses half the number of threads compared to Kogge-Stone</a:t>
            </a:r>
          </a:p>
          <a:p>
            <a:pPr lvl="1"/>
            <a:r>
              <a:rPr lang="en-US" dirty="0" smtClean="0"/>
              <a:t>Each thread should load two elements into the shared memory</a:t>
            </a:r>
          </a:p>
          <a:p>
            <a:r>
              <a:rPr lang="en-US" dirty="0" smtClean="0"/>
              <a:t>Brent-Kung takes twice the number of steps compared to Kogge-Stone</a:t>
            </a:r>
          </a:p>
          <a:p>
            <a:pPr lvl="1"/>
            <a:r>
              <a:rPr lang="en-US" dirty="0" smtClean="0"/>
              <a:t>Kogge-Stone is more popular for parallel scan with blocks in GPUs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3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/>
          <p:cNvSpPr>
            <a:spLocks noGrp="1"/>
          </p:cNvSpPr>
          <p:nvPr>
            <p:ph type="title"/>
          </p:nvPr>
        </p:nvSpPr>
        <p:spPr>
          <a:xfrm>
            <a:off x="609600" y="17463"/>
            <a:ext cx="8305800" cy="1143000"/>
          </a:xfrm>
        </p:spPr>
        <p:txBody>
          <a:bodyPr/>
          <a:lstStyle/>
          <a:p>
            <a:r>
              <a:rPr lang="en-US" dirty="0" smtClean="0"/>
              <a:t>Overall Flow of Complete Scan</a:t>
            </a:r>
            <a:br>
              <a:rPr lang="en-US" dirty="0" smtClean="0"/>
            </a:br>
            <a:r>
              <a:rPr lang="en-US" dirty="0" smtClean="0"/>
              <a:t>A Hierarchical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5F91FD-46D7-47FC-9806-95CE251F0F4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1989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3" t="16246" r="16788" b="7504"/>
          <a:stretch>
            <a:fillRect/>
          </a:stretch>
        </p:blipFill>
        <p:spPr bwMode="auto">
          <a:xfrm>
            <a:off x="1447800" y="1279525"/>
            <a:ext cx="695007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Global Memory Contents in CUDA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in registers and shared memory of one thread block are not visible to other blocks</a:t>
            </a:r>
          </a:p>
          <a:p>
            <a:r>
              <a:rPr lang="en-US" dirty="0" smtClean="0"/>
              <a:t>To make data visible, the data has to be written into global memory</a:t>
            </a:r>
          </a:p>
          <a:p>
            <a:r>
              <a:rPr lang="en-US" dirty="0" smtClean="0"/>
              <a:t>However, any data written to the global memory are not visible until a memory fence. This is typically done by terminating the kernel execution</a:t>
            </a:r>
          </a:p>
          <a:p>
            <a:r>
              <a:rPr lang="en-US" dirty="0" smtClean="0"/>
              <a:t>Launch another kernel to continue the execution. The global memory writes done by the terminated kernels are visible to all </a:t>
            </a:r>
            <a:r>
              <a:rPr lang="en-US" dirty="0" smtClean="0"/>
              <a:t>thread </a:t>
            </a:r>
            <a:r>
              <a:rPr lang="en-US" dirty="0" smtClean="0"/>
              <a:t>blocks.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F8D5AA-079A-42DE-B3A0-97F1D821BBA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24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/>
          <p:cNvSpPr>
            <a:spLocks noGrp="1"/>
          </p:cNvSpPr>
          <p:nvPr>
            <p:ph type="title"/>
          </p:nvPr>
        </p:nvSpPr>
        <p:spPr>
          <a:xfrm>
            <a:off x="609600" y="17463"/>
            <a:ext cx="8305800" cy="1143000"/>
          </a:xfrm>
        </p:spPr>
        <p:txBody>
          <a:bodyPr/>
          <a:lstStyle/>
          <a:p>
            <a:r>
              <a:rPr lang="en-US" dirty="0" smtClean="0"/>
              <a:t>Overall Flow of Complete Scan</a:t>
            </a:r>
            <a:br>
              <a:rPr lang="en-US" dirty="0" smtClean="0"/>
            </a:br>
            <a:r>
              <a:rPr lang="en-US" dirty="0" smtClean="0"/>
              <a:t>A Hierarchical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5F91FD-46D7-47FC-9806-95CE251F0F4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41989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3" t="16246" r="16788" b="7504"/>
          <a:stretch>
            <a:fillRect/>
          </a:stretch>
        </p:blipFill>
        <p:spPr bwMode="auto">
          <a:xfrm>
            <a:off x="1447800" y="1279525"/>
            <a:ext cx="695007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609600" y="3886200"/>
            <a:ext cx="8458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" y="4724400"/>
            <a:ext cx="8458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1962" y="3200401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0732" y="4110335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1369" y="5323882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48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85800" y="-6350"/>
            <a:ext cx="8305800" cy="1143000"/>
          </a:xfrm>
        </p:spPr>
        <p:txBody>
          <a:bodyPr/>
          <a:lstStyle/>
          <a:p>
            <a:r>
              <a:rPr lang="en-US" smtClean="0"/>
              <a:t>Working on Arbitrary Length Input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51816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Build on the scan kernel that handles up to 2*</a:t>
            </a:r>
            <a:r>
              <a:rPr lang="en-US" dirty="0" err="1" smtClean="0"/>
              <a:t>blockDim.x</a:t>
            </a:r>
            <a:r>
              <a:rPr lang="en-US" dirty="0" smtClean="0"/>
              <a:t> elements</a:t>
            </a:r>
          </a:p>
          <a:p>
            <a:r>
              <a:rPr lang="en-US" dirty="0" smtClean="0"/>
              <a:t>For Kogge-Stone, </a:t>
            </a:r>
            <a:r>
              <a:rPr lang="en-US" dirty="0"/>
              <a:t>h</a:t>
            </a:r>
            <a:r>
              <a:rPr lang="en-US" dirty="0" smtClean="0"/>
              <a:t>ave each section of </a:t>
            </a:r>
            <a:r>
              <a:rPr lang="en-US" dirty="0" err="1" smtClean="0"/>
              <a:t>blockDim.x</a:t>
            </a:r>
            <a:r>
              <a:rPr lang="en-US" dirty="0" smtClean="0"/>
              <a:t> elements assigned to </a:t>
            </a:r>
            <a:r>
              <a:rPr lang="en-US" dirty="0"/>
              <a:t>a</a:t>
            </a:r>
            <a:r>
              <a:rPr lang="en-US" dirty="0" smtClean="0"/>
              <a:t> block</a:t>
            </a:r>
          </a:p>
          <a:p>
            <a:r>
              <a:rPr lang="en-US" dirty="0" smtClean="0"/>
              <a:t>Have each block write the sum of its section into a Sum array indexed by </a:t>
            </a:r>
            <a:r>
              <a:rPr lang="en-US" dirty="0" err="1" smtClean="0"/>
              <a:t>blockIdx.x</a:t>
            </a:r>
            <a:endParaRPr lang="en-US" dirty="0" smtClean="0"/>
          </a:p>
          <a:p>
            <a:r>
              <a:rPr lang="en-US" dirty="0" smtClean="0"/>
              <a:t> Run parallel scan on the Sum array</a:t>
            </a:r>
          </a:p>
          <a:p>
            <a:pPr lvl="1"/>
            <a:r>
              <a:rPr lang="en-US" dirty="0" smtClean="0"/>
              <a:t>May need to break down Sum into multiple sections if it is too big for a block</a:t>
            </a:r>
          </a:p>
          <a:p>
            <a:r>
              <a:rPr lang="en-US" dirty="0" smtClean="0"/>
              <a:t>Add the scanned Sum array values to the elements of corresponding sections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D89BA9-E79E-409F-B071-6A61F097B8F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r>
              <a:rPr lang="en-US" dirty="0" smtClean="0"/>
              <a:t>(Exclusive) Scan Definition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324600"/>
            <a:ext cx="1905000" cy="457200"/>
          </a:xfrm>
        </p:spPr>
        <p:txBody>
          <a:bodyPr/>
          <a:lstStyle/>
          <a:p>
            <a:pPr>
              <a:defRPr/>
            </a:pPr>
            <a:fld id="{463BD4C4-5A7B-4C95-BD34-A398683EC7B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609600" y="1752600"/>
            <a:ext cx="8534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Definition: </a:t>
            </a:r>
            <a:r>
              <a:rPr lang="en-US" i="1" dirty="0"/>
              <a:t>The </a:t>
            </a:r>
            <a:r>
              <a:rPr lang="en-US" i="1" dirty="0" smtClean="0"/>
              <a:t>exclusive </a:t>
            </a:r>
            <a:r>
              <a:rPr lang="en-US" dirty="0" smtClean="0"/>
              <a:t>scan </a:t>
            </a:r>
            <a:r>
              <a:rPr lang="en-US" i="1" dirty="0"/>
              <a:t>operation takes a binary associative operator </a:t>
            </a:r>
            <a:r>
              <a:rPr lang="en-US" dirty="0"/>
              <a:t>⊕, </a:t>
            </a:r>
            <a:r>
              <a:rPr lang="en-US" i="1" dirty="0"/>
              <a:t>and an array of n elements</a:t>
            </a:r>
          </a:p>
          <a:p>
            <a:pPr eaLnBrk="1" hangingPunct="1"/>
            <a:r>
              <a:rPr lang="en-US" dirty="0"/>
              <a:t>		[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/>
              <a:t>x</a:t>
            </a:r>
            <a:r>
              <a:rPr lang="en-US" baseline="-25000" dirty="0"/>
              <a:t>n-1</a:t>
            </a:r>
            <a:r>
              <a:rPr lang="en-US" dirty="0"/>
              <a:t>]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i="1" dirty="0"/>
              <a:t>and returns the array</a:t>
            </a:r>
          </a:p>
          <a:p>
            <a:pPr eaLnBrk="1" hangingPunct="1"/>
            <a:endParaRPr lang="en-US" i="1" dirty="0"/>
          </a:p>
          <a:p>
            <a:pPr eaLnBrk="1" hangingPunct="1"/>
            <a:r>
              <a:rPr lang="pt-BR" dirty="0"/>
              <a:t>		 [0, 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pt-BR" dirty="0"/>
              <a:t>,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pt-BR" dirty="0"/>
              <a:t> ⊕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pt-BR" dirty="0"/>
              <a:t>), …,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pt-BR" dirty="0"/>
              <a:t> ⊕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pt-BR" dirty="0"/>
              <a:t> ⊕ … ⊕ </a:t>
            </a:r>
            <a:r>
              <a:rPr lang="en-US" i="1" dirty="0"/>
              <a:t>x</a:t>
            </a:r>
            <a:r>
              <a:rPr lang="en-US" baseline="-25000" dirty="0"/>
              <a:t>n-2</a:t>
            </a:r>
            <a:r>
              <a:rPr lang="pt-BR" dirty="0"/>
              <a:t>)].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en-US" b="1" dirty="0"/>
              <a:t>Example: </a:t>
            </a:r>
            <a:r>
              <a:rPr lang="en-US" dirty="0"/>
              <a:t>If ⊕ is addition, then the </a:t>
            </a:r>
            <a:r>
              <a:rPr lang="en-US" dirty="0" smtClean="0"/>
              <a:t>exclusive scan </a:t>
            </a:r>
            <a:r>
              <a:rPr lang="en-US" dirty="0"/>
              <a:t>operation </a:t>
            </a:r>
            <a:r>
              <a:rPr lang="en-US" dirty="0" smtClean="0"/>
              <a:t>on </a:t>
            </a:r>
            <a:r>
              <a:rPr lang="en-US" dirty="0"/>
              <a:t>		</a:t>
            </a:r>
            <a:r>
              <a:rPr lang="en-US" dirty="0" smtClean="0"/>
              <a:t>		[</a:t>
            </a:r>
            <a:r>
              <a:rPr lang="en-US" dirty="0"/>
              <a:t>3  1  7   0   4   1   6    3],</a:t>
            </a:r>
          </a:p>
          <a:p>
            <a:pPr eaLnBrk="1" hangingPunct="1"/>
            <a:r>
              <a:rPr lang="en-US" dirty="0"/>
              <a:t>would return		[0  3  4 11  11 15 16 22].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Exclusive Scan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2362200"/>
          </a:xfrm>
        </p:spPr>
        <p:txBody>
          <a:bodyPr/>
          <a:lstStyle/>
          <a:p>
            <a:r>
              <a:rPr lang="en-US" smtClean="0"/>
              <a:t>To find the beginning address of allocated buffers</a:t>
            </a:r>
          </a:p>
          <a:p>
            <a:endParaRPr lang="en-US" smtClean="0"/>
          </a:p>
          <a:p>
            <a:r>
              <a:rPr lang="en-US" smtClean="0"/>
              <a:t>Inclusive and Exclusive scans can be easily derived from each other; it is a matter of convenience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2E362D-EC9A-4557-94E2-42AC6C33B6E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2209800" y="4114800"/>
            <a:ext cx="53689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		[3  1  7   0   4   1   6    3]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Exclusive 	[0  3  4 11  11 15 16 22]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Inclusive	    [3  4 11  11 15 16 22 25]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-34143"/>
            <a:ext cx="8305800" cy="1143000"/>
          </a:xfrm>
        </p:spPr>
        <p:txBody>
          <a:bodyPr/>
          <a:lstStyle/>
          <a:p>
            <a:r>
              <a:rPr lang="en-US" dirty="0" smtClean="0"/>
              <a:t>An Exclusive Post Scan Step</a:t>
            </a:r>
            <a:br>
              <a:rPr lang="en-US" dirty="0" smtClean="0"/>
            </a:br>
            <a:r>
              <a:rPr lang="en-US" dirty="0" smtClean="0"/>
              <a:t>(Add-move Operation)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42BF63-3B0F-416A-B5EA-F3D1AF58951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78775" y="2570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8686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8687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8688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8689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8690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8691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8692" name="Rectangle 45"/>
          <p:cNvSpPr>
            <a:spLocks noChangeArrowheads="1"/>
          </p:cNvSpPr>
          <p:nvPr/>
        </p:nvSpPr>
        <p:spPr bwMode="auto">
          <a:xfrm>
            <a:off x="4048125" y="116998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8693" name="Rectangle 47"/>
          <p:cNvSpPr>
            <a:spLocks noChangeArrowheads="1"/>
          </p:cNvSpPr>
          <p:nvPr/>
        </p:nvSpPr>
        <p:spPr bwMode="auto">
          <a:xfrm>
            <a:off x="8024813" y="1200150"/>
            <a:ext cx="312737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21200" y="1752600"/>
            <a:ext cx="3513138" cy="873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99000" y="1866900"/>
            <a:ext cx="3482975" cy="644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6" name="Rectangle 26"/>
          <p:cNvSpPr>
            <a:spLocks noChangeArrowheads="1"/>
          </p:cNvSpPr>
          <p:nvPr/>
        </p:nvSpPr>
        <p:spPr bwMode="auto">
          <a:xfrm>
            <a:off x="4414838" y="2425700"/>
            <a:ext cx="314325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sp>
        <p:nvSpPr>
          <p:cNvPr id="28697" name="Rectangle 32"/>
          <p:cNvSpPr>
            <a:spLocks noChangeArrowheads="1"/>
          </p:cNvSpPr>
          <p:nvPr/>
        </p:nvSpPr>
        <p:spPr bwMode="auto">
          <a:xfrm>
            <a:off x="7707313" y="31242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57150"/>
            <a:ext cx="8305800" cy="1143000"/>
          </a:xfrm>
        </p:spPr>
        <p:txBody>
          <a:bodyPr/>
          <a:lstStyle/>
          <a:p>
            <a:r>
              <a:rPr lang="en-US" smtClean="0"/>
              <a:t>Exclusive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7BEBA0-B36C-413C-9E39-CA8CD0B70D26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78775" y="2570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9711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9712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971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9714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9715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9716" name="Rectangle 45"/>
          <p:cNvSpPr>
            <a:spLocks noChangeArrowheads="1"/>
          </p:cNvSpPr>
          <p:nvPr/>
        </p:nvSpPr>
        <p:spPr bwMode="auto">
          <a:xfrm>
            <a:off x="4048125" y="1169988"/>
            <a:ext cx="947738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9717" name="Rectangle 47"/>
          <p:cNvSpPr>
            <a:spLocks noChangeArrowheads="1"/>
          </p:cNvSpPr>
          <p:nvPr/>
        </p:nvSpPr>
        <p:spPr bwMode="auto">
          <a:xfrm>
            <a:off x="8024813" y="1200150"/>
            <a:ext cx="312737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21200" y="1752600"/>
            <a:ext cx="3513138" cy="8731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99000" y="1866900"/>
            <a:ext cx="3482975" cy="644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0" name="Rectangle 26"/>
          <p:cNvSpPr>
            <a:spLocks noChangeArrowheads="1"/>
          </p:cNvSpPr>
          <p:nvPr/>
        </p:nvSpPr>
        <p:spPr bwMode="auto">
          <a:xfrm>
            <a:off x="4414838" y="2425700"/>
            <a:ext cx="314325" cy="400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sp>
        <p:nvSpPr>
          <p:cNvPr id="29" name="Oval 28"/>
          <p:cNvSpPr/>
          <p:nvPr/>
        </p:nvSpPr>
        <p:spPr>
          <a:xfrm>
            <a:off x="7978775" y="40386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1" name="Oval 30"/>
          <p:cNvSpPr/>
          <p:nvPr/>
        </p:nvSpPr>
        <p:spPr>
          <a:xfrm>
            <a:off x="4381500" y="39655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9723" name="Rectangle 32"/>
          <p:cNvSpPr>
            <a:spLocks noChangeArrowheads="1"/>
          </p:cNvSpPr>
          <p:nvPr/>
        </p:nvSpPr>
        <p:spPr bwMode="auto">
          <a:xfrm>
            <a:off x="7707313" y="31242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cxnSp>
        <p:nvCxnSpPr>
          <p:cNvPr id="6" name="Straight Arrow Connector 5"/>
          <p:cNvCxnSpPr>
            <a:endCxn id="29" idx="1"/>
          </p:cNvCxnSpPr>
          <p:nvPr/>
        </p:nvCxnSpPr>
        <p:spPr>
          <a:xfrm>
            <a:off x="6400800" y="3586163"/>
            <a:ext cx="1633538" cy="508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380163" y="3810000"/>
            <a:ext cx="1801812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6" name="Rectangle 33"/>
          <p:cNvSpPr>
            <a:spLocks noChangeArrowheads="1"/>
          </p:cNvSpPr>
          <p:nvPr/>
        </p:nvSpPr>
        <p:spPr bwMode="auto">
          <a:xfrm>
            <a:off x="5967413" y="46482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9727" name="Rectangle 36"/>
          <p:cNvSpPr>
            <a:spLocks noChangeArrowheads="1"/>
          </p:cNvSpPr>
          <p:nvPr/>
        </p:nvSpPr>
        <p:spPr bwMode="auto">
          <a:xfrm>
            <a:off x="7696200" y="4648200"/>
            <a:ext cx="946150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700338" y="3530600"/>
            <a:ext cx="1633537" cy="508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700338" y="3687763"/>
            <a:ext cx="1801812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0" name="Rectangle 42"/>
          <p:cNvSpPr>
            <a:spLocks noChangeArrowheads="1"/>
          </p:cNvSpPr>
          <p:nvPr/>
        </p:nvSpPr>
        <p:spPr bwMode="auto">
          <a:xfrm>
            <a:off x="4141788" y="4573588"/>
            <a:ext cx="947737" cy="4603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9731" name="Rectangle 43"/>
          <p:cNvSpPr>
            <a:spLocks noChangeArrowheads="1"/>
          </p:cNvSpPr>
          <p:nvPr/>
        </p:nvSpPr>
        <p:spPr bwMode="auto">
          <a:xfrm>
            <a:off x="2586038" y="4570413"/>
            <a:ext cx="314325" cy="40005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0</a:t>
            </a:r>
            <a:endParaRPr lang="es-ES" baseline="-25000"/>
          </a:p>
        </p:txBody>
      </p:sp>
      <p:sp>
        <p:nvSpPr>
          <p:cNvPr id="47" name="Oval 46"/>
          <p:cNvSpPr/>
          <p:nvPr/>
        </p:nvSpPr>
        <p:spPr>
          <a:xfrm>
            <a:off x="7991475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49" name="Oval 48"/>
          <p:cNvSpPr/>
          <p:nvPr/>
        </p:nvSpPr>
        <p:spPr>
          <a:xfrm>
            <a:off x="6229350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0" name="Oval 49"/>
          <p:cNvSpPr/>
          <p:nvPr/>
        </p:nvSpPr>
        <p:spPr>
          <a:xfrm>
            <a:off x="4381500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1" name="Oval 50"/>
          <p:cNvSpPr/>
          <p:nvPr/>
        </p:nvSpPr>
        <p:spPr>
          <a:xfrm>
            <a:off x="2528888" y="56388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0" name="Straight Arrow Connector 19"/>
          <p:cNvCxnSpPr>
            <a:endCxn id="47" idx="1"/>
          </p:cNvCxnSpPr>
          <p:nvPr/>
        </p:nvCxnSpPr>
        <p:spPr>
          <a:xfrm>
            <a:off x="7315200" y="5334000"/>
            <a:ext cx="731838" cy="3603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657600" y="5345113"/>
            <a:ext cx="731838" cy="361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497513" y="5329238"/>
            <a:ext cx="731837" cy="3603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836738" y="5286375"/>
            <a:ext cx="731837" cy="3603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280275" y="5360988"/>
            <a:ext cx="922338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1" name="Rectangle 55"/>
          <p:cNvSpPr>
            <a:spLocks noChangeArrowheads="1"/>
          </p:cNvSpPr>
          <p:nvPr/>
        </p:nvSpPr>
        <p:spPr bwMode="auto">
          <a:xfrm>
            <a:off x="7742238" y="619601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9742" name="Rectangle 56"/>
          <p:cNvSpPr>
            <a:spLocks noChangeArrowheads="1"/>
          </p:cNvSpPr>
          <p:nvPr/>
        </p:nvSpPr>
        <p:spPr bwMode="auto">
          <a:xfrm>
            <a:off x="6748463" y="619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9743" name="Rectangle 57"/>
          <p:cNvSpPr>
            <a:spLocks noChangeArrowheads="1"/>
          </p:cNvSpPr>
          <p:nvPr/>
        </p:nvSpPr>
        <p:spPr bwMode="auto">
          <a:xfrm>
            <a:off x="5864225" y="619442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9744" name="Rectangle 58"/>
          <p:cNvSpPr>
            <a:spLocks noChangeArrowheads="1"/>
          </p:cNvSpPr>
          <p:nvPr/>
        </p:nvSpPr>
        <p:spPr bwMode="auto">
          <a:xfrm>
            <a:off x="4995863" y="619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459413" y="5360988"/>
            <a:ext cx="9207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3694113" y="5421313"/>
            <a:ext cx="9207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1836738" y="5314950"/>
            <a:ext cx="922337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8" name="Rectangle 63"/>
          <p:cNvSpPr>
            <a:spLocks noChangeArrowheads="1"/>
          </p:cNvSpPr>
          <p:nvPr/>
        </p:nvSpPr>
        <p:spPr bwMode="auto">
          <a:xfrm>
            <a:off x="3135313" y="619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9749" name="Rectangle 64"/>
          <p:cNvSpPr>
            <a:spLocks noChangeArrowheads="1"/>
          </p:cNvSpPr>
          <p:nvPr/>
        </p:nvSpPr>
        <p:spPr bwMode="auto">
          <a:xfrm>
            <a:off x="4083050" y="619442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9750" name="Rectangle 65"/>
          <p:cNvSpPr>
            <a:spLocks noChangeArrowheads="1"/>
          </p:cNvSpPr>
          <p:nvPr/>
        </p:nvSpPr>
        <p:spPr bwMode="auto">
          <a:xfrm>
            <a:off x="2514600" y="6200775"/>
            <a:ext cx="423863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9751" name="Rectangle 66"/>
          <p:cNvSpPr>
            <a:spLocks noChangeArrowheads="1"/>
          </p:cNvSpPr>
          <p:nvPr/>
        </p:nvSpPr>
        <p:spPr bwMode="auto">
          <a:xfrm>
            <a:off x="1625600" y="6162675"/>
            <a:ext cx="338138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0</a:t>
            </a:r>
            <a:endParaRPr lang="es-ES" baseline="-25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Inclusive Scan Application Example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we have a 100-inch bread to feed 10</a:t>
            </a:r>
          </a:p>
          <a:p>
            <a:r>
              <a:rPr lang="en-US" dirty="0" smtClean="0"/>
              <a:t>We know how much each person wants in inches</a:t>
            </a:r>
          </a:p>
          <a:p>
            <a:pPr lvl="1"/>
            <a:r>
              <a:rPr lang="en-US" dirty="0" smtClean="0"/>
              <a:t>[3  5   2   7   28 4  3 0  8  1]</a:t>
            </a:r>
          </a:p>
          <a:p>
            <a:r>
              <a:rPr lang="en-US" dirty="0" smtClean="0"/>
              <a:t>How do we cut the bread quickly? </a:t>
            </a:r>
          </a:p>
          <a:p>
            <a:r>
              <a:rPr lang="en-US" dirty="0" smtClean="0"/>
              <a:t>How much will be left</a:t>
            </a:r>
          </a:p>
          <a:p>
            <a:endParaRPr lang="en-US" dirty="0" smtClean="0"/>
          </a:p>
          <a:p>
            <a:r>
              <a:rPr lang="en-US" dirty="0" smtClean="0"/>
              <a:t>Method 1: cut the sections sequentially: 3 inches first, 5 inches second, 2 inches third, etc. </a:t>
            </a:r>
          </a:p>
          <a:p>
            <a:r>
              <a:rPr lang="en-US" dirty="0" smtClean="0"/>
              <a:t>Method 2: calculate prefix-sum array</a:t>
            </a:r>
          </a:p>
          <a:p>
            <a:pPr lvl="1"/>
            <a:r>
              <a:rPr lang="en-US" dirty="0" smtClean="0"/>
              <a:t>[3, 8, 10, 17, 45, 49, 52, 52, 60, 61] (39 inches left)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7E2A22-644A-450F-9BFC-5B6A399F39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53049" y="0"/>
            <a:ext cx="8305800" cy="1143000"/>
          </a:xfrm>
        </p:spPr>
        <p:txBody>
          <a:bodyPr/>
          <a:lstStyle/>
          <a:p>
            <a:r>
              <a:rPr lang="en-US" dirty="0" smtClean="0"/>
              <a:t>Exclusive Post Scan Step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873849-1C1F-4458-B22F-B204DFDE6EB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690562" y="1066800"/>
            <a:ext cx="80724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(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threadIdx.x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== 0) T[2*blockDim.x-1] = 0;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stride 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while(stride &gt; 0)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if(index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&lt; 2* 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float temp = T[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index+stride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T[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index+stride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+=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T[index];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T[index] = temp;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}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stride =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stride / 2;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__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141126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E1FCB8-2095-47F8-9AF7-130A73502FDA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 smtClean="0"/>
              <a:t>Exclusive Scan Example – Reduction Step</a:t>
            </a:r>
          </a:p>
        </p:txBody>
      </p:sp>
      <p:graphicFrame>
        <p:nvGraphicFramePr>
          <p:cNvPr id="382979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0747" name="Text Box 25"/>
          <p:cNvSpPr txBox="1">
            <a:spLocks noChangeArrowheads="1"/>
          </p:cNvSpPr>
          <p:nvPr/>
        </p:nvSpPr>
        <p:spPr bwMode="auto">
          <a:xfrm>
            <a:off x="1163638" y="1958975"/>
            <a:ext cx="4537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Assume array is already in shared memory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52ACD4-E7F5-4E0E-8873-AF4D56DC1C4B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0"/>
            <a:ext cx="8305800" cy="1143000"/>
          </a:xfrm>
        </p:spPr>
        <p:txBody>
          <a:bodyPr/>
          <a:lstStyle/>
          <a:p>
            <a:r>
              <a:rPr lang="en-US" smtClean="0"/>
              <a:t>Reduction Step (cont.)</a:t>
            </a:r>
          </a:p>
        </p:txBody>
      </p:sp>
      <p:graphicFrame>
        <p:nvGraphicFramePr>
          <p:cNvPr id="384003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84025" name="Group 25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1793" name="AutoShape 47"/>
          <p:cNvCxnSpPr>
            <a:cxnSpLocks noChangeShapeType="1"/>
          </p:cNvCxnSpPr>
          <p:nvPr/>
        </p:nvCxnSpPr>
        <p:spPr bwMode="auto">
          <a:xfrm rot="16200000" flipH="1">
            <a:off x="1607344" y="1437481"/>
            <a:ext cx="280988" cy="4921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4" name="AutoShape 48"/>
          <p:cNvCxnSpPr>
            <a:cxnSpLocks noChangeShapeType="1"/>
          </p:cNvCxnSpPr>
          <p:nvPr/>
        </p:nvCxnSpPr>
        <p:spPr bwMode="auto">
          <a:xfrm rot="5400000">
            <a:off x="2025650" y="1627188"/>
            <a:ext cx="168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5" name="AutoShape 49"/>
          <p:cNvCxnSpPr>
            <a:cxnSpLocks noChangeShapeType="1"/>
          </p:cNvCxnSpPr>
          <p:nvPr/>
        </p:nvCxnSpPr>
        <p:spPr bwMode="auto">
          <a:xfrm rot="16200000" flipH="1">
            <a:off x="2008188" y="2036763"/>
            <a:ext cx="212725" cy="9525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6" name="AutoShape 50"/>
          <p:cNvCxnSpPr>
            <a:cxnSpLocks noChangeShapeType="1"/>
          </p:cNvCxnSpPr>
          <p:nvPr/>
        </p:nvCxnSpPr>
        <p:spPr bwMode="auto">
          <a:xfrm rot="16200000" flipH="1">
            <a:off x="3246437" y="1624013"/>
            <a:ext cx="169863" cy="7938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7" name="AutoShape 51"/>
          <p:cNvCxnSpPr>
            <a:cxnSpLocks noChangeShapeType="1"/>
          </p:cNvCxnSpPr>
          <p:nvPr/>
        </p:nvCxnSpPr>
        <p:spPr bwMode="auto">
          <a:xfrm rot="16200000" flipH="1">
            <a:off x="2828926" y="1433512"/>
            <a:ext cx="285750" cy="5048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8" name="AutoShape 52"/>
          <p:cNvCxnSpPr>
            <a:cxnSpLocks noChangeShapeType="1"/>
          </p:cNvCxnSpPr>
          <p:nvPr/>
        </p:nvCxnSpPr>
        <p:spPr bwMode="auto">
          <a:xfrm rot="5400000">
            <a:off x="3233737" y="20383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99" name="AutoShape 53"/>
          <p:cNvCxnSpPr>
            <a:cxnSpLocks noChangeShapeType="1"/>
          </p:cNvCxnSpPr>
          <p:nvPr/>
        </p:nvCxnSpPr>
        <p:spPr bwMode="auto">
          <a:xfrm rot="16200000" flipH="1">
            <a:off x="4045744" y="1432719"/>
            <a:ext cx="280988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0" name="AutoShape 54"/>
          <p:cNvCxnSpPr>
            <a:cxnSpLocks noChangeShapeType="1"/>
          </p:cNvCxnSpPr>
          <p:nvPr/>
        </p:nvCxnSpPr>
        <p:spPr bwMode="auto">
          <a:xfrm rot="16200000" flipH="1">
            <a:off x="4464050" y="1622425"/>
            <a:ext cx="168275" cy="9525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1" name="AutoShape 55"/>
          <p:cNvCxnSpPr>
            <a:cxnSpLocks noChangeShapeType="1"/>
          </p:cNvCxnSpPr>
          <p:nvPr/>
        </p:nvCxnSpPr>
        <p:spPr bwMode="auto">
          <a:xfrm rot="5400000">
            <a:off x="4446587" y="2041526"/>
            <a:ext cx="2127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2" name="AutoShape 56"/>
          <p:cNvCxnSpPr>
            <a:cxnSpLocks noChangeShapeType="1"/>
          </p:cNvCxnSpPr>
          <p:nvPr/>
        </p:nvCxnSpPr>
        <p:spPr bwMode="auto">
          <a:xfrm rot="16200000" flipH="1">
            <a:off x="5262563" y="1433512"/>
            <a:ext cx="280988" cy="5000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3" name="AutoShape 57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04" name="AutoShape 58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05" name="AutoShape 59"/>
          <p:cNvSpPr>
            <a:spLocks noChangeArrowheads="1"/>
          </p:cNvSpPr>
          <p:nvPr/>
        </p:nvSpPr>
        <p:spPr bwMode="auto">
          <a:xfrm>
            <a:off x="2017713" y="17367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6" name="AutoShape 60"/>
          <p:cNvSpPr>
            <a:spLocks noChangeArrowheads="1"/>
          </p:cNvSpPr>
          <p:nvPr/>
        </p:nvSpPr>
        <p:spPr bwMode="auto">
          <a:xfrm>
            <a:off x="3251200" y="17319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7" name="AutoShape 61"/>
          <p:cNvSpPr>
            <a:spLocks noChangeArrowheads="1"/>
          </p:cNvSpPr>
          <p:nvPr/>
        </p:nvSpPr>
        <p:spPr bwMode="auto">
          <a:xfrm>
            <a:off x="4460875" y="1720850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8" name="AutoShape 62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9" name="Text Box 63"/>
          <p:cNvSpPr txBox="1">
            <a:spLocks noChangeArrowheads="1"/>
          </p:cNvSpPr>
          <p:nvPr/>
        </p:nvSpPr>
        <p:spPr bwMode="auto">
          <a:xfrm>
            <a:off x="87313" y="16446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31810" name="Text Box 64"/>
          <p:cNvSpPr txBox="1">
            <a:spLocks noChangeArrowheads="1"/>
          </p:cNvSpPr>
          <p:nvPr/>
        </p:nvSpPr>
        <p:spPr bwMode="auto">
          <a:xfrm>
            <a:off x="6235700" y="1635125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Iteration 1, 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/2 threads</a:t>
            </a:r>
          </a:p>
        </p:txBody>
      </p:sp>
      <p:sp>
        <p:nvSpPr>
          <p:cNvPr id="31811" name="Text Box 65"/>
          <p:cNvSpPr txBox="1">
            <a:spLocks noChangeArrowheads="1"/>
          </p:cNvSpPr>
          <p:nvPr/>
        </p:nvSpPr>
        <p:spPr bwMode="auto">
          <a:xfrm>
            <a:off x="331788" y="5133975"/>
            <a:ext cx="8474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</a:t>
            </a:r>
          </a:p>
        </p:txBody>
      </p:sp>
      <p:grpSp>
        <p:nvGrpSpPr>
          <p:cNvPr id="31812" name="Group 66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1813" name="Text Box 67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1814" name="AutoShape 68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8626EA-7006-4FB0-96CD-7DE2741FC7A3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063" y="17463"/>
            <a:ext cx="8305800" cy="1143000"/>
          </a:xfrm>
        </p:spPr>
        <p:txBody>
          <a:bodyPr/>
          <a:lstStyle/>
          <a:p>
            <a:r>
              <a:rPr lang="en-US" smtClean="0"/>
              <a:t>Reduction Step (cont.)</a:t>
            </a:r>
          </a:p>
        </p:txBody>
      </p:sp>
      <p:graphicFrame>
        <p:nvGraphicFramePr>
          <p:cNvPr id="385027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85049" name="Group 25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2817" name="AutoShape 47"/>
          <p:cNvCxnSpPr>
            <a:cxnSpLocks noChangeShapeType="1"/>
          </p:cNvCxnSpPr>
          <p:nvPr/>
        </p:nvCxnSpPr>
        <p:spPr bwMode="auto">
          <a:xfrm rot="16200000" flipH="1">
            <a:off x="1607344" y="1437481"/>
            <a:ext cx="280988" cy="4921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8" name="AutoShape 48"/>
          <p:cNvCxnSpPr>
            <a:cxnSpLocks noChangeShapeType="1"/>
          </p:cNvCxnSpPr>
          <p:nvPr/>
        </p:nvCxnSpPr>
        <p:spPr bwMode="auto">
          <a:xfrm rot="5400000">
            <a:off x="2025650" y="1627188"/>
            <a:ext cx="168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19" name="AutoShape 49"/>
          <p:cNvCxnSpPr>
            <a:cxnSpLocks noChangeShapeType="1"/>
          </p:cNvCxnSpPr>
          <p:nvPr/>
        </p:nvCxnSpPr>
        <p:spPr bwMode="auto">
          <a:xfrm rot="16200000" flipH="1">
            <a:off x="2008188" y="2036763"/>
            <a:ext cx="212725" cy="9525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0" name="AutoShape 50"/>
          <p:cNvCxnSpPr>
            <a:cxnSpLocks noChangeShapeType="1"/>
          </p:cNvCxnSpPr>
          <p:nvPr/>
        </p:nvCxnSpPr>
        <p:spPr bwMode="auto">
          <a:xfrm rot="16200000" flipH="1">
            <a:off x="3246437" y="1624013"/>
            <a:ext cx="169863" cy="7938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1" name="AutoShape 51"/>
          <p:cNvCxnSpPr>
            <a:cxnSpLocks noChangeShapeType="1"/>
          </p:cNvCxnSpPr>
          <p:nvPr/>
        </p:nvCxnSpPr>
        <p:spPr bwMode="auto">
          <a:xfrm rot="16200000" flipH="1">
            <a:off x="2828926" y="1433512"/>
            <a:ext cx="285750" cy="5048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2" name="AutoShape 52"/>
          <p:cNvCxnSpPr>
            <a:cxnSpLocks noChangeShapeType="1"/>
          </p:cNvCxnSpPr>
          <p:nvPr/>
        </p:nvCxnSpPr>
        <p:spPr bwMode="auto">
          <a:xfrm rot="5400000">
            <a:off x="3233737" y="20383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3" name="AutoShape 53"/>
          <p:cNvCxnSpPr>
            <a:cxnSpLocks noChangeShapeType="1"/>
          </p:cNvCxnSpPr>
          <p:nvPr/>
        </p:nvCxnSpPr>
        <p:spPr bwMode="auto">
          <a:xfrm rot="16200000" flipH="1">
            <a:off x="4045744" y="1432719"/>
            <a:ext cx="280988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4" name="AutoShape 54"/>
          <p:cNvCxnSpPr>
            <a:cxnSpLocks noChangeShapeType="1"/>
          </p:cNvCxnSpPr>
          <p:nvPr/>
        </p:nvCxnSpPr>
        <p:spPr bwMode="auto">
          <a:xfrm rot="16200000" flipH="1">
            <a:off x="4464050" y="1622425"/>
            <a:ext cx="168275" cy="9525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5" name="AutoShape 55"/>
          <p:cNvCxnSpPr>
            <a:cxnSpLocks noChangeShapeType="1"/>
          </p:cNvCxnSpPr>
          <p:nvPr/>
        </p:nvCxnSpPr>
        <p:spPr bwMode="auto">
          <a:xfrm rot="5400000">
            <a:off x="4446587" y="2041526"/>
            <a:ext cx="2127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6" name="AutoShape 56"/>
          <p:cNvCxnSpPr>
            <a:cxnSpLocks noChangeShapeType="1"/>
          </p:cNvCxnSpPr>
          <p:nvPr/>
        </p:nvCxnSpPr>
        <p:spPr bwMode="auto">
          <a:xfrm rot="16200000" flipH="1">
            <a:off x="5262563" y="1433512"/>
            <a:ext cx="280988" cy="5000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7" name="AutoShape 57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28" name="AutoShape 58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5083" name="Group 59"/>
          <p:cNvGraphicFramePr>
            <a:graphicFrameLocks noGrp="1"/>
          </p:cNvGraphicFramePr>
          <p:nvPr/>
        </p:nvGraphicFramePr>
        <p:xfrm>
          <a:off x="596900" y="31511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2851" name="AutoShape 81"/>
          <p:cNvCxnSpPr>
            <a:cxnSpLocks noChangeShapeType="1"/>
          </p:cNvCxnSpPr>
          <p:nvPr/>
        </p:nvCxnSpPr>
        <p:spPr bwMode="auto">
          <a:xfrm rot="16200000" flipH="1">
            <a:off x="3244850" y="2627313"/>
            <a:ext cx="169863" cy="7937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2" name="AutoShape 82"/>
          <p:cNvCxnSpPr>
            <a:cxnSpLocks noChangeShapeType="1"/>
          </p:cNvCxnSpPr>
          <p:nvPr/>
        </p:nvCxnSpPr>
        <p:spPr bwMode="auto">
          <a:xfrm rot="16200000" flipH="1">
            <a:off x="2526506" y="2135982"/>
            <a:ext cx="288925" cy="11033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3" name="AutoShape 83"/>
          <p:cNvCxnSpPr>
            <a:cxnSpLocks noChangeShapeType="1"/>
          </p:cNvCxnSpPr>
          <p:nvPr/>
        </p:nvCxnSpPr>
        <p:spPr bwMode="auto">
          <a:xfrm rot="5400000">
            <a:off x="3232150" y="30416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4" name="AutoShape 84"/>
          <p:cNvCxnSpPr>
            <a:cxnSpLocks noChangeShapeType="1"/>
          </p:cNvCxnSpPr>
          <p:nvPr/>
        </p:nvCxnSpPr>
        <p:spPr bwMode="auto">
          <a:xfrm rot="16200000" flipH="1">
            <a:off x="4960143" y="2135982"/>
            <a:ext cx="284163" cy="10985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5" name="AutoShape 85"/>
          <p:cNvCxnSpPr>
            <a:cxnSpLocks noChangeShapeType="1"/>
          </p:cNvCxnSpPr>
          <p:nvPr/>
        </p:nvCxnSpPr>
        <p:spPr bwMode="auto">
          <a:xfrm rot="16200000" flipH="1">
            <a:off x="5679281" y="262651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56" name="AutoShape 86"/>
          <p:cNvCxnSpPr>
            <a:cxnSpLocks noChangeShapeType="1"/>
          </p:cNvCxnSpPr>
          <p:nvPr/>
        </p:nvCxnSpPr>
        <p:spPr bwMode="auto">
          <a:xfrm rot="16200000" flipH="1">
            <a:off x="5661819" y="304403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857" name="AutoShape 87"/>
          <p:cNvSpPr>
            <a:spLocks noChangeArrowheads="1"/>
          </p:cNvSpPr>
          <p:nvPr/>
        </p:nvSpPr>
        <p:spPr bwMode="auto">
          <a:xfrm>
            <a:off x="2017713" y="17367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8" name="AutoShape 88"/>
          <p:cNvSpPr>
            <a:spLocks noChangeArrowheads="1"/>
          </p:cNvSpPr>
          <p:nvPr/>
        </p:nvSpPr>
        <p:spPr bwMode="auto">
          <a:xfrm>
            <a:off x="3251200" y="17319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9" name="AutoShape 89"/>
          <p:cNvSpPr>
            <a:spLocks noChangeArrowheads="1"/>
          </p:cNvSpPr>
          <p:nvPr/>
        </p:nvSpPr>
        <p:spPr bwMode="auto">
          <a:xfrm>
            <a:off x="4460875" y="1720850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0" name="AutoShape 90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1" name="AutoShape 91"/>
          <p:cNvSpPr>
            <a:spLocks noChangeArrowheads="1"/>
          </p:cNvSpPr>
          <p:nvPr/>
        </p:nvSpPr>
        <p:spPr bwMode="auto">
          <a:xfrm>
            <a:off x="3240088" y="27368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2" name="AutoShape 92"/>
          <p:cNvSpPr>
            <a:spLocks noChangeArrowheads="1"/>
          </p:cNvSpPr>
          <p:nvPr/>
        </p:nvSpPr>
        <p:spPr bwMode="auto">
          <a:xfrm>
            <a:off x="5668963" y="27162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3" name="Text Box 93"/>
          <p:cNvSpPr txBox="1">
            <a:spLocks noChangeArrowheads="1"/>
          </p:cNvSpPr>
          <p:nvPr/>
        </p:nvSpPr>
        <p:spPr bwMode="auto">
          <a:xfrm>
            <a:off x="87313" y="16446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32864" name="Text Box 94"/>
          <p:cNvSpPr txBox="1">
            <a:spLocks noChangeArrowheads="1"/>
          </p:cNvSpPr>
          <p:nvPr/>
        </p:nvSpPr>
        <p:spPr bwMode="auto">
          <a:xfrm>
            <a:off x="79375" y="26479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32865" name="Text Box 95"/>
          <p:cNvSpPr txBox="1">
            <a:spLocks noChangeArrowheads="1"/>
          </p:cNvSpPr>
          <p:nvPr/>
        </p:nvSpPr>
        <p:spPr bwMode="auto">
          <a:xfrm>
            <a:off x="6235700" y="2654300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Iteration 2, 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/4 threads</a:t>
            </a:r>
          </a:p>
        </p:txBody>
      </p:sp>
      <p:sp>
        <p:nvSpPr>
          <p:cNvPr id="32866" name="Text Box 96"/>
          <p:cNvSpPr txBox="1">
            <a:spLocks noChangeArrowheads="1"/>
          </p:cNvSpPr>
          <p:nvPr/>
        </p:nvSpPr>
        <p:spPr bwMode="auto">
          <a:xfrm>
            <a:off x="331788" y="5133975"/>
            <a:ext cx="8474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</a:t>
            </a:r>
          </a:p>
        </p:txBody>
      </p:sp>
      <p:grpSp>
        <p:nvGrpSpPr>
          <p:cNvPr id="32867" name="Group 97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2868" name="Text Box 98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2869" name="AutoShape 99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53D3F7-C6D3-4C66-B0D2-B5DBF5A4CA8C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7463"/>
            <a:ext cx="8305800" cy="1143000"/>
          </a:xfrm>
        </p:spPr>
        <p:txBody>
          <a:bodyPr/>
          <a:lstStyle/>
          <a:p>
            <a:r>
              <a:rPr lang="en-US" smtClean="0"/>
              <a:t>Reduction Step (cont.)</a:t>
            </a:r>
          </a:p>
        </p:txBody>
      </p:sp>
      <p:graphicFrame>
        <p:nvGraphicFramePr>
          <p:cNvPr id="386051" name="Group 3"/>
          <p:cNvGraphicFramePr>
            <a:graphicFrameLocks noGrp="1"/>
          </p:cNvGraphicFramePr>
          <p:nvPr/>
        </p:nvGraphicFramePr>
        <p:xfrm>
          <a:off x="588963" y="114776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86073" name="Group 25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3841" name="AutoShape 47"/>
          <p:cNvCxnSpPr>
            <a:cxnSpLocks noChangeShapeType="1"/>
          </p:cNvCxnSpPr>
          <p:nvPr/>
        </p:nvCxnSpPr>
        <p:spPr bwMode="auto">
          <a:xfrm rot="16200000" flipH="1">
            <a:off x="1607344" y="1437481"/>
            <a:ext cx="280988" cy="4921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2" name="AutoShape 48"/>
          <p:cNvCxnSpPr>
            <a:cxnSpLocks noChangeShapeType="1"/>
          </p:cNvCxnSpPr>
          <p:nvPr/>
        </p:nvCxnSpPr>
        <p:spPr bwMode="auto">
          <a:xfrm rot="5400000">
            <a:off x="2025650" y="1627188"/>
            <a:ext cx="168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3" name="AutoShape 49"/>
          <p:cNvCxnSpPr>
            <a:cxnSpLocks noChangeShapeType="1"/>
          </p:cNvCxnSpPr>
          <p:nvPr/>
        </p:nvCxnSpPr>
        <p:spPr bwMode="auto">
          <a:xfrm rot="16200000" flipH="1">
            <a:off x="2008188" y="2036763"/>
            <a:ext cx="212725" cy="9525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4" name="AutoShape 50"/>
          <p:cNvCxnSpPr>
            <a:cxnSpLocks noChangeShapeType="1"/>
          </p:cNvCxnSpPr>
          <p:nvPr/>
        </p:nvCxnSpPr>
        <p:spPr bwMode="auto">
          <a:xfrm rot="16200000" flipH="1">
            <a:off x="3246437" y="1624013"/>
            <a:ext cx="169863" cy="7938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5" name="AutoShape 51"/>
          <p:cNvCxnSpPr>
            <a:cxnSpLocks noChangeShapeType="1"/>
          </p:cNvCxnSpPr>
          <p:nvPr/>
        </p:nvCxnSpPr>
        <p:spPr bwMode="auto">
          <a:xfrm rot="16200000" flipH="1">
            <a:off x="2828926" y="1433512"/>
            <a:ext cx="285750" cy="5048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6" name="AutoShape 52"/>
          <p:cNvCxnSpPr>
            <a:cxnSpLocks noChangeShapeType="1"/>
          </p:cNvCxnSpPr>
          <p:nvPr/>
        </p:nvCxnSpPr>
        <p:spPr bwMode="auto">
          <a:xfrm rot="5400000">
            <a:off x="3233737" y="20383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7" name="AutoShape 53"/>
          <p:cNvCxnSpPr>
            <a:cxnSpLocks noChangeShapeType="1"/>
          </p:cNvCxnSpPr>
          <p:nvPr/>
        </p:nvCxnSpPr>
        <p:spPr bwMode="auto">
          <a:xfrm rot="16200000" flipH="1">
            <a:off x="4045744" y="1432719"/>
            <a:ext cx="280988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8" name="AutoShape 54"/>
          <p:cNvCxnSpPr>
            <a:cxnSpLocks noChangeShapeType="1"/>
          </p:cNvCxnSpPr>
          <p:nvPr/>
        </p:nvCxnSpPr>
        <p:spPr bwMode="auto">
          <a:xfrm rot="16200000" flipH="1">
            <a:off x="4464050" y="1622425"/>
            <a:ext cx="168275" cy="9525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49" name="AutoShape 55"/>
          <p:cNvCxnSpPr>
            <a:cxnSpLocks noChangeShapeType="1"/>
          </p:cNvCxnSpPr>
          <p:nvPr/>
        </p:nvCxnSpPr>
        <p:spPr bwMode="auto">
          <a:xfrm rot="5400000">
            <a:off x="4446587" y="2041526"/>
            <a:ext cx="2127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0" name="AutoShape 56"/>
          <p:cNvCxnSpPr>
            <a:cxnSpLocks noChangeShapeType="1"/>
          </p:cNvCxnSpPr>
          <p:nvPr/>
        </p:nvCxnSpPr>
        <p:spPr bwMode="auto">
          <a:xfrm rot="16200000" flipH="1">
            <a:off x="5262563" y="1433512"/>
            <a:ext cx="280988" cy="5000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1" name="AutoShape 57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52" name="AutoShape 58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6107" name="Group 59"/>
          <p:cNvGraphicFramePr>
            <a:graphicFrameLocks noGrp="1"/>
          </p:cNvGraphicFramePr>
          <p:nvPr/>
        </p:nvGraphicFramePr>
        <p:xfrm>
          <a:off x="596900" y="31511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3875" name="AutoShape 81"/>
          <p:cNvCxnSpPr>
            <a:cxnSpLocks noChangeShapeType="1"/>
          </p:cNvCxnSpPr>
          <p:nvPr/>
        </p:nvCxnSpPr>
        <p:spPr bwMode="auto">
          <a:xfrm rot="16200000" flipH="1">
            <a:off x="3244850" y="2627313"/>
            <a:ext cx="169863" cy="7937"/>
          </a:xfrm>
          <a:prstGeom prst="curvedConnector3">
            <a:avLst>
              <a:gd name="adj1" fmla="val 50468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6" name="AutoShape 82"/>
          <p:cNvCxnSpPr>
            <a:cxnSpLocks noChangeShapeType="1"/>
          </p:cNvCxnSpPr>
          <p:nvPr/>
        </p:nvCxnSpPr>
        <p:spPr bwMode="auto">
          <a:xfrm rot="16200000" flipH="1">
            <a:off x="2526506" y="2135982"/>
            <a:ext cx="288925" cy="11033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7" name="AutoShape 83"/>
          <p:cNvCxnSpPr>
            <a:cxnSpLocks noChangeShapeType="1"/>
          </p:cNvCxnSpPr>
          <p:nvPr/>
        </p:nvCxnSpPr>
        <p:spPr bwMode="auto">
          <a:xfrm rot="5400000">
            <a:off x="3232150" y="3041651"/>
            <a:ext cx="212725" cy="6350"/>
          </a:xfrm>
          <a:prstGeom prst="curvedConnector3">
            <a:avLst>
              <a:gd name="adj1" fmla="val 485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8" name="AutoShape 84"/>
          <p:cNvCxnSpPr>
            <a:cxnSpLocks noChangeShapeType="1"/>
          </p:cNvCxnSpPr>
          <p:nvPr/>
        </p:nvCxnSpPr>
        <p:spPr bwMode="auto">
          <a:xfrm rot="16200000" flipH="1">
            <a:off x="4960143" y="2135982"/>
            <a:ext cx="284163" cy="10985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79" name="AutoShape 85"/>
          <p:cNvCxnSpPr>
            <a:cxnSpLocks noChangeShapeType="1"/>
          </p:cNvCxnSpPr>
          <p:nvPr/>
        </p:nvCxnSpPr>
        <p:spPr bwMode="auto">
          <a:xfrm rot="16200000" flipH="1">
            <a:off x="5679281" y="262651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80" name="AutoShape 86"/>
          <p:cNvCxnSpPr>
            <a:cxnSpLocks noChangeShapeType="1"/>
          </p:cNvCxnSpPr>
          <p:nvPr/>
        </p:nvCxnSpPr>
        <p:spPr bwMode="auto">
          <a:xfrm rot="16200000" flipH="1">
            <a:off x="5661819" y="304403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81" name="AutoShape 87"/>
          <p:cNvSpPr>
            <a:spLocks noChangeArrowheads="1"/>
          </p:cNvSpPr>
          <p:nvPr/>
        </p:nvSpPr>
        <p:spPr bwMode="auto">
          <a:xfrm>
            <a:off x="2017713" y="17367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2" name="AutoShape 88"/>
          <p:cNvSpPr>
            <a:spLocks noChangeArrowheads="1"/>
          </p:cNvSpPr>
          <p:nvPr/>
        </p:nvSpPr>
        <p:spPr bwMode="auto">
          <a:xfrm>
            <a:off x="3251200" y="17319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3" name="AutoShape 89"/>
          <p:cNvSpPr>
            <a:spLocks noChangeArrowheads="1"/>
          </p:cNvSpPr>
          <p:nvPr/>
        </p:nvSpPr>
        <p:spPr bwMode="auto">
          <a:xfrm>
            <a:off x="4460875" y="1720850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4" name="AutoShape 90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5" name="AutoShape 91"/>
          <p:cNvSpPr>
            <a:spLocks noChangeArrowheads="1"/>
          </p:cNvSpPr>
          <p:nvPr/>
        </p:nvSpPr>
        <p:spPr bwMode="auto">
          <a:xfrm>
            <a:off x="3240088" y="27368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6" name="AutoShape 92"/>
          <p:cNvSpPr>
            <a:spLocks noChangeArrowheads="1"/>
          </p:cNvSpPr>
          <p:nvPr/>
        </p:nvSpPr>
        <p:spPr bwMode="auto">
          <a:xfrm>
            <a:off x="5668963" y="27162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6141" name="Group 93"/>
          <p:cNvGraphicFramePr>
            <a:graphicFrameLocks noGrp="1"/>
          </p:cNvGraphicFramePr>
          <p:nvPr/>
        </p:nvGraphicFramePr>
        <p:xfrm>
          <a:off x="596900" y="41417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3909" name="AutoShape 115"/>
          <p:cNvCxnSpPr>
            <a:cxnSpLocks noChangeShapeType="1"/>
          </p:cNvCxnSpPr>
          <p:nvPr/>
        </p:nvCxnSpPr>
        <p:spPr bwMode="auto">
          <a:xfrm rot="16200000" flipH="1">
            <a:off x="4357687" y="2524126"/>
            <a:ext cx="271463" cy="23161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10" name="AutoShape 116"/>
          <p:cNvCxnSpPr>
            <a:cxnSpLocks noChangeShapeType="1"/>
          </p:cNvCxnSpPr>
          <p:nvPr/>
        </p:nvCxnSpPr>
        <p:spPr bwMode="auto">
          <a:xfrm rot="16200000" flipH="1">
            <a:off x="5679281" y="361711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11" name="AutoShape 117"/>
          <p:cNvCxnSpPr>
            <a:cxnSpLocks noChangeShapeType="1"/>
          </p:cNvCxnSpPr>
          <p:nvPr/>
        </p:nvCxnSpPr>
        <p:spPr bwMode="auto">
          <a:xfrm rot="16200000" flipH="1">
            <a:off x="5661819" y="403463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912" name="AutoShape 118"/>
          <p:cNvSpPr>
            <a:spLocks noChangeArrowheads="1"/>
          </p:cNvSpPr>
          <p:nvPr/>
        </p:nvSpPr>
        <p:spPr bwMode="auto">
          <a:xfrm>
            <a:off x="5668963" y="37068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13" name="Text Box 119"/>
          <p:cNvSpPr txBox="1">
            <a:spLocks noChangeArrowheads="1"/>
          </p:cNvSpPr>
          <p:nvPr/>
        </p:nvSpPr>
        <p:spPr bwMode="auto">
          <a:xfrm>
            <a:off x="331788" y="5133975"/>
            <a:ext cx="85375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value.</a:t>
            </a:r>
          </a:p>
          <a:p>
            <a:pPr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1800">
                <a:latin typeface="Arial" charset="0"/>
              </a:rPr>
              <a:t>Note that this algorithm operates in-place: no need for double buffering</a:t>
            </a:r>
          </a:p>
        </p:txBody>
      </p:sp>
      <p:sp>
        <p:nvSpPr>
          <p:cNvPr id="33914" name="Text Box 120"/>
          <p:cNvSpPr txBox="1">
            <a:spLocks noChangeArrowheads="1"/>
          </p:cNvSpPr>
          <p:nvPr/>
        </p:nvSpPr>
        <p:spPr bwMode="auto">
          <a:xfrm>
            <a:off x="6235700" y="3673475"/>
            <a:ext cx="280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Iteration log(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), 1 thread</a:t>
            </a:r>
          </a:p>
        </p:txBody>
      </p:sp>
      <p:sp>
        <p:nvSpPr>
          <p:cNvPr id="33915" name="Text Box 121"/>
          <p:cNvSpPr txBox="1">
            <a:spLocks noChangeArrowheads="1"/>
          </p:cNvSpPr>
          <p:nvPr/>
        </p:nvSpPr>
        <p:spPr bwMode="auto">
          <a:xfrm>
            <a:off x="87313" y="16446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33916" name="Text Box 122"/>
          <p:cNvSpPr txBox="1">
            <a:spLocks noChangeArrowheads="1"/>
          </p:cNvSpPr>
          <p:nvPr/>
        </p:nvSpPr>
        <p:spPr bwMode="auto">
          <a:xfrm>
            <a:off x="79375" y="26479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33917" name="Text Box 123"/>
          <p:cNvSpPr txBox="1">
            <a:spLocks noChangeArrowheads="1"/>
          </p:cNvSpPr>
          <p:nvPr/>
        </p:nvSpPr>
        <p:spPr bwMode="auto">
          <a:xfrm>
            <a:off x="79375" y="36576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grpSp>
        <p:nvGrpSpPr>
          <p:cNvPr id="33918" name="Group 124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3919" name="Text Box 125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3920" name="AutoShape 126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C57129-8498-4396-8E5B-187BE1972469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Zero the Last Element</a:t>
            </a:r>
          </a:p>
        </p:txBody>
      </p:sp>
      <p:graphicFrame>
        <p:nvGraphicFramePr>
          <p:cNvPr id="387075" name="Group 3"/>
          <p:cNvGraphicFramePr>
            <a:graphicFrameLocks noGrp="1"/>
          </p:cNvGraphicFramePr>
          <p:nvPr/>
        </p:nvGraphicFramePr>
        <p:xfrm>
          <a:off x="596900" y="41417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4843" name="Text Box 25"/>
          <p:cNvSpPr txBox="1">
            <a:spLocks noChangeArrowheads="1"/>
          </p:cNvSpPr>
          <p:nvPr/>
        </p:nvSpPr>
        <p:spPr bwMode="auto">
          <a:xfrm>
            <a:off x="588963" y="5133975"/>
            <a:ext cx="73691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We now have an array of partial sums.  Since this is an exclusive scan,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set the last element to zero.  It will propagate back to the first element.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-0.434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C07FA3-8938-4418-AB58-7B26B600700F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463"/>
            <a:ext cx="8305800" cy="1143000"/>
          </a:xfrm>
        </p:spPr>
        <p:txBody>
          <a:bodyPr/>
          <a:lstStyle/>
          <a:p>
            <a:r>
              <a:rPr lang="en-US" smtClean="0"/>
              <a:t>Post Scan Step from Partial Sums </a:t>
            </a:r>
          </a:p>
        </p:txBody>
      </p:sp>
      <p:graphicFrame>
        <p:nvGraphicFramePr>
          <p:cNvPr id="388099" name="Group 3"/>
          <p:cNvGraphicFramePr>
            <a:graphicFrameLocks noGrp="1"/>
          </p:cNvGraphicFramePr>
          <p:nvPr/>
        </p:nvGraphicFramePr>
        <p:xfrm>
          <a:off x="587375" y="1147763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16BA6F-5D70-4C47-BECA-DA657B645FB1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175"/>
            <a:ext cx="8594725" cy="1143000"/>
          </a:xfrm>
        </p:spPr>
        <p:txBody>
          <a:bodyPr/>
          <a:lstStyle/>
          <a:p>
            <a:r>
              <a:rPr lang="en-US" smtClean="0"/>
              <a:t>Post Scan Step from Partial Sums (cont.)</a:t>
            </a:r>
          </a:p>
        </p:txBody>
      </p:sp>
      <p:graphicFrame>
        <p:nvGraphicFramePr>
          <p:cNvPr id="389123" name="Group 3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6891" name="AutoShape 25"/>
          <p:cNvCxnSpPr>
            <a:cxnSpLocks noChangeShapeType="1"/>
          </p:cNvCxnSpPr>
          <p:nvPr/>
        </p:nvCxnSpPr>
        <p:spPr bwMode="auto">
          <a:xfrm rot="16200000" flipH="1">
            <a:off x="4348957" y="519906"/>
            <a:ext cx="280988" cy="2327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2" name="AutoShape 26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93" name="AutoShape 27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4" name="AutoShape 28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5" name="AutoShape 29"/>
          <p:cNvCxnSpPr>
            <a:cxnSpLocks noChangeShapeType="1"/>
          </p:cNvCxnSpPr>
          <p:nvPr/>
        </p:nvCxnSpPr>
        <p:spPr bwMode="auto">
          <a:xfrm rot="5400000">
            <a:off x="4245769" y="634206"/>
            <a:ext cx="604838" cy="2422525"/>
          </a:xfrm>
          <a:prstGeom prst="curvedConnector3">
            <a:avLst>
              <a:gd name="adj1" fmla="val 49870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89150" name="Group 30"/>
          <p:cNvGraphicFramePr>
            <a:graphicFrameLocks noGrp="1"/>
          </p:cNvGraphicFramePr>
          <p:nvPr/>
        </p:nvGraphicFramePr>
        <p:xfrm>
          <a:off x="587375" y="1147763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6918" name="Text Box 52"/>
          <p:cNvSpPr txBox="1">
            <a:spLocks noChangeArrowheads="1"/>
          </p:cNvSpPr>
          <p:nvPr/>
        </p:nvSpPr>
        <p:spPr bwMode="auto">
          <a:xfrm>
            <a:off x="331788" y="5133975"/>
            <a:ext cx="85375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value,</a:t>
            </a:r>
          </a:p>
          <a:p>
            <a:pPr eaLnBrk="1" hangingPunct="1"/>
            <a:r>
              <a:rPr lang="en-US" sz="1800">
                <a:latin typeface="Arial" charset="0"/>
              </a:rPr>
              <a:t>and sets the value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elements away to its own </a:t>
            </a:r>
            <a:r>
              <a:rPr lang="en-US" sz="1800" i="1">
                <a:latin typeface="Arial" charset="0"/>
              </a:rPr>
              <a:t>previous</a:t>
            </a:r>
            <a:r>
              <a:rPr lang="en-US" sz="1800">
                <a:latin typeface="Arial" charset="0"/>
              </a:rPr>
              <a:t> value.</a:t>
            </a:r>
          </a:p>
        </p:txBody>
      </p:sp>
      <p:sp>
        <p:nvSpPr>
          <p:cNvPr id="36919" name="Text Box 53"/>
          <p:cNvSpPr txBox="1">
            <a:spLocks noChangeArrowheads="1"/>
          </p:cNvSpPr>
          <p:nvPr/>
        </p:nvSpPr>
        <p:spPr bwMode="auto">
          <a:xfrm>
            <a:off x="6235700" y="1577975"/>
            <a:ext cx="127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>
                <a:latin typeface="Arial" charset="0"/>
              </a:rPr>
              <a:t>Iteration 1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1 thread</a:t>
            </a:r>
          </a:p>
        </p:txBody>
      </p:sp>
      <p:sp>
        <p:nvSpPr>
          <p:cNvPr id="36920" name="Text Box 54"/>
          <p:cNvSpPr txBox="1">
            <a:spLocks noChangeArrowheads="1"/>
          </p:cNvSpPr>
          <p:nvPr/>
        </p:nvSpPr>
        <p:spPr bwMode="auto">
          <a:xfrm>
            <a:off x="79375" y="1647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grpSp>
        <p:nvGrpSpPr>
          <p:cNvPr id="36921" name="Group 55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6922" name="Text Box 56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6923" name="AutoShape 57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9F9867-A4F4-4424-B532-C65A32160F34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" y="3175"/>
            <a:ext cx="8834438" cy="1143000"/>
          </a:xfrm>
        </p:spPr>
        <p:txBody>
          <a:bodyPr/>
          <a:lstStyle/>
          <a:p>
            <a:r>
              <a:rPr lang="en-US" smtClean="0"/>
              <a:t>Post Scan From Partial Sums (cont.)</a:t>
            </a:r>
          </a:p>
        </p:txBody>
      </p:sp>
      <p:graphicFrame>
        <p:nvGraphicFramePr>
          <p:cNvPr id="390147" name="Group 3"/>
          <p:cNvGraphicFramePr>
            <a:graphicFrameLocks noGrp="1"/>
          </p:cNvGraphicFramePr>
          <p:nvPr/>
        </p:nvGraphicFramePr>
        <p:xfrm>
          <a:off x="598488" y="21478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7915" name="AutoShape 25"/>
          <p:cNvCxnSpPr>
            <a:cxnSpLocks noChangeShapeType="1"/>
          </p:cNvCxnSpPr>
          <p:nvPr/>
        </p:nvCxnSpPr>
        <p:spPr bwMode="auto">
          <a:xfrm rot="16200000" flipH="1">
            <a:off x="4348957" y="519906"/>
            <a:ext cx="280988" cy="2327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6" name="AutoShape 26"/>
          <p:cNvCxnSpPr>
            <a:cxnSpLocks noChangeShapeType="1"/>
          </p:cNvCxnSpPr>
          <p:nvPr/>
        </p:nvCxnSpPr>
        <p:spPr bwMode="auto">
          <a:xfrm rot="16200000" flipH="1">
            <a:off x="5680869" y="16232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7" name="AutoShape 27"/>
          <p:cNvCxnSpPr>
            <a:cxnSpLocks noChangeShapeType="1"/>
          </p:cNvCxnSpPr>
          <p:nvPr/>
        </p:nvCxnSpPr>
        <p:spPr bwMode="auto">
          <a:xfrm rot="16200000" flipH="1">
            <a:off x="5663406" y="20407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8" name="AutoShape 28"/>
          <p:cNvSpPr>
            <a:spLocks noChangeArrowheads="1"/>
          </p:cNvSpPr>
          <p:nvPr/>
        </p:nvSpPr>
        <p:spPr bwMode="auto">
          <a:xfrm>
            <a:off x="5672138" y="17256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0173" name="Group 29"/>
          <p:cNvGraphicFramePr>
            <a:graphicFrameLocks noGrp="1"/>
          </p:cNvGraphicFramePr>
          <p:nvPr/>
        </p:nvGraphicFramePr>
        <p:xfrm>
          <a:off x="587375" y="1147763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7941" name="AutoShape 51"/>
          <p:cNvCxnSpPr>
            <a:cxnSpLocks noChangeShapeType="1"/>
          </p:cNvCxnSpPr>
          <p:nvPr/>
        </p:nvCxnSpPr>
        <p:spPr bwMode="auto">
          <a:xfrm rot="5400000">
            <a:off x="4245769" y="634206"/>
            <a:ext cx="604838" cy="2422525"/>
          </a:xfrm>
          <a:prstGeom prst="curvedConnector3">
            <a:avLst>
              <a:gd name="adj1" fmla="val 49870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0196" name="Group 52"/>
          <p:cNvGraphicFramePr>
            <a:graphicFrameLocks noGrp="1"/>
          </p:cNvGraphicFramePr>
          <p:nvPr/>
        </p:nvGraphicFramePr>
        <p:xfrm>
          <a:off x="596900" y="3151188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7964" name="AutoShape 74"/>
          <p:cNvCxnSpPr>
            <a:cxnSpLocks noChangeShapeType="1"/>
          </p:cNvCxnSpPr>
          <p:nvPr/>
        </p:nvCxnSpPr>
        <p:spPr bwMode="auto">
          <a:xfrm rot="16200000" flipH="1">
            <a:off x="4960937" y="2135188"/>
            <a:ext cx="284163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5" name="AutoShape 75"/>
          <p:cNvCxnSpPr>
            <a:cxnSpLocks noChangeShapeType="1"/>
          </p:cNvCxnSpPr>
          <p:nvPr/>
        </p:nvCxnSpPr>
        <p:spPr bwMode="auto">
          <a:xfrm rot="16200000" flipH="1">
            <a:off x="5680869" y="26265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6" name="AutoShape 76"/>
          <p:cNvCxnSpPr>
            <a:cxnSpLocks noChangeShapeType="1"/>
          </p:cNvCxnSpPr>
          <p:nvPr/>
        </p:nvCxnSpPr>
        <p:spPr bwMode="auto">
          <a:xfrm rot="16200000" flipH="1">
            <a:off x="5663406" y="30440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67" name="AutoShape 77"/>
          <p:cNvSpPr>
            <a:spLocks noChangeArrowheads="1"/>
          </p:cNvSpPr>
          <p:nvPr/>
        </p:nvSpPr>
        <p:spPr bwMode="auto">
          <a:xfrm>
            <a:off x="5672138" y="27289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68" name="AutoShape 78"/>
          <p:cNvCxnSpPr>
            <a:cxnSpLocks noChangeShapeType="1"/>
          </p:cNvCxnSpPr>
          <p:nvPr/>
        </p:nvCxnSpPr>
        <p:spPr bwMode="auto">
          <a:xfrm rot="10800000" flipV="1">
            <a:off x="4551363" y="2546350"/>
            <a:ext cx="1208087" cy="604838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69" name="AutoShape 79"/>
          <p:cNvCxnSpPr>
            <a:cxnSpLocks noChangeShapeType="1"/>
          </p:cNvCxnSpPr>
          <p:nvPr/>
        </p:nvCxnSpPr>
        <p:spPr bwMode="auto">
          <a:xfrm rot="16200000" flipH="1">
            <a:off x="2528887" y="2135188"/>
            <a:ext cx="284163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70" name="AutoShape 80"/>
          <p:cNvCxnSpPr>
            <a:cxnSpLocks noChangeShapeType="1"/>
          </p:cNvCxnSpPr>
          <p:nvPr/>
        </p:nvCxnSpPr>
        <p:spPr bwMode="auto">
          <a:xfrm rot="16200000" flipH="1">
            <a:off x="3248819" y="2626519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71" name="AutoShape 81"/>
          <p:cNvCxnSpPr>
            <a:cxnSpLocks noChangeShapeType="1"/>
          </p:cNvCxnSpPr>
          <p:nvPr/>
        </p:nvCxnSpPr>
        <p:spPr bwMode="auto">
          <a:xfrm rot="16200000" flipH="1">
            <a:off x="3231356" y="3044032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72" name="AutoShape 82"/>
          <p:cNvSpPr>
            <a:spLocks noChangeArrowheads="1"/>
          </p:cNvSpPr>
          <p:nvPr/>
        </p:nvSpPr>
        <p:spPr bwMode="auto">
          <a:xfrm>
            <a:off x="3240088" y="27289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73" name="AutoShape 83"/>
          <p:cNvCxnSpPr>
            <a:cxnSpLocks noChangeShapeType="1"/>
          </p:cNvCxnSpPr>
          <p:nvPr/>
        </p:nvCxnSpPr>
        <p:spPr bwMode="auto">
          <a:xfrm rot="10800000" flipV="1">
            <a:off x="2119313" y="2546350"/>
            <a:ext cx="1208087" cy="604838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74" name="Text Box 84"/>
          <p:cNvSpPr txBox="1">
            <a:spLocks noChangeArrowheads="1"/>
          </p:cNvSpPr>
          <p:nvPr/>
        </p:nvSpPr>
        <p:spPr bwMode="auto">
          <a:xfrm>
            <a:off x="331788" y="5133975"/>
            <a:ext cx="85375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Iterate log(n) times. Each thread adds value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elements away to its own value,</a:t>
            </a:r>
          </a:p>
          <a:p>
            <a:pPr eaLnBrk="1" hangingPunct="1"/>
            <a:r>
              <a:rPr lang="en-US" sz="1800">
                <a:latin typeface="Arial" charset="0"/>
              </a:rPr>
              <a:t>and sets the value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elements away to its own </a:t>
            </a:r>
            <a:r>
              <a:rPr lang="en-US" sz="1800" i="1">
                <a:latin typeface="Arial" charset="0"/>
              </a:rPr>
              <a:t>previous</a:t>
            </a:r>
            <a:r>
              <a:rPr lang="en-US" sz="1800">
                <a:latin typeface="Arial" charset="0"/>
              </a:rPr>
              <a:t> value.</a:t>
            </a:r>
          </a:p>
        </p:txBody>
      </p:sp>
      <p:sp>
        <p:nvSpPr>
          <p:cNvPr id="37975" name="Text Box 85"/>
          <p:cNvSpPr txBox="1">
            <a:spLocks noChangeArrowheads="1"/>
          </p:cNvSpPr>
          <p:nvPr/>
        </p:nvSpPr>
        <p:spPr bwMode="auto">
          <a:xfrm>
            <a:off x="6235700" y="2530475"/>
            <a:ext cx="133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>
                <a:latin typeface="Arial" charset="0"/>
              </a:rPr>
              <a:t>Iteration 2 </a:t>
            </a:r>
          </a:p>
          <a:p>
            <a:pPr algn="ctr" eaLnBrk="1" hangingPunct="1"/>
            <a:r>
              <a:rPr lang="en-US" sz="1800" b="1">
                <a:latin typeface="Arial" charset="0"/>
              </a:rPr>
              <a:t>2 threads</a:t>
            </a:r>
          </a:p>
        </p:txBody>
      </p:sp>
      <p:sp>
        <p:nvSpPr>
          <p:cNvPr id="37976" name="Text Box 86"/>
          <p:cNvSpPr txBox="1">
            <a:spLocks noChangeArrowheads="1"/>
          </p:cNvSpPr>
          <p:nvPr/>
        </p:nvSpPr>
        <p:spPr bwMode="auto">
          <a:xfrm>
            <a:off x="79375" y="1647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sp>
        <p:nvSpPr>
          <p:cNvPr id="37977" name="Text Box 87"/>
          <p:cNvSpPr txBox="1">
            <a:spLocks noChangeArrowheads="1"/>
          </p:cNvSpPr>
          <p:nvPr/>
        </p:nvSpPr>
        <p:spPr bwMode="auto">
          <a:xfrm>
            <a:off x="79375" y="26574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grpSp>
        <p:nvGrpSpPr>
          <p:cNvPr id="37978" name="Group 88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7979" name="Text Box 89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7980" name="AutoShape 90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12AA0D-20C0-47DD-8A9F-BE988E4A33A3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Post Scan Step From Partial Sums (cont.)</a:t>
            </a:r>
          </a:p>
        </p:txBody>
      </p:sp>
      <p:graphicFrame>
        <p:nvGraphicFramePr>
          <p:cNvPr id="391302" name="Group 134"/>
          <p:cNvGraphicFramePr>
            <a:graphicFrameLocks noGrp="1"/>
          </p:cNvGraphicFramePr>
          <p:nvPr/>
        </p:nvGraphicFramePr>
        <p:xfrm>
          <a:off x="849313" y="214312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8939" name="AutoShape 25"/>
          <p:cNvCxnSpPr>
            <a:cxnSpLocks noChangeShapeType="1"/>
          </p:cNvCxnSpPr>
          <p:nvPr/>
        </p:nvCxnSpPr>
        <p:spPr bwMode="auto">
          <a:xfrm rot="16200000" flipH="1">
            <a:off x="4599782" y="575469"/>
            <a:ext cx="280987" cy="2327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40" name="AutoShape 26"/>
          <p:cNvCxnSpPr>
            <a:cxnSpLocks noChangeShapeType="1"/>
          </p:cNvCxnSpPr>
          <p:nvPr/>
        </p:nvCxnSpPr>
        <p:spPr bwMode="auto">
          <a:xfrm rot="16200000" flipH="1">
            <a:off x="5931694" y="16184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41" name="AutoShape 27"/>
          <p:cNvCxnSpPr>
            <a:cxnSpLocks noChangeShapeType="1"/>
          </p:cNvCxnSpPr>
          <p:nvPr/>
        </p:nvCxnSpPr>
        <p:spPr bwMode="auto">
          <a:xfrm rot="16200000" flipH="1">
            <a:off x="5914231" y="20359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42" name="AutoShape 28"/>
          <p:cNvSpPr>
            <a:spLocks noChangeArrowheads="1"/>
          </p:cNvSpPr>
          <p:nvPr/>
        </p:nvSpPr>
        <p:spPr bwMode="auto">
          <a:xfrm>
            <a:off x="5922963" y="17208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1303" name="Group 135"/>
          <p:cNvGraphicFramePr>
            <a:graphicFrameLocks noGrp="1"/>
          </p:cNvGraphicFramePr>
          <p:nvPr/>
        </p:nvGraphicFramePr>
        <p:xfrm>
          <a:off x="838200" y="1143000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8965" name="AutoShape 51"/>
          <p:cNvCxnSpPr>
            <a:cxnSpLocks noChangeShapeType="1"/>
          </p:cNvCxnSpPr>
          <p:nvPr/>
        </p:nvCxnSpPr>
        <p:spPr bwMode="auto">
          <a:xfrm rot="5400000">
            <a:off x="4526757" y="659606"/>
            <a:ext cx="544512" cy="2422525"/>
          </a:xfrm>
          <a:prstGeom prst="curvedConnector3">
            <a:avLst>
              <a:gd name="adj1" fmla="val 4985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1304" name="Group 136"/>
          <p:cNvGraphicFramePr>
            <a:graphicFrameLocks noGrp="1"/>
          </p:cNvGraphicFramePr>
          <p:nvPr/>
        </p:nvGraphicFramePr>
        <p:xfrm>
          <a:off x="847725" y="3146425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8988" name="AutoShape 74"/>
          <p:cNvCxnSpPr>
            <a:cxnSpLocks noChangeShapeType="1"/>
          </p:cNvCxnSpPr>
          <p:nvPr/>
        </p:nvCxnSpPr>
        <p:spPr bwMode="auto">
          <a:xfrm rot="16200000" flipH="1">
            <a:off x="5211763" y="2190750"/>
            <a:ext cx="284162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89" name="AutoShape 75"/>
          <p:cNvCxnSpPr>
            <a:cxnSpLocks noChangeShapeType="1"/>
          </p:cNvCxnSpPr>
          <p:nvPr/>
        </p:nvCxnSpPr>
        <p:spPr bwMode="auto">
          <a:xfrm rot="16200000" flipH="1">
            <a:off x="5931694" y="26217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0" name="AutoShape 76"/>
          <p:cNvCxnSpPr>
            <a:cxnSpLocks noChangeShapeType="1"/>
          </p:cNvCxnSpPr>
          <p:nvPr/>
        </p:nvCxnSpPr>
        <p:spPr bwMode="auto">
          <a:xfrm rot="16200000" flipH="1">
            <a:off x="5914231" y="30392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91" name="AutoShape 77"/>
          <p:cNvSpPr>
            <a:spLocks noChangeArrowheads="1"/>
          </p:cNvSpPr>
          <p:nvPr/>
        </p:nvSpPr>
        <p:spPr bwMode="auto">
          <a:xfrm>
            <a:off x="5922963" y="27241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92" name="AutoShape 78"/>
          <p:cNvCxnSpPr>
            <a:cxnSpLocks noChangeShapeType="1"/>
          </p:cNvCxnSpPr>
          <p:nvPr/>
        </p:nvCxnSpPr>
        <p:spPr bwMode="auto">
          <a:xfrm rot="10800000" flipV="1">
            <a:off x="4802188" y="2541588"/>
            <a:ext cx="1208087" cy="604837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3" name="AutoShape 79"/>
          <p:cNvCxnSpPr>
            <a:cxnSpLocks noChangeShapeType="1"/>
          </p:cNvCxnSpPr>
          <p:nvPr/>
        </p:nvCxnSpPr>
        <p:spPr bwMode="auto">
          <a:xfrm rot="16200000" flipH="1">
            <a:off x="2779713" y="2130425"/>
            <a:ext cx="284162" cy="11001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4" name="AutoShape 80"/>
          <p:cNvCxnSpPr>
            <a:cxnSpLocks noChangeShapeType="1"/>
          </p:cNvCxnSpPr>
          <p:nvPr/>
        </p:nvCxnSpPr>
        <p:spPr bwMode="auto">
          <a:xfrm rot="16200000" flipH="1">
            <a:off x="3499644" y="26217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95" name="AutoShape 81"/>
          <p:cNvCxnSpPr>
            <a:cxnSpLocks noChangeShapeType="1"/>
          </p:cNvCxnSpPr>
          <p:nvPr/>
        </p:nvCxnSpPr>
        <p:spPr bwMode="auto">
          <a:xfrm rot="16200000" flipH="1">
            <a:off x="3482181" y="30392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96" name="AutoShape 82"/>
          <p:cNvSpPr>
            <a:spLocks noChangeArrowheads="1"/>
          </p:cNvSpPr>
          <p:nvPr/>
        </p:nvSpPr>
        <p:spPr bwMode="auto">
          <a:xfrm>
            <a:off x="3490913" y="27241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97" name="AutoShape 83"/>
          <p:cNvCxnSpPr>
            <a:cxnSpLocks noChangeShapeType="1"/>
          </p:cNvCxnSpPr>
          <p:nvPr/>
        </p:nvCxnSpPr>
        <p:spPr bwMode="auto">
          <a:xfrm rot="10800000" flipV="1">
            <a:off x="2370138" y="2541588"/>
            <a:ext cx="1208087" cy="604837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1305" name="Group 137"/>
          <p:cNvGraphicFramePr>
            <a:graphicFrameLocks noGrp="1"/>
          </p:cNvGraphicFramePr>
          <p:nvPr/>
        </p:nvGraphicFramePr>
        <p:xfrm>
          <a:off x="847725" y="4137025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9020" name="AutoShape 106"/>
          <p:cNvCxnSpPr>
            <a:cxnSpLocks noChangeShapeType="1"/>
          </p:cNvCxnSpPr>
          <p:nvPr/>
        </p:nvCxnSpPr>
        <p:spPr bwMode="auto">
          <a:xfrm rot="16200000" flipH="1">
            <a:off x="5518945" y="3494881"/>
            <a:ext cx="284162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1" name="AutoShape 107"/>
          <p:cNvCxnSpPr>
            <a:cxnSpLocks noChangeShapeType="1"/>
          </p:cNvCxnSpPr>
          <p:nvPr/>
        </p:nvCxnSpPr>
        <p:spPr bwMode="auto">
          <a:xfrm rot="16200000" flipH="1">
            <a:off x="5938044" y="36250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2" name="AutoShape 108"/>
          <p:cNvCxnSpPr>
            <a:cxnSpLocks noChangeShapeType="1"/>
          </p:cNvCxnSpPr>
          <p:nvPr/>
        </p:nvCxnSpPr>
        <p:spPr bwMode="auto">
          <a:xfrm rot="16200000" flipH="1">
            <a:off x="5920581" y="40425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23" name="AutoShape 109"/>
          <p:cNvSpPr>
            <a:spLocks noChangeArrowheads="1"/>
          </p:cNvSpPr>
          <p:nvPr/>
        </p:nvSpPr>
        <p:spPr bwMode="auto">
          <a:xfrm>
            <a:off x="5929313" y="37274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24" name="AutoShape 110"/>
          <p:cNvCxnSpPr>
            <a:cxnSpLocks noChangeShapeType="1"/>
          </p:cNvCxnSpPr>
          <p:nvPr/>
        </p:nvCxnSpPr>
        <p:spPr bwMode="auto">
          <a:xfrm rot="5400000">
            <a:off x="5418138" y="3538538"/>
            <a:ext cx="592137" cy="604837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5" name="AutoShape 111"/>
          <p:cNvCxnSpPr>
            <a:cxnSpLocks noChangeShapeType="1"/>
          </p:cNvCxnSpPr>
          <p:nvPr/>
        </p:nvCxnSpPr>
        <p:spPr bwMode="auto">
          <a:xfrm rot="16200000" flipH="1">
            <a:off x="4299745" y="3434556"/>
            <a:ext cx="284162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6" name="AutoShape 112"/>
          <p:cNvCxnSpPr>
            <a:cxnSpLocks noChangeShapeType="1"/>
          </p:cNvCxnSpPr>
          <p:nvPr/>
        </p:nvCxnSpPr>
        <p:spPr bwMode="auto">
          <a:xfrm rot="16200000" flipH="1">
            <a:off x="4718844" y="3625057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27" name="AutoShape 113"/>
          <p:cNvCxnSpPr>
            <a:cxnSpLocks noChangeShapeType="1"/>
          </p:cNvCxnSpPr>
          <p:nvPr/>
        </p:nvCxnSpPr>
        <p:spPr bwMode="auto">
          <a:xfrm rot="16200000" flipH="1">
            <a:off x="4701381" y="4042569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28" name="AutoShape 114"/>
          <p:cNvSpPr>
            <a:spLocks noChangeArrowheads="1"/>
          </p:cNvSpPr>
          <p:nvPr/>
        </p:nvSpPr>
        <p:spPr bwMode="auto">
          <a:xfrm>
            <a:off x="4710113" y="37274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29" name="AutoShape 115"/>
          <p:cNvCxnSpPr>
            <a:cxnSpLocks noChangeShapeType="1"/>
          </p:cNvCxnSpPr>
          <p:nvPr/>
        </p:nvCxnSpPr>
        <p:spPr bwMode="auto">
          <a:xfrm rot="5400000">
            <a:off x="4198938" y="3538538"/>
            <a:ext cx="592137" cy="604837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0" name="AutoShape 116"/>
          <p:cNvCxnSpPr>
            <a:cxnSpLocks noChangeShapeType="1"/>
          </p:cNvCxnSpPr>
          <p:nvPr/>
        </p:nvCxnSpPr>
        <p:spPr bwMode="auto">
          <a:xfrm rot="16200000" flipH="1">
            <a:off x="3086895" y="3425031"/>
            <a:ext cx="284162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1" name="AutoShape 117"/>
          <p:cNvCxnSpPr>
            <a:cxnSpLocks noChangeShapeType="1"/>
          </p:cNvCxnSpPr>
          <p:nvPr/>
        </p:nvCxnSpPr>
        <p:spPr bwMode="auto">
          <a:xfrm rot="16200000" flipH="1">
            <a:off x="3505994" y="3615532"/>
            <a:ext cx="168275" cy="7937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2" name="AutoShape 118"/>
          <p:cNvCxnSpPr>
            <a:cxnSpLocks noChangeShapeType="1"/>
          </p:cNvCxnSpPr>
          <p:nvPr/>
        </p:nvCxnSpPr>
        <p:spPr bwMode="auto">
          <a:xfrm rot="16200000" flipH="1">
            <a:off x="3488531" y="4033044"/>
            <a:ext cx="212725" cy="1588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33" name="AutoShape 119"/>
          <p:cNvSpPr>
            <a:spLocks noChangeArrowheads="1"/>
          </p:cNvSpPr>
          <p:nvPr/>
        </p:nvSpPr>
        <p:spPr bwMode="auto">
          <a:xfrm>
            <a:off x="3497263" y="3717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34" name="AutoShape 120"/>
          <p:cNvCxnSpPr>
            <a:cxnSpLocks noChangeShapeType="1"/>
          </p:cNvCxnSpPr>
          <p:nvPr/>
        </p:nvCxnSpPr>
        <p:spPr bwMode="auto">
          <a:xfrm rot="5400000">
            <a:off x="2986088" y="3529013"/>
            <a:ext cx="592137" cy="604837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5" name="AutoShape 121"/>
          <p:cNvCxnSpPr>
            <a:cxnSpLocks noChangeShapeType="1"/>
          </p:cNvCxnSpPr>
          <p:nvPr/>
        </p:nvCxnSpPr>
        <p:spPr bwMode="auto">
          <a:xfrm rot="16200000" flipH="1">
            <a:off x="1869281" y="3432969"/>
            <a:ext cx="284163" cy="4984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6" name="AutoShape 122"/>
          <p:cNvCxnSpPr>
            <a:cxnSpLocks noChangeShapeType="1"/>
          </p:cNvCxnSpPr>
          <p:nvPr/>
        </p:nvCxnSpPr>
        <p:spPr bwMode="auto">
          <a:xfrm rot="16200000" flipH="1">
            <a:off x="2288381" y="3623469"/>
            <a:ext cx="168275" cy="7938"/>
          </a:xfrm>
          <a:prstGeom prst="curvedConnector3">
            <a:avLst>
              <a:gd name="adj1" fmla="val 5188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37" name="AutoShape 123"/>
          <p:cNvCxnSpPr>
            <a:cxnSpLocks noChangeShapeType="1"/>
          </p:cNvCxnSpPr>
          <p:nvPr/>
        </p:nvCxnSpPr>
        <p:spPr bwMode="auto">
          <a:xfrm rot="16200000" flipH="1">
            <a:off x="2270919" y="4040982"/>
            <a:ext cx="212725" cy="1587"/>
          </a:xfrm>
          <a:prstGeom prst="curvedConnector3">
            <a:avLst>
              <a:gd name="adj1" fmla="val 47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38" name="AutoShape 124"/>
          <p:cNvSpPr>
            <a:spLocks noChangeArrowheads="1"/>
          </p:cNvSpPr>
          <p:nvPr/>
        </p:nvSpPr>
        <p:spPr bwMode="auto">
          <a:xfrm>
            <a:off x="2279650" y="37258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039" name="AutoShape 125"/>
          <p:cNvCxnSpPr>
            <a:cxnSpLocks noChangeShapeType="1"/>
          </p:cNvCxnSpPr>
          <p:nvPr/>
        </p:nvCxnSpPr>
        <p:spPr bwMode="auto">
          <a:xfrm rot="5400000">
            <a:off x="1768475" y="3536950"/>
            <a:ext cx="592138" cy="604838"/>
          </a:xfrm>
          <a:prstGeom prst="curvedConnector3">
            <a:avLst>
              <a:gd name="adj1" fmla="val 49866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040" name="Text Box 126"/>
          <p:cNvSpPr txBox="1">
            <a:spLocks noChangeArrowheads="1"/>
          </p:cNvSpPr>
          <p:nvPr/>
        </p:nvSpPr>
        <p:spPr bwMode="auto">
          <a:xfrm>
            <a:off x="381000" y="4953000"/>
            <a:ext cx="825817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Done!  We now have a completed scan that we can write out to device memory.</a:t>
            </a:r>
          </a:p>
          <a:p>
            <a:pPr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1800">
                <a:latin typeface="Arial" charset="0"/>
              </a:rPr>
              <a:t>Total steps: 2 * log(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). 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Total work: 2 * 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-1) adds = </a:t>
            </a:r>
            <a:r>
              <a:rPr lang="en-US" sz="1800" i="1">
                <a:latin typeface="Arial" charset="0"/>
              </a:rPr>
              <a:t>O</a:t>
            </a:r>
            <a:r>
              <a:rPr lang="en-US" sz="1800">
                <a:latin typeface="Arial" charset="0"/>
              </a:rPr>
              <a:t>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)     </a:t>
            </a:r>
            <a:r>
              <a:rPr lang="en-US" sz="1800" b="1">
                <a:latin typeface="Arial" charset="0"/>
              </a:rPr>
              <a:t>Work Efficient!</a:t>
            </a:r>
          </a:p>
        </p:txBody>
      </p:sp>
      <p:sp>
        <p:nvSpPr>
          <p:cNvPr id="39041" name="Text Box 127"/>
          <p:cNvSpPr txBox="1">
            <a:spLocks noChangeArrowheads="1"/>
          </p:cNvSpPr>
          <p:nvPr/>
        </p:nvSpPr>
        <p:spPr bwMode="auto">
          <a:xfrm>
            <a:off x="6235700" y="3540125"/>
            <a:ext cx="1847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 b="1">
                <a:latin typeface="Arial" charset="0"/>
              </a:rPr>
              <a:t>Iteration log(</a:t>
            </a: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) </a:t>
            </a:r>
            <a:br>
              <a:rPr lang="en-US" sz="1800" b="1">
                <a:latin typeface="Arial" charset="0"/>
              </a:rPr>
            </a:br>
            <a:r>
              <a:rPr lang="en-US" sz="1800" b="1" i="1">
                <a:latin typeface="Arial" charset="0"/>
              </a:rPr>
              <a:t>n</a:t>
            </a:r>
            <a:r>
              <a:rPr lang="en-US" sz="1800" b="1">
                <a:latin typeface="Arial" charset="0"/>
              </a:rPr>
              <a:t>/2 threads</a:t>
            </a:r>
          </a:p>
        </p:txBody>
      </p:sp>
      <p:sp>
        <p:nvSpPr>
          <p:cNvPr id="39042" name="Text Box 128"/>
          <p:cNvSpPr txBox="1">
            <a:spLocks noChangeArrowheads="1"/>
          </p:cNvSpPr>
          <p:nvPr/>
        </p:nvSpPr>
        <p:spPr bwMode="auto">
          <a:xfrm>
            <a:off x="330200" y="26527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39043" name="Text Box 129"/>
          <p:cNvSpPr txBox="1">
            <a:spLocks noChangeArrowheads="1"/>
          </p:cNvSpPr>
          <p:nvPr/>
        </p:nvSpPr>
        <p:spPr bwMode="auto">
          <a:xfrm>
            <a:off x="330200" y="16430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4</a:t>
            </a:r>
          </a:p>
        </p:txBody>
      </p:sp>
      <p:sp>
        <p:nvSpPr>
          <p:cNvPr id="39044" name="Text Box 130"/>
          <p:cNvSpPr txBox="1">
            <a:spLocks noChangeArrowheads="1"/>
          </p:cNvSpPr>
          <p:nvPr/>
        </p:nvSpPr>
        <p:spPr bwMode="auto">
          <a:xfrm>
            <a:off x="330200" y="3662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grpSp>
        <p:nvGrpSpPr>
          <p:cNvPr id="39045" name="Group 131"/>
          <p:cNvGrpSpPr>
            <a:grpSpLocks/>
          </p:cNvGrpSpPr>
          <p:nvPr/>
        </p:nvGrpSpPr>
        <p:grpSpPr bwMode="auto">
          <a:xfrm>
            <a:off x="6513513" y="4208463"/>
            <a:ext cx="2346325" cy="581025"/>
            <a:chOff x="3688" y="2293"/>
            <a:chExt cx="1478" cy="366"/>
          </a:xfrm>
        </p:grpSpPr>
        <p:sp>
          <p:nvSpPr>
            <p:cNvPr id="39046" name="Text Box 132"/>
            <p:cNvSpPr txBox="1">
              <a:spLocks noChangeArrowheads="1"/>
            </p:cNvSpPr>
            <p:nvPr/>
          </p:nvSpPr>
          <p:spPr bwMode="auto">
            <a:xfrm>
              <a:off x="3688" y="2293"/>
              <a:ext cx="1478" cy="366"/>
            </a:xfrm>
            <a:prstGeom prst="rect">
              <a:avLst/>
            </a:prstGeom>
            <a:solidFill>
              <a:schemeClr val="bg2">
                <a:alpha val="4196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Each       corresponds to a single thread.</a:t>
              </a:r>
            </a:p>
          </p:txBody>
        </p:sp>
        <p:sp>
          <p:nvSpPr>
            <p:cNvPr id="39047" name="AutoShape 133"/>
            <p:cNvSpPr>
              <a:spLocks noChangeArrowheads="1"/>
            </p:cNvSpPr>
            <p:nvPr/>
          </p:nvSpPr>
          <p:spPr bwMode="auto">
            <a:xfrm>
              <a:off x="4129" y="2359"/>
              <a:ext cx="115" cy="115"/>
            </a:xfrm>
            <a:prstGeom prst="flowChar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50130A-259C-4EA5-9423-D8677E85BE5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Applications of Scan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305800" cy="3228975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400" dirty="0" smtClean="0"/>
              <a:t>Scan is a simple and useful parallel building block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2000" dirty="0" smtClean="0"/>
              <a:t>Convert recurrences from sequential :  </a:t>
            </a:r>
            <a:br>
              <a:rPr lang="en-US" sz="2000" dirty="0" smtClean="0"/>
            </a:br>
            <a:r>
              <a:rPr lang="en-US" sz="2000" dirty="0" smtClean="0"/>
              <a:t>   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</a:rPr>
              <a:t>for(j=1;j&lt;</a:t>
            </a: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</a:rPr>
              <a:t>n;j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</a:rPr>
              <a:t>++) out[j] = out[j-1] + f(j);</a:t>
            </a:r>
            <a:br>
              <a:rPr lang="en-US" sz="2000" dirty="0" smtClean="0">
                <a:solidFill>
                  <a:schemeClr val="tx2"/>
                </a:solidFill>
                <a:latin typeface="Courier New" pitchFamily="49" charset="0"/>
              </a:rPr>
            </a:br>
            <a:endParaRPr lang="en-US" sz="2000" dirty="0" smtClean="0"/>
          </a:p>
          <a:p>
            <a:pPr marL="974725" lvl="1" indent="-403225">
              <a:lnSpc>
                <a:spcPct val="90000"/>
              </a:lnSpc>
            </a:pPr>
            <a:r>
              <a:rPr lang="en-US" sz="2000" dirty="0" smtClean="0"/>
              <a:t>into parallel:</a:t>
            </a:r>
          </a:p>
          <a:p>
            <a:pPr marL="974725" lvl="1" indent="-403225">
              <a:lnSpc>
                <a:spcPct val="90000"/>
              </a:lnSpc>
              <a:buFontTx/>
              <a:buNone/>
            </a:pPr>
            <a:r>
              <a:rPr lang="en-US" sz="2000" dirty="0" smtClean="0"/>
              <a:t>	  </a:t>
            </a:r>
            <a:r>
              <a:rPr lang="en-US" sz="2000" dirty="0" err="1" smtClean="0">
                <a:solidFill>
                  <a:schemeClr val="tx2"/>
                </a:solidFill>
                <a:latin typeface="Courier New" pitchFamily="49" charset="0"/>
              </a:rPr>
              <a:t>forall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</a:rPr>
              <a:t>(j) { temp[j] = f(j) };</a:t>
            </a:r>
            <a:br>
              <a:rPr lang="en-US" sz="2000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</a:rPr>
              <a:t> scan(out, temp);</a:t>
            </a:r>
          </a:p>
          <a:p>
            <a:pPr marL="457200" indent="-457200">
              <a:lnSpc>
                <a:spcPct val="90000"/>
              </a:lnSpc>
            </a:pPr>
            <a:r>
              <a:rPr lang="en-US" sz="2400" dirty="0" smtClean="0"/>
              <a:t>Useful for many parallel algorithms: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1447800" y="4267200"/>
            <a:ext cx="3105150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radix sort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quicksort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String comparison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Lexical analysis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Stream compaction</a:t>
            </a: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4648200" y="4267200"/>
            <a:ext cx="3505200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Polynomial evaluation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Solving recurrences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Tree operations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Histograms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2999525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simpler exclusive scan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</a:rPr>
              <a:t>Adapt an inclusive, work in-efficient scan kernel</a:t>
            </a:r>
          </a:p>
          <a:p>
            <a:r>
              <a:rPr lang="en-US" sz="2000" dirty="0">
                <a:latin typeface="Calibri" panose="020F0502020204030204" pitchFamily="34" charset="0"/>
              </a:rPr>
              <a:t>Block 0: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Thread 0 loads 0 into XY[0]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Other threads load X[threadIdx.x-1] into XY[</a:t>
            </a:r>
            <a:r>
              <a:rPr lang="en-US" sz="1800" dirty="0" err="1">
                <a:latin typeface="Calibri" panose="020F0502020204030204" pitchFamily="34" charset="0"/>
              </a:rPr>
              <a:t>threadIdx.x</a:t>
            </a:r>
            <a:r>
              <a:rPr lang="en-US" sz="1800" dirty="0">
                <a:latin typeface="Calibri" panose="020F0502020204030204" pitchFamily="34" charset="0"/>
              </a:rPr>
              <a:t>]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All other blocks: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All thread load X[</a:t>
            </a:r>
            <a:r>
              <a:rPr lang="en-US" sz="1800" dirty="0" err="1">
                <a:latin typeface="Calibri" panose="020F0502020204030204" pitchFamily="34" charset="0"/>
              </a:rPr>
              <a:t>blockIdx.x</a:t>
            </a:r>
            <a:r>
              <a:rPr lang="en-US" sz="1800" dirty="0">
                <a:latin typeface="Calibri" panose="020F0502020204030204" pitchFamily="34" charset="0"/>
              </a:rPr>
              <a:t>*blockDim.x+threadIdx.x-1] into XY[</a:t>
            </a:r>
            <a:r>
              <a:rPr lang="en-US" sz="1800" dirty="0" err="1">
                <a:latin typeface="Calibri" panose="020F0502020204030204" pitchFamily="34" charset="0"/>
              </a:rPr>
              <a:t>threadIdex.x</a:t>
            </a:r>
            <a:r>
              <a:rPr lang="en-US" sz="1800" dirty="0">
                <a:latin typeface="Calibri" panose="020F0502020204030204" pitchFamily="34" charset="0"/>
              </a:rPr>
              <a:t>]</a:t>
            </a:r>
          </a:p>
          <a:p>
            <a:r>
              <a:rPr lang="en-US" sz="2000" dirty="0">
                <a:latin typeface="Calibri" panose="020F0502020204030204" pitchFamily="34" charset="0"/>
              </a:rPr>
              <a:t>Similar adaption for </a:t>
            </a:r>
            <a:r>
              <a:rPr lang="en-US" sz="2000" dirty="0" smtClean="0">
                <a:latin typeface="Calibri" panose="020F0502020204030204" pitchFamily="34" charset="0"/>
              </a:rPr>
              <a:t>Brent-Kung kernel </a:t>
            </a:r>
            <a:r>
              <a:rPr lang="en-US" sz="2000" dirty="0">
                <a:latin typeface="Calibri" panose="020F0502020204030204" pitchFamily="34" charset="0"/>
              </a:rPr>
              <a:t>but pay attention that each thread loads two elements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Only one zero should be loaded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All elements should be shifted by only one </a:t>
            </a:r>
            <a:r>
              <a:rPr lang="en-US" sz="1800" dirty="0" smtClean="0">
                <a:latin typeface="Calibri" panose="020F0502020204030204" pitchFamily="34" charset="0"/>
              </a:rPr>
              <a:t>position</a:t>
            </a:r>
          </a:p>
          <a:p>
            <a:pPr lvl="1"/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200" dirty="0" smtClean="0">
                <a:latin typeface="Calibri" panose="020F0502020204030204" pitchFamily="34" charset="0"/>
              </a:rPr>
              <a:t>Intellectual contribution vs. practical contribution</a:t>
            </a:r>
            <a:endParaRPr lang="en-US" sz="22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288952-07DD-45F2-92DF-2D7C6E70F14E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6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</a:t>
            </a:r>
            <a:r>
              <a:rPr lang="en-US" smtClean="0"/>
              <a:t>Chapter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F8D5AA-079A-42DE-B3A0-97F1D821BBA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1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Applications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Assigning camp slots</a:t>
            </a:r>
          </a:p>
          <a:p>
            <a:r>
              <a:rPr lang="en-US" dirty="0" smtClean="0"/>
              <a:t>Assigning farmer market space</a:t>
            </a:r>
          </a:p>
          <a:p>
            <a:r>
              <a:rPr lang="en-US" dirty="0" smtClean="0"/>
              <a:t>Allocating memory to parallel threads</a:t>
            </a:r>
          </a:p>
          <a:p>
            <a:r>
              <a:rPr lang="en-US" dirty="0" smtClean="0"/>
              <a:t>Allocating memory buffer to communication channels</a:t>
            </a:r>
          </a:p>
          <a:p>
            <a:r>
              <a:rPr lang="en-US" dirty="0" smtClean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E33BB2-311D-40AE-B985-389005BA6F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7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Inclusive Sequential Scan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Given a sequence 	[</a:t>
            </a:r>
            <a:r>
              <a:rPr lang="en-US" i="1" smtClean="0"/>
              <a:t>x</a:t>
            </a:r>
            <a:r>
              <a:rPr lang="en-US" baseline="-25000" smtClean="0"/>
              <a:t>0</a:t>
            </a:r>
            <a:r>
              <a:rPr lang="en-US" smtClean="0"/>
              <a:t>, </a:t>
            </a:r>
            <a:r>
              <a:rPr lang="en-US" i="1" smtClean="0"/>
              <a:t>x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x</a:t>
            </a:r>
            <a:r>
              <a:rPr lang="en-US" baseline="-25000" smtClean="0"/>
              <a:t>2</a:t>
            </a:r>
            <a:r>
              <a:rPr lang="en-US" smtClean="0"/>
              <a:t>, ... ]</a:t>
            </a:r>
          </a:p>
          <a:p>
            <a:pPr marL="0" indent="0">
              <a:buFontTx/>
              <a:buNone/>
            </a:pPr>
            <a:r>
              <a:rPr lang="en-US" smtClean="0"/>
              <a:t>Calculate output	[</a:t>
            </a:r>
            <a:r>
              <a:rPr lang="en-US" i="1" smtClean="0"/>
              <a:t>y</a:t>
            </a:r>
            <a:r>
              <a:rPr lang="en-US" baseline="-25000" smtClean="0"/>
              <a:t>0</a:t>
            </a:r>
            <a:r>
              <a:rPr lang="en-US" smtClean="0"/>
              <a:t>, </a:t>
            </a:r>
            <a:r>
              <a:rPr lang="en-US" i="1" smtClean="0"/>
              <a:t>y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y</a:t>
            </a:r>
            <a:r>
              <a:rPr lang="en-US" baseline="-25000" smtClean="0"/>
              <a:t>2</a:t>
            </a:r>
            <a:r>
              <a:rPr lang="en-US" smtClean="0"/>
              <a:t>, ... ]</a:t>
            </a:r>
          </a:p>
          <a:p>
            <a:pPr marL="0" indent="0">
              <a:buFontTx/>
              <a:buNone/>
            </a:pPr>
            <a:endParaRPr lang="en-US" sz="1800" i="1" smtClean="0"/>
          </a:p>
          <a:p>
            <a:pPr marL="0" indent="0">
              <a:buFontTx/>
              <a:buNone/>
            </a:pPr>
            <a:r>
              <a:rPr lang="en-US" smtClean="0"/>
              <a:t>Such that 	</a:t>
            </a:r>
            <a:r>
              <a:rPr lang="en-US" i="1" smtClean="0"/>
              <a:t>	</a:t>
            </a:r>
            <a:r>
              <a:rPr lang="es-ES" i="1" smtClean="0"/>
              <a:t>y</a:t>
            </a:r>
            <a:r>
              <a:rPr lang="es-ES" baseline="-25000" smtClean="0"/>
              <a:t>0</a:t>
            </a:r>
            <a:r>
              <a:rPr lang="es-ES" smtClean="0"/>
              <a:t> = </a:t>
            </a:r>
            <a:r>
              <a:rPr lang="es-ES" i="1" smtClean="0"/>
              <a:t>x</a:t>
            </a:r>
            <a:r>
              <a:rPr lang="es-ES" baseline="-25000" smtClean="0"/>
              <a:t>0</a:t>
            </a:r>
          </a:p>
          <a:p>
            <a:pPr marL="0" indent="0">
              <a:buFontTx/>
              <a:buNone/>
            </a:pPr>
            <a:r>
              <a:rPr lang="es-ES" i="1" baseline="-25000" smtClean="0"/>
              <a:t>			</a:t>
            </a:r>
            <a:r>
              <a:rPr lang="es-ES" i="1" smtClean="0"/>
              <a:t>y</a:t>
            </a:r>
            <a:r>
              <a:rPr lang="es-ES" baseline="-25000" smtClean="0"/>
              <a:t>1</a:t>
            </a:r>
            <a:r>
              <a:rPr lang="es-ES" smtClean="0"/>
              <a:t> = </a:t>
            </a:r>
            <a:r>
              <a:rPr lang="es-ES" i="1" smtClean="0"/>
              <a:t>x</a:t>
            </a:r>
            <a:r>
              <a:rPr lang="es-ES" baseline="-25000" smtClean="0"/>
              <a:t>0</a:t>
            </a:r>
            <a:r>
              <a:rPr lang="es-ES" smtClean="0"/>
              <a:t> + </a:t>
            </a:r>
            <a:r>
              <a:rPr lang="es-ES" i="1" smtClean="0"/>
              <a:t>x</a:t>
            </a:r>
            <a:r>
              <a:rPr lang="es-ES" baseline="-25000" smtClean="0"/>
              <a:t>1</a:t>
            </a:r>
          </a:p>
          <a:p>
            <a:pPr marL="0" indent="0">
              <a:buFontTx/>
              <a:buNone/>
            </a:pPr>
            <a:r>
              <a:rPr lang="es-ES" i="1" baseline="-25000" smtClean="0"/>
              <a:t>			</a:t>
            </a:r>
            <a:r>
              <a:rPr lang="es-ES" i="1" smtClean="0"/>
              <a:t>y</a:t>
            </a:r>
            <a:r>
              <a:rPr lang="es-ES" baseline="-25000" smtClean="0"/>
              <a:t>2</a:t>
            </a:r>
            <a:r>
              <a:rPr lang="es-ES" smtClean="0"/>
              <a:t> = </a:t>
            </a:r>
            <a:r>
              <a:rPr lang="es-ES" i="1" smtClean="0"/>
              <a:t>x</a:t>
            </a:r>
            <a:r>
              <a:rPr lang="es-ES" baseline="-25000" smtClean="0"/>
              <a:t>0</a:t>
            </a:r>
            <a:r>
              <a:rPr lang="es-ES" smtClean="0"/>
              <a:t> + </a:t>
            </a:r>
            <a:r>
              <a:rPr lang="es-ES" i="1" smtClean="0"/>
              <a:t>x</a:t>
            </a:r>
            <a:r>
              <a:rPr lang="es-ES" baseline="-25000" smtClean="0"/>
              <a:t>1</a:t>
            </a:r>
            <a:r>
              <a:rPr lang="es-ES" smtClean="0"/>
              <a:t>+ </a:t>
            </a:r>
            <a:r>
              <a:rPr lang="es-ES" i="1" smtClean="0"/>
              <a:t>x</a:t>
            </a:r>
            <a:r>
              <a:rPr lang="es-ES" baseline="-25000" smtClean="0"/>
              <a:t>2</a:t>
            </a:r>
          </a:p>
          <a:p>
            <a:pPr marL="0" indent="0">
              <a:buFontTx/>
              <a:buNone/>
            </a:pPr>
            <a:r>
              <a:rPr lang="es-ES" i="1" baseline="-25000" smtClean="0"/>
              <a:t>			…</a:t>
            </a:r>
            <a:endParaRPr lang="en-US" i="1" smtClean="0"/>
          </a:p>
          <a:p>
            <a:pPr marL="0" indent="0">
              <a:buFontTx/>
              <a:buNone/>
            </a:pPr>
            <a:r>
              <a:rPr lang="en-US" i="1" smtClean="0"/>
              <a:t>Using a recursive definition </a:t>
            </a:r>
          </a:p>
          <a:p>
            <a:pPr marL="0" indent="0">
              <a:buFontTx/>
              <a:buNone/>
            </a:pPr>
            <a:r>
              <a:rPr lang="en-US" i="1" smtClean="0"/>
              <a:t>			y</a:t>
            </a:r>
            <a:r>
              <a:rPr lang="en-US" i="1" baseline="-25000" smtClean="0"/>
              <a:t>i</a:t>
            </a:r>
            <a:r>
              <a:rPr lang="en-US" smtClean="0"/>
              <a:t> = </a:t>
            </a:r>
            <a:r>
              <a:rPr lang="en-US" i="1" smtClean="0"/>
              <a:t>y</a:t>
            </a:r>
            <a:r>
              <a:rPr lang="en-US" i="1" baseline="-25000" smtClean="0"/>
              <a:t>i</a:t>
            </a:r>
            <a:r>
              <a:rPr lang="en-US" baseline="-25000" smtClean="0"/>
              <a:t> − 1</a:t>
            </a:r>
            <a:r>
              <a:rPr lang="en-US" smtClean="0"/>
              <a:t> + 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35EC9F-EAFD-4CD3-8449-8B598FB23C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96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Sequential C Implementation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 y[0] = x[0];</a:t>
            </a:r>
          </a:p>
          <a:p>
            <a:pPr marL="0" indent="0">
              <a:buFontTx/>
              <a:buNone/>
            </a:pPr>
            <a:r>
              <a:rPr lang="en-US" smtClean="0"/>
              <a:t> for (i = 1; i &lt; Max_i; i++) y[i] = y [i-1] + x[i];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Computationally efficient: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N additions needed for N elements - O(N)!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8D9EB9-1EF8-4AA0-BB3A-5039C6E86C8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15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Naïve Inclusive Parallel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Assign one thread to calculate each y element</a:t>
            </a:r>
          </a:p>
          <a:p>
            <a:pPr>
              <a:defRPr/>
            </a:pPr>
            <a:r>
              <a:rPr lang="en-US" dirty="0" smtClean="0"/>
              <a:t>Have every thread to add up all x elements needed for the y element</a:t>
            </a:r>
          </a:p>
          <a:p>
            <a:pPr marL="0" indent="0">
              <a:buFontTx/>
              <a:buNone/>
              <a:defRPr/>
            </a:pPr>
            <a:r>
              <a:rPr lang="es-ES" i="1" dirty="0" smtClean="0"/>
              <a:t>			y</a:t>
            </a:r>
            <a:r>
              <a:rPr lang="es-ES" baseline="-25000" dirty="0" smtClean="0"/>
              <a:t>0</a:t>
            </a:r>
            <a:r>
              <a:rPr lang="es-ES" dirty="0" smtClean="0"/>
              <a:t> = </a:t>
            </a:r>
            <a:r>
              <a:rPr lang="es-ES" i="1" dirty="0" smtClean="0"/>
              <a:t>x</a:t>
            </a:r>
            <a:r>
              <a:rPr lang="es-ES" baseline="-25000" dirty="0" smtClean="0"/>
              <a:t>0</a:t>
            </a:r>
          </a:p>
          <a:p>
            <a:pPr marL="0" indent="0">
              <a:buFontTx/>
              <a:buNone/>
              <a:defRPr/>
            </a:pPr>
            <a:r>
              <a:rPr lang="es-ES" i="1" baseline="-25000" dirty="0" smtClean="0"/>
              <a:t>			</a:t>
            </a:r>
            <a:r>
              <a:rPr lang="es-ES" i="1" dirty="0" smtClean="0"/>
              <a:t>y</a:t>
            </a:r>
            <a:r>
              <a:rPr lang="es-ES" baseline="-25000" dirty="0" smtClean="0"/>
              <a:t>1</a:t>
            </a:r>
            <a:r>
              <a:rPr lang="es-ES" dirty="0" smtClean="0"/>
              <a:t> = </a:t>
            </a:r>
            <a:r>
              <a:rPr lang="es-ES" i="1" dirty="0" smtClean="0"/>
              <a:t>x</a:t>
            </a:r>
            <a:r>
              <a:rPr lang="es-ES" baseline="-25000" dirty="0" smtClean="0"/>
              <a:t>0</a:t>
            </a:r>
            <a:r>
              <a:rPr lang="es-ES" dirty="0" smtClean="0"/>
              <a:t> + </a:t>
            </a:r>
            <a:r>
              <a:rPr lang="es-ES" i="1" dirty="0" smtClean="0"/>
              <a:t>x</a:t>
            </a:r>
            <a:r>
              <a:rPr lang="es-ES" baseline="-25000" dirty="0" smtClean="0"/>
              <a:t>1</a:t>
            </a:r>
          </a:p>
          <a:p>
            <a:pPr marL="0" indent="0">
              <a:buFontTx/>
              <a:buNone/>
              <a:defRPr/>
            </a:pPr>
            <a:r>
              <a:rPr lang="es-ES" i="1" baseline="-25000" dirty="0" smtClean="0"/>
              <a:t>			</a:t>
            </a:r>
            <a:r>
              <a:rPr lang="es-ES" i="1" dirty="0" smtClean="0"/>
              <a:t>y</a:t>
            </a:r>
            <a:r>
              <a:rPr lang="es-ES" baseline="-25000" dirty="0" smtClean="0"/>
              <a:t>2</a:t>
            </a:r>
            <a:r>
              <a:rPr lang="es-ES" dirty="0" smtClean="0"/>
              <a:t> = </a:t>
            </a:r>
            <a:r>
              <a:rPr lang="es-ES" i="1" dirty="0" smtClean="0"/>
              <a:t>x</a:t>
            </a:r>
            <a:r>
              <a:rPr lang="es-ES" baseline="-25000" dirty="0" smtClean="0"/>
              <a:t>0</a:t>
            </a:r>
            <a:r>
              <a:rPr lang="es-ES" dirty="0" smtClean="0"/>
              <a:t> + </a:t>
            </a:r>
            <a:r>
              <a:rPr lang="es-ES" i="1" dirty="0" smtClean="0"/>
              <a:t>x</a:t>
            </a:r>
            <a:r>
              <a:rPr lang="es-ES" baseline="-25000" dirty="0" smtClean="0"/>
              <a:t>1</a:t>
            </a:r>
            <a:r>
              <a:rPr lang="es-ES" dirty="0" smtClean="0"/>
              <a:t>+ </a:t>
            </a:r>
            <a:r>
              <a:rPr lang="es-ES" i="1" dirty="0" smtClean="0"/>
              <a:t>x</a:t>
            </a:r>
            <a:r>
              <a:rPr lang="es-ES" baseline="-25000" dirty="0" smtClean="0"/>
              <a:t>2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“Parallel programming is easy as long as you do not care about performance.”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/>
                <a:cs typeface="Arial" panose="020B0604020202020204" pitchFamily="34" charset="0"/>
              </a:defRPr>
            </a:lvl9pPr>
          </a:lstStyle>
          <a:p>
            <a:pPr eaLnBrk="1" hangingPunct="1"/>
            <a:fld id="{9E8EF9E9-A67B-4D32-89A7-5CFB6FCC55FD}" type="slidenum">
              <a:rPr lang="en-US" altLang="en-US" sz="14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7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7E5701C07FE4C88726E33167A9651" ma:contentTypeVersion="0" ma:contentTypeDescription="Create a new document." ma:contentTypeScope="" ma:versionID="0822269d8b3b0ff3f160990b0f3be2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F460C8-7B53-4624-9622-457F7199B7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01FC863-1EE5-4CD5-A421-A124CF58A0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8FA5CD-C5BB-46B4-B511-F990AC63168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44664</TotalTime>
  <Words>3025</Words>
  <Application>Microsoft Macintosh PowerPoint</Application>
  <PresentationFormat>On-screen Show (4:3)</PresentationFormat>
  <Paragraphs>859</Paragraphs>
  <Slides>51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Design</vt:lpstr>
      <vt:lpstr>CS/EE217   GPU Architecture and Parallel Programming  Lecture 8 Parallel Computation Patterns – Parallel Scan (Prefix Sum)  </vt:lpstr>
      <vt:lpstr>Objective</vt:lpstr>
      <vt:lpstr>(Inclusive) Scan (Prefix-Sum) Definition</vt:lpstr>
      <vt:lpstr>A Inclusive Scan Application Example</vt:lpstr>
      <vt:lpstr>Typical Applications of Scan</vt:lpstr>
      <vt:lpstr>Other Applications</vt:lpstr>
      <vt:lpstr>An Inclusive Sequential Scan</vt:lpstr>
      <vt:lpstr>An Sequential C Implementation</vt:lpstr>
      <vt:lpstr>A Naïve Inclusive Parallel Scan</vt:lpstr>
      <vt:lpstr>Parallel Inclusive Scan using  Reduction Trees</vt:lpstr>
      <vt:lpstr>A Slightly Better Parallel Inclusive Scan Algorithm</vt:lpstr>
      <vt:lpstr>A Kogge-Stone Parallel Scan Algorithm</vt:lpstr>
      <vt:lpstr>A Kogge-Stone Parallel Scan Algorithm</vt:lpstr>
      <vt:lpstr>A Kogge-Stone Parallel Scan Algorithm</vt:lpstr>
      <vt:lpstr>A Kogge-Stone Parallel Scan Algorithm</vt:lpstr>
      <vt:lpstr>Double Buffering</vt:lpstr>
      <vt:lpstr>A Double-Buffered  Kogge-Stone Parallel Scan Algorithm</vt:lpstr>
      <vt:lpstr>Work Efficiency Analysis</vt:lpstr>
      <vt:lpstr>Objective</vt:lpstr>
      <vt:lpstr>A Kogge-Stone Parallel Scan Algorithm</vt:lpstr>
      <vt:lpstr>Improving Efficiency</vt:lpstr>
      <vt:lpstr>Brent-Kung Parallel Scan  - Reduction Step</vt:lpstr>
      <vt:lpstr>Inclusive Post Scan Step</vt:lpstr>
      <vt:lpstr>Inclusive Post Scan Step</vt:lpstr>
      <vt:lpstr>Putting it Together</vt:lpstr>
      <vt:lpstr>Reduction Step Kernel Code</vt:lpstr>
      <vt:lpstr>Reduction Step Kernel Code</vt:lpstr>
      <vt:lpstr>Putting it together</vt:lpstr>
      <vt:lpstr>Post Scan Step </vt:lpstr>
      <vt:lpstr>Work Analysis</vt:lpstr>
      <vt:lpstr>A couple of details</vt:lpstr>
      <vt:lpstr>Overall Flow of Complete Scan A Hierarchical Approach</vt:lpstr>
      <vt:lpstr>Using Global Memory Contents in CUDA</vt:lpstr>
      <vt:lpstr>Overall Flow of Complete Scan A Hierarchical Approach</vt:lpstr>
      <vt:lpstr>Working on Arbitrary Length Input</vt:lpstr>
      <vt:lpstr>(Exclusive) Scan Definition</vt:lpstr>
      <vt:lpstr>Why Exclusive Scan</vt:lpstr>
      <vt:lpstr>An Exclusive Post Scan Step (Add-move Operation)</vt:lpstr>
      <vt:lpstr>Exclusive Post Scan Step</vt:lpstr>
      <vt:lpstr>Exclusive Post Scan Step </vt:lpstr>
      <vt:lpstr>Exclusive Scan Example – Reduction Step</vt:lpstr>
      <vt:lpstr>Reduction Step (cont.)</vt:lpstr>
      <vt:lpstr>Reduction Step (cont.)</vt:lpstr>
      <vt:lpstr>Reduction Step (cont.)</vt:lpstr>
      <vt:lpstr>Zero the Last Element</vt:lpstr>
      <vt:lpstr>Post Scan Step from Partial Sums </vt:lpstr>
      <vt:lpstr>Post Scan Step from Partial Sums (cont.)</vt:lpstr>
      <vt:lpstr>Post Scan From Partial Sums (cont.)</vt:lpstr>
      <vt:lpstr>Post Scan Step From Partial Sums (cont.)</vt:lpstr>
      <vt:lpstr>A simpler exclusive scan kernel</vt:lpstr>
      <vt:lpstr>Any More Questions? Read Chapter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297</cp:revision>
  <dcterms:created xsi:type="dcterms:W3CDTF">1601-01-01T00:00:00Z</dcterms:created>
  <dcterms:modified xsi:type="dcterms:W3CDTF">2019-10-23T00:40:06Z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0x010100FCF7E5701C07FE4C88726E33167A9651</vt:lpwstr>
  </property>
</Properties>
</file>