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8"/>
  </p:notesMasterIdLst>
  <p:handoutMasterIdLst>
    <p:handoutMasterId r:id="rId49"/>
  </p:handoutMasterIdLst>
  <p:sldIdLst>
    <p:sldId id="256" r:id="rId5"/>
    <p:sldId id="433" r:id="rId6"/>
    <p:sldId id="429" r:id="rId7"/>
    <p:sldId id="434" r:id="rId8"/>
    <p:sldId id="435" r:id="rId9"/>
    <p:sldId id="436" r:id="rId10"/>
    <p:sldId id="430" r:id="rId11"/>
    <p:sldId id="437" r:id="rId12"/>
    <p:sldId id="431" r:id="rId13"/>
    <p:sldId id="432" r:id="rId14"/>
    <p:sldId id="426" r:id="rId15"/>
    <p:sldId id="427" r:id="rId16"/>
    <p:sldId id="428" r:id="rId17"/>
    <p:sldId id="408" r:id="rId18"/>
    <p:sldId id="413" r:id="rId19"/>
    <p:sldId id="415" r:id="rId20"/>
    <p:sldId id="438" r:id="rId21"/>
    <p:sldId id="439" r:id="rId22"/>
    <p:sldId id="440" r:id="rId23"/>
    <p:sldId id="412" r:id="rId24"/>
    <p:sldId id="416" r:id="rId25"/>
    <p:sldId id="417" r:id="rId26"/>
    <p:sldId id="418" r:id="rId27"/>
    <p:sldId id="419" r:id="rId28"/>
    <p:sldId id="423" r:id="rId29"/>
    <p:sldId id="441" r:id="rId30"/>
    <p:sldId id="442" r:id="rId31"/>
    <p:sldId id="443" r:id="rId32"/>
    <p:sldId id="444" r:id="rId33"/>
    <p:sldId id="445" r:id="rId34"/>
    <p:sldId id="446" r:id="rId35"/>
    <p:sldId id="447" r:id="rId36"/>
    <p:sldId id="448" r:id="rId37"/>
    <p:sldId id="449" r:id="rId38"/>
    <p:sldId id="450" r:id="rId39"/>
    <p:sldId id="451" r:id="rId40"/>
    <p:sldId id="452" r:id="rId41"/>
    <p:sldId id="453" r:id="rId42"/>
    <p:sldId id="454" r:id="rId43"/>
    <p:sldId id="455" r:id="rId44"/>
    <p:sldId id="456" r:id="rId45"/>
    <p:sldId id="457" r:id="rId46"/>
    <p:sldId id="411" r:id="rId4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Palatino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8" autoAdjust="0"/>
    <p:restoredTop sz="84291" autoAdjust="0"/>
  </p:normalViewPr>
  <p:slideViewPr>
    <p:cSldViewPr>
      <p:cViewPr varScale="1">
        <p:scale>
          <a:sx n="65" d="100"/>
          <a:sy n="65" d="100"/>
        </p:scale>
        <p:origin x="-229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Relationship Id="rId2" Type="http://schemas.openxmlformats.org/officeDocument/2006/relationships/slide" Target="slides/slide2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pPr>
              <a:defRPr/>
            </a:pPr>
            <a:fld id="{A568CFEF-5782-4DCA-A699-6447976347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513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t" anchorCtr="0" compatLnSpc="1">
            <a:prstTxWarp prst="textNoShape">
              <a:avLst/>
            </a:prstTxWarp>
          </a:bodyPr>
          <a:lstStyle>
            <a:lvl1pPr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t" anchorCtr="0" compatLnSpc="1">
            <a:prstTxWarp prst="textNoShape">
              <a:avLst/>
            </a:prstTxWarp>
          </a:bodyPr>
          <a:lstStyle>
            <a:lvl1pPr algn="r"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0250" y="4560888"/>
            <a:ext cx="585470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b" anchorCtr="0" compatLnSpc="1">
            <a:prstTxWarp prst="textNoShape">
              <a:avLst/>
            </a:prstTxWarp>
          </a:bodyPr>
          <a:lstStyle>
            <a:lvl1pPr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b" anchorCtr="0" compatLnSpc="1">
            <a:prstTxWarp prst="textNoShape">
              <a:avLst/>
            </a:prstTxWarp>
          </a:bodyPr>
          <a:lstStyle>
            <a:lvl1pPr algn="r"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CCB83ED-4E01-460E-809E-666DD18D8C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30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Elements that are involved in</a:t>
            </a:r>
            <a:r>
              <a:rPr lang="en-US" baseline="0" dirty="0" smtClean="0"/>
              <a:t> multiple tiles and loaded by multiple blocks are commonly referred to as halo elements. In this example, n = 2, the mask window size is 2n+1.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CB83ED-4E01-460E-809E-666DD18D8CC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289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</a:t>
            </a:r>
            <a:r>
              <a:rPr lang="en-US" baseline="0" dirty="0" smtClean="0"/>
              <a:t> is the half of the tile width n = </a:t>
            </a:r>
            <a:r>
              <a:rPr lang="en-US" baseline="0" dirty="0" err="1" smtClean="0"/>
              <a:t>Mask_width</a:t>
            </a:r>
            <a:r>
              <a:rPr lang="en-US" baseline="0" dirty="0" smtClean="0"/>
              <a:t>/2.</a:t>
            </a:r>
          </a:p>
          <a:p>
            <a:endParaRPr lang="en-US" baseline="0" dirty="0" smtClean="0"/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In the first statement, we map the thread index to the element index into the previous tile with the expression (blockIdx.x-1)*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blockDim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. x1+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threadIdx.x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We then pick only the last n threads to load the needed left halo elements using the condition in the if statement. For example, In Figure 8.6,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blockDim.x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equals 4 and n equals 2;only threads 2 and 3 will be used. Threads 0 and 1 will not load any thing due to the failed condition.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CB83ED-4E01-460E-809E-666DD18D8CC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225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</a:t>
            </a:r>
            <a:r>
              <a:rPr lang="en-US" baseline="0" dirty="0" smtClean="0"/>
              <a:t> is the half of the tile width n = </a:t>
            </a:r>
            <a:r>
              <a:rPr lang="en-US" baseline="0" dirty="0" err="1" smtClean="0"/>
              <a:t>Mask_width</a:t>
            </a:r>
            <a:r>
              <a:rPr lang="en-US" baseline="0" dirty="0" smtClean="0"/>
              <a:t>/2. So for internal elements, we need to shift the position by n.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CB83ED-4E01-460E-809E-666DD18D8CC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336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the</a:t>
            </a:r>
            <a:r>
              <a:rPr lang="en-US" baseline="0" dirty="0" smtClean="0"/>
              <a:t> the right halo element, the position is shifted to n + </a:t>
            </a:r>
            <a:r>
              <a:rPr lang="en-US" baseline="0" dirty="0" err="1" smtClean="0"/>
              <a:t>blockDim</a:t>
            </a:r>
            <a:r>
              <a:rPr lang="en-US" baseline="0" dirty="0" smtClean="0"/>
              <a:t>, which is the mask width,.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CB83ED-4E01-460E-809E-666DD18D8CC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739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Now, each thread will use the use </a:t>
            </a:r>
            <a:r>
              <a:rPr lang="en-US" dirty="0" err="1" smtClean="0"/>
              <a:t>N_ds</a:t>
            </a:r>
            <a:r>
              <a:rPr lang="en-US" dirty="0" smtClean="0"/>
              <a:t>[</a:t>
            </a:r>
            <a:r>
              <a:rPr lang="en-US" dirty="0" err="1" smtClean="0"/>
              <a:t>threadIdx.x</a:t>
            </a:r>
            <a:r>
              <a:rPr lang="en-US" dirty="0" smtClean="0"/>
              <a:t>] through </a:t>
            </a:r>
            <a:r>
              <a:rPr lang="en-US" dirty="0" err="1" smtClean="0"/>
              <a:t>N_ds</a:t>
            </a:r>
            <a:r>
              <a:rPr lang="en-US" dirty="0" smtClean="0"/>
              <a:t>[thread[Idx.x+Mask_Width-1]. Note that the</a:t>
            </a:r>
            <a:r>
              <a:rPr lang="en-US" baseline="0" dirty="0" smtClean="0"/>
              <a:t> halo elements has shift the </a:t>
            </a:r>
            <a:r>
              <a:rPr lang="en-US" baseline="0" dirty="0" err="1" smtClean="0"/>
              <a:t>N_ds</a:t>
            </a:r>
            <a:r>
              <a:rPr lang="en-US" baseline="0" dirty="0" smtClean="0"/>
              <a:t> element position by n already.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CB83ED-4E01-460E-809E-666DD18D8CC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846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Simple tiled 1D</a:t>
            </a:r>
            <a:r>
              <a:rPr lang="en-US" baseline="0" dirty="0" smtClean="0"/>
              <a:t> convolution – general caching or using L2 cache to avoid using halo elements. In this case, you need to read from both shared memory (</a:t>
            </a:r>
            <a:r>
              <a:rPr lang="en-US" baseline="0" dirty="0" err="1" smtClean="0"/>
              <a:t>N_ds</a:t>
            </a:r>
            <a:r>
              <a:rPr lang="en-US" baseline="0" dirty="0" smtClean="0"/>
              <a:t>) and the global memory N[] directly and hope N[] is cached in L2.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For statement:</a:t>
            </a:r>
            <a:r>
              <a:rPr lang="en-US" baseline="0" dirty="0" smtClean="0"/>
              <a:t>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 += 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N_ds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threadIdx.x+j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-(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Mask_Width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/2)]*M[j]; the offset</a:t>
            </a:r>
            <a:r>
              <a:rPr lang="en-US" sz="1200" baseline="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200" baseline="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Mask_Width</a:t>
            </a:r>
            <a:r>
              <a:rPr lang="en-US" sz="1200" baseline="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/2) is needed as we compute the convolution from </a:t>
            </a:r>
            <a:r>
              <a:rPr lang="en-US" sz="1200" baseline="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aseline="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–n to </a:t>
            </a:r>
            <a:r>
              <a:rPr lang="en-US" sz="1200" baseline="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i+n</a:t>
            </a:r>
            <a:r>
              <a:rPr lang="en-US" sz="1200" baseline="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for the N[</a:t>
            </a:r>
            <a:r>
              <a:rPr lang="en-US" sz="1200" baseline="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aseline="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</a:t>
            </a:r>
            <a:endParaRPr lang="en-US" sz="12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CB83ED-4E01-460E-809E-666DD18D8CC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580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instance,</a:t>
            </a:r>
            <a:r>
              <a:rPr lang="en-US" baseline="0" dirty="0" smtClean="0"/>
              <a:t> element 3 are used in the 6 examples (should include more). So in general, it is KERNEL_SIZE*KERNEL_SIZE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CB83ED-4E01-460E-809E-666DD18D8CC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45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reason for this is that we</a:t>
            </a:r>
            <a:r>
              <a:rPr lang="en-US" baseline="0" dirty="0" smtClean="0"/>
              <a:t> don</a:t>
            </a:r>
            <a:r>
              <a:rPr lang="fr-FR" baseline="0" dirty="0" smtClean="0"/>
              <a:t>’</a:t>
            </a:r>
            <a:r>
              <a:rPr lang="en-US" baseline="0" dirty="0" smtClean="0"/>
              <a:t>t use ghost elements in this case. Instead, we use concept of input tiles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CB83ED-4E01-460E-809E-666DD18D8CC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048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the input tiles</a:t>
            </a:r>
            <a:r>
              <a:rPr lang="en-US" baseline="0" dirty="0" smtClean="0"/>
              <a:t> will cover the output tiles with </a:t>
            </a:r>
            <a:r>
              <a:rPr lang="en-US" baseline="0" dirty="0" err="1" smtClean="0"/>
              <a:t>mask_width</a:t>
            </a:r>
            <a:r>
              <a:rPr lang="en-US" baseline="0" dirty="0" smtClean="0"/>
              <a:t>/2 as the green boundary size.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CB83ED-4E01-460E-809E-666DD18D8CC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189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495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3ACE8-8BAC-46C1-B627-183E9680EF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684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20349-23CC-4315-B52A-8B5EA6C32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72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28600"/>
            <a:ext cx="20764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60769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41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97005-C903-4FF3-8E65-31A91E2CA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69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524000"/>
            <a:ext cx="83058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B086D-983A-4685-A836-21D91F9D57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61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83058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495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2F8EA-DE25-438C-A4E0-08F1164E1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55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862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5D055-4D22-469A-9F01-841D1A1CC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38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572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3F05F-EAFF-4EA8-B03B-1CC39608B5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812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835D1-358E-4799-80E5-2CBF3CC63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25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572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9F8BC-9C45-403F-B560-DE548B3374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12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495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BC04C-D4CF-46D7-9A78-CB0DF9712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46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495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FC335-8AC9-4C4F-8F08-44EA6E182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13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49198-2288-492C-99A4-2BDC35142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52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41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BE24A-33F4-4405-B11B-9A2D65EC8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253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24600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33D81-E6CA-4E60-8B4C-6FD5E1787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88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8305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324600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© David Kirk/NVIDIA and Wen-mei W. Hwu       ECE408/CS483/ECE498al University of Illinois, 2007-2012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7D15E988-30D5-4C4E-A5FD-154838FE5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304800" y="228600"/>
            <a:ext cx="0" cy="6400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381000" y="228600"/>
            <a:ext cx="0" cy="64008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65E5FD67-3734-45DF-B153-CC6311D1C3EB}" type="slidenum">
              <a:rPr lang="en-US" sz="1400" smtClean="0">
                <a:latin typeface="Times New Roman" pitchFamily="18" charset="0"/>
              </a:rPr>
              <a:pPr eaLnBrk="1" hangingPunct="1"/>
              <a:t>1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286000"/>
            <a:ext cx="830580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Arial" charset="0"/>
                <a:ea typeface="Gulim" charset="0"/>
                <a:cs typeface="Gulim" charset="0"/>
              </a:rPr>
              <a:t>CS/EE 217</a:t>
            </a:r>
            <a:r>
              <a:rPr lang="en-US" sz="3600" dirty="0">
                <a:latin typeface="Arial" charset="0"/>
                <a:ea typeface="Gulim" charset="0"/>
                <a:cs typeface="Gulim" charset="0"/>
              </a:rPr>
              <a:t>: GPU Architecture and Parallel Programming</a:t>
            </a:r>
            <a:br>
              <a:rPr lang="en-US" sz="3600" dirty="0">
                <a:latin typeface="Arial" charset="0"/>
                <a:ea typeface="Gulim" charset="0"/>
                <a:cs typeface="Gulim" charset="0"/>
              </a:rPr>
            </a:br>
            <a:r>
              <a:rPr lang="en-US" sz="3600" dirty="0">
                <a:latin typeface="Arial" charset="0"/>
                <a:ea typeface="Gulim" charset="0"/>
                <a:cs typeface="Gulim" charset="0"/>
              </a:rPr>
              <a:t/>
            </a:r>
            <a:br>
              <a:rPr lang="en-US" sz="3600" dirty="0">
                <a:latin typeface="Arial" charset="0"/>
                <a:ea typeface="Gulim" charset="0"/>
                <a:cs typeface="Gulim" charset="0"/>
              </a:rPr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dirty="0" smtClean="0"/>
              <a:t>Tiled Convolution</a:t>
            </a:r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324600"/>
            <a:ext cx="4419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68275" indent="-168275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200" dirty="0" smtClean="0"/>
              <a:t>© David Kirk/NVIDIA and Wen-</a:t>
            </a:r>
            <a:r>
              <a:rPr lang="en-US" sz="1200" dirty="0" err="1" smtClean="0"/>
              <a:t>mei</a:t>
            </a:r>
            <a:r>
              <a:rPr lang="en-US" sz="1200" dirty="0" smtClean="0"/>
              <a:t> W. </a:t>
            </a:r>
            <a:r>
              <a:rPr lang="en-US" sz="1200" dirty="0" err="1" smtClean="0"/>
              <a:t>Hwu</a:t>
            </a:r>
            <a:r>
              <a:rPr lang="en-US" sz="1200" dirty="0" smtClean="0"/>
              <a:t> University of Illinois, 2007-2012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Box 3"/>
          <p:cNvSpPr txBox="1">
            <a:spLocks noChangeArrowheads="1"/>
          </p:cNvSpPr>
          <p:nvPr/>
        </p:nvSpPr>
        <p:spPr bwMode="auto">
          <a:xfrm>
            <a:off x="273050" y="182563"/>
            <a:ext cx="8596313" cy="63401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__global__ void convolution_1D_basic_kernel(float *N, float *P,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Mask_Width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Width) {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__shared__ float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N_ds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[TILE_SIZE];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N_ds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= N[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__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syncthreads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This_tile_start_point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Next_tile_start_point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+ 1) *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N_start_point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Mask_Width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/2);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float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Pvalue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j = 0; j &lt;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Mask_Width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 j ++) {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N_index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N_start_point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j;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if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N_index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&gt;= 0  &amp;&amp;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N_index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&lt; Width) {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if ((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N_index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&gt;=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This_tile_start_point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&amp;&amp;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N_index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Next_tile_start_point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)) {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 += </a:t>
            </a:r>
            <a:r>
              <a:rPr lang="en-US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N_ds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threadIdx.x+j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-(</a:t>
            </a:r>
            <a:r>
              <a:rPr lang="en-US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Mask_Width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/2)]*M[j];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} else {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Pvalue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+= N[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N_index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* M[j];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P[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Pvalue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F49198-2288-492C-99A4-2BDC3514292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12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convolution with Tiling P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Use a thread block to calculate a tile of P</a:t>
            </a:r>
          </a:p>
          <a:p>
            <a:pPr lvl="1"/>
            <a:r>
              <a:rPr lang="en-US" smtClean="0"/>
              <a:t>Thread Block size determined by the TILE_SIZE</a:t>
            </a:r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624C0028-51F1-451D-8F67-2A8E92088F0B}" type="slidenum">
              <a:rPr lang="en-US" sz="1400" smtClean="0">
                <a:latin typeface="Times New Roman" pitchFamily="18" charset="0"/>
              </a:rPr>
              <a:pPr eaLnBrk="1" hangingPunct="1"/>
              <a:t>11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36700" y="2857500"/>
            <a:ext cx="6400800" cy="318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62100" y="28448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628900" y="28448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695700" y="28575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762500" y="28575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816600" y="28575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870700" y="28575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536700" y="39116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603500" y="39243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695700" y="39116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49800" y="39116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816600" y="39116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536700" y="49784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628900" y="49784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695700" y="49784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762500" y="49911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829300" y="49784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883400" y="38989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943100" y="3302000"/>
            <a:ext cx="127000" cy="889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31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Tiling N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element in the tile is used in calculating up to MASK_SIZE * MASK_SIZE P elements (all elements in the tile)</a:t>
            </a:r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A89D782C-307B-4A1D-898D-3CB53468298D}" type="slidenum">
              <a:rPr lang="en-US" sz="1400" smtClean="0">
                <a:latin typeface="Times New Roman" pitchFamily="18" charset="0"/>
              </a:rPr>
              <a:pPr eaLnBrk="1" hangingPunct="1"/>
              <a:t>12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7" name="Rectangle 6"/>
          <p:cNvSpPr/>
          <p:nvPr/>
        </p:nvSpPr>
        <p:spPr>
          <a:xfrm>
            <a:off x="153035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8" name="Rectangle 7"/>
          <p:cNvSpPr/>
          <p:nvPr/>
        </p:nvSpPr>
        <p:spPr>
          <a:xfrm>
            <a:off x="183515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9" name="Rectangle 8"/>
          <p:cNvSpPr/>
          <p:nvPr/>
        </p:nvSpPr>
        <p:spPr>
          <a:xfrm>
            <a:off x="213360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3840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19200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30350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833563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133600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438400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21920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53035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28800" y="35052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13995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43840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21920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53035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82880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13995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43840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21920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0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53035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82880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13995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43840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27660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58775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89255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19100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49580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276600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587750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890963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191000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495800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27660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58775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886200" y="35052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197350" y="35052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49580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27660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58775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88620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19735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49580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27660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0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58775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88620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19735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49580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581400" y="2895600"/>
            <a:ext cx="1524000" cy="1524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200150" y="2908300"/>
            <a:ext cx="1524000" cy="1524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63245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85" name="Rectangle 84"/>
          <p:cNvSpPr/>
          <p:nvPr/>
        </p:nvSpPr>
        <p:spPr>
          <a:xfrm>
            <a:off x="594360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86" name="Rectangle 85"/>
          <p:cNvSpPr/>
          <p:nvPr/>
        </p:nvSpPr>
        <p:spPr>
          <a:xfrm>
            <a:off x="624840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87" name="Rectangle 86"/>
          <p:cNvSpPr/>
          <p:nvPr/>
        </p:nvSpPr>
        <p:spPr>
          <a:xfrm>
            <a:off x="654685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88" name="Rectangle 87"/>
          <p:cNvSpPr/>
          <p:nvPr/>
        </p:nvSpPr>
        <p:spPr>
          <a:xfrm>
            <a:off x="6851650" y="2895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89" name="Rectangle 88"/>
          <p:cNvSpPr/>
          <p:nvPr/>
        </p:nvSpPr>
        <p:spPr>
          <a:xfrm>
            <a:off x="5632450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90" name="Rectangle 89"/>
          <p:cNvSpPr/>
          <p:nvPr/>
        </p:nvSpPr>
        <p:spPr>
          <a:xfrm>
            <a:off x="5943600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91" name="Rectangle 90"/>
          <p:cNvSpPr/>
          <p:nvPr/>
        </p:nvSpPr>
        <p:spPr>
          <a:xfrm>
            <a:off x="6246813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92" name="Rectangle 91"/>
          <p:cNvSpPr/>
          <p:nvPr/>
        </p:nvSpPr>
        <p:spPr>
          <a:xfrm>
            <a:off x="6546850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93" name="Rectangle 92"/>
          <p:cNvSpPr/>
          <p:nvPr/>
        </p:nvSpPr>
        <p:spPr>
          <a:xfrm>
            <a:off x="6851650" y="320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94" name="Rectangle 93"/>
          <p:cNvSpPr/>
          <p:nvPr/>
        </p:nvSpPr>
        <p:spPr>
          <a:xfrm>
            <a:off x="563245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94360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96" name="Rectangle 95"/>
          <p:cNvSpPr/>
          <p:nvPr/>
        </p:nvSpPr>
        <p:spPr>
          <a:xfrm>
            <a:off x="6242050" y="35052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97" name="Rectangle 96"/>
          <p:cNvSpPr/>
          <p:nvPr/>
        </p:nvSpPr>
        <p:spPr>
          <a:xfrm>
            <a:off x="655320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851650" y="35052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99" name="Rectangle 98"/>
          <p:cNvSpPr/>
          <p:nvPr/>
        </p:nvSpPr>
        <p:spPr>
          <a:xfrm>
            <a:off x="563245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594360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624205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655320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6851650" y="3810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563245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0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594360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624205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655320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6851650" y="4114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6242050" y="2895600"/>
            <a:ext cx="1524000" cy="1524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1193800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1504950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1809750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2109788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2414588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193800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1504950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1808163" y="54864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2109788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2414588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1193800" y="5791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1504950" y="5791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1804988" y="57912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2114550" y="5791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2414588" y="5791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119380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150495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1804988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211455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2414588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119380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0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150495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1804988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211455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2414588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1200150" y="4876800"/>
            <a:ext cx="1524000" cy="1524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3429000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3740150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38" name="Rectangle 137"/>
          <p:cNvSpPr/>
          <p:nvPr/>
        </p:nvSpPr>
        <p:spPr>
          <a:xfrm>
            <a:off x="4044950" y="51816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4343400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4648200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3429000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3740150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4043363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4343400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45" name="Rectangle 144"/>
          <p:cNvSpPr/>
          <p:nvPr/>
        </p:nvSpPr>
        <p:spPr>
          <a:xfrm>
            <a:off x="4648200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46" name="Rectangle 145"/>
          <p:cNvSpPr/>
          <p:nvPr/>
        </p:nvSpPr>
        <p:spPr>
          <a:xfrm>
            <a:off x="3429000" y="5791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47" name="Rectangle 146"/>
          <p:cNvSpPr/>
          <p:nvPr/>
        </p:nvSpPr>
        <p:spPr>
          <a:xfrm>
            <a:off x="3740150" y="5791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4038600" y="57912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49" name="Rectangle 148"/>
          <p:cNvSpPr/>
          <p:nvPr/>
        </p:nvSpPr>
        <p:spPr>
          <a:xfrm>
            <a:off x="4349750" y="5791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4648200" y="5791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51" name="Rectangle 150"/>
          <p:cNvSpPr/>
          <p:nvPr/>
        </p:nvSpPr>
        <p:spPr>
          <a:xfrm>
            <a:off x="342900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52" name="Rectangle 151"/>
          <p:cNvSpPr/>
          <p:nvPr/>
        </p:nvSpPr>
        <p:spPr>
          <a:xfrm>
            <a:off x="374015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403860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54" name="Rectangle 153"/>
          <p:cNvSpPr/>
          <p:nvPr/>
        </p:nvSpPr>
        <p:spPr>
          <a:xfrm>
            <a:off x="434975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55" name="Rectangle 154"/>
          <p:cNvSpPr/>
          <p:nvPr/>
        </p:nvSpPr>
        <p:spPr>
          <a:xfrm>
            <a:off x="464820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342900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0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374015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58" name="Rectangle 157"/>
          <p:cNvSpPr/>
          <p:nvPr/>
        </p:nvSpPr>
        <p:spPr>
          <a:xfrm>
            <a:off x="403860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59" name="Rectangle 158"/>
          <p:cNvSpPr/>
          <p:nvPr/>
        </p:nvSpPr>
        <p:spPr>
          <a:xfrm>
            <a:off x="434975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464820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61" name="Rectangle 160"/>
          <p:cNvSpPr/>
          <p:nvPr/>
        </p:nvSpPr>
        <p:spPr>
          <a:xfrm>
            <a:off x="3435350" y="4572000"/>
            <a:ext cx="1524000" cy="1524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5632450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63" name="Rectangle 162"/>
          <p:cNvSpPr/>
          <p:nvPr/>
        </p:nvSpPr>
        <p:spPr>
          <a:xfrm>
            <a:off x="5943600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64" name="Rectangle 163"/>
          <p:cNvSpPr/>
          <p:nvPr/>
        </p:nvSpPr>
        <p:spPr>
          <a:xfrm>
            <a:off x="6248400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6546850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66" name="Rectangle 165"/>
          <p:cNvSpPr/>
          <p:nvPr/>
        </p:nvSpPr>
        <p:spPr>
          <a:xfrm>
            <a:off x="6851650" y="5181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167" name="Rectangle 166"/>
          <p:cNvSpPr/>
          <p:nvPr/>
        </p:nvSpPr>
        <p:spPr>
          <a:xfrm>
            <a:off x="5632450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68" name="Rectangle 167"/>
          <p:cNvSpPr/>
          <p:nvPr/>
        </p:nvSpPr>
        <p:spPr>
          <a:xfrm>
            <a:off x="5943600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69" name="Rectangle 168"/>
          <p:cNvSpPr/>
          <p:nvPr/>
        </p:nvSpPr>
        <p:spPr>
          <a:xfrm>
            <a:off x="6246813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70" name="Rectangle 169"/>
          <p:cNvSpPr/>
          <p:nvPr/>
        </p:nvSpPr>
        <p:spPr>
          <a:xfrm>
            <a:off x="6546850" y="54864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71" name="Rectangle 170"/>
          <p:cNvSpPr/>
          <p:nvPr/>
        </p:nvSpPr>
        <p:spPr>
          <a:xfrm>
            <a:off x="6851650" y="5486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5632450" y="5791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73" name="Rectangle 172"/>
          <p:cNvSpPr/>
          <p:nvPr/>
        </p:nvSpPr>
        <p:spPr>
          <a:xfrm>
            <a:off x="5943600" y="5791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74" name="Rectangle 173"/>
          <p:cNvSpPr/>
          <p:nvPr/>
        </p:nvSpPr>
        <p:spPr>
          <a:xfrm>
            <a:off x="6242050" y="57912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75" name="Rectangle 174"/>
          <p:cNvSpPr/>
          <p:nvPr/>
        </p:nvSpPr>
        <p:spPr>
          <a:xfrm>
            <a:off x="6553200" y="5791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76" name="Rectangle 175"/>
          <p:cNvSpPr/>
          <p:nvPr/>
        </p:nvSpPr>
        <p:spPr>
          <a:xfrm>
            <a:off x="6851650" y="5791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563245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594360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624205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655320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6851650" y="609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563245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0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594360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624205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85" name="Rectangle 184"/>
          <p:cNvSpPr/>
          <p:nvPr/>
        </p:nvSpPr>
        <p:spPr>
          <a:xfrm>
            <a:off x="655320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6851650" y="6400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5937250" y="4876800"/>
            <a:ext cx="1524000" cy="1524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535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High-Level Tiling Strategy</a:t>
            </a:r>
          </a:p>
        </p:txBody>
      </p:sp>
      <p:sp>
        <p:nvSpPr>
          <p:cNvPr id="36867" name="Content Placeholder 7"/>
          <p:cNvSpPr>
            <a:spLocks noGrp="1"/>
          </p:cNvSpPr>
          <p:nvPr>
            <p:ph idx="1"/>
          </p:nvPr>
        </p:nvSpPr>
        <p:spPr>
          <a:xfrm>
            <a:off x="685800" y="1524000"/>
            <a:ext cx="8305800" cy="1524000"/>
          </a:xfrm>
        </p:spPr>
        <p:txBody>
          <a:bodyPr/>
          <a:lstStyle/>
          <a:p>
            <a:r>
              <a:rPr lang="en-US" smtClean="0"/>
              <a:t>Load a tile of N into shared memory (SM)</a:t>
            </a:r>
          </a:p>
          <a:p>
            <a:pPr lvl="1"/>
            <a:r>
              <a:rPr lang="en-US" smtClean="0"/>
              <a:t>All threads participate in loading</a:t>
            </a:r>
          </a:p>
          <a:p>
            <a:pPr lvl="1"/>
            <a:r>
              <a:rPr lang="en-US" smtClean="0"/>
              <a:t>A subset of threads then use each N element in SM</a:t>
            </a:r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9BFDB2FC-3F96-4B74-8B1A-D648925750EA}" type="slidenum">
              <a:rPr lang="en-US" sz="1400" smtClean="0">
                <a:latin typeface="Times New Roman" pitchFamily="18" charset="0"/>
              </a:rPr>
              <a:pPr eaLnBrk="1" hangingPunct="1"/>
              <a:t>13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24200" y="3429000"/>
            <a:ext cx="3276600" cy="3124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871" name="TextBox 8"/>
          <p:cNvSpPr txBox="1">
            <a:spLocks noChangeArrowheads="1"/>
          </p:cNvSpPr>
          <p:nvPr/>
        </p:nvSpPr>
        <p:spPr bwMode="auto">
          <a:xfrm>
            <a:off x="4178300" y="2984500"/>
            <a:ext cx="1665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2400"/>
              <a:t>TILE_SIZE</a:t>
            </a:r>
          </a:p>
        </p:txBody>
      </p:sp>
      <p:sp>
        <p:nvSpPr>
          <p:cNvPr id="36872" name="TextBox 9"/>
          <p:cNvSpPr txBox="1">
            <a:spLocks noChangeArrowheads="1"/>
          </p:cNvSpPr>
          <p:nvPr/>
        </p:nvSpPr>
        <p:spPr bwMode="auto">
          <a:xfrm rot="-5400000">
            <a:off x="1923256" y="4760120"/>
            <a:ext cx="166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2400"/>
              <a:t>TILE_SIZE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10000" y="4038600"/>
            <a:ext cx="1201738" cy="1100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874" name="TextBox 11"/>
          <p:cNvSpPr txBox="1">
            <a:spLocks noChangeArrowheads="1"/>
          </p:cNvSpPr>
          <p:nvPr/>
        </p:nvSpPr>
        <p:spPr bwMode="auto">
          <a:xfrm rot="-5400000">
            <a:off x="2863057" y="4487069"/>
            <a:ext cx="1555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KERNEL_SIZE</a:t>
            </a:r>
          </a:p>
        </p:txBody>
      </p:sp>
      <p:sp>
        <p:nvSpPr>
          <p:cNvPr id="36875" name="TextBox 12"/>
          <p:cNvSpPr txBox="1">
            <a:spLocks noChangeArrowheads="1"/>
          </p:cNvSpPr>
          <p:nvPr/>
        </p:nvSpPr>
        <p:spPr bwMode="auto">
          <a:xfrm>
            <a:off x="3708400" y="3708400"/>
            <a:ext cx="15573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KERNEL_SIZE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300538" y="4414838"/>
            <a:ext cx="219075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309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Output Tiling and Thread Index  (P)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35000" y="1327150"/>
            <a:ext cx="8305800" cy="4572000"/>
          </a:xfrm>
        </p:spPr>
        <p:txBody>
          <a:bodyPr/>
          <a:lstStyle/>
          <a:p>
            <a:r>
              <a:rPr lang="en-US" smtClean="0"/>
              <a:t>Use a thread block to calculate a tile of P</a:t>
            </a:r>
          </a:p>
          <a:p>
            <a:pPr lvl="1"/>
            <a:r>
              <a:rPr lang="en-US" smtClean="0"/>
              <a:t>Each output tile is of TILE_SIZE for both x and y </a:t>
            </a: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8AADE065-161B-43F2-A778-4C3E79625E94}" type="slidenum">
              <a:rPr lang="en-US" sz="1400" smtClean="0">
                <a:latin typeface="Times New Roman" pitchFamily="18" charset="0"/>
              </a:rPr>
              <a:pPr eaLnBrk="1" hangingPunct="1"/>
              <a:t>14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62100" y="3124200"/>
            <a:ext cx="6400800" cy="318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87500" y="31115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654300" y="31115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21100" y="31242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787900" y="31242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842000" y="31242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896100" y="31242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562100" y="41783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628900" y="41910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721100" y="41783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75200" y="41783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842000" y="41783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562100" y="52451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654300" y="52451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721100" y="52451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787900" y="52578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854700" y="52451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908800" y="41656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968500" y="3568700"/>
            <a:ext cx="127000" cy="889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33" name="Rectangle 1"/>
          <p:cNvSpPr>
            <a:spLocks noChangeArrowheads="1"/>
          </p:cNvSpPr>
          <p:nvPr/>
        </p:nvSpPr>
        <p:spPr bwMode="auto">
          <a:xfrm>
            <a:off x="1562100" y="2508250"/>
            <a:ext cx="60071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/>
              <a:t>col_o = blockIdx.x * TILE_SIZE + tx;</a:t>
            </a:r>
            <a:endParaRPr lang="en-US" sz="2400"/>
          </a:p>
        </p:txBody>
      </p:sp>
      <p:sp>
        <p:nvSpPr>
          <p:cNvPr id="17434" name="Rectangle 25"/>
          <p:cNvSpPr>
            <a:spLocks noChangeArrowheads="1"/>
          </p:cNvSpPr>
          <p:nvPr/>
        </p:nvSpPr>
        <p:spPr bwMode="auto">
          <a:xfrm rot="-5400000">
            <a:off x="-1146969" y="4317207"/>
            <a:ext cx="4656137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/>
              <a:t> </a:t>
            </a:r>
            <a:r>
              <a:rPr lang="en-US" sz="2000" b="1"/>
              <a:t>row_o = blockIdx.y*TILE_SIZE + ty;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1403350" y="1803400"/>
            <a:ext cx="45593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70100" y="2413000"/>
            <a:ext cx="3276600" cy="3124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48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Input tiles need to be larger than output tiles.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070100" y="5537200"/>
            <a:ext cx="3276600" cy="6223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1403350" y="1803400"/>
            <a:ext cx="666750" cy="43561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5346700" y="2413000"/>
            <a:ext cx="615950" cy="3759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00"/>
              </a:solidFill>
            </a:endParaRPr>
          </a:p>
        </p:txBody>
      </p:sp>
      <p:sp>
        <p:nvSpPr>
          <p:cNvPr id="2048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F39DF853-503A-4CDC-BA5C-084C347A5F5C}" type="slidenum">
              <a:rPr lang="en-US" sz="1400" smtClean="0">
                <a:latin typeface="Times New Roman" pitchFamily="18" charset="0"/>
              </a:rPr>
              <a:pPr eaLnBrk="1" hangingPunct="1"/>
              <a:t>15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2400" y="1803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9" name="Rectangle 8"/>
          <p:cNvSpPr/>
          <p:nvPr/>
        </p:nvSpPr>
        <p:spPr>
          <a:xfrm>
            <a:off x="1733550" y="1803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38350" y="1803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336800" y="1803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41600" y="1803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22400" y="2108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733550" y="2108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036763" y="2108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336800" y="2108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41600" y="2108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422400" y="2413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733550" y="2413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032000" y="24130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343150" y="2413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641600" y="2413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422400" y="2717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733550" y="2717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032000" y="2717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343150" y="2717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641600" y="2717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422400" y="3022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733550" y="3022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032000" y="3022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343150" y="3022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641600" y="3022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403350" y="1816100"/>
            <a:ext cx="1524000" cy="1524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438650" y="46355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749800" y="46355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054600" y="46355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353050" y="46355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657850" y="46355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438650" y="49403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749800" y="49403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053013" y="49403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353050" y="49403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657850" y="49403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438650" y="52451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749800" y="52451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048250" y="52451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359400" y="52451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657850" y="52451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438650" y="55499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749800" y="55499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52" name="Rectangle 51"/>
          <p:cNvSpPr/>
          <p:nvPr/>
        </p:nvSpPr>
        <p:spPr>
          <a:xfrm>
            <a:off x="5048250" y="55499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359400" y="55499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657850" y="55499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438650" y="58547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0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749800" y="58547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048250" y="58547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5359400" y="58547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59" name="Rectangle 58"/>
          <p:cNvSpPr/>
          <p:nvPr/>
        </p:nvSpPr>
        <p:spPr>
          <a:xfrm>
            <a:off x="5657850" y="58547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419600" y="4648200"/>
            <a:ext cx="1524000" cy="1524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542" name="TextBox 65"/>
          <p:cNvSpPr txBox="1">
            <a:spLocks noChangeArrowheads="1"/>
          </p:cNvSpPr>
          <p:nvPr/>
        </p:nvSpPr>
        <p:spPr bwMode="auto">
          <a:xfrm>
            <a:off x="2506663" y="3671888"/>
            <a:ext cx="25479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3600"/>
              <a:t>Output Tile</a:t>
            </a:r>
          </a:p>
        </p:txBody>
      </p:sp>
      <p:sp>
        <p:nvSpPr>
          <p:cNvPr id="20543" name="TextBox 66"/>
          <p:cNvSpPr txBox="1">
            <a:spLocks noChangeArrowheads="1"/>
          </p:cNvSpPr>
          <p:nvPr/>
        </p:nvSpPr>
        <p:spPr bwMode="auto">
          <a:xfrm>
            <a:off x="6769100" y="2870200"/>
            <a:ext cx="2181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3600"/>
              <a:t>Input Tile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>
            <a:off x="6178550" y="3211513"/>
            <a:ext cx="590550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Dealing with Mismatch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Use a thread block that matches input tile</a:t>
            </a:r>
          </a:p>
          <a:p>
            <a:pPr lvl="1"/>
            <a:r>
              <a:rPr lang="en-US" smtClean="0"/>
              <a:t>Each thread loads one element of the input tile</a:t>
            </a:r>
          </a:p>
          <a:p>
            <a:pPr lvl="1"/>
            <a:r>
              <a:rPr lang="en-US" smtClean="0"/>
              <a:t>Some threads do not participate in calculating output</a:t>
            </a:r>
          </a:p>
          <a:p>
            <a:pPr lvl="2"/>
            <a:r>
              <a:rPr lang="en-US" smtClean="0"/>
              <a:t>There will be if statements and control divergence</a:t>
            </a: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19CC6CFF-3B8F-4F5F-AB52-260F9DDAD127}" type="slidenum">
              <a:rPr lang="en-US" sz="1400" smtClean="0">
                <a:latin typeface="Times New Roman" pitchFamily="18" charset="0"/>
              </a:rPr>
              <a:pPr eaLnBrk="1" hangingPunct="1"/>
              <a:t>16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Lucida Console"/>
                <a:cs typeface="Lucida Console"/>
              </a:rPr>
              <a:t>#define O_TILE_WIDTH  12</a:t>
            </a:r>
          </a:p>
          <a:p>
            <a:pPr marL="0" indent="0">
              <a:buNone/>
            </a:pPr>
            <a:r>
              <a:rPr lang="en-US" sz="2000" dirty="0" smtClean="0">
                <a:latin typeface="Lucida Console"/>
                <a:cs typeface="Lucida Console"/>
              </a:rPr>
              <a:t>#define BLOCK_WIDTH  (O_TILE_WIDTH + 4)</a:t>
            </a:r>
          </a:p>
          <a:p>
            <a:pPr marL="0" indent="0">
              <a:buNone/>
            </a:pPr>
            <a:endParaRPr lang="en-US" sz="20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000" dirty="0">
                <a:latin typeface="Lucida Console"/>
                <a:cs typeface="Lucida Console"/>
              </a:rPr>
              <a:t>d</a:t>
            </a:r>
            <a:r>
              <a:rPr lang="en-US" sz="2000" dirty="0" smtClean="0">
                <a:latin typeface="Lucida Console"/>
                <a:cs typeface="Lucida Console"/>
              </a:rPr>
              <a:t>im3 </a:t>
            </a:r>
            <a:r>
              <a:rPr lang="en-US" sz="2000" dirty="0" err="1" smtClean="0">
                <a:latin typeface="Lucida Console"/>
                <a:cs typeface="Lucida Console"/>
              </a:rPr>
              <a:t>dimBlock</a:t>
            </a:r>
            <a:r>
              <a:rPr lang="en-US" sz="2000" dirty="0" smtClean="0">
                <a:latin typeface="Lucida Console"/>
                <a:cs typeface="Lucida Console"/>
              </a:rPr>
              <a:t> (BLOCK_WIDTH, BLOCK_WIDTH);</a:t>
            </a:r>
          </a:p>
          <a:p>
            <a:pPr marL="0" indent="0">
              <a:buNone/>
            </a:pPr>
            <a:r>
              <a:rPr lang="en-US" sz="2000" dirty="0">
                <a:latin typeface="Lucida Console"/>
                <a:cs typeface="Lucida Console"/>
              </a:rPr>
              <a:t>d</a:t>
            </a:r>
            <a:r>
              <a:rPr lang="en-US" sz="2000" dirty="0" smtClean="0">
                <a:latin typeface="Lucida Console"/>
                <a:cs typeface="Lucida Console"/>
              </a:rPr>
              <a:t>im3 </a:t>
            </a:r>
            <a:r>
              <a:rPr lang="en-US" sz="2000" dirty="0" err="1" smtClean="0">
                <a:latin typeface="Lucida Console"/>
                <a:cs typeface="Lucida Console"/>
              </a:rPr>
              <a:t>dimGrid</a:t>
            </a:r>
            <a:r>
              <a:rPr lang="en-US" sz="2000" dirty="0" smtClean="0">
                <a:latin typeface="Lucida Console"/>
                <a:cs typeface="Lucida Console"/>
              </a:rPr>
              <a:t> ((</a:t>
            </a:r>
            <a:r>
              <a:rPr lang="en-US" sz="2000" dirty="0" err="1" smtClean="0">
                <a:latin typeface="Lucida Console"/>
                <a:cs typeface="Lucida Console"/>
              </a:rPr>
              <a:t>imageWidth</a:t>
            </a:r>
            <a:r>
              <a:rPr lang="en-US" sz="2000" dirty="0" smtClean="0">
                <a:latin typeface="Lucida Console"/>
                <a:cs typeface="Lucida Console"/>
              </a:rPr>
              <a:t> – 1)/O_TILE_WIDTH + 1,</a:t>
            </a:r>
          </a:p>
          <a:p>
            <a:pPr marL="0" indent="0">
              <a:buNone/>
            </a:pPr>
            <a:r>
              <a:rPr lang="en-US" sz="2000" dirty="0" smtClean="0">
                <a:latin typeface="Lucida Console"/>
                <a:cs typeface="Lucida Console"/>
              </a:rPr>
              <a:t>(imageHeight-1)/O_TILE_WIDTH+1, 1);</a:t>
            </a:r>
            <a:endParaRPr lang="en-US" sz="2000" dirty="0">
              <a:latin typeface="Lucida Console"/>
              <a:cs typeface="Lucida Console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66800" y="4876800"/>
            <a:ext cx="53783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In general, block width = Tile width + mask width – 1;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441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constant memory for mask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Since mask is used by all threads and not modified:</a:t>
            </a:r>
          </a:p>
          <a:p>
            <a:pPr lvl="1"/>
            <a:r>
              <a:rPr lang="en-US" sz="2000" dirty="0" smtClean="0"/>
              <a:t>All threads in a warp access the same locations at every time</a:t>
            </a:r>
          </a:p>
          <a:p>
            <a:pPr lvl="1"/>
            <a:r>
              <a:rPr lang="en-US" sz="2000" dirty="0" smtClean="0"/>
              <a:t>Take advantage of the </a:t>
            </a:r>
            <a:r>
              <a:rPr lang="en-US" sz="2000" dirty="0" err="1" smtClean="0"/>
              <a:t>cachable</a:t>
            </a:r>
            <a:r>
              <a:rPr lang="en-US" sz="2000" dirty="0" smtClean="0"/>
              <a:t> constant memory!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Magnify memory bandwidth without consuming shared memory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Syntax: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__global__ void convolution_2D_kernel (float *P,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	*float N, height, width, channels,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	</a:t>
            </a:r>
            <a:r>
              <a:rPr lang="en-US" sz="2000" b="1" dirty="0" err="1" smtClean="0">
                <a:solidFill>
                  <a:srgbClr val="000000"/>
                </a:solidFill>
              </a:rPr>
              <a:t>const</a:t>
            </a:r>
            <a:r>
              <a:rPr lang="en-US" sz="2000" dirty="0" smtClean="0">
                <a:solidFill>
                  <a:srgbClr val="000000"/>
                </a:solidFill>
              </a:rPr>
              <a:t> float </a:t>
            </a:r>
            <a:r>
              <a:rPr lang="en-US" sz="2000" b="1" dirty="0" smtClean="0">
                <a:solidFill>
                  <a:srgbClr val="000000"/>
                </a:solidFill>
              </a:rPr>
              <a:t>__restrict__ *M</a:t>
            </a:r>
            <a:r>
              <a:rPr lang="en-US" sz="2000" dirty="0" smtClean="0">
                <a:solidFill>
                  <a:srgbClr val="000000"/>
                </a:solidFill>
              </a:rPr>
              <a:t>) {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7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2971800"/>
            <a:ext cx="3733800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Shifting from output coordinates to input coordinates</a:t>
            </a:r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D50DE3FA-50A6-41FF-BC7D-A5CB6D749743}" type="slidenum">
              <a:rPr lang="en-US" sz="1400" smtClean="0">
                <a:latin typeface="Times New Roman" pitchFamily="18" charset="0"/>
              </a:rPr>
              <a:pPr eaLnBrk="1" hangingPunct="1"/>
              <a:t>19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971800"/>
            <a:ext cx="3048000" cy="2209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914900" y="2730500"/>
            <a:ext cx="3733800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257800" y="2997200"/>
            <a:ext cx="3048000" cy="2209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4419600" y="3810000"/>
            <a:ext cx="381000" cy="4572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5257800" y="2209800"/>
            <a:ext cx="1447800" cy="762000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505200" y="2057400"/>
            <a:ext cx="1447800" cy="685800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09800" y="1905000"/>
            <a:ext cx="15317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 tile </a:t>
            </a:r>
          </a:p>
          <a:p>
            <a:r>
              <a:rPr lang="en-US" dirty="0"/>
              <a:t>f</a:t>
            </a:r>
            <a:r>
              <a:rPr lang="en-US" dirty="0" smtClean="0"/>
              <a:t>or thread (0,0)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324600" y="1600200"/>
            <a:ext cx="15317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 tile </a:t>
            </a:r>
          </a:p>
          <a:p>
            <a:r>
              <a:rPr lang="en-US" dirty="0"/>
              <a:t>f</a:t>
            </a:r>
            <a:r>
              <a:rPr lang="en-US" dirty="0" smtClean="0"/>
              <a:t>or thread (0,0)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577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learn about tiled convolution algorithms</a:t>
            </a:r>
          </a:p>
          <a:p>
            <a:pPr lvl="1"/>
            <a:r>
              <a:rPr lang="en-US" dirty="0" smtClean="0"/>
              <a:t>Some intricate aspects of tiling algorithms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utput tiles versus input tiles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50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Shifting from output coordinates to input coordinate </a:t>
            </a:r>
          </a:p>
        </p:txBody>
      </p:sp>
      <p:sp>
        <p:nvSpPr>
          <p:cNvPr id="2355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tx</a:t>
            </a:r>
            <a:r>
              <a:rPr lang="en-US" b="1" dirty="0" smtClean="0"/>
              <a:t> = </a:t>
            </a:r>
            <a:r>
              <a:rPr lang="en-US" b="1" dirty="0" err="1" smtClean="0"/>
              <a:t>threadIdx.x</a:t>
            </a:r>
            <a:r>
              <a:rPr lang="en-US" b="1" dirty="0" smtClean="0"/>
              <a:t>;</a:t>
            </a:r>
          </a:p>
          <a:p>
            <a:pPr marL="0" indent="0">
              <a:buFontTx/>
              <a:buNone/>
            </a:pP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ty</a:t>
            </a:r>
            <a:r>
              <a:rPr lang="en-US" b="1" dirty="0" smtClean="0"/>
              <a:t> = </a:t>
            </a:r>
            <a:r>
              <a:rPr lang="en-US" b="1" dirty="0" err="1" smtClean="0"/>
              <a:t>threadIdx.y</a:t>
            </a:r>
            <a:r>
              <a:rPr lang="en-US" b="1" dirty="0" smtClean="0"/>
              <a:t>;</a:t>
            </a:r>
          </a:p>
          <a:p>
            <a:pPr marL="0" indent="0">
              <a:buFontTx/>
              <a:buNone/>
            </a:pP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row_o</a:t>
            </a:r>
            <a:r>
              <a:rPr lang="en-US" b="1" dirty="0" smtClean="0"/>
              <a:t> = </a:t>
            </a:r>
            <a:r>
              <a:rPr lang="en-US" b="1" dirty="0" err="1" smtClean="0"/>
              <a:t>blockIdx.y</a:t>
            </a:r>
            <a:r>
              <a:rPr lang="en-US" b="1" dirty="0" smtClean="0"/>
              <a:t> * TILE_SIZE + </a:t>
            </a:r>
            <a:r>
              <a:rPr lang="en-US" b="1" dirty="0" err="1" smtClean="0"/>
              <a:t>ty</a:t>
            </a:r>
            <a:r>
              <a:rPr lang="en-US" b="1" dirty="0" smtClean="0"/>
              <a:t>;</a:t>
            </a:r>
          </a:p>
          <a:p>
            <a:pPr marL="0" indent="0">
              <a:buFontTx/>
              <a:buNone/>
            </a:pP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col_o</a:t>
            </a:r>
            <a:r>
              <a:rPr lang="en-US" b="1" dirty="0" smtClean="0"/>
              <a:t> = </a:t>
            </a:r>
            <a:r>
              <a:rPr lang="en-US" b="1" dirty="0" err="1" smtClean="0"/>
              <a:t>blockIdx.x</a:t>
            </a:r>
            <a:r>
              <a:rPr lang="en-US" b="1" dirty="0" smtClean="0"/>
              <a:t> * TILE_SIZE + </a:t>
            </a:r>
            <a:r>
              <a:rPr lang="en-US" b="1" dirty="0" err="1" smtClean="0"/>
              <a:t>tx</a:t>
            </a:r>
            <a:r>
              <a:rPr lang="en-US" b="1" dirty="0" smtClean="0"/>
              <a:t>;</a:t>
            </a:r>
          </a:p>
          <a:p>
            <a:pPr marL="0" indent="0">
              <a:buFontTx/>
              <a:buNone/>
            </a:pPr>
            <a:endParaRPr lang="en-US" b="1" dirty="0" smtClean="0"/>
          </a:p>
          <a:p>
            <a:pPr marL="0" indent="0">
              <a:buFontTx/>
              <a:buNone/>
            </a:pP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row_i</a:t>
            </a:r>
            <a:r>
              <a:rPr lang="en-US" b="1" dirty="0" smtClean="0"/>
              <a:t> = </a:t>
            </a:r>
            <a:r>
              <a:rPr lang="en-US" b="1" dirty="0" err="1" smtClean="0"/>
              <a:t>row_o</a:t>
            </a:r>
            <a:r>
              <a:rPr lang="en-US" b="1" dirty="0" smtClean="0"/>
              <a:t> - 2;  //MASK_SIZE/2</a:t>
            </a:r>
          </a:p>
          <a:p>
            <a:pPr marL="0" indent="0">
              <a:buFontTx/>
              <a:buNone/>
            </a:pP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col_i</a:t>
            </a:r>
            <a:r>
              <a:rPr lang="en-US" b="1" dirty="0" smtClean="0"/>
              <a:t> = </a:t>
            </a:r>
            <a:r>
              <a:rPr lang="en-US" b="1" dirty="0" err="1" smtClean="0"/>
              <a:t>col_o</a:t>
            </a:r>
            <a:r>
              <a:rPr lang="en-US" b="1" dirty="0" smtClean="0"/>
              <a:t> - 2;    //MASK_SIZE/2</a:t>
            </a:r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7D55C051-0FF0-4AF4-9E1E-78B77DAA0958}" type="slidenum">
              <a:rPr lang="en-US" sz="1400" smtClean="0">
                <a:latin typeface="Times New Roman" pitchFamily="18" charset="0"/>
              </a:rPr>
              <a:pPr eaLnBrk="1" hangingPunct="1"/>
              <a:t>20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3162300" y="3556000"/>
            <a:ext cx="1143000" cy="1066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2235200" y="1866900"/>
            <a:ext cx="1143000" cy="1066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8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Threads that loads halos outside N should return 0.0 </a:t>
            </a:r>
          </a:p>
        </p:txBody>
      </p:sp>
      <p:sp>
        <p:nvSpPr>
          <p:cNvPr id="245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0B083716-D88A-4DFD-A8FF-4578AFECAD83}" type="slidenum">
              <a:rPr lang="en-US" sz="1400" smtClean="0">
                <a:latin typeface="Times New Roman" pitchFamily="18" charset="0"/>
              </a:rPr>
              <a:pPr eaLnBrk="1" hangingPunct="1"/>
              <a:t>21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49500" y="1981200"/>
            <a:ext cx="4584700" cy="419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9500" y="1981200"/>
            <a:ext cx="9144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63900" y="19812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178300" y="19812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92700" y="19812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07100" y="19812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349500" y="28194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263900" y="28194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178300" y="28194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92700" y="28194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007100" y="28194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362200" y="36703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276600" y="3670300"/>
            <a:ext cx="9144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191000" y="36703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105400" y="36703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019800" y="36703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362200" y="45085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276600" y="45085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191000" y="45085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105400" y="45085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19800" y="45085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362200" y="53340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276600" y="53340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191000" y="53340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105400" y="53340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019800" y="53340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Taking Care of Boundaries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458200" cy="45720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b="1" dirty="0" smtClean="0"/>
              <a:t>  float output = 0.0f;</a:t>
            </a:r>
          </a:p>
          <a:p>
            <a:pPr>
              <a:defRPr/>
            </a:pPr>
            <a:endParaRPr lang="en-US" b="1" dirty="0" smtClean="0"/>
          </a:p>
          <a:p>
            <a:pPr marL="0" indent="0">
              <a:buFontTx/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if((</a:t>
            </a:r>
            <a:r>
              <a:rPr lang="en-US" b="1" dirty="0" err="1" smtClean="0"/>
              <a:t>row_i</a:t>
            </a:r>
            <a:r>
              <a:rPr lang="en-US" b="1" dirty="0" smtClean="0"/>
              <a:t> &gt;= 0) &amp;&amp; (</a:t>
            </a:r>
            <a:r>
              <a:rPr lang="en-US" b="1" dirty="0" err="1" smtClean="0"/>
              <a:t>row_i</a:t>
            </a:r>
            <a:r>
              <a:rPr lang="en-US" b="1" dirty="0" smtClean="0"/>
              <a:t> &lt; </a:t>
            </a:r>
            <a:r>
              <a:rPr lang="en-US" b="1" dirty="0" err="1" smtClean="0"/>
              <a:t>N.height</a:t>
            </a:r>
            <a:r>
              <a:rPr lang="en-US" b="1" dirty="0" smtClean="0"/>
              <a:t>) &amp;&amp; </a:t>
            </a:r>
          </a:p>
          <a:p>
            <a:pPr marL="0" indent="0">
              <a:buFontTx/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   (</a:t>
            </a:r>
            <a:r>
              <a:rPr lang="en-US" b="1" dirty="0" err="1" smtClean="0"/>
              <a:t>col_i</a:t>
            </a:r>
            <a:r>
              <a:rPr lang="en-US" b="1" dirty="0" smtClean="0"/>
              <a:t> &gt;= 0)  &amp;&amp; (</a:t>
            </a:r>
            <a:r>
              <a:rPr lang="en-US" b="1" dirty="0" err="1" smtClean="0"/>
              <a:t>col_i</a:t>
            </a:r>
            <a:r>
              <a:rPr lang="en-US" b="1" dirty="0" smtClean="0"/>
              <a:t> &lt; </a:t>
            </a:r>
            <a:r>
              <a:rPr lang="en-US" b="1" dirty="0" err="1" smtClean="0"/>
              <a:t>N.width</a:t>
            </a:r>
            <a:r>
              <a:rPr lang="en-US" b="1" dirty="0" smtClean="0"/>
              <a:t>) ) {</a:t>
            </a:r>
          </a:p>
          <a:p>
            <a:pPr marL="0" indent="0">
              <a:buFontTx/>
              <a:buNone/>
              <a:defRPr/>
            </a:pPr>
            <a:r>
              <a:rPr lang="en-US" b="1" dirty="0" smtClean="0"/>
              <a:t>    Ns[</a:t>
            </a:r>
            <a:r>
              <a:rPr lang="en-US" b="1" dirty="0" err="1" smtClean="0"/>
              <a:t>ty</a:t>
            </a:r>
            <a:r>
              <a:rPr lang="en-US" b="1" dirty="0" smtClean="0"/>
              <a:t>][</a:t>
            </a:r>
            <a:r>
              <a:rPr lang="en-US" b="1" dirty="0" err="1" smtClean="0"/>
              <a:t>tx</a:t>
            </a:r>
            <a:r>
              <a:rPr lang="en-US" b="1" dirty="0" smtClean="0"/>
              <a:t>] = </a:t>
            </a:r>
            <a:r>
              <a:rPr lang="en-US" b="1" dirty="0" err="1" smtClean="0"/>
              <a:t>N.elements</a:t>
            </a:r>
            <a:r>
              <a:rPr lang="en-US" b="1" dirty="0" smtClean="0"/>
              <a:t>[</a:t>
            </a:r>
            <a:r>
              <a:rPr lang="en-US" b="1" dirty="0" err="1" smtClean="0"/>
              <a:t>row_i</a:t>
            </a:r>
            <a:r>
              <a:rPr lang="en-US" b="1" dirty="0" smtClean="0"/>
              <a:t>*</a:t>
            </a:r>
            <a:r>
              <a:rPr lang="en-US" b="1" dirty="0" err="1" smtClean="0"/>
              <a:t>N.width</a:t>
            </a:r>
            <a:r>
              <a:rPr lang="en-US" b="1" dirty="0" smtClean="0"/>
              <a:t> + </a:t>
            </a:r>
            <a:r>
              <a:rPr lang="en-US" b="1" dirty="0" err="1" smtClean="0"/>
              <a:t>col_i</a:t>
            </a:r>
            <a:r>
              <a:rPr lang="en-US" b="1" dirty="0" smtClean="0"/>
              <a:t>];</a:t>
            </a:r>
            <a:endParaRPr lang="pt-BR" b="1" dirty="0" smtClean="0"/>
          </a:p>
          <a:p>
            <a:pPr marL="0" indent="0">
              <a:buFontTx/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}</a:t>
            </a:r>
          </a:p>
          <a:p>
            <a:pPr marL="0" indent="0">
              <a:buFontTx/>
              <a:buNone/>
              <a:defRPr/>
            </a:pPr>
            <a:r>
              <a:rPr lang="en-US" b="1" dirty="0" smtClean="0"/>
              <a:t>  else{</a:t>
            </a:r>
          </a:p>
          <a:p>
            <a:pPr marL="0" indent="0">
              <a:buFontTx/>
              <a:buNone/>
              <a:defRPr/>
            </a:pPr>
            <a:r>
              <a:rPr lang="en-US" b="1" dirty="0" smtClean="0"/>
              <a:t>    Ns[</a:t>
            </a:r>
            <a:r>
              <a:rPr lang="en-US" b="1" dirty="0" err="1" smtClean="0"/>
              <a:t>ty</a:t>
            </a:r>
            <a:r>
              <a:rPr lang="en-US" b="1" dirty="0" smtClean="0"/>
              <a:t>][</a:t>
            </a:r>
            <a:r>
              <a:rPr lang="en-US" b="1" dirty="0" err="1" smtClean="0"/>
              <a:t>tx</a:t>
            </a:r>
            <a:r>
              <a:rPr lang="en-US" b="1" dirty="0" smtClean="0"/>
              <a:t>] = 0.0f;</a:t>
            </a:r>
          </a:p>
          <a:p>
            <a:pPr marL="0" indent="0">
              <a:buFontTx/>
              <a:buNone/>
              <a:defRPr/>
            </a:pPr>
            <a:r>
              <a:rPr lang="en-US" b="1" dirty="0" smtClean="0"/>
              <a:t>  }</a:t>
            </a:r>
            <a:endParaRPr lang="en-US" b="1" dirty="0"/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A1491FDB-CA70-49B4-AC43-02405744FD50}" type="slidenum">
              <a:rPr lang="en-US" sz="1400" smtClean="0">
                <a:latin typeface="Times New Roman" pitchFamily="18" charset="0"/>
              </a:rPr>
              <a:pPr eaLnBrk="1" hangingPunct="1"/>
              <a:t>22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threads do not participate in calculating output.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3276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if(</a:t>
            </a:r>
            <a:r>
              <a:rPr lang="en-US" b="1" dirty="0" err="1" smtClean="0"/>
              <a:t>ty</a:t>
            </a:r>
            <a:r>
              <a:rPr lang="en-US" b="1" dirty="0" smtClean="0"/>
              <a:t> </a:t>
            </a:r>
            <a:r>
              <a:rPr lang="en-US" b="1" dirty="0"/>
              <a:t>&lt; TILE_SIZE &amp;&amp; </a:t>
            </a:r>
            <a:r>
              <a:rPr lang="en-US" b="1" dirty="0" err="1"/>
              <a:t>tx</a:t>
            </a:r>
            <a:r>
              <a:rPr lang="en-US" b="1" dirty="0"/>
              <a:t> &lt; TILE_SIZE</a:t>
            </a:r>
            <a:r>
              <a:rPr lang="en-US" b="1" dirty="0" smtClean="0"/>
              <a:t>){</a:t>
            </a:r>
          </a:p>
          <a:p>
            <a:pPr marL="0" indent="0">
              <a:buFontTx/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   </a:t>
            </a:r>
            <a:r>
              <a:rPr lang="nn-NO" b="1" dirty="0" smtClean="0"/>
              <a:t>for(i </a:t>
            </a:r>
            <a:r>
              <a:rPr lang="nn-NO" b="1" dirty="0"/>
              <a:t>= 0; i &lt; </a:t>
            </a:r>
            <a:r>
              <a:rPr lang="nn-NO" b="1" dirty="0" smtClean="0"/>
              <a:t>MASK_SIZE; </a:t>
            </a:r>
            <a:r>
              <a:rPr lang="nn-NO" b="1" dirty="0"/>
              <a:t>i++) {</a:t>
            </a:r>
          </a:p>
          <a:p>
            <a:pPr marL="0" indent="0">
              <a:buFontTx/>
              <a:buNone/>
              <a:defRPr/>
            </a:pPr>
            <a:r>
              <a:rPr lang="en-US" b="1" dirty="0" smtClean="0"/>
              <a:t>       </a:t>
            </a:r>
            <a:r>
              <a:rPr lang="en-US" b="1" dirty="0"/>
              <a:t>for(j = 0; j &lt; </a:t>
            </a:r>
            <a:r>
              <a:rPr lang="en-US" b="1" dirty="0" smtClean="0"/>
              <a:t>MASK_SIZE; </a:t>
            </a:r>
            <a:r>
              <a:rPr lang="en-US" b="1" dirty="0"/>
              <a:t>j++) {</a:t>
            </a:r>
          </a:p>
          <a:p>
            <a:pPr marL="0" indent="0">
              <a:buFontTx/>
              <a:buNone/>
              <a:defRPr/>
            </a:pPr>
            <a:r>
              <a:rPr lang="en-US" b="1" dirty="0" smtClean="0"/>
              <a:t>         </a:t>
            </a:r>
            <a:r>
              <a:rPr lang="en-US" b="1" dirty="0"/>
              <a:t>output += </a:t>
            </a:r>
            <a:r>
              <a:rPr lang="en-US" b="1" dirty="0" err="1"/>
              <a:t>Mc</a:t>
            </a:r>
            <a:r>
              <a:rPr lang="en-US" b="1" dirty="0"/>
              <a:t>[</a:t>
            </a:r>
            <a:r>
              <a:rPr lang="en-US" b="1" dirty="0" err="1"/>
              <a:t>i</a:t>
            </a:r>
            <a:r>
              <a:rPr lang="en-US" b="1" dirty="0"/>
              <a:t>][j] * Ns[</a:t>
            </a:r>
            <a:r>
              <a:rPr lang="en-US" b="1" dirty="0" err="1"/>
              <a:t>i+ty</a:t>
            </a:r>
            <a:r>
              <a:rPr lang="en-US" b="1" dirty="0"/>
              <a:t>][</a:t>
            </a:r>
            <a:r>
              <a:rPr lang="en-US" b="1" dirty="0" err="1"/>
              <a:t>j+tx</a:t>
            </a:r>
            <a:r>
              <a:rPr lang="en-US" b="1" dirty="0"/>
              <a:t>];</a:t>
            </a:r>
          </a:p>
          <a:p>
            <a:pPr marL="0" indent="0">
              <a:buFontTx/>
              <a:buNone/>
              <a:defRPr/>
            </a:pPr>
            <a:r>
              <a:rPr lang="en-US" b="1" dirty="0" smtClean="0"/>
              <a:t>     </a:t>
            </a:r>
            <a:r>
              <a:rPr lang="en-US" b="1" dirty="0"/>
              <a:t>}</a:t>
            </a:r>
          </a:p>
          <a:p>
            <a:pPr marL="0" indent="0">
              <a:buFontTx/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en-US" b="1" dirty="0"/>
              <a:t>}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03CF672C-3C08-4A3A-A177-9D97CE09119C}" type="slidenum">
              <a:rPr lang="en-US" sz="1400" smtClean="0">
                <a:latin typeface="Times New Roman" pitchFamily="18" charset="0"/>
              </a:rPr>
              <a:pPr eaLnBrk="1" hangingPunct="1"/>
              <a:t>23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threads do not write output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="1" smtClean="0"/>
          </a:p>
          <a:p>
            <a:pPr marL="0" indent="0">
              <a:buFontTx/>
              <a:buNone/>
            </a:pPr>
            <a:r>
              <a:rPr lang="en-US" b="1" smtClean="0"/>
              <a:t> if(row_o &lt; P.height &amp;&amp; col_o &lt; P.width)</a:t>
            </a:r>
          </a:p>
          <a:p>
            <a:pPr marL="0" indent="0">
              <a:buFontTx/>
              <a:buNone/>
            </a:pPr>
            <a:r>
              <a:rPr lang="en-US" b="1" smtClean="0"/>
              <a:t>   P.elements[row_o * P.width + col_o] = output;</a:t>
            </a:r>
            <a:endParaRPr lang="en-US" smtClean="0"/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C7A8BC89-E65D-4C53-8B09-5454A38B8507}" type="slidenum">
              <a:rPr lang="en-US" sz="1400" smtClean="0">
                <a:latin typeface="Times New Roman" pitchFamily="18" charset="0"/>
              </a:rPr>
              <a:pPr eaLnBrk="1" hangingPunct="1"/>
              <a:t>24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 General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BLOCK_SIZE is limited by the maximum number of threads in a thread block</a:t>
            </a:r>
          </a:p>
          <a:p>
            <a:pPr marL="0" indent="0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Input tile sizes could be could be k*TILE_SIZE + (MASK_SIZE-1)</a:t>
            </a:r>
          </a:p>
          <a:p>
            <a:pPr lvl="1">
              <a:defRPr/>
            </a:pPr>
            <a:r>
              <a:rPr lang="en-US" dirty="0" smtClean="0"/>
              <a:t>For 1D convolution – what is it for 2D convolution?</a:t>
            </a:r>
          </a:p>
          <a:p>
            <a:pPr lvl="1">
              <a:defRPr/>
            </a:pPr>
            <a:r>
              <a:rPr lang="en-US" dirty="0" smtClean="0"/>
              <a:t>By having each thread to calculate k input points (thread coarsening)</a:t>
            </a:r>
          </a:p>
          <a:p>
            <a:pPr lvl="1">
              <a:defRPr/>
            </a:pPr>
            <a:r>
              <a:rPr lang="en-US" dirty="0"/>
              <a:t>k</a:t>
            </a:r>
            <a:r>
              <a:rPr lang="en-US" dirty="0" smtClean="0"/>
              <a:t> is limited by the shared memory size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MASK_SIZE is decided by application needs</a:t>
            </a:r>
            <a:endParaRPr lang="en-US" dirty="0"/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EEBB9C82-0880-4ACE-AE4D-BF20704EB962}" type="slidenum">
              <a:rPr lang="en-US" sz="1400" smtClean="0">
                <a:latin typeface="Times New Roman" pitchFamily="18" charset="0"/>
              </a:rPr>
              <a:pPr eaLnBrk="1" hangingPunct="1"/>
              <a:t>25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65E5FD67-3734-45DF-B153-CC6311D1C3EB}" type="slidenum">
              <a:rPr lang="en-US" sz="1400" smtClean="0">
                <a:latin typeface="Times New Roman" pitchFamily="18" charset="0"/>
              </a:rPr>
              <a:pPr eaLnBrk="1" hangingPunct="1"/>
              <a:t>26</a:t>
            </a:fld>
            <a:endParaRPr lang="en-US" sz="1400" dirty="0" smtClean="0">
              <a:latin typeface="Times New Roman" pitchFamily="18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286000"/>
            <a:ext cx="8305800" cy="1143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CS/EE 217</a:t>
            </a:r>
            <a:r>
              <a:rPr lang="en-US" sz="2800" dirty="0" smtClean="0">
                <a:ea typeface="Gulim" pitchFamily="34" charset="-127"/>
              </a:rPr>
              <a:t> </a:t>
            </a:r>
            <a:r>
              <a:rPr lang="en-US" sz="3200" dirty="0" smtClean="0">
                <a:ea typeface="Gulim" pitchFamily="34" charset="-127"/>
              </a:rPr>
              <a:t>GPU Architecture and Parallel Programming</a:t>
            </a:r>
            <a:r>
              <a:rPr lang="en-US" altLang="ko-KR" sz="3600" dirty="0" smtClean="0">
                <a:ea typeface="Gulim" pitchFamily="34" charset="-127"/>
              </a:rPr>
              <a:t/>
            </a:r>
            <a:br>
              <a:rPr lang="en-US" altLang="ko-KR" sz="3600" dirty="0" smtClean="0">
                <a:ea typeface="Gulim" pitchFamily="34" charset="-127"/>
              </a:rPr>
            </a:br>
            <a:r>
              <a:rPr lang="en-US" altLang="ko-KR" sz="3600" dirty="0" smtClean="0">
                <a:ea typeface="Gulim" pitchFamily="34" charset="-127"/>
              </a:rPr>
              <a:t/>
            </a:r>
            <a:br>
              <a:rPr lang="en-US" altLang="ko-KR" sz="3600" dirty="0" smtClean="0">
                <a:ea typeface="Gulim" pitchFamily="34" charset="-127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Tiled </a:t>
            </a:r>
            <a:r>
              <a:rPr lang="en-US" dirty="0" smtClean="0"/>
              <a:t>Convolution Analysis</a:t>
            </a:r>
          </a:p>
        </p:txBody>
      </p:sp>
    </p:spTree>
    <p:extLst>
      <p:ext uri="{BB962C8B-B14F-4D97-AF65-F5344CB8AC3E}">
        <p14:creationId xmlns:p14="http://schemas.microsoft.com/office/powerpoint/2010/main" val="2434732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learn more about the analysis of </a:t>
            </a:r>
            <a:r>
              <a:rPr lang="en-US" smtClean="0"/>
              <a:t>tiled algorithms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574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we used a larger (8 element) tile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F49198-2288-492C-99A4-2BDC3514292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544936" y="1680577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992611" y="1680577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431418" y="1680577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88618" y="1680577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355343" y="1680577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809368" y="1680577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077699" y="1684754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n-US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525374" y="1684754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en-US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8200" y="1286877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N_ds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936828" y="2252246"/>
            <a:ext cx="20018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Mask_Width</a:t>
            </a:r>
            <a:r>
              <a:rPr lang="en-US" sz="2000" dirty="0" smtClean="0"/>
              <a:t> is 5 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46204" y="3886200"/>
            <a:ext cx="8305800" cy="2209800"/>
          </a:xfrm>
        </p:spPr>
        <p:txBody>
          <a:bodyPr/>
          <a:lstStyle/>
          <a:p>
            <a:r>
              <a:rPr lang="en-US" dirty="0" smtClean="0"/>
              <a:t>For </a:t>
            </a:r>
            <a:r>
              <a:rPr lang="en-US" dirty="0" err="1" smtClean="0"/>
              <a:t>Mask_Width</a:t>
            </a:r>
            <a:r>
              <a:rPr lang="en-US" dirty="0" smtClean="0"/>
              <a:t> = 5, we load 8+5-1 = 12 elements (12 memory loads)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4242549" y="168475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699749" y="168475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166474" y="168475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620499" y="1684754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455437" y="2891423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2912637" y="2891423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3379362" y="2891423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833387" y="2891423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266568" y="28956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723768" y="28956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190493" y="28956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644518" y="2895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228786" y="2592990"/>
            <a:ext cx="45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0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Each output P element uses </a:t>
            </a:r>
            <a:br>
              <a:rPr lang="en-US" dirty="0" smtClean="0"/>
            </a:br>
            <a:r>
              <a:rPr lang="en-US" dirty="0" smtClean="0"/>
              <a:t>5 N elements (in </a:t>
            </a:r>
            <a:r>
              <a:rPr lang="en-US" dirty="0" err="1" smtClean="0"/>
              <a:t>N_ds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F49198-2288-492C-99A4-2BDC3514292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544936" y="1680577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992611" y="1680577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431418" y="1680577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88618" y="1680577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355343" y="1680577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809368" y="1680577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077699" y="1684754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n-US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525374" y="1684754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en-US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8200" y="1286877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N_ds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936828" y="2252246"/>
            <a:ext cx="16448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Mask_Width</a:t>
            </a:r>
            <a:r>
              <a:rPr lang="en-US" dirty="0" smtClean="0"/>
              <a:t> is 5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46204" y="3505200"/>
            <a:ext cx="8305800" cy="2590800"/>
          </a:xfrm>
        </p:spPr>
        <p:txBody>
          <a:bodyPr/>
          <a:lstStyle/>
          <a:p>
            <a:r>
              <a:rPr lang="en-US" dirty="0" smtClean="0"/>
              <a:t>P[8] uses N[6], N[7], N[8], N[9], N[10]</a:t>
            </a:r>
          </a:p>
          <a:p>
            <a:r>
              <a:rPr lang="en-US" dirty="0" smtClean="0"/>
              <a:t>P[9] uses N[7], N[8], N[9], N[10], N[11]</a:t>
            </a:r>
          </a:p>
          <a:p>
            <a:r>
              <a:rPr lang="en-US" dirty="0" smtClean="0"/>
              <a:t>P[10] uses N[8], N[9], N[10], N[11], N[12]</a:t>
            </a:r>
          </a:p>
          <a:p>
            <a:r>
              <a:rPr lang="en-US" dirty="0" smtClean="0"/>
              <a:t>…</a:t>
            </a:r>
          </a:p>
          <a:p>
            <a:r>
              <a:rPr lang="en-US" dirty="0" smtClean="0"/>
              <a:t>P[14] uses N[12], N[13], N[14], N[15],N[16]</a:t>
            </a:r>
          </a:p>
          <a:p>
            <a:r>
              <a:rPr lang="en-US" dirty="0" smtClean="0"/>
              <a:t>P[15] uses N[13], N[14], N[15], N[16], N[17]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4242549" y="168475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699749" y="168475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166474" y="168475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620499" y="1684754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455437" y="2891423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2912637" y="2891423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3379362" y="2891423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833387" y="2891423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266568" y="28956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723768" y="28956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190493" y="28956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644518" y="2895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>
            <a:stCxn id="7" idx="2"/>
            <a:endCxn id="23" idx="0"/>
          </p:cNvCxnSpPr>
          <p:nvPr/>
        </p:nvCxnSpPr>
        <p:spPr>
          <a:xfrm>
            <a:off x="1773536" y="2137777"/>
            <a:ext cx="910501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8" idx="2"/>
            <a:endCxn id="23" idx="0"/>
          </p:cNvCxnSpPr>
          <p:nvPr/>
        </p:nvCxnSpPr>
        <p:spPr>
          <a:xfrm>
            <a:off x="2221211" y="2137777"/>
            <a:ext cx="462826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9" idx="2"/>
            <a:endCxn id="23" idx="0"/>
          </p:cNvCxnSpPr>
          <p:nvPr/>
        </p:nvCxnSpPr>
        <p:spPr>
          <a:xfrm>
            <a:off x="2660018" y="2137777"/>
            <a:ext cx="24019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0" idx="2"/>
            <a:endCxn id="23" idx="0"/>
          </p:cNvCxnSpPr>
          <p:nvPr/>
        </p:nvCxnSpPr>
        <p:spPr>
          <a:xfrm flipH="1">
            <a:off x="2684037" y="2137777"/>
            <a:ext cx="433181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1" idx="2"/>
            <a:endCxn id="23" idx="0"/>
          </p:cNvCxnSpPr>
          <p:nvPr/>
        </p:nvCxnSpPr>
        <p:spPr>
          <a:xfrm flipH="1">
            <a:off x="2684037" y="2137777"/>
            <a:ext cx="899906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8" idx="2"/>
            <a:endCxn id="24" idx="0"/>
          </p:cNvCxnSpPr>
          <p:nvPr/>
        </p:nvCxnSpPr>
        <p:spPr>
          <a:xfrm>
            <a:off x="2221211" y="2137777"/>
            <a:ext cx="920026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9" idx="2"/>
            <a:endCxn id="24" idx="0"/>
          </p:cNvCxnSpPr>
          <p:nvPr/>
        </p:nvCxnSpPr>
        <p:spPr>
          <a:xfrm>
            <a:off x="2660018" y="2137777"/>
            <a:ext cx="481219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0" idx="2"/>
            <a:endCxn id="24" idx="0"/>
          </p:cNvCxnSpPr>
          <p:nvPr/>
        </p:nvCxnSpPr>
        <p:spPr>
          <a:xfrm>
            <a:off x="3117218" y="2137777"/>
            <a:ext cx="24019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1" idx="2"/>
            <a:endCxn id="24" idx="0"/>
          </p:cNvCxnSpPr>
          <p:nvPr/>
        </p:nvCxnSpPr>
        <p:spPr>
          <a:xfrm flipH="1">
            <a:off x="3141237" y="2137777"/>
            <a:ext cx="442706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2" idx="2"/>
            <a:endCxn id="24" idx="0"/>
          </p:cNvCxnSpPr>
          <p:nvPr/>
        </p:nvCxnSpPr>
        <p:spPr>
          <a:xfrm flipH="1">
            <a:off x="3141237" y="2137777"/>
            <a:ext cx="896731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228786" y="2592990"/>
            <a:ext cx="45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563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/>
          <p:cNvSpPr/>
          <p:nvPr/>
        </p:nvSpPr>
        <p:spPr bwMode="auto">
          <a:xfrm>
            <a:off x="4929981" y="5664200"/>
            <a:ext cx="693737" cy="457200"/>
          </a:xfrm>
          <a:prstGeom prst="rect">
            <a:avLst/>
          </a:prstGeom>
          <a:solidFill>
            <a:schemeClr val="bg1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ghost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603" name="Group 1"/>
          <p:cNvGrpSpPr>
            <a:grpSpLocks/>
          </p:cNvGrpSpPr>
          <p:nvPr/>
        </p:nvGrpSpPr>
        <p:grpSpPr bwMode="auto">
          <a:xfrm>
            <a:off x="717808" y="2146240"/>
            <a:ext cx="7587992" cy="3975160"/>
            <a:chOff x="641608" y="914340"/>
            <a:chExt cx="7587992" cy="3975160"/>
          </a:xfrm>
        </p:grpSpPr>
        <p:sp>
          <p:nvSpPr>
            <p:cNvPr id="58" name="Rectangle 57"/>
            <p:cNvSpPr/>
            <p:nvPr/>
          </p:nvSpPr>
          <p:spPr>
            <a:xfrm>
              <a:off x="2104231" y="2355823"/>
              <a:ext cx="693737" cy="457200"/>
            </a:xfrm>
            <a:prstGeom prst="rect">
              <a:avLst/>
            </a:prstGeom>
            <a:solidFill>
              <a:schemeClr val="bg1"/>
            </a:solidFill>
            <a:ln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ghost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04" name="TextBox 136"/>
            <p:cNvSpPr txBox="1">
              <a:spLocks noChangeArrowheads="1"/>
            </p:cNvSpPr>
            <p:nvPr/>
          </p:nvSpPr>
          <p:spPr bwMode="auto">
            <a:xfrm>
              <a:off x="641608" y="914340"/>
              <a:ext cx="37061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1309688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766888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2214563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681288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3138488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605213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084638" y="1314450"/>
              <a:ext cx="4572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541838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999038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446713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913438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370638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837363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315200" y="1314450"/>
              <a:ext cx="4572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52488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772400" y="13144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15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371850" y="2332038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829050" y="2332038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276725" y="2332038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743450" y="2332038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00650" y="2332038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914650" y="36766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371850" y="36766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819525" y="36766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286250" y="367665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743450" y="3676650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210175" y="3676650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914650" y="2332038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457450" y="3676650"/>
              <a:ext cx="457200" cy="457200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000250" y="3676650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459038" y="2332038"/>
              <a:ext cx="457200" cy="457200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37" name="TextBox 60"/>
            <p:cNvSpPr txBox="1">
              <a:spLocks noChangeArrowheads="1"/>
            </p:cNvSpPr>
            <p:nvPr/>
          </p:nvSpPr>
          <p:spPr bwMode="auto">
            <a:xfrm>
              <a:off x="739775" y="2390775"/>
              <a:ext cx="66198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>
                  <a:latin typeface="Times New Roman" pitchFamily="18" charset="0"/>
                  <a:cs typeface="Times New Roman" pitchFamily="18" charset="0"/>
                </a:rPr>
                <a:t>Tile 0</a:t>
              </a:r>
            </a:p>
          </p:txBody>
        </p:sp>
        <p:sp>
          <p:nvSpPr>
            <p:cNvPr id="25638" name="TextBox 61"/>
            <p:cNvSpPr txBox="1">
              <a:spLocks noChangeArrowheads="1"/>
            </p:cNvSpPr>
            <p:nvPr/>
          </p:nvSpPr>
          <p:spPr bwMode="auto">
            <a:xfrm>
              <a:off x="714375" y="3676650"/>
              <a:ext cx="663575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>
                  <a:latin typeface="Times New Roman" pitchFamily="18" charset="0"/>
                  <a:cs typeface="Times New Roman" pitchFamily="18" charset="0"/>
                </a:rPr>
                <a:t>Tile 2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019300" y="2974975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466975" y="2974975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924175" y="2987675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381375" y="2987675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848100" y="2987675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302125" y="2987675"/>
              <a:ext cx="4572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759325" y="2987675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207000" y="2987675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25647" name="TextBox 75"/>
            <p:cNvSpPr txBox="1">
              <a:spLocks noChangeArrowheads="1"/>
            </p:cNvSpPr>
            <p:nvPr/>
          </p:nvSpPr>
          <p:spPr bwMode="auto">
            <a:xfrm>
              <a:off x="739775" y="3035300"/>
              <a:ext cx="661987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>
                  <a:latin typeface="Times New Roman" pitchFamily="18" charset="0"/>
                  <a:cs typeface="Times New Roman" pitchFamily="18" charset="0"/>
                </a:rPr>
                <a:t>Tile 1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984375" y="4432300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451100" y="4432300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2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2908300" y="443230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375025" y="443230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832225" y="4432300"/>
              <a:ext cx="4572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4289425" y="443230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15</a:t>
              </a: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5200650" y="4432300"/>
              <a:ext cx="457200" cy="457200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4743450" y="4432300"/>
              <a:ext cx="457200" cy="457200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56" name="TextBox 88"/>
            <p:cNvSpPr txBox="1">
              <a:spLocks noChangeArrowheads="1"/>
            </p:cNvSpPr>
            <p:nvPr/>
          </p:nvSpPr>
          <p:spPr bwMode="auto">
            <a:xfrm>
              <a:off x="739775" y="4432300"/>
              <a:ext cx="663575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>
                  <a:latin typeface="Times New Roman" pitchFamily="18" charset="0"/>
                  <a:cs typeface="Times New Roman" pitchFamily="18" charset="0"/>
                </a:rPr>
                <a:t>Tile 3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Tiled 1D Convolution Basic Idea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BFC335-8AC9-4C4F-8F08-44EA6E182DD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0" name="Rectangle 59"/>
          <p:cNvSpPr/>
          <p:nvPr/>
        </p:nvSpPr>
        <p:spPr bwMode="auto">
          <a:xfrm>
            <a:off x="1385888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1843088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2290763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2757488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3214688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3681413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4160838" y="15240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4618038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5075238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5522913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5989638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6446838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6913563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7391400" y="15240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928688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7848600" y="15240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2445" y="1123890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</a:t>
            </a:r>
            <a:endParaRPr lang="en-US" sz="2000" b="1" dirty="0"/>
          </a:p>
        </p:txBody>
      </p:sp>
      <p:sp>
        <p:nvSpPr>
          <p:cNvPr id="27" name="Rectangle 26"/>
          <p:cNvSpPr/>
          <p:nvPr/>
        </p:nvSpPr>
        <p:spPr>
          <a:xfrm>
            <a:off x="928688" y="1329199"/>
            <a:ext cx="1819275" cy="803497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2755900" y="1329199"/>
            <a:ext cx="1819275" cy="803497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4606925" y="1329199"/>
            <a:ext cx="1819275" cy="803497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6461125" y="1329199"/>
            <a:ext cx="1819275" cy="803497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904038" y="4206875"/>
            <a:ext cx="5389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halo</a:t>
            </a:r>
            <a:endParaRPr lang="en-US" dirty="0"/>
          </a:p>
        </p:txBody>
      </p:sp>
      <p:cxnSp>
        <p:nvCxnSpPr>
          <p:cNvPr id="37" name="Straight Arrow Connector 36"/>
          <p:cNvCxnSpPr>
            <a:stCxn id="34" idx="1"/>
          </p:cNvCxnSpPr>
          <p:nvPr/>
        </p:nvCxnSpPr>
        <p:spPr>
          <a:xfrm flipH="1" flipV="1">
            <a:off x="5751513" y="3792538"/>
            <a:ext cx="1152525" cy="5836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4" idx="1"/>
            <a:endCxn id="73" idx="3"/>
          </p:cNvCxnSpPr>
          <p:nvPr/>
        </p:nvCxnSpPr>
        <p:spPr>
          <a:xfrm flipH="1">
            <a:off x="5740400" y="4376152"/>
            <a:ext cx="1163638" cy="72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4" idx="1"/>
            <a:endCxn id="33" idx="3"/>
          </p:cNvCxnSpPr>
          <p:nvPr/>
        </p:nvCxnSpPr>
        <p:spPr>
          <a:xfrm flipH="1">
            <a:off x="5743575" y="4376152"/>
            <a:ext cx="1160463" cy="7609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4" idx="1"/>
          </p:cNvCxnSpPr>
          <p:nvPr/>
        </p:nvCxnSpPr>
        <p:spPr>
          <a:xfrm flipH="1">
            <a:off x="2747963" y="4376152"/>
            <a:ext cx="4156075" cy="720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2747963" y="4376152"/>
            <a:ext cx="4156075" cy="7609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4" idx="1"/>
          </p:cNvCxnSpPr>
          <p:nvPr/>
        </p:nvCxnSpPr>
        <p:spPr>
          <a:xfrm flipH="1">
            <a:off x="2771775" y="4376152"/>
            <a:ext cx="4132263" cy="14571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 bwMode="auto">
          <a:xfrm>
            <a:off x="2103000" y="3563144"/>
            <a:ext cx="457200" cy="45720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468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way to calculate tiling benefit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(8+5-1)=12 elements loaded</a:t>
            </a:r>
          </a:p>
          <a:p>
            <a:r>
              <a:rPr lang="en-US" dirty="0" smtClean="0"/>
              <a:t>8*5 global memory accesses  replaced by shared memory accesses</a:t>
            </a:r>
          </a:p>
          <a:p>
            <a:r>
              <a:rPr lang="en-US" dirty="0" smtClean="0"/>
              <a:t>This gives a bandwidth reduction of 40/12=3.3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95D055-4D22-469A-9F01-841D1A1CC07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640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028" y="1524000"/>
            <a:ext cx="8610600" cy="4572000"/>
          </a:xfrm>
        </p:spPr>
        <p:txBody>
          <a:bodyPr/>
          <a:lstStyle/>
          <a:p>
            <a:r>
              <a:rPr lang="en-US" dirty="0" err="1" smtClean="0"/>
              <a:t>Tile_Width</a:t>
            </a:r>
            <a:r>
              <a:rPr lang="en-US" dirty="0" smtClean="0"/>
              <a:t> + </a:t>
            </a:r>
            <a:r>
              <a:rPr lang="en-US" dirty="0" err="1" smtClean="0"/>
              <a:t>Mask_Width</a:t>
            </a:r>
            <a:r>
              <a:rPr lang="en-US" dirty="0" smtClean="0"/>
              <a:t> -1 elements loaded</a:t>
            </a:r>
          </a:p>
          <a:p>
            <a:r>
              <a:rPr lang="en-US" dirty="0" err="1" smtClean="0"/>
              <a:t>Tile_Width</a:t>
            </a:r>
            <a:r>
              <a:rPr lang="en-US" dirty="0" smtClean="0"/>
              <a:t> * </a:t>
            </a:r>
            <a:r>
              <a:rPr lang="en-US" dirty="0" err="1" smtClean="0"/>
              <a:t>Mask_Width</a:t>
            </a:r>
            <a:r>
              <a:rPr lang="en-US" dirty="0" smtClean="0"/>
              <a:t> global memory accesses replaced by shared memory access</a:t>
            </a:r>
          </a:p>
          <a:p>
            <a:r>
              <a:rPr lang="en-US" dirty="0" smtClean="0"/>
              <a:t>This gives a reduction of bandwidth by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(</a:t>
            </a:r>
            <a:r>
              <a:rPr lang="en-US" sz="2400" dirty="0" err="1" smtClean="0"/>
              <a:t>Tile_Width</a:t>
            </a:r>
            <a:r>
              <a:rPr lang="en-US" sz="2400" dirty="0" smtClean="0"/>
              <a:t> *</a:t>
            </a:r>
            <a:r>
              <a:rPr lang="en-US" sz="2400" dirty="0" err="1" smtClean="0"/>
              <a:t>Mask_Width</a:t>
            </a:r>
            <a:r>
              <a:rPr lang="en-US" sz="2400" dirty="0" smtClean="0"/>
              <a:t>)/(Tile_Width+Mask_Width-1)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492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Way to Look at Reuse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F49198-2288-492C-99A4-2BDC3514292A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544936" y="1680577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992611" y="1680577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431418" y="1680577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88618" y="1680577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355343" y="1680577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809368" y="1680577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077699" y="1684754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n-US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525374" y="1684754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en-US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8200" y="1286877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N_ds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936828" y="2252246"/>
            <a:ext cx="16448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Mask_Width</a:t>
            </a:r>
            <a:r>
              <a:rPr lang="en-US" dirty="0" smtClean="0"/>
              <a:t> is 5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33400" y="3505200"/>
            <a:ext cx="8518604" cy="2590800"/>
          </a:xfrm>
        </p:spPr>
        <p:txBody>
          <a:bodyPr/>
          <a:lstStyle/>
          <a:p>
            <a:r>
              <a:rPr lang="en-US" sz="2000" dirty="0" smtClean="0"/>
              <a:t>N[6] is used by P[8] (1X)</a:t>
            </a:r>
          </a:p>
          <a:p>
            <a:r>
              <a:rPr lang="en-US" sz="2000" dirty="0" smtClean="0"/>
              <a:t>N[7] is used by P[8], P[9] (2X)</a:t>
            </a:r>
          </a:p>
          <a:p>
            <a:r>
              <a:rPr lang="en-US" sz="2000" dirty="0" smtClean="0"/>
              <a:t>N[8] is used by P[8], P[9], P[10] (3X)</a:t>
            </a:r>
          </a:p>
          <a:p>
            <a:r>
              <a:rPr lang="en-US" sz="2000" dirty="0" smtClean="0"/>
              <a:t>N[9] is used by P[8], P[9], P[10], P[11] (4X)</a:t>
            </a:r>
          </a:p>
          <a:p>
            <a:r>
              <a:rPr lang="en-US" sz="2000" dirty="0" smtClean="0"/>
              <a:t>N[10] is used by P[8], P[9], P[10], P[11], P[12] (5X)</a:t>
            </a:r>
          </a:p>
          <a:p>
            <a:r>
              <a:rPr lang="en-US" sz="2000" dirty="0" smtClean="0"/>
              <a:t>… (5X)</a:t>
            </a:r>
          </a:p>
          <a:p>
            <a:r>
              <a:rPr lang="en-US" sz="2000" dirty="0"/>
              <a:t>N</a:t>
            </a:r>
            <a:r>
              <a:rPr lang="en-US" sz="2000" dirty="0" smtClean="0"/>
              <a:t>[14] is uses by P[12], P[13], P[14], P[15] (4X)</a:t>
            </a:r>
          </a:p>
          <a:p>
            <a:r>
              <a:rPr lang="en-US" sz="2000" dirty="0" smtClean="0"/>
              <a:t>N[15] is used by P[13], P[14], P[15] (3X)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4242549" y="168475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699749" y="168475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166474" y="168475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620499" y="1684754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455437" y="2891423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2912637" y="2891423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3379362" y="2891423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833387" y="2891423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266568" y="28956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723768" y="28956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190493" y="28956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644518" y="28956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>
            <a:stCxn id="7" idx="2"/>
            <a:endCxn id="23" idx="0"/>
          </p:cNvCxnSpPr>
          <p:nvPr/>
        </p:nvCxnSpPr>
        <p:spPr>
          <a:xfrm>
            <a:off x="1773536" y="2137777"/>
            <a:ext cx="910501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8" idx="2"/>
            <a:endCxn id="23" idx="0"/>
          </p:cNvCxnSpPr>
          <p:nvPr/>
        </p:nvCxnSpPr>
        <p:spPr>
          <a:xfrm>
            <a:off x="2221211" y="2137777"/>
            <a:ext cx="462826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9" idx="2"/>
            <a:endCxn id="23" idx="0"/>
          </p:cNvCxnSpPr>
          <p:nvPr/>
        </p:nvCxnSpPr>
        <p:spPr>
          <a:xfrm>
            <a:off x="2660018" y="2137777"/>
            <a:ext cx="24019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0" idx="2"/>
            <a:endCxn id="23" idx="0"/>
          </p:cNvCxnSpPr>
          <p:nvPr/>
        </p:nvCxnSpPr>
        <p:spPr>
          <a:xfrm flipH="1">
            <a:off x="2684037" y="2137777"/>
            <a:ext cx="433181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1" idx="2"/>
            <a:endCxn id="23" idx="0"/>
          </p:cNvCxnSpPr>
          <p:nvPr/>
        </p:nvCxnSpPr>
        <p:spPr>
          <a:xfrm flipH="1">
            <a:off x="2684037" y="2137777"/>
            <a:ext cx="899906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8" idx="2"/>
            <a:endCxn id="24" idx="0"/>
          </p:cNvCxnSpPr>
          <p:nvPr/>
        </p:nvCxnSpPr>
        <p:spPr>
          <a:xfrm>
            <a:off x="2221211" y="2137777"/>
            <a:ext cx="920026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9" idx="2"/>
            <a:endCxn id="24" idx="0"/>
          </p:cNvCxnSpPr>
          <p:nvPr/>
        </p:nvCxnSpPr>
        <p:spPr>
          <a:xfrm>
            <a:off x="2660018" y="2137777"/>
            <a:ext cx="481219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0" idx="2"/>
            <a:endCxn id="24" idx="0"/>
          </p:cNvCxnSpPr>
          <p:nvPr/>
        </p:nvCxnSpPr>
        <p:spPr>
          <a:xfrm>
            <a:off x="3117218" y="2137777"/>
            <a:ext cx="24019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1" idx="2"/>
            <a:endCxn id="24" idx="0"/>
          </p:cNvCxnSpPr>
          <p:nvPr/>
        </p:nvCxnSpPr>
        <p:spPr>
          <a:xfrm flipH="1">
            <a:off x="3141237" y="2137777"/>
            <a:ext cx="442706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2" idx="2"/>
            <a:endCxn id="24" idx="0"/>
          </p:cNvCxnSpPr>
          <p:nvPr/>
        </p:nvCxnSpPr>
        <p:spPr>
          <a:xfrm flipH="1">
            <a:off x="3141237" y="2137777"/>
            <a:ext cx="896731" cy="7536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228786" y="2592990"/>
            <a:ext cx="457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313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Way to Look at Reuse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total number of global memory accesses  (to the (8+5-1)=12 N elements) replaced by shared memory accesses is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1 + 2 + 3 + 4 + 5 * (8-5+1) + 4 + 3 + 2 + 1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= 10 + 20 + 10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= 40</a:t>
            </a:r>
          </a:p>
          <a:p>
            <a:pPr marL="0" indent="0">
              <a:buNone/>
            </a:pPr>
            <a:r>
              <a:rPr lang="en-US" dirty="0" smtClean="0"/>
              <a:t>So the reduction is</a:t>
            </a:r>
          </a:p>
          <a:p>
            <a:pPr marL="0" indent="0">
              <a:buNone/>
            </a:pPr>
            <a:r>
              <a:rPr lang="en-US" dirty="0" smtClean="0"/>
              <a:t>      40/12 = 3.3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78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Ghost elements change ratios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 boundary tile, we load </a:t>
            </a:r>
            <a:r>
              <a:rPr lang="en-US" dirty="0" err="1" smtClean="0"/>
              <a:t>Tile_Width</a:t>
            </a:r>
            <a:r>
              <a:rPr lang="en-US" dirty="0" smtClean="0"/>
              <a:t> + (Mask_Width-1)/2 elements</a:t>
            </a:r>
          </a:p>
          <a:p>
            <a:pPr lvl="1"/>
            <a:r>
              <a:rPr lang="en-US" dirty="0" smtClean="0"/>
              <a:t>10 in our example of </a:t>
            </a:r>
            <a:r>
              <a:rPr lang="en-US" dirty="0" err="1" smtClean="0"/>
              <a:t>Tile_Width</a:t>
            </a:r>
            <a:r>
              <a:rPr lang="en-US" dirty="0" smtClean="0"/>
              <a:t> =8 and </a:t>
            </a:r>
            <a:r>
              <a:rPr lang="en-US" dirty="0" err="1" smtClean="0"/>
              <a:t>Mask_Width</a:t>
            </a:r>
            <a:r>
              <a:rPr lang="en-US" dirty="0" smtClean="0"/>
              <a:t>=5</a:t>
            </a:r>
          </a:p>
          <a:p>
            <a:endParaRPr lang="en-US" dirty="0"/>
          </a:p>
          <a:p>
            <a:r>
              <a:rPr lang="en-US" dirty="0" smtClean="0"/>
              <a:t>Computing boundary elements do not access global memory for ghost cells</a:t>
            </a:r>
          </a:p>
          <a:p>
            <a:pPr lvl="1"/>
            <a:r>
              <a:rPr lang="en-US" dirty="0" smtClean="0"/>
              <a:t>Total accesses is 3 + 4+ 6*5 = 37 accesses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The reduction is 37/10 = 3.7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937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General for 1D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4572000"/>
          </a:xfrm>
        </p:spPr>
        <p:txBody>
          <a:bodyPr/>
          <a:lstStyle/>
          <a:p>
            <a:r>
              <a:rPr lang="en-US" dirty="0" smtClean="0"/>
              <a:t>The total number of global memory accesses  to the (Tile_Width+Mask_Width-1)  N elements replaced by shared memory accesses is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 smtClean="0"/>
              <a:t>1 + 2 + … + Mask_Width-1+ </a:t>
            </a:r>
            <a:r>
              <a:rPr lang="en-US" dirty="0" err="1" smtClean="0"/>
              <a:t>Mask_Width</a:t>
            </a:r>
            <a:r>
              <a:rPr lang="en-US" dirty="0" smtClean="0"/>
              <a:t> * (</a:t>
            </a:r>
            <a:r>
              <a:rPr lang="en-US" dirty="0" err="1" smtClean="0"/>
              <a:t>Tile_Width</a:t>
            </a:r>
            <a:r>
              <a:rPr lang="en-US" dirty="0" smtClean="0"/>
              <a:t> -Mask_Width+1) + Mask_Width-1+… + 2 + 1</a:t>
            </a:r>
          </a:p>
          <a:p>
            <a:pPr marL="0" indent="0">
              <a:buNone/>
            </a:pPr>
            <a:r>
              <a:rPr lang="en-US" dirty="0" smtClean="0"/>
              <a:t>= (Mask_Width-1) *</a:t>
            </a:r>
            <a:r>
              <a:rPr lang="en-US" dirty="0" err="1" smtClean="0"/>
              <a:t>Mask_Width</a:t>
            </a:r>
            <a:r>
              <a:rPr lang="en-US" dirty="0" smtClean="0"/>
              <a:t>+ </a:t>
            </a:r>
            <a:r>
              <a:rPr lang="en-US" dirty="0" err="1" smtClean="0"/>
              <a:t>Mask_Width</a:t>
            </a:r>
            <a:r>
              <a:rPr lang="en-US" dirty="0" smtClean="0"/>
              <a:t>*(Tile_Width-Mask_Width+1)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= </a:t>
            </a:r>
            <a:r>
              <a:rPr lang="en-US" dirty="0" err="1" smtClean="0"/>
              <a:t>Mask_Width</a:t>
            </a:r>
            <a:r>
              <a:rPr lang="en-US" dirty="0" smtClean="0"/>
              <a:t>*(</a:t>
            </a:r>
            <a:r>
              <a:rPr lang="en-US" dirty="0" err="1" smtClean="0"/>
              <a:t>Tile_Width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797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Bandwidth Reduction for 1D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1"/>
          </p:nvPr>
        </p:nvSpPr>
        <p:spPr>
          <a:xfrm>
            <a:off x="457200" y="1524000"/>
            <a:ext cx="8686800" cy="2209800"/>
          </a:xfrm>
        </p:spPr>
        <p:txBody>
          <a:bodyPr/>
          <a:lstStyle/>
          <a:p>
            <a:r>
              <a:rPr lang="en-US" dirty="0" smtClean="0"/>
              <a:t>The reduction is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Mask_Width</a:t>
            </a:r>
            <a:r>
              <a:rPr lang="en-US" dirty="0" smtClean="0"/>
              <a:t> * (</a:t>
            </a:r>
            <a:r>
              <a:rPr lang="en-US" dirty="0" err="1" smtClean="0"/>
              <a:t>Tile_Width</a:t>
            </a:r>
            <a:r>
              <a:rPr lang="en-US" dirty="0" smtClean="0"/>
              <a:t>)/(Tile_Width+Mask_Size-1)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29582936"/>
              </p:ext>
            </p:extLst>
          </p:nvPr>
        </p:nvGraphicFramePr>
        <p:xfrm>
          <a:off x="685800" y="3886200"/>
          <a:ext cx="8305800" cy="1742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143000"/>
                <a:gridCol w="1181100"/>
                <a:gridCol w="1384300"/>
                <a:gridCol w="1384300"/>
                <a:gridCol w="1384300"/>
              </a:tblGrid>
              <a:tr h="39133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Tile</a:t>
                      </a:r>
                      <a:r>
                        <a:rPr lang="en-US" baseline="0" dirty="0" err="1" smtClean="0"/>
                        <a:t>_Width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256</a:t>
                      </a:r>
                      <a:endParaRPr lang="en-US" dirty="0"/>
                    </a:p>
                  </a:txBody>
                  <a:tcPr/>
                </a:tc>
              </a:tr>
              <a:tr h="675461">
                <a:tc>
                  <a:txBody>
                    <a:bodyPr/>
                    <a:lstStyle/>
                    <a:p>
                      <a:r>
                        <a:rPr lang="en-US" dirty="0" smtClean="0"/>
                        <a:t>Reduction</a:t>
                      </a:r>
                    </a:p>
                    <a:p>
                      <a:r>
                        <a:rPr lang="en-US" dirty="0" err="1" smtClean="0"/>
                        <a:t>Mask_Width</a:t>
                      </a:r>
                      <a:r>
                        <a:rPr lang="en-US" baseline="0" dirty="0" smtClean="0"/>
                        <a:t> =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4.9</a:t>
                      </a:r>
                      <a:endParaRPr lang="en-US" dirty="0"/>
                    </a:p>
                  </a:txBody>
                  <a:tcPr/>
                </a:tc>
              </a:tr>
              <a:tr h="675461">
                <a:tc>
                  <a:txBody>
                    <a:bodyPr/>
                    <a:lstStyle/>
                    <a:p>
                      <a:r>
                        <a:rPr lang="en-US" dirty="0" smtClean="0"/>
                        <a:t>Reduction</a:t>
                      </a:r>
                    </a:p>
                    <a:p>
                      <a:r>
                        <a:rPr lang="en-US" dirty="0" err="1" smtClean="0"/>
                        <a:t>Mask_Width</a:t>
                      </a:r>
                      <a:r>
                        <a:rPr lang="en-US" dirty="0" smtClean="0"/>
                        <a:t> =</a:t>
                      </a:r>
                      <a:r>
                        <a:rPr lang="en-US" baseline="0" dirty="0" smtClean="0"/>
                        <a:t>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71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Output Tiling and </a:t>
            </a:r>
            <a:r>
              <a:rPr lang="en-US" dirty="0" err="1" smtClean="0"/>
              <a:t>Indexin</a:t>
            </a:r>
            <a:r>
              <a:rPr lang="en-US" dirty="0" smtClean="0"/>
              <a:t>  (P)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35000" y="1327150"/>
            <a:ext cx="8305800" cy="4572000"/>
          </a:xfrm>
        </p:spPr>
        <p:txBody>
          <a:bodyPr/>
          <a:lstStyle/>
          <a:p>
            <a:r>
              <a:rPr lang="en-US" dirty="0" smtClean="0"/>
              <a:t>Use a thread block to calculate a tile of P</a:t>
            </a:r>
          </a:p>
          <a:p>
            <a:pPr lvl="1"/>
            <a:r>
              <a:rPr lang="en-US" dirty="0" smtClean="0"/>
              <a:t>Each output tile is of TILE_SIZE for both x and y </a:t>
            </a: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8AADE065-161B-43F2-A778-4C3E79625E94}" type="slidenum">
              <a:rPr lang="en-US" sz="1400" smtClean="0">
                <a:latin typeface="Times New Roman" pitchFamily="18" charset="0"/>
              </a:rPr>
              <a:pPr eaLnBrk="1" hangingPunct="1"/>
              <a:t>37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62100" y="3136900"/>
            <a:ext cx="6400800" cy="318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62100" y="31115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628900" y="31115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21100" y="31115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787900" y="31115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842000" y="31115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896100" y="31115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562100" y="41656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628900" y="41656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721100" y="41656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75200" y="41656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842000" y="41656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562100" y="52578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628900" y="52578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721100" y="52451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787900" y="52578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854700" y="52578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908800" y="4165600"/>
            <a:ext cx="1066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968500" y="3568700"/>
            <a:ext cx="127000" cy="889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33" name="Rectangle 1"/>
          <p:cNvSpPr>
            <a:spLocks noChangeArrowheads="1"/>
          </p:cNvSpPr>
          <p:nvPr/>
        </p:nvSpPr>
        <p:spPr bwMode="auto">
          <a:xfrm>
            <a:off x="2057400" y="2514600"/>
            <a:ext cx="60071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1" dirty="0" err="1"/>
              <a:t>col_o</a:t>
            </a:r>
            <a:r>
              <a:rPr lang="en-US" sz="2000" b="1" dirty="0"/>
              <a:t> = </a:t>
            </a:r>
            <a:r>
              <a:rPr lang="en-US" sz="2000" b="1" dirty="0" err="1"/>
              <a:t>blockIdx.x</a:t>
            </a:r>
            <a:r>
              <a:rPr lang="en-US" sz="2000" b="1" dirty="0"/>
              <a:t> * </a:t>
            </a:r>
            <a:r>
              <a:rPr lang="en-US" sz="2000" b="1" dirty="0" smtClean="0"/>
              <a:t>TILE_WIDTH </a:t>
            </a:r>
            <a:r>
              <a:rPr lang="en-US" sz="2000" b="1" dirty="0"/>
              <a:t>+ </a:t>
            </a:r>
            <a:r>
              <a:rPr lang="en-US" sz="2000" b="1" dirty="0" err="1"/>
              <a:t>tx</a:t>
            </a:r>
            <a:r>
              <a:rPr lang="en-US" sz="2000" b="1" dirty="0"/>
              <a:t>;</a:t>
            </a:r>
            <a:endParaRPr lang="en-US" sz="2000" dirty="0"/>
          </a:p>
        </p:txBody>
      </p:sp>
      <p:sp>
        <p:nvSpPr>
          <p:cNvPr id="17434" name="Rectangle 25"/>
          <p:cNvSpPr>
            <a:spLocks noChangeArrowheads="1"/>
          </p:cNvSpPr>
          <p:nvPr/>
        </p:nvSpPr>
        <p:spPr bwMode="auto">
          <a:xfrm rot="16200000">
            <a:off x="-1146969" y="4332566"/>
            <a:ext cx="4656137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 dirty="0"/>
              <a:t> </a:t>
            </a:r>
            <a:r>
              <a:rPr lang="en-US" sz="1800" b="1" dirty="0" err="1"/>
              <a:t>row_o</a:t>
            </a:r>
            <a:r>
              <a:rPr lang="en-US" sz="1800" b="1" dirty="0"/>
              <a:t> = </a:t>
            </a:r>
            <a:r>
              <a:rPr lang="en-US" sz="1800" b="1" dirty="0" err="1" smtClean="0"/>
              <a:t>blockIdx.y</a:t>
            </a:r>
            <a:r>
              <a:rPr lang="en-US" sz="1800" b="1" dirty="0" smtClean="0"/>
              <a:t>*TILE_WIDTH </a:t>
            </a:r>
            <a:r>
              <a:rPr lang="en-US" sz="1800" b="1" dirty="0"/>
              <a:t>+ </a:t>
            </a:r>
            <a:r>
              <a:rPr lang="en-US" sz="1800" b="1" dirty="0" err="1"/>
              <a:t>ty</a:t>
            </a:r>
            <a:r>
              <a:rPr lang="en-US" sz="1800" b="1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94058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1403350" y="1803400"/>
            <a:ext cx="45593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70100" y="2413000"/>
            <a:ext cx="3276600" cy="3124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48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tiles need to cover halo elements.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070100" y="5537200"/>
            <a:ext cx="3276600" cy="6223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1403350" y="1803400"/>
            <a:ext cx="666750" cy="43561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5346700" y="2413000"/>
            <a:ext cx="615950" cy="3759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00"/>
              </a:solidFill>
            </a:endParaRPr>
          </a:p>
        </p:txBody>
      </p:sp>
      <p:sp>
        <p:nvSpPr>
          <p:cNvPr id="2048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F39DF853-503A-4CDC-BA5C-084C347A5F5C}" type="slidenum">
              <a:rPr lang="en-US" sz="1400" smtClean="0">
                <a:latin typeface="Times New Roman" pitchFamily="18" charset="0"/>
              </a:rPr>
              <a:pPr eaLnBrk="1" hangingPunct="1"/>
              <a:t>38</a:t>
            </a:fld>
            <a:endParaRPr lang="en-US" sz="1400" dirty="0" smtClean="0"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2400" y="1803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9" name="Rectangle 8"/>
          <p:cNvSpPr/>
          <p:nvPr/>
        </p:nvSpPr>
        <p:spPr>
          <a:xfrm>
            <a:off x="1733550" y="1803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38350" y="1803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336800" y="1803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41600" y="1803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22400" y="2108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733550" y="2108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036763" y="2108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336800" y="2108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41600" y="2108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422400" y="2413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733550" y="2413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032000" y="24130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343150" y="2413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641600" y="2413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422400" y="2717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733550" y="2717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032000" y="2717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343150" y="2717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641600" y="2717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422400" y="3022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733550" y="3022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032000" y="3022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343150" y="3022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641600" y="30226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403350" y="1816100"/>
            <a:ext cx="1524000" cy="1524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438650" y="46355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749800" y="46355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054600" y="46355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353050" y="46355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657850" y="46355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438650" y="49403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749800" y="49403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053013" y="49403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353050" y="49403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657850" y="49403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438650" y="52451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749800" y="52451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048250" y="52451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359400" y="52451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657850" y="52451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438650" y="55499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749800" y="55499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52" name="Rectangle 51"/>
          <p:cNvSpPr/>
          <p:nvPr/>
        </p:nvSpPr>
        <p:spPr>
          <a:xfrm>
            <a:off x="5048250" y="55499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5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359400" y="55499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6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657850" y="55499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7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438650" y="58547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0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749800" y="58547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048250" y="58547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5359400" y="58547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59" name="Rectangle 58"/>
          <p:cNvSpPr/>
          <p:nvPr/>
        </p:nvSpPr>
        <p:spPr>
          <a:xfrm>
            <a:off x="5657850" y="58547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419600" y="4648200"/>
            <a:ext cx="1524000" cy="1524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542" name="TextBox 65"/>
          <p:cNvSpPr txBox="1">
            <a:spLocks noChangeArrowheads="1"/>
          </p:cNvSpPr>
          <p:nvPr/>
        </p:nvSpPr>
        <p:spPr bwMode="auto">
          <a:xfrm>
            <a:off x="2506663" y="3671888"/>
            <a:ext cx="25479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3600"/>
              <a:t>Output Tile</a:t>
            </a:r>
          </a:p>
        </p:txBody>
      </p:sp>
      <p:sp>
        <p:nvSpPr>
          <p:cNvPr id="20543" name="TextBox 66"/>
          <p:cNvSpPr txBox="1">
            <a:spLocks noChangeArrowheads="1"/>
          </p:cNvSpPr>
          <p:nvPr/>
        </p:nvSpPr>
        <p:spPr bwMode="auto">
          <a:xfrm>
            <a:off x="6769100" y="2870200"/>
            <a:ext cx="2181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3600"/>
              <a:t>Input Tile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>
            <a:off x="6178550" y="3211513"/>
            <a:ext cx="590550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473825" y="2108200"/>
            <a:ext cx="1571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Mask_Width</a:t>
            </a:r>
            <a:r>
              <a:rPr lang="en-US" dirty="0" smtClean="0"/>
              <a:t> =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705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Analysis for a small 8X8 output tile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12X12=144 N elements need to be loaded into shared memory</a:t>
            </a:r>
          </a:p>
          <a:p>
            <a:r>
              <a:rPr lang="en-US" dirty="0" smtClean="0"/>
              <a:t>The calculation of each P element needs to access 25 N elements</a:t>
            </a:r>
          </a:p>
          <a:p>
            <a:r>
              <a:rPr lang="en-US" dirty="0" smtClean="0"/>
              <a:t>8X8X25 = 1600 global memory accesses are converted into shared memory accesses</a:t>
            </a:r>
          </a:p>
          <a:p>
            <a:r>
              <a:rPr lang="en-US" dirty="0" smtClean="0"/>
              <a:t>A reduction of 1600/144 = 11X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29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Loading the left halo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BFC335-8AC9-4C4F-8F08-44EA6E182DD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4724400"/>
            <a:ext cx="80842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Mask_Width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/2;</a:t>
            </a:r>
          </a:p>
          <a:p>
            <a:pPr eaLnBrk="1" hangingPunct="1">
              <a:defRPr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halo_index_left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- 1)*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&gt;=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- n) {</a:t>
            </a:r>
          </a:p>
          <a:p>
            <a:pPr eaLnBrk="1" hangingPunct="1"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N_ds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-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- n)] =</a:t>
            </a:r>
          </a:p>
          <a:p>
            <a:pPr eaLnBrk="1" hangingPunct="1"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halo_index_left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&lt; 0) ? 0 : N[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halo_index_left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}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3858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8430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290763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7574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2146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681413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160838" y="2438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61803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07523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522913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98963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44683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913563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391400" y="2438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9286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848600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55900" y="2243599"/>
            <a:ext cx="1819275" cy="803497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720992" y="3505200"/>
            <a:ext cx="5116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smtClean="0"/>
              <a:t> =6</a:t>
            </a:r>
            <a:endParaRPr lang="en-US" dirty="0"/>
          </a:p>
        </p:txBody>
      </p:sp>
      <p:cxnSp>
        <p:nvCxnSpPr>
          <p:cNvPr id="29" name="Straight Arrow Connector 28"/>
          <p:cNvCxnSpPr>
            <a:endCxn id="11" idx="2"/>
          </p:cNvCxnSpPr>
          <p:nvPr/>
        </p:nvCxnSpPr>
        <p:spPr>
          <a:xfrm flipV="1">
            <a:off x="3910013" y="2895600"/>
            <a:ext cx="0" cy="457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724680" y="3505200"/>
            <a:ext cx="17972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halo_index_left</a:t>
            </a:r>
            <a:r>
              <a:rPr lang="en-US" dirty="0" smtClean="0"/>
              <a:t> = 2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2071688" y="2895600"/>
            <a:ext cx="0" cy="4581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968923" y="1748861"/>
            <a:ext cx="607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 = 2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843088" y="2087415"/>
            <a:ext cx="0" cy="10372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 bwMode="auto">
          <a:xfrm>
            <a:off x="1866900" y="3886200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314575" y="3886200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771775" y="38989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3228975" y="38989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695700" y="38989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149725" y="38989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606925" y="3898900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5054600" y="3898900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2000" y="2120507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385888" y="3674477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N_ds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986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763000" cy="4572000"/>
          </a:xfrm>
        </p:spPr>
        <p:txBody>
          <a:bodyPr/>
          <a:lstStyle/>
          <a:p>
            <a:r>
              <a:rPr lang="en-US" dirty="0" smtClean="0"/>
              <a:t>(Tile_Width+Mask_Width-1) </a:t>
            </a:r>
            <a:r>
              <a:rPr lang="en-US" baseline="30000" dirty="0" smtClean="0"/>
              <a:t>2</a:t>
            </a:r>
            <a:r>
              <a:rPr lang="en-US" dirty="0" smtClean="0"/>
              <a:t> elements from N need to be loaded into shared memory for each tile</a:t>
            </a:r>
          </a:p>
          <a:p>
            <a:r>
              <a:rPr lang="en-US" dirty="0" smtClean="0"/>
              <a:t>The calculation of each P element needs to access </a:t>
            </a:r>
            <a:r>
              <a:rPr lang="en-US" dirty="0" err="1" smtClean="0"/>
              <a:t>Mask_Width</a:t>
            </a:r>
            <a:r>
              <a:rPr lang="en-US" dirty="0" smtClean="0"/>
              <a:t> </a:t>
            </a:r>
            <a:r>
              <a:rPr lang="en-US" baseline="30000" dirty="0" smtClean="0"/>
              <a:t>2 </a:t>
            </a:r>
            <a:r>
              <a:rPr lang="en-US" dirty="0" smtClean="0"/>
              <a:t>elements</a:t>
            </a:r>
          </a:p>
          <a:p>
            <a:pPr lvl="1"/>
            <a:r>
              <a:rPr lang="en-US" dirty="0" err="1" smtClean="0"/>
              <a:t>Tile_Width</a:t>
            </a:r>
            <a:r>
              <a:rPr lang="en-US" dirty="0" smtClean="0"/>
              <a:t> </a:t>
            </a:r>
            <a:r>
              <a:rPr lang="en-US" baseline="30000" dirty="0" smtClean="0"/>
              <a:t>2</a:t>
            </a:r>
            <a:r>
              <a:rPr lang="en-US" dirty="0" smtClean="0"/>
              <a:t> * </a:t>
            </a:r>
            <a:r>
              <a:rPr lang="en-US" dirty="0" err="1" smtClean="0"/>
              <a:t>Mask_Width</a:t>
            </a:r>
            <a:r>
              <a:rPr lang="en-US" dirty="0" smtClean="0"/>
              <a:t> </a:t>
            </a:r>
            <a:r>
              <a:rPr lang="en-US" baseline="30000" dirty="0" smtClean="0"/>
              <a:t>2</a:t>
            </a:r>
            <a:r>
              <a:rPr lang="en-US" dirty="0" smtClean="0"/>
              <a:t> global memory accesses are converted into shared memory accesses</a:t>
            </a:r>
          </a:p>
          <a:p>
            <a:r>
              <a:rPr lang="en-US" dirty="0" smtClean="0"/>
              <a:t>The reduction is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Tile_Width</a:t>
            </a:r>
            <a:r>
              <a:rPr lang="en-US" dirty="0" smtClean="0"/>
              <a:t> </a:t>
            </a:r>
            <a:r>
              <a:rPr lang="en-US" baseline="30000" dirty="0" smtClean="0"/>
              <a:t>2</a:t>
            </a:r>
            <a:r>
              <a:rPr lang="en-US" dirty="0" smtClean="0"/>
              <a:t> * </a:t>
            </a:r>
            <a:r>
              <a:rPr lang="en-US" dirty="0" err="1" smtClean="0"/>
              <a:t>Mask_Width</a:t>
            </a:r>
            <a:r>
              <a:rPr lang="en-US" dirty="0" smtClean="0"/>
              <a:t> </a:t>
            </a:r>
            <a:r>
              <a:rPr lang="en-US" baseline="30000" dirty="0" smtClean="0"/>
              <a:t>2 </a:t>
            </a:r>
            <a:r>
              <a:rPr lang="en-US" dirty="0" smtClean="0"/>
              <a:t>/</a:t>
            </a:r>
            <a:r>
              <a:rPr lang="en-US" baseline="30000" dirty="0" smtClean="0"/>
              <a:t> 	</a:t>
            </a:r>
            <a:r>
              <a:rPr lang="en-US" dirty="0" smtClean="0"/>
              <a:t>(Tile_Width+Mask_Width-1) 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513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Bandwidth Reduction for 2D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1"/>
          </p:nvPr>
        </p:nvSpPr>
        <p:spPr>
          <a:xfrm>
            <a:off x="457200" y="1524000"/>
            <a:ext cx="8686800" cy="2209800"/>
          </a:xfrm>
        </p:spPr>
        <p:txBody>
          <a:bodyPr/>
          <a:lstStyle/>
          <a:p>
            <a:r>
              <a:rPr lang="en-US" dirty="0" smtClean="0"/>
              <a:t>The reduction is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Mask_Width</a:t>
            </a:r>
            <a:r>
              <a:rPr lang="en-US" dirty="0" smtClean="0"/>
              <a:t> </a:t>
            </a:r>
            <a:r>
              <a:rPr lang="en-US" baseline="30000" dirty="0" smtClean="0"/>
              <a:t>2</a:t>
            </a:r>
            <a:r>
              <a:rPr lang="en-US" dirty="0" smtClean="0"/>
              <a:t> * (</a:t>
            </a:r>
            <a:r>
              <a:rPr lang="en-US" dirty="0" err="1" smtClean="0"/>
              <a:t>Tile_Width</a:t>
            </a:r>
            <a:r>
              <a:rPr lang="en-US" dirty="0" smtClean="0"/>
              <a:t>) </a:t>
            </a:r>
            <a:r>
              <a:rPr lang="en-US" baseline="30000" dirty="0" smtClean="0"/>
              <a:t>2 </a:t>
            </a:r>
            <a:r>
              <a:rPr lang="en-US" dirty="0" smtClean="0"/>
              <a:t>/(Tile_Width+Mask_Size-1) </a:t>
            </a:r>
            <a:r>
              <a:rPr lang="en-US" baseline="30000" dirty="0" smtClean="0"/>
              <a:t>2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6238184"/>
              </p:ext>
            </p:extLst>
          </p:nvPr>
        </p:nvGraphicFramePr>
        <p:xfrm>
          <a:off x="685800" y="3886200"/>
          <a:ext cx="6921500" cy="1742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143000"/>
                <a:gridCol w="1181100"/>
                <a:gridCol w="1384300"/>
                <a:gridCol w="1384300"/>
              </a:tblGrid>
              <a:tr h="39133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Tile</a:t>
                      </a:r>
                      <a:r>
                        <a:rPr lang="en-US" baseline="0" dirty="0" err="1" smtClean="0"/>
                        <a:t>_Width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</a:tr>
              <a:tr h="675461">
                <a:tc>
                  <a:txBody>
                    <a:bodyPr/>
                    <a:lstStyle/>
                    <a:p>
                      <a:r>
                        <a:rPr lang="en-US" dirty="0" smtClean="0"/>
                        <a:t>Reduction</a:t>
                      </a:r>
                    </a:p>
                    <a:p>
                      <a:r>
                        <a:rPr lang="en-US" dirty="0" err="1" smtClean="0"/>
                        <a:t>Mask_Width</a:t>
                      </a:r>
                      <a:r>
                        <a:rPr lang="en-US" baseline="0" dirty="0" smtClean="0"/>
                        <a:t> =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22.1</a:t>
                      </a:r>
                      <a:endParaRPr lang="en-US" dirty="0"/>
                    </a:p>
                  </a:txBody>
                  <a:tcPr/>
                </a:tc>
              </a:tr>
              <a:tr h="675461">
                <a:tc>
                  <a:txBody>
                    <a:bodyPr/>
                    <a:lstStyle/>
                    <a:p>
                      <a:r>
                        <a:rPr lang="en-US" dirty="0" smtClean="0"/>
                        <a:t>Reduction</a:t>
                      </a:r>
                    </a:p>
                    <a:p>
                      <a:r>
                        <a:rPr lang="en-US" dirty="0" err="1" smtClean="0"/>
                        <a:t>Mask_Width</a:t>
                      </a:r>
                      <a:r>
                        <a:rPr lang="en-US" dirty="0" smtClean="0"/>
                        <a:t> =</a:t>
                      </a:r>
                      <a:r>
                        <a:rPr lang="en-US" baseline="0" dirty="0" smtClean="0"/>
                        <a:t>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674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Ghost elements change ratios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Left as </a:t>
            </a:r>
            <a:r>
              <a:rPr lang="en-US" dirty="0" err="1" smtClean="0"/>
              <a:t>homewok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33F05F-EAFF-4EA8-B03B-1CC39608B5F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21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Any MORE QUESTIONS?</a:t>
            </a:r>
            <a:br>
              <a:rPr lang="en-US" dirty="0" smtClean="0"/>
            </a:br>
            <a:r>
              <a:rPr lang="en-US" dirty="0" smtClean="0"/>
              <a:t>Read Chapter 8</a:t>
            </a:r>
            <a:endParaRPr lang="en-US" dirty="0"/>
          </a:p>
        </p:txBody>
      </p:sp>
      <p:sp>
        <p:nvSpPr>
          <p:cNvPr id="33795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379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200" dirty="0" smtClean="0"/>
              <a:t>© David Kirk/NVIDIA and Wen-</a:t>
            </a:r>
            <a:r>
              <a:rPr lang="en-US" sz="1200" dirty="0" err="1" smtClean="0"/>
              <a:t>mei</a:t>
            </a:r>
            <a:r>
              <a:rPr lang="en-US" sz="1200" dirty="0" smtClean="0"/>
              <a:t> W. </a:t>
            </a:r>
            <a:r>
              <a:rPr lang="en-US" sz="1200" dirty="0" err="1" smtClean="0"/>
              <a:t>HwuUniversity</a:t>
            </a:r>
            <a:r>
              <a:rPr lang="en-US" sz="1200" dirty="0" smtClean="0"/>
              <a:t> of Illinois, 2007-2012</a:t>
            </a:r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D19B4C6E-F903-4A87-8992-07BA8276EEA2}" type="slidenum">
              <a:rPr lang="en-US" sz="1400" smtClean="0">
                <a:latin typeface="Times New Roman" pitchFamily="18" charset="0"/>
              </a:rPr>
              <a:pPr eaLnBrk="1" hangingPunct="1"/>
              <a:t>43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Loading the internal elements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BFC335-8AC9-4C4F-8F08-44EA6E182DD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4729655"/>
            <a:ext cx="79608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defRPr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N_ds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[n +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 = N[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];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3858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8430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290763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7574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2146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681413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160838" y="2438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61803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07523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522913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98963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44683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913563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391400" y="2438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9286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848600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55900" y="2243599"/>
            <a:ext cx="1819275" cy="803497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720992" y="3505200"/>
            <a:ext cx="5116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smtClean="0"/>
              <a:t> =6</a:t>
            </a:r>
            <a:endParaRPr lang="en-US" dirty="0"/>
          </a:p>
        </p:txBody>
      </p:sp>
      <p:cxnSp>
        <p:nvCxnSpPr>
          <p:cNvPr id="29" name="Straight Arrow Connector 28"/>
          <p:cNvCxnSpPr>
            <a:endCxn id="11" idx="2"/>
          </p:cNvCxnSpPr>
          <p:nvPr/>
        </p:nvCxnSpPr>
        <p:spPr>
          <a:xfrm flipV="1">
            <a:off x="3910013" y="2895600"/>
            <a:ext cx="0" cy="457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843088" y="3505200"/>
            <a:ext cx="8595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halo = 2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2071688" y="2895600"/>
            <a:ext cx="0" cy="4581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968923" y="1748861"/>
            <a:ext cx="607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 = 2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843088" y="2087415"/>
            <a:ext cx="0" cy="10372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 bwMode="auto">
          <a:xfrm>
            <a:off x="1866900" y="3886200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314575" y="3886200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771775" y="38989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3228975" y="38989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695700" y="38989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149725" y="38989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606925" y="3898900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5054600" y="3898900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2000" y="2120507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385888" y="3674477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N_ds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678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Loading the right halo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BFC335-8AC9-4C4F-8F08-44EA6E182DD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4724400"/>
            <a:ext cx="820769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halo_index_right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+ 1)*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&lt; n) {</a:t>
            </a:r>
          </a:p>
          <a:p>
            <a:pPr eaLnBrk="1" hangingPunct="1"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N_ds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[n +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 =</a:t>
            </a:r>
          </a:p>
          <a:p>
            <a:pPr eaLnBrk="1" hangingPunct="1"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halo_index_right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&gt;= Width) ? 0 : N[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halo_index_right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defRPr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}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3858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8430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290763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7574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2146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681413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160838" y="2438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61803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07523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522913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98963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44683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913563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391400" y="24384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928688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848600" y="24384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755900" y="2243599"/>
            <a:ext cx="1819275" cy="803497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720992" y="3505200"/>
            <a:ext cx="5116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smtClean="0"/>
              <a:t> =6</a:t>
            </a:r>
            <a:endParaRPr lang="en-US" dirty="0"/>
          </a:p>
        </p:txBody>
      </p:sp>
      <p:cxnSp>
        <p:nvCxnSpPr>
          <p:cNvPr id="29" name="Straight Arrow Connector 28"/>
          <p:cNvCxnSpPr>
            <a:endCxn id="11" idx="2"/>
          </p:cNvCxnSpPr>
          <p:nvPr/>
        </p:nvCxnSpPr>
        <p:spPr>
          <a:xfrm flipV="1">
            <a:off x="3910013" y="2895600"/>
            <a:ext cx="0" cy="457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415638" y="3492933"/>
            <a:ext cx="20136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</a:t>
            </a:r>
            <a:r>
              <a:rPr lang="en-US" dirty="0" err="1" smtClean="0"/>
              <a:t>alo_index_right</a:t>
            </a:r>
            <a:r>
              <a:rPr lang="en-US" dirty="0" smtClean="0"/>
              <a:t> = 10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5847155" y="2895600"/>
            <a:ext cx="0" cy="4581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968923" y="1748861"/>
            <a:ext cx="607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 = 2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843088" y="2087415"/>
            <a:ext cx="0" cy="10372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 bwMode="auto">
          <a:xfrm>
            <a:off x="1866900" y="3886200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314575" y="3886200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771775" y="38989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3228975" y="38989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695700" y="38989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149725" y="3898900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606925" y="3898900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5054600" y="3898900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2000" y="2120507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385888" y="3674477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N_ds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547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fld id="{D19ACCD9-2618-4915-8053-FEFD4259DFE4}" type="slidenum">
              <a:rPr lang="en-US" sz="1400" smtClean="0">
                <a:latin typeface="Times New Roman" pitchFamily="18" charset="0"/>
              </a:rPr>
              <a:pPr eaLnBrk="1" hangingPunct="1"/>
              <a:t>7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6627" name="TextBox 3"/>
          <p:cNvSpPr txBox="1">
            <a:spLocks noChangeArrowheads="1"/>
          </p:cNvSpPr>
          <p:nvPr/>
        </p:nvSpPr>
        <p:spPr bwMode="auto">
          <a:xfrm>
            <a:off x="273050" y="100013"/>
            <a:ext cx="8596313" cy="66754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__global__ void convolution_1D_basic_kernel(float *N, float *P,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Mask_Width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Width) {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__shared__ float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N_ds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[TILE_SIZE + MAX_MASK_WIDTH - 1];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n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Mask_Width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/2;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halo_index_left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- 1)*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&gt;=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n) {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N_ds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- n)] =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halo_index_left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&lt; 0) ? 0 : N[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halo_index_left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N_ds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[n +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= N[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halo_index_right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+ 1)*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&lt; n) {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N_ds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[n +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=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halo_index_right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&gt;= Width) ? 0 : N[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halo_index_right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__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syncthreads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float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Pvalue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for(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j = 0; j &lt;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Mask_Width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 j++) {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Pvalue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N_ds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+ j]*M[j];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P[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Pvalue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17542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Memory Data Reuse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8305800" cy="3657600"/>
          </a:xfrm>
        </p:spPr>
        <p:txBody>
          <a:bodyPr/>
          <a:lstStyle/>
          <a:p>
            <a:r>
              <a:rPr lang="en-US" dirty="0" smtClean="0"/>
              <a:t>Element 2 is used by thread 4 (1X)</a:t>
            </a:r>
          </a:p>
          <a:p>
            <a:r>
              <a:rPr lang="en-US" dirty="0" smtClean="0"/>
              <a:t>Element 3 is used by threads 4, 5 (2X)</a:t>
            </a:r>
          </a:p>
          <a:p>
            <a:r>
              <a:rPr lang="en-US" dirty="0" smtClean="0"/>
              <a:t>Element 4 is used by threads 4, 5, 6 (3X)</a:t>
            </a:r>
          </a:p>
          <a:p>
            <a:r>
              <a:rPr lang="en-US" dirty="0" smtClean="0"/>
              <a:t>Element 5 is used by threads 4, 5, 6, 7 (4X)</a:t>
            </a:r>
          </a:p>
          <a:p>
            <a:r>
              <a:rPr lang="en-US" dirty="0" smtClean="0"/>
              <a:t>Element 6 is used by threads 4, 5, 6, 7 (4X)</a:t>
            </a:r>
          </a:p>
          <a:p>
            <a:r>
              <a:rPr lang="en-US" dirty="0" smtClean="0"/>
              <a:t>Element 7 is used by threads 5, 6, 7 (3X)</a:t>
            </a:r>
          </a:p>
          <a:p>
            <a:r>
              <a:rPr lang="en-US" dirty="0" smtClean="0"/>
              <a:t>Element 8 is used by threads 6, 7 (2X)</a:t>
            </a:r>
          </a:p>
          <a:p>
            <a:r>
              <a:rPr lang="en-US" dirty="0" smtClean="0"/>
              <a:t>Element 9 is used by thread 7 (1X)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F49198-2288-492C-99A4-2BDC3514292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641996" y="1667877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089671" y="1667877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546871" y="1680577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004071" y="1680577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470796" y="1680577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924821" y="1680577"/>
            <a:ext cx="4572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382021" y="1680577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29696" y="1680577"/>
            <a:ext cx="457200" cy="457200"/>
          </a:xfrm>
          <a:prstGeom prst="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60984" y="1456154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N_ds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934200" y="1625431"/>
            <a:ext cx="16448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Mask_Width</a:t>
            </a:r>
            <a:r>
              <a:rPr lang="en-US" dirty="0" smtClean="0"/>
              <a:t> is 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017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"/>
          <p:cNvGrpSpPr>
            <a:grpSpLocks/>
          </p:cNvGrpSpPr>
          <p:nvPr/>
        </p:nvGrpSpPr>
        <p:grpSpPr bwMode="auto">
          <a:xfrm>
            <a:off x="1600200" y="1295400"/>
            <a:ext cx="5729288" cy="3557588"/>
            <a:chOff x="1600200" y="1295400"/>
            <a:chExt cx="5730055" cy="3558004"/>
          </a:xfrm>
        </p:grpSpPr>
        <p:sp>
          <p:nvSpPr>
            <p:cNvPr id="27652" name="TextBox 136"/>
            <p:cNvSpPr txBox="1">
              <a:spLocks noChangeArrowheads="1"/>
            </p:cNvSpPr>
            <p:nvPr/>
          </p:nvSpPr>
          <p:spPr bwMode="auto">
            <a:xfrm>
              <a:off x="1971675" y="1295400"/>
              <a:ext cx="37061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521073" y="1695497"/>
              <a:ext cx="457261" cy="45725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978334" y="1695497"/>
              <a:ext cx="457261" cy="45725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3426069" y="1695497"/>
              <a:ext cx="457261" cy="45725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3892857" y="1695497"/>
              <a:ext cx="457261" cy="45725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4350118" y="1695497"/>
              <a:ext cx="457261" cy="45725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816906" y="1695497"/>
              <a:ext cx="457261" cy="45725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5296395" y="1695497"/>
              <a:ext cx="457261" cy="45725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057461" y="1695497"/>
              <a:ext cx="457261" cy="45725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27661" name="TextBox 136"/>
            <p:cNvSpPr txBox="1">
              <a:spLocks noChangeArrowheads="1"/>
            </p:cNvSpPr>
            <p:nvPr/>
          </p:nvSpPr>
          <p:spPr bwMode="auto">
            <a:xfrm>
              <a:off x="2514600" y="1766887"/>
              <a:ext cx="522288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 sz="1400">
                  <a:latin typeface="Times New Roman" pitchFamily="18" charset="0"/>
                  <a:cs typeface="Times New Roman" pitchFamily="18" charset="0"/>
                </a:rPr>
                <a:t>N[0]</a:t>
              </a:r>
            </a:p>
          </p:txBody>
        </p:sp>
        <p:sp>
          <p:nvSpPr>
            <p:cNvPr id="27662" name="TextBox 136"/>
            <p:cNvSpPr txBox="1">
              <a:spLocks noChangeArrowheads="1"/>
            </p:cNvSpPr>
            <p:nvPr/>
          </p:nvSpPr>
          <p:spPr bwMode="auto">
            <a:xfrm>
              <a:off x="3900488" y="1770062"/>
              <a:ext cx="522287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 sz="1400">
                  <a:latin typeface="Times New Roman" pitchFamily="18" charset="0"/>
                  <a:cs typeface="Times New Roman" pitchFamily="18" charset="0"/>
                </a:rPr>
                <a:t>N[3]</a:t>
              </a:r>
            </a:p>
          </p:txBody>
        </p:sp>
        <p:sp>
          <p:nvSpPr>
            <p:cNvPr id="27663" name="TextBox 136"/>
            <p:cNvSpPr txBox="1">
              <a:spLocks noChangeArrowheads="1"/>
            </p:cNvSpPr>
            <p:nvPr/>
          </p:nvSpPr>
          <p:spPr bwMode="auto">
            <a:xfrm>
              <a:off x="2932113" y="1770062"/>
              <a:ext cx="522287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 sz="1400">
                  <a:latin typeface="Times New Roman" pitchFamily="18" charset="0"/>
                  <a:cs typeface="Times New Roman" pitchFamily="18" charset="0"/>
                </a:rPr>
                <a:t>N[1]</a:t>
              </a:r>
            </a:p>
          </p:txBody>
        </p:sp>
        <p:sp>
          <p:nvSpPr>
            <p:cNvPr id="27664" name="TextBox 136"/>
            <p:cNvSpPr txBox="1">
              <a:spLocks noChangeArrowheads="1"/>
            </p:cNvSpPr>
            <p:nvPr/>
          </p:nvSpPr>
          <p:spPr bwMode="auto">
            <a:xfrm>
              <a:off x="3422650" y="1770062"/>
              <a:ext cx="523875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 sz="1400">
                  <a:latin typeface="Times New Roman" pitchFamily="18" charset="0"/>
                  <a:cs typeface="Times New Roman" pitchFamily="18" charset="0"/>
                </a:rPr>
                <a:t>N[2]</a:t>
              </a:r>
            </a:p>
          </p:txBody>
        </p:sp>
        <p:sp>
          <p:nvSpPr>
            <p:cNvPr id="27665" name="TextBox 136"/>
            <p:cNvSpPr txBox="1">
              <a:spLocks noChangeArrowheads="1"/>
            </p:cNvSpPr>
            <p:nvPr/>
          </p:nvSpPr>
          <p:spPr bwMode="auto">
            <a:xfrm>
              <a:off x="4813300" y="1770062"/>
              <a:ext cx="522288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 sz="1400">
                  <a:latin typeface="Times New Roman" pitchFamily="18" charset="0"/>
                  <a:cs typeface="Times New Roman" pitchFamily="18" charset="0"/>
                </a:rPr>
                <a:t>N[5]</a:t>
              </a:r>
            </a:p>
          </p:txBody>
        </p:sp>
        <p:sp>
          <p:nvSpPr>
            <p:cNvPr id="27666" name="TextBox 136"/>
            <p:cNvSpPr txBox="1">
              <a:spLocks noChangeArrowheads="1"/>
            </p:cNvSpPr>
            <p:nvPr/>
          </p:nvSpPr>
          <p:spPr bwMode="auto">
            <a:xfrm>
              <a:off x="4335463" y="1770062"/>
              <a:ext cx="523875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 sz="1400">
                  <a:latin typeface="Times New Roman" pitchFamily="18" charset="0"/>
                  <a:cs typeface="Times New Roman" pitchFamily="18" charset="0"/>
                </a:rPr>
                <a:t>N[4]</a:t>
              </a:r>
            </a:p>
          </p:txBody>
        </p:sp>
        <p:sp>
          <p:nvSpPr>
            <p:cNvPr id="27667" name="TextBox 136"/>
            <p:cNvSpPr txBox="1">
              <a:spLocks noChangeArrowheads="1"/>
            </p:cNvSpPr>
            <p:nvPr/>
          </p:nvSpPr>
          <p:spPr bwMode="auto">
            <a:xfrm>
              <a:off x="5259388" y="1770062"/>
              <a:ext cx="523875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 sz="1400">
                  <a:latin typeface="Times New Roman" pitchFamily="18" charset="0"/>
                  <a:cs typeface="Times New Roman" pitchFamily="18" charset="0"/>
                </a:rPr>
                <a:t>N[6]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600200" y="1693910"/>
              <a:ext cx="457261" cy="45725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210917" y="1693910"/>
              <a:ext cx="457261" cy="45725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753656" y="1690734"/>
              <a:ext cx="457261" cy="45725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cxnSp>
          <p:nvCxnSpPr>
            <p:cNvPr id="3" name="Straight Arrow Connector 2"/>
            <p:cNvCxnSpPr/>
            <p:nvPr/>
          </p:nvCxnSpPr>
          <p:spPr>
            <a:xfrm>
              <a:off x="1600200" y="2600478"/>
              <a:ext cx="2281543" cy="0"/>
            </a:xfrm>
            <a:prstGeom prst="straightConnector1">
              <a:avLst/>
            </a:prstGeom>
            <a:ln w="571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>
              <a:off x="2068576" y="2905313"/>
              <a:ext cx="2281542" cy="0"/>
            </a:xfrm>
            <a:prstGeom prst="straightConnector1">
              <a:avLst/>
            </a:prstGeom>
            <a:ln w="571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2535363" y="3256192"/>
              <a:ext cx="2281542" cy="0"/>
            </a:xfrm>
            <a:prstGeom prst="straightConnector1">
              <a:avLst/>
            </a:prstGeom>
            <a:ln w="571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>
              <a:off x="3014852" y="3591193"/>
              <a:ext cx="2281542" cy="0"/>
            </a:xfrm>
            <a:prstGeom prst="straightConnector1">
              <a:avLst/>
            </a:prstGeom>
            <a:ln w="571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>
              <a:off x="3505455" y="3972238"/>
              <a:ext cx="2281543" cy="0"/>
            </a:xfrm>
            <a:prstGeom prst="straightConnector1">
              <a:avLst/>
            </a:prstGeom>
            <a:ln w="571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3980182" y="4353283"/>
              <a:ext cx="2281542" cy="0"/>
            </a:xfrm>
            <a:prstGeom prst="straightConnector1">
              <a:avLst/>
            </a:prstGeom>
            <a:ln w="571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>
              <a:off x="4478723" y="4734327"/>
              <a:ext cx="2281542" cy="0"/>
            </a:xfrm>
            <a:prstGeom prst="straightConnector1">
              <a:avLst/>
            </a:prstGeom>
            <a:ln w="571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678" name="TextBox 4"/>
            <p:cNvSpPr txBox="1">
              <a:spLocks noChangeArrowheads="1"/>
            </p:cNvSpPr>
            <p:nvPr/>
          </p:nvSpPr>
          <p:spPr bwMode="auto">
            <a:xfrm>
              <a:off x="4427538" y="2430462"/>
              <a:ext cx="538162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>
                  <a:latin typeface="Times New Roman" pitchFamily="18" charset="0"/>
                  <a:cs typeface="Times New Roman" pitchFamily="18" charset="0"/>
                </a:rPr>
                <a:t>P[0]</a:t>
              </a:r>
            </a:p>
          </p:txBody>
        </p:sp>
        <p:sp>
          <p:nvSpPr>
            <p:cNvPr id="27679" name="TextBox 66"/>
            <p:cNvSpPr txBox="1">
              <a:spLocks noChangeArrowheads="1"/>
            </p:cNvSpPr>
            <p:nvPr/>
          </p:nvSpPr>
          <p:spPr bwMode="auto">
            <a:xfrm>
              <a:off x="4794250" y="2735262"/>
              <a:ext cx="53893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>
                  <a:latin typeface="Times New Roman" pitchFamily="18" charset="0"/>
                  <a:cs typeface="Times New Roman" pitchFamily="18" charset="0"/>
                </a:rPr>
                <a:t>P[1]</a:t>
              </a:r>
            </a:p>
          </p:txBody>
        </p:sp>
        <p:sp>
          <p:nvSpPr>
            <p:cNvPr id="27680" name="TextBox 67"/>
            <p:cNvSpPr txBox="1">
              <a:spLocks noChangeArrowheads="1"/>
            </p:cNvSpPr>
            <p:nvPr/>
          </p:nvSpPr>
          <p:spPr bwMode="auto">
            <a:xfrm>
              <a:off x="5173663" y="3086100"/>
              <a:ext cx="53893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>
                  <a:latin typeface="Times New Roman" pitchFamily="18" charset="0"/>
                  <a:cs typeface="Times New Roman" pitchFamily="18" charset="0"/>
                </a:rPr>
                <a:t>P[2]</a:t>
              </a:r>
            </a:p>
          </p:txBody>
        </p:sp>
        <p:sp>
          <p:nvSpPr>
            <p:cNvPr id="27681" name="TextBox 68"/>
            <p:cNvSpPr txBox="1">
              <a:spLocks noChangeArrowheads="1"/>
            </p:cNvSpPr>
            <p:nvPr/>
          </p:nvSpPr>
          <p:spPr bwMode="auto">
            <a:xfrm>
              <a:off x="5527675" y="3427412"/>
              <a:ext cx="53893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>
                  <a:latin typeface="Times New Roman" pitchFamily="18" charset="0"/>
                  <a:cs typeface="Times New Roman" pitchFamily="18" charset="0"/>
                </a:rPr>
                <a:t>P[3]</a:t>
              </a:r>
            </a:p>
          </p:txBody>
        </p:sp>
        <p:sp>
          <p:nvSpPr>
            <p:cNvPr id="27682" name="TextBox 69"/>
            <p:cNvSpPr txBox="1">
              <a:spLocks noChangeArrowheads="1"/>
            </p:cNvSpPr>
            <p:nvPr/>
          </p:nvSpPr>
          <p:spPr bwMode="auto">
            <a:xfrm>
              <a:off x="5919788" y="3802062"/>
              <a:ext cx="53893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>
                  <a:latin typeface="Times New Roman" pitchFamily="18" charset="0"/>
                  <a:cs typeface="Times New Roman" pitchFamily="18" charset="0"/>
                </a:rPr>
                <a:t>P[4]</a:t>
              </a:r>
            </a:p>
          </p:txBody>
        </p:sp>
        <p:sp>
          <p:nvSpPr>
            <p:cNvPr id="27683" name="TextBox 70"/>
            <p:cNvSpPr txBox="1">
              <a:spLocks noChangeArrowheads="1"/>
            </p:cNvSpPr>
            <p:nvPr/>
          </p:nvSpPr>
          <p:spPr bwMode="auto">
            <a:xfrm>
              <a:off x="6321425" y="4183062"/>
              <a:ext cx="53893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>
                  <a:latin typeface="Times New Roman" pitchFamily="18" charset="0"/>
                  <a:cs typeface="Times New Roman" pitchFamily="18" charset="0"/>
                </a:rPr>
                <a:t>P[5]</a:t>
              </a:r>
            </a:p>
          </p:txBody>
        </p:sp>
        <p:sp>
          <p:nvSpPr>
            <p:cNvPr id="27684" name="TextBox 71"/>
            <p:cNvSpPr txBox="1">
              <a:spLocks noChangeArrowheads="1"/>
            </p:cNvSpPr>
            <p:nvPr/>
          </p:nvSpPr>
          <p:spPr bwMode="auto">
            <a:xfrm>
              <a:off x="6791325" y="4514850"/>
              <a:ext cx="53893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>
                  <a:latin typeface="Times New Roman" pitchFamily="18" charset="0"/>
                  <a:cs typeface="Times New Roman" pitchFamily="18" charset="0"/>
                </a:rPr>
                <a:t>P[6]</a:t>
              </a:r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Ghost Cells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BFC335-8AC9-4C4F-8F08-44EA6E182DD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25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958040C243B47934B331ABABBB60A" ma:contentTypeVersion="0" ma:contentTypeDescription="Create a new document." ma:contentTypeScope="" ma:versionID="161d8e412e6d3cb302c24d310324e98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7AEF1E-2E88-46A0-B848-7C0E8AE90FE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62F691D-A57B-42B8-97B3-56D40D5274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5F163ED-9277-4B0D-AC67-2DD7893499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49172</TotalTime>
  <Words>3382</Words>
  <Application>Microsoft Macintosh PowerPoint</Application>
  <PresentationFormat>On-screen Show (4:3)</PresentationFormat>
  <Paragraphs>872</Paragraphs>
  <Slides>43</Slides>
  <Notes>9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Default Design</vt:lpstr>
      <vt:lpstr>CS/EE 217: GPU Architecture and Parallel Programming   Tiled Convolution</vt:lpstr>
      <vt:lpstr>Objective</vt:lpstr>
      <vt:lpstr>Tiled 1D Convolution Basic Idea</vt:lpstr>
      <vt:lpstr>Loading the left halo </vt:lpstr>
      <vt:lpstr>Loading the internal elements</vt:lpstr>
      <vt:lpstr>Loading the right halo </vt:lpstr>
      <vt:lpstr>PowerPoint Presentation</vt:lpstr>
      <vt:lpstr>Shared Memory Data Reuse</vt:lpstr>
      <vt:lpstr>Ghost Cells</vt:lpstr>
      <vt:lpstr>PowerPoint Presentation</vt:lpstr>
      <vt:lpstr>2D convolution with Tiling P</vt:lpstr>
      <vt:lpstr>Tiling N</vt:lpstr>
      <vt:lpstr>High-Level Tiling Strategy</vt:lpstr>
      <vt:lpstr>Output Tiling and Thread Index  (P)</vt:lpstr>
      <vt:lpstr>Input tiles need to be larger than output tiles.</vt:lpstr>
      <vt:lpstr>Dealing with Mismatch</vt:lpstr>
      <vt:lpstr>Setting up blocks</vt:lpstr>
      <vt:lpstr>Using constant memory for mask</vt:lpstr>
      <vt:lpstr>Shifting from output coordinates to input coordinates</vt:lpstr>
      <vt:lpstr>Shifting from output coordinates to input coordinate </vt:lpstr>
      <vt:lpstr>Threads that loads halos outside N should return 0.0 </vt:lpstr>
      <vt:lpstr>Taking Care of Boundaries</vt:lpstr>
      <vt:lpstr>Some threads do not participate in calculating output.</vt:lpstr>
      <vt:lpstr>Some threads do not write output</vt:lpstr>
      <vt:lpstr>In General</vt:lpstr>
      <vt:lpstr>CS/EE 217 GPU Architecture and Parallel Programming   Tiled Convolution Analysis</vt:lpstr>
      <vt:lpstr>Objective</vt:lpstr>
      <vt:lpstr>If we used a larger (8 element) tile</vt:lpstr>
      <vt:lpstr>Each output P element uses  5 N elements (in N_ds)</vt:lpstr>
      <vt:lpstr>A simple way to calculate tiling benefit </vt:lpstr>
      <vt:lpstr>In General</vt:lpstr>
      <vt:lpstr>Another Way to Look at Reuse</vt:lpstr>
      <vt:lpstr>Another Way to Look at Reuse</vt:lpstr>
      <vt:lpstr>Ghost elements change ratios</vt:lpstr>
      <vt:lpstr>In General for 1D</vt:lpstr>
      <vt:lpstr>Bandwidth Reduction for 1D</vt:lpstr>
      <vt:lpstr>2D Output Tiling and Indexin  (P)</vt:lpstr>
      <vt:lpstr>Input tiles need to cover halo elements.</vt:lpstr>
      <vt:lpstr>A Simple Analysis for a small 8X8 output tile example</vt:lpstr>
      <vt:lpstr>In General</vt:lpstr>
      <vt:lpstr>Bandwidth Reduction for 2D</vt:lpstr>
      <vt:lpstr>Ghost elements change ratios</vt:lpstr>
      <vt:lpstr>Any MORE QUESTIONS? Read Chapter 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Kirk</dc:creator>
  <cp:lastModifiedBy>Nael Abu-Ghazaleh</cp:lastModifiedBy>
  <cp:revision>257</cp:revision>
  <dcterms:created xsi:type="dcterms:W3CDTF">1601-01-01T00:00:00Z</dcterms:created>
  <dcterms:modified xsi:type="dcterms:W3CDTF">2019-10-21T20:12:03Z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0x0101006D5958040C243B47934B331ABABBB60A</vt:lpwstr>
  </property>
</Properties>
</file>