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389" r:id="rId5"/>
    <p:sldId id="397" r:id="rId6"/>
    <p:sldId id="392" r:id="rId7"/>
    <p:sldId id="393" r:id="rId8"/>
    <p:sldId id="394" r:id="rId9"/>
    <p:sldId id="395" r:id="rId10"/>
    <p:sldId id="396" r:id="rId11"/>
    <p:sldId id="329" r:id="rId12"/>
    <p:sldId id="398" r:id="rId13"/>
    <p:sldId id="278" r:id="rId14"/>
    <p:sldId id="313" r:id="rId15"/>
    <p:sldId id="399" r:id="rId16"/>
    <p:sldId id="330" r:id="rId17"/>
    <p:sldId id="332" r:id="rId18"/>
    <p:sldId id="369" r:id="rId19"/>
    <p:sldId id="400" r:id="rId20"/>
    <p:sldId id="380" r:id="rId21"/>
    <p:sldId id="381" r:id="rId22"/>
    <p:sldId id="382" r:id="rId23"/>
    <p:sldId id="383" r:id="rId24"/>
    <p:sldId id="384" r:id="rId25"/>
    <p:sldId id="385" r:id="rId26"/>
    <p:sldId id="335" r:id="rId27"/>
    <p:sldId id="390" r:id="rId28"/>
    <p:sldId id="336" r:id="rId29"/>
    <p:sldId id="386" r:id="rId30"/>
    <p:sldId id="374" r:id="rId31"/>
    <p:sldId id="375" r:id="rId32"/>
    <p:sldId id="391" r:id="rId33"/>
    <p:sldId id="376" r:id="rId34"/>
    <p:sldId id="377" r:id="rId35"/>
    <p:sldId id="378" r:id="rId36"/>
    <p:sldId id="407" r:id="rId37"/>
    <p:sldId id="401" r:id="rId38"/>
    <p:sldId id="402" r:id="rId39"/>
    <p:sldId id="406" r:id="rId40"/>
    <p:sldId id="405" r:id="rId41"/>
    <p:sldId id="409" r:id="rId42"/>
    <p:sldId id="338" r:id="rId43"/>
    <p:sldId id="361" r:id="rId44"/>
    <p:sldId id="410" r:id="rId45"/>
    <p:sldId id="408" r:id="rId46"/>
    <p:sldId id="346" r:id="rId47"/>
    <p:sldId id="379" r:id="rId4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8" autoAdjust="0"/>
    <p:restoredTop sz="92677" autoAdjust="0"/>
  </p:normalViewPr>
  <p:slideViewPr>
    <p:cSldViewPr>
      <p:cViewPr>
        <p:scale>
          <a:sx n="80" d="100"/>
          <a:sy n="80" d="100"/>
        </p:scale>
        <p:origin x="-16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71C73-53D0-4069-848A-2A2DC1099B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1C51F95-51D4-49F2-AB1E-58939226DB4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Can host access it?</a:t>
          </a:r>
        </a:p>
      </dgm:t>
    </dgm:pt>
    <dgm:pt modelId="{107E387D-AC61-4B9A-95A5-D228516668E8}" type="parTrans" cxnId="{81DDDE2E-6E31-40DB-950E-844338F998AE}">
      <dgm:prSet/>
      <dgm:spPr/>
    </dgm:pt>
    <dgm:pt modelId="{0E6268C8-2AD4-4779-8958-8A0265719817}" type="sibTrans" cxnId="{81DDDE2E-6E31-40DB-950E-844338F998AE}">
      <dgm:prSet/>
      <dgm:spPr/>
    </dgm:pt>
    <dgm:pt modelId="{3AB94E53-05E8-477B-861F-59BD01F23F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Outside of </a:t>
          </a:r>
          <a:b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</a:b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any Function</a:t>
          </a:r>
        </a:p>
      </dgm:t>
    </dgm:pt>
    <dgm:pt modelId="{8798DF68-D78F-467A-B166-A2F413373FF9}" type="parTrans" cxnId="{E7E67A30-DB02-4A54-AC3A-A9EAFE06B15A}">
      <dgm:prSet/>
      <dgm:spPr/>
    </dgm:pt>
    <dgm:pt modelId="{E021ED87-2D9C-478A-8B4A-7C2B4AE6FD29}" type="sibTrans" cxnId="{E7E67A30-DB02-4A54-AC3A-A9EAFE06B15A}">
      <dgm:prSet/>
      <dgm:spPr/>
    </dgm:pt>
    <dgm:pt modelId="{C4B0BFA7-63D5-4A89-B585-B11C579688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In the kernel</a:t>
          </a:r>
        </a:p>
      </dgm:t>
    </dgm:pt>
    <dgm:pt modelId="{367053F0-985C-4DE3-835D-8011562B46E6}" type="parTrans" cxnId="{A112A6A6-F087-44CA-9E56-161C401B3665}">
      <dgm:prSet/>
      <dgm:spPr/>
    </dgm:pt>
    <dgm:pt modelId="{1B368275-04AC-4318-AB38-AF7E50379253}" type="sibTrans" cxnId="{A112A6A6-F087-44CA-9E56-161C401B3665}">
      <dgm:prSet/>
      <dgm:spPr/>
    </dgm:pt>
    <dgm:pt modelId="{167433F7-5CB7-479B-BCE5-EE2B72090C8D}" type="pres">
      <dgm:prSet presAssocID="{DA771C73-53D0-4069-848A-2A2DC1099B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66D472-3E0E-4324-BC80-830D17F56D29}" type="pres">
      <dgm:prSet presAssocID="{31C51F95-51D4-49F2-AB1E-58939226DB42}" presName="hierRoot1" presStyleCnt="0">
        <dgm:presLayoutVars>
          <dgm:hierBranch/>
        </dgm:presLayoutVars>
      </dgm:prSet>
      <dgm:spPr/>
    </dgm:pt>
    <dgm:pt modelId="{42525C06-DCE4-47F0-A6EA-FD59B1BD0021}" type="pres">
      <dgm:prSet presAssocID="{31C51F95-51D4-49F2-AB1E-58939226DB42}" presName="rootComposite1" presStyleCnt="0"/>
      <dgm:spPr/>
    </dgm:pt>
    <dgm:pt modelId="{21A79F09-5B65-412D-BCD1-15DA5A158EFB}" type="pres">
      <dgm:prSet presAssocID="{31C51F95-51D4-49F2-AB1E-58939226DB4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741200-48F0-4B03-A959-CBBF41A1B5BB}" type="pres">
      <dgm:prSet presAssocID="{31C51F95-51D4-49F2-AB1E-58939226DB4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4E56CC-D677-4CEC-B729-7531BFD8DB43}" type="pres">
      <dgm:prSet presAssocID="{31C51F95-51D4-49F2-AB1E-58939226DB42}" presName="hierChild2" presStyleCnt="0"/>
      <dgm:spPr/>
    </dgm:pt>
    <dgm:pt modelId="{46A06E1E-E0A4-4912-B26A-823EE1066D36}" type="pres">
      <dgm:prSet presAssocID="{8798DF68-D78F-467A-B166-A2F413373FF9}" presName="Name35" presStyleLbl="parChTrans1D2" presStyleIdx="0" presStyleCnt="2"/>
      <dgm:spPr/>
    </dgm:pt>
    <dgm:pt modelId="{957F3073-C619-4047-A752-C418499549F5}" type="pres">
      <dgm:prSet presAssocID="{3AB94E53-05E8-477B-861F-59BD01F23F02}" presName="hierRoot2" presStyleCnt="0">
        <dgm:presLayoutVars>
          <dgm:hierBranch/>
        </dgm:presLayoutVars>
      </dgm:prSet>
      <dgm:spPr/>
    </dgm:pt>
    <dgm:pt modelId="{DF57536E-EE4E-48E2-8421-F3C2211E5B54}" type="pres">
      <dgm:prSet presAssocID="{3AB94E53-05E8-477B-861F-59BD01F23F02}" presName="rootComposite" presStyleCnt="0"/>
      <dgm:spPr/>
    </dgm:pt>
    <dgm:pt modelId="{17B2981F-67B7-4B2C-9534-E7790086E223}" type="pres">
      <dgm:prSet presAssocID="{3AB94E53-05E8-477B-861F-59BD01F23F0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8A5DC-8422-4960-A924-ECF98F0E4961}" type="pres">
      <dgm:prSet presAssocID="{3AB94E53-05E8-477B-861F-59BD01F23F02}" presName="rootConnector" presStyleLbl="node2" presStyleIdx="0" presStyleCnt="2"/>
      <dgm:spPr/>
      <dgm:t>
        <a:bodyPr/>
        <a:lstStyle/>
        <a:p>
          <a:endParaRPr lang="en-US"/>
        </a:p>
      </dgm:t>
    </dgm:pt>
    <dgm:pt modelId="{F3D2DD03-DFB9-4DF6-A030-49C1FB6831D6}" type="pres">
      <dgm:prSet presAssocID="{3AB94E53-05E8-477B-861F-59BD01F23F02}" presName="hierChild4" presStyleCnt="0"/>
      <dgm:spPr/>
    </dgm:pt>
    <dgm:pt modelId="{E8BB4140-7A21-4CC0-821D-8C61447CA58E}" type="pres">
      <dgm:prSet presAssocID="{3AB94E53-05E8-477B-861F-59BD01F23F02}" presName="hierChild5" presStyleCnt="0"/>
      <dgm:spPr/>
    </dgm:pt>
    <dgm:pt modelId="{4EA3E305-9AD3-4D37-98C4-1FA77999FCD8}" type="pres">
      <dgm:prSet presAssocID="{367053F0-985C-4DE3-835D-8011562B46E6}" presName="Name35" presStyleLbl="parChTrans1D2" presStyleIdx="1" presStyleCnt="2"/>
      <dgm:spPr/>
    </dgm:pt>
    <dgm:pt modelId="{FDA46551-9B77-432F-8118-0BE32D48017F}" type="pres">
      <dgm:prSet presAssocID="{C4B0BFA7-63D5-4A89-B585-B11C579688D6}" presName="hierRoot2" presStyleCnt="0">
        <dgm:presLayoutVars>
          <dgm:hierBranch/>
        </dgm:presLayoutVars>
      </dgm:prSet>
      <dgm:spPr/>
    </dgm:pt>
    <dgm:pt modelId="{FBE63B66-E80F-4BD1-AF59-100C4B1472C3}" type="pres">
      <dgm:prSet presAssocID="{C4B0BFA7-63D5-4A89-B585-B11C579688D6}" presName="rootComposite" presStyleCnt="0"/>
      <dgm:spPr/>
    </dgm:pt>
    <dgm:pt modelId="{2037220D-1368-4A77-8983-56DC93F0A3A3}" type="pres">
      <dgm:prSet presAssocID="{C4B0BFA7-63D5-4A89-B585-B11C579688D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3E1BFD-43FA-4FED-B8B2-364820D0B1AE}" type="pres">
      <dgm:prSet presAssocID="{C4B0BFA7-63D5-4A89-B585-B11C579688D6}" presName="rootConnector" presStyleLbl="node2" presStyleIdx="1" presStyleCnt="2"/>
      <dgm:spPr/>
      <dgm:t>
        <a:bodyPr/>
        <a:lstStyle/>
        <a:p>
          <a:endParaRPr lang="en-US"/>
        </a:p>
      </dgm:t>
    </dgm:pt>
    <dgm:pt modelId="{26FB0F94-B086-4216-BE10-0E9814B162B8}" type="pres">
      <dgm:prSet presAssocID="{C4B0BFA7-63D5-4A89-B585-B11C579688D6}" presName="hierChild4" presStyleCnt="0"/>
      <dgm:spPr/>
    </dgm:pt>
    <dgm:pt modelId="{CEAEE006-B956-4C01-9BD8-2588A7BF50C8}" type="pres">
      <dgm:prSet presAssocID="{C4B0BFA7-63D5-4A89-B585-B11C579688D6}" presName="hierChild5" presStyleCnt="0"/>
      <dgm:spPr/>
    </dgm:pt>
    <dgm:pt modelId="{2B99B459-E5FD-43EB-979E-C64689F70AE8}" type="pres">
      <dgm:prSet presAssocID="{31C51F95-51D4-49F2-AB1E-58939226DB42}" presName="hierChild3" presStyleCnt="0"/>
      <dgm:spPr/>
    </dgm:pt>
  </dgm:ptLst>
  <dgm:cxnLst>
    <dgm:cxn modelId="{D39A022C-7E47-4DBB-BEAB-9385C1C9456E}" type="presOf" srcId="{3AB94E53-05E8-477B-861F-59BD01F23F02}" destId="{B418A5DC-8422-4960-A924-ECF98F0E4961}" srcOrd="1" destOrd="0" presId="urn:microsoft.com/office/officeart/2005/8/layout/orgChart1"/>
    <dgm:cxn modelId="{C8EC6FC1-E1BA-4EBE-973E-1D3DCD4744CD}" type="presOf" srcId="{DA771C73-53D0-4069-848A-2A2DC1099B97}" destId="{167433F7-5CB7-479B-BCE5-EE2B72090C8D}" srcOrd="0" destOrd="0" presId="urn:microsoft.com/office/officeart/2005/8/layout/orgChart1"/>
    <dgm:cxn modelId="{058B853C-5559-4B6B-B2BF-27906E25E374}" type="presOf" srcId="{C4B0BFA7-63D5-4A89-B585-B11C579688D6}" destId="{2037220D-1368-4A77-8983-56DC93F0A3A3}" srcOrd="0" destOrd="0" presId="urn:microsoft.com/office/officeart/2005/8/layout/orgChart1"/>
    <dgm:cxn modelId="{094BD67E-0959-4F59-8045-E111923CFFA5}" type="presOf" srcId="{3AB94E53-05E8-477B-861F-59BD01F23F02}" destId="{17B2981F-67B7-4B2C-9534-E7790086E223}" srcOrd="0" destOrd="0" presId="urn:microsoft.com/office/officeart/2005/8/layout/orgChart1"/>
    <dgm:cxn modelId="{81DDDE2E-6E31-40DB-950E-844338F998AE}" srcId="{DA771C73-53D0-4069-848A-2A2DC1099B97}" destId="{31C51F95-51D4-49F2-AB1E-58939226DB42}" srcOrd="0" destOrd="0" parTransId="{107E387D-AC61-4B9A-95A5-D228516668E8}" sibTransId="{0E6268C8-2AD4-4779-8958-8A0265719817}"/>
    <dgm:cxn modelId="{D15AE0B8-FAA0-4411-8820-8B65A5207E5F}" type="presOf" srcId="{8798DF68-D78F-467A-B166-A2F413373FF9}" destId="{46A06E1E-E0A4-4912-B26A-823EE1066D36}" srcOrd="0" destOrd="0" presId="urn:microsoft.com/office/officeart/2005/8/layout/orgChart1"/>
    <dgm:cxn modelId="{7C71E653-14F7-49DF-965A-A5622AFCFAF8}" type="presOf" srcId="{31C51F95-51D4-49F2-AB1E-58939226DB42}" destId="{AB741200-48F0-4B03-A959-CBBF41A1B5BB}" srcOrd="1" destOrd="0" presId="urn:microsoft.com/office/officeart/2005/8/layout/orgChart1"/>
    <dgm:cxn modelId="{354655DD-FEA1-4644-8CF5-B5BADB7A2E90}" type="presOf" srcId="{31C51F95-51D4-49F2-AB1E-58939226DB42}" destId="{21A79F09-5B65-412D-BCD1-15DA5A158EFB}" srcOrd="0" destOrd="0" presId="urn:microsoft.com/office/officeart/2005/8/layout/orgChart1"/>
    <dgm:cxn modelId="{E7E67A30-DB02-4A54-AC3A-A9EAFE06B15A}" srcId="{31C51F95-51D4-49F2-AB1E-58939226DB42}" destId="{3AB94E53-05E8-477B-861F-59BD01F23F02}" srcOrd="0" destOrd="0" parTransId="{8798DF68-D78F-467A-B166-A2F413373FF9}" sibTransId="{E021ED87-2D9C-478A-8B4A-7C2B4AE6FD29}"/>
    <dgm:cxn modelId="{A112A6A6-F087-44CA-9E56-161C401B3665}" srcId="{31C51F95-51D4-49F2-AB1E-58939226DB42}" destId="{C4B0BFA7-63D5-4A89-B585-B11C579688D6}" srcOrd="1" destOrd="0" parTransId="{367053F0-985C-4DE3-835D-8011562B46E6}" sibTransId="{1B368275-04AC-4318-AB38-AF7E50379253}"/>
    <dgm:cxn modelId="{519D6FC3-C5AB-4710-AFD8-2260423484A6}" type="presOf" srcId="{367053F0-985C-4DE3-835D-8011562B46E6}" destId="{4EA3E305-9AD3-4D37-98C4-1FA77999FCD8}" srcOrd="0" destOrd="0" presId="urn:microsoft.com/office/officeart/2005/8/layout/orgChart1"/>
    <dgm:cxn modelId="{12F73B58-02C7-4957-82CA-900B56AAF06F}" type="presOf" srcId="{C4B0BFA7-63D5-4A89-B585-B11C579688D6}" destId="{C33E1BFD-43FA-4FED-B8B2-364820D0B1AE}" srcOrd="1" destOrd="0" presId="urn:microsoft.com/office/officeart/2005/8/layout/orgChart1"/>
    <dgm:cxn modelId="{8F1DB600-7E78-4144-BF94-EB9C9438CE2A}" type="presParOf" srcId="{167433F7-5CB7-479B-BCE5-EE2B72090C8D}" destId="{5C66D472-3E0E-4324-BC80-830D17F56D29}" srcOrd="0" destOrd="0" presId="urn:microsoft.com/office/officeart/2005/8/layout/orgChart1"/>
    <dgm:cxn modelId="{01502167-210C-4951-8920-BCB87822C874}" type="presParOf" srcId="{5C66D472-3E0E-4324-BC80-830D17F56D29}" destId="{42525C06-DCE4-47F0-A6EA-FD59B1BD0021}" srcOrd="0" destOrd="0" presId="urn:microsoft.com/office/officeart/2005/8/layout/orgChart1"/>
    <dgm:cxn modelId="{729F59BB-9B86-444D-8981-456682B78207}" type="presParOf" srcId="{42525C06-DCE4-47F0-A6EA-FD59B1BD0021}" destId="{21A79F09-5B65-412D-BCD1-15DA5A158EFB}" srcOrd="0" destOrd="0" presId="urn:microsoft.com/office/officeart/2005/8/layout/orgChart1"/>
    <dgm:cxn modelId="{D01C57E8-A3C0-4602-97EF-0C9DE495E14B}" type="presParOf" srcId="{42525C06-DCE4-47F0-A6EA-FD59B1BD0021}" destId="{AB741200-48F0-4B03-A959-CBBF41A1B5BB}" srcOrd="1" destOrd="0" presId="urn:microsoft.com/office/officeart/2005/8/layout/orgChart1"/>
    <dgm:cxn modelId="{D259169C-5E6F-49D4-9035-27EDFF358C71}" type="presParOf" srcId="{5C66D472-3E0E-4324-BC80-830D17F56D29}" destId="{614E56CC-D677-4CEC-B729-7531BFD8DB43}" srcOrd="1" destOrd="0" presId="urn:microsoft.com/office/officeart/2005/8/layout/orgChart1"/>
    <dgm:cxn modelId="{2D2591C2-BB50-493C-807E-BB3794DEA77F}" type="presParOf" srcId="{614E56CC-D677-4CEC-B729-7531BFD8DB43}" destId="{46A06E1E-E0A4-4912-B26A-823EE1066D36}" srcOrd="0" destOrd="0" presId="urn:microsoft.com/office/officeart/2005/8/layout/orgChart1"/>
    <dgm:cxn modelId="{F6A19B1C-CA34-4272-8ACD-606147A67F5F}" type="presParOf" srcId="{614E56CC-D677-4CEC-B729-7531BFD8DB43}" destId="{957F3073-C619-4047-A752-C418499549F5}" srcOrd="1" destOrd="0" presId="urn:microsoft.com/office/officeart/2005/8/layout/orgChart1"/>
    <dgm:cxn modelId="{BC0DD17E-45C6-4D40-93A9-40305A6B23ED}" type="presParOf" srcId="{957F3073-C619-4047-A752-C418499549F5}" destId="{DF57536E-EE4E-48E2-8421-F3C2211E5B54}" srcOrd="0" destOrd="0" presId="urn:microsoft.com/office/officeart/2005/8/layout/orgChart1"/>
    <dgm:cxn modelId="{1A9C0A2D-8F31-48E2-8641-A447488C35BF}" type="presParOf" srcId="{DF57536E-EE4E-48E2-8421-F3C2211E5B54}" destId="{17B2981F-67B7-4B2C-9534-E7790086E223}" srcOrd="0" destOrd="0" presId="urn:microsoft.com/office/officeart/2005/8/layout/orgChart1"/>
    <dgm:cxn modelId="{F0E7C351-5A6C-4ABB-860C-66350CC38099}" type="presParOf" srcId="{DF57536E-EE4E-48E2-8421-F3C2211E5B54}" destId="{B418A5DC-8422-4960-A924-ECF98F0E4961}" srcOrd="1" destOrd="0" presId="urn:microsoft.com/office/officeart/2005/8/layout/orgChart1"/>
    <dgm:cxn modelId="{E8E32AB4-CBC6-4783-B3C5-EC9E58D9877C}" type="presParOf" srcId="{957F3073-C619-4047-A752-C418499549F5}" destId="{F3D2DD03-DFB9-4DF6-A030-49C1FB6831D6}" srcOrd="1" destOrd="0" presId="urn:microsoft.com/office/officeart/2005/8/layout/orgChart1"/>
    <dgm:cxn modelId="{2479EE4C-73FB-4CBA-962A-BE69304E4301}" type="presParOf" srcId="{957F3073-C619-4047-A752-C418499549F5}" destId="{E8BB4140-7A21-4CC0-821D-8C61447CA58E}" srcOrd="2" destOrd="0" presId="urn:microsoft.com/office/officeart/2005/8/layout/orgChart1"/>
    <dgm:cxn modelId="{33AD0E5D-7FB5-493C-884A-C72ADCA84C9C}" type="presParOf" srcId="{614E56CC-D677-4CEC-B729-7531BFD8DB43}" destId="{4EA3E305-9AD3-4D37-98C4-1FA77999FCD8}" srcOrd="2" destOrd="0" presId="urn:microsoft.com/office/officeart/2005/8/layout/orgChart1"/>
    <dgm:cxn modelId="{28B7EA02-0DB0-4FEE-97D7-2605E4EB2554}" type="presParOf" srcId="{614E56CC-D677-4CEC-B729-7531BFD8DB43}" destId="{FDA46551-9B77-432F-8118-0BE32D48017F}" srcOrd="3" destOrd="0" presId="urn:microsoft.com/office/officeart/2005/8/layout/orgChart1"/>
    <dgm:cxn modelId="{7CF0AD1F-EF7B-4B9B-A902-BC406AF30CE2}" type="presParOf" srcId="{FDA46551-9B77-432F-8118-0BE32D48017F}" destId="{FBE63B66-E80F-4BD1-AF59-100C4B1472C3}" srcOrd="0" destOrd="0" presId="urn:microsoft.com/office/officeart/2005/8/layout/orgChart1"/>
    <dgm:cxn modelId="{A649E5F9-8732-445B-AEE9-4E0BC63BCAED}" type="presParOf" srcId="{FBE63B66-E80F-4BD1-AF59-100C4B1472C3}" destId="{2037220D-1368-4A77-8983-56DC93F0A3A3}" srcOrd="0" destOrd="0" presId="urn:microsoft.com/office/officeart/2005/8/layout/orgChart1"/>
    <dgm:cxn modelId="{44D8F59D-BA89-46B3-BA4A-5ED03562F4B3}" type="presParOf" srcId="{FBE63B66-E80F-4BD1-AF59-100C4B1472C3}" destId="{C33E1BFD-43FA-4FED-B8B2-364820D0B1AE}" srcOrd="1" destOrd="0" presId="urn:microsoft.com/office/officeart/2005/8/layout/orgChart1"/>
    <dgm:cxn modelId="{0F75FCB0-9C32-4D01-8B3C-39D991A05BDA}" type="presParOf" srcId="{FDA46551-9B77-432F-8118-0BE32D48017F}" destId="{26FB0F94-B086-4216-BE10-0E9814B162B8}" srcOrd="1" destOrd="0" presId="urn:microsoft.com/office/officeart/2005/8/layout/orgChart1"/>
    <dgm:cxn modelId="{7310543F-BB88-4121-918F-69149C09E567}" type="presParOf" srcId="{FDA46551-9B77-432F-8118-0BE32D48017F}" destId="{CEAEE006-B956-4C01-9BD8-2588A7BF50C8}" srcOrd="2" destOrd="0" presId="urn:microsoft.com/office/officeart/2005/8/layout/orgChart1"/>
    <dgm:cxn modelId="{1209170E-FE9D-4A56-9272-6FA4A6BBBB39}" type="presParOf" srcId="{5C66D472-3E0E-4324-BC80-830D17F56D29}" destId="{2B99B459-E5FD-43EB-979E-C64689F70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3E305-9AD3-4D37-98C4-1FA77999FCD8}">
      <dsp:nvSpPr>
        <dsp:cNvPr id="0" name=""/>
        <dsp:cNvSpPr/>
      </dsp:nvSpPr>
      <dsp:spPr>
        <a:xfrm>
          <a:off x="4152899" y="1891570"/>
          <a:ext cx="2272663" cy="78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429"/>
              </a:lnTo>
              <a:lnTo>
                <a:pt x="2272663" y="394429"/>
              </a:lnTo>
              <a:lnTo>
                <a:pt x="2272663" y="788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06E1E-E0A4-4912-B26A-823EE1066D36}">
      <dsp:nvSpPr>
        <dsp:cNvPr id="0" name=""/>
        <dsp:cNvSpPr/>
      </dsp:nvSpPr>
      <dsp:spPr>
        <a:xfrm>
          <a:off x="1880236" y="1891570"/>
          <a:ext cx="2272663" cy="788858"/>
        </a:xfrm>
        <a:custGeom>
          <a:avLst/>
          <a:gdLst/>
          <a:ahLst/>
          <a:cxnLst/>
          <a:rect l="0" t="0" r="0" b="0"/>
          <a:pathLst>
            <a:path>
              <a:moveTo>
                <a:pt x="2272663" y="0"/>
              </a:moveTo>
              <a:lnTo>
                <a:pt x="2272663" y="394429"/>
              </a:lnTo>
              <a:lnTo>
                <a:pt x="0" y="394429"/>
              </a:lnTo>
              <a:lnTo>
                <a:pt x="0" y="788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9F09-5B65-412D-BCD1-15DA5A158EFB}">
      <dsp:nvSpPr>
        <dsp:cNvPr id="0" name=""/>
        <dsp:cNvSpPr/>
      </dsp:nvSpPr>
      <dsp:spPr>
        <a:xfrm>
          <a:off x="2274665" y="13336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Can host access it?</a:t>
          </a:r>
        </a:p>
      </dsp:txBody>
      <dsp:txXfrm>
        <a:off x="2274665" y="13336"/>
        <a:ext cx="3756468" cy="1878234"/>
      </dsp:txXfrm>
    </dsp:sp>
    <dsp:sp modelId="{17B2981F-67B7-4B2C-9534-E7790086E223}">
      <dsp:nvSpPr>
        <dsp:cNvPr id="0" name=""/>
        <dsp:cNvSpPr/>
      </dsp:nvSpPr>
      <dsp:spPr>
        <a:xfrm>
          <a:off x="2002" y="2680429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Outside of </a:t>
          </a:r>
          <a:b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</a:b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any Function</a:t>
          </a:r>
        </a:p>
      </dsp:txBody>
      <dsp:txXfrm>
        <a:off x="2002" y="2680429"/>
        <a:ext cx="3756468" cy="1878234"/>
      </dsp:txXfrm>
    </dsp:sp>
    <dsp:sp modelId="{2037220D-1368-4A77-8983-56DC93F0A3A3}">
      <dsp:nvSpPr>
        <dsp:cNvPr id="0" name=""/>
        <dsp:cNvSpPr/>
      </dsp:nvSpPr>
      <dsp:spPr>
        <a:xfrm>
          <a:off x="4547329" y="2680429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In the kernel</a:t>
          </a:r>
        </a:p>
      </dsp:txBody>
      <dsp:txXfrm>
        <a:off x="4547329" y="2680429"/>
        <a:ext cx="3756468" cy="1878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fld id="{1DF08FCF-0611-4E39-A1E3-D178035D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5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8D266A8-E8C8-4D86-8295-18ABDF4E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676E2A69-7DE1-4862-B52B-FFFED20B6AAA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6468B2E8-1D39-4C6A-8172-7A76388991C9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victoria@samsung.com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C21617F2-302E-4202-9B36-EE4C8CBEE5F5}" type="slidenum">
              <a:rPr lang="en-US" sz="1200" smtClean="0">
                <a:latin typeface="Times New Roman" pitchFamily="18" charset="0"/>
              </a:rPr>
              <a:pPr/>
              <a:t>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Desk analogy: books on your desk are registers. The library is memory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F9652308-2236-44E2-B745-0402846C1335}" type="slidenum">
              <a:rPr lang="en-US" sz="1200" smtClean="0">
                <a:latin typeface="Times New Roman" pitchFamily="18" charset="0"/>
              </a:rPr>
              <a:pPr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Global, constant, and texture memory spaces are persistent across kernels called by the same application.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B012B556-0015-4E9A-AA7E-1D568CCC31AF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C5972D1E-4C9D-4899-9A73-7A625F7E6A50}" type="slidenum">
              <a:rPr lang="en-US" sz="1200" smtClean="0">
                <a:latin typeface="Times New Roman" pitchFamily="18" charset="0"/>
              </a:rPr>
              <a:pPr/>
              <a:t>43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F871-BA0B-4494-B580-B871063F1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EBA73-8294-41C4-B7CE-7E3D96E1C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07A83-C6E4-493D-A686-5248C76D4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1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15A26-884A-4E29-A7DC-C9141206B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87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53CE2-BCCC-4793-B9FC-67234113A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20A02-B289-4771-9D57-2138CB4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81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E69C-2669-4975-AFAA-F405DDE60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C8549-3A9E-4B97-809C-4B1D18C9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6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2A6B9-92F0-4A98-ADAC-69305DCBF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4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3972-F2D2-416E-94FB-2A77E15F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5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615AF-DB2E-4F45-A449-AE9D659D0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4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15393-53E7-4F09-809A-6D8C82369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4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8B7F2-6807-4642-AC99-DE41D0297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3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9F46-7148-4046-9B6D-9422FA66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2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9B203-7499-4A06-8CFF-DCA10682B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8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E20C45B8-36DF-4BC5-A0B3-E8A5FF53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CS/EE 217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GPU Architecture and Parallel Programming</a:t>
            </a:r>
            <a:r>
              <a:rPr lang="en-US" sz="3200" dirty="0" smtClean="0">
                <a:latin typeface="Arial" pitchFamily="34" charset="0"/>
                <a:ea typeface="Gulim" pitchFamily="34" charset="-127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ea typeface="Gulim" pitchFamily="34" charset="-127"/>
                <a:cs typeface="Arial" pitchFamily="34" charset="0"/>
              </a:rPr>
            </a:br>
            <a:r>
              <a:rPr lang="en-US" sz="32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sz="3600" dirty="0" smtClean="0">
                <a:ea typeface="PMingLiU" pitchFamily="18" charset="-120"/>
              </a:rPr>
              <a:t>Lectures 4:</a:t>
            </a:r>
            <a:r>
              <a:rPr lang="en-US" altLang="zh-TW" dirty="0" smtClean="0">
                <a:ea typeface="PMingLiU" pitchFamily="18" charset="-120"/>
              </a:rPr>
              <a:t> </a:t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>Memory Model and Locality</a:t>
            </a:r>
          </a:p>
        </p:txBody>
      </p:sp>
      <p:sp>
        <p:nvSpPr>
          <p:cNvPr id="307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400800"/>
            <a:ext cx="48768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de-DE" sz="1200" dirty="0" smtClean="0">
                <a:ea typeface="PMingLiU" pitchFamily="18" charset="-120"/>
              </a:rPr>
              <a:t>Slide </a:t>
            </a:r>
            <a:r>
              <a:rPr lang="de-DE" sz="1200" smtClean="0">
                <a:ea typeface="PMingLiU" pitchFamily="18" charset="-120"/>
              </a:rPr>
              <a:t>credit</a:t>
            </a:r>
            <a:r>
              <a:rPr lang="de-DE" sz="1200" smtClean="0">
                <a:ea typeface="PMingLiU" pitchFamily="18" charset="-120"/>
              </a:rPr>
              <a:t> </a:t>
            </a:r>
            <a:r>
              <a:rPr lang="de-DE" sz="1200" dirty="0" smtClean="0">
                <a:ea typeface="PMingLiU" pitchFamily="18" charset="-120"/>
              </a:rPr>
              <a:t>David Kirk/NVIDIA and Wen-mei W. </a:t>
            </a:r>
            <a:r>
              <a:rPr lang="de-DE" sz="1200" dirty="0" err="1" smtClean="0">
                <a:ea typeface="PMingLiU" pitchFamily="18" charset="-120"/>
              </a:rPr>
              <a:t>Hwu</a:t>
            </a:r>
            <a:endParaRPr lang="en-US" sz="1200" dirty="0">
              <a:ea typeface="PMingLiU" pitchFamily="18" charset="-12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D474176A-F983-4550-B15E-55440F679E48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57600"/>
            <a:ext cx="8648700" cy="30353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__device__</a:t>
            </a:r>
            <a:r>
              <a:rPr lang="en-US" smtClean="0"/>
              <a:t> is optional when used with 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__shared__</a:t>
            </a:r>
            <a:r>
              <a:rPr lang="en-US" smtClean="0"/>
              <a:t>, or 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__constant__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Automatic variables</a:t>
            </a:r>
            <a:r>
              <a:rPr lang="en-US" smtClean="0"/>
              <a:t> without any qualifier reside in a </a:t>
            </a:r>
            <a:r>
              <a:rPr lang="en-US" smtClean="0">
                <a:solidFill>
                  <a:schemeClr val="accent2"/>
                </a:solidFill>
              </a:rPr>
              <a:t>register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Except per-thread arrays</a:t>
            </a:r>
            <a:r>
              <a:rPr lang="en-US" smtClean="0"/>
              <a:t> that reside in global memory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95179C0-4EE0-4C9A-B0AA-7BCE4890C23F}" type="slidenum">
              <a:rPr lang="en-US" sz="1400" smtClean="0">
                <a:latin typeface="Times New Roman" pitchFamily="18" charset="0"/>
              </a:rPr>
              <a:pPr eaLnBrk="1" hangingPunct="1"/>
              <a:t>10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153400" cy="1066800"/>
          </a:xfrm>
        </p:spPr>
        <p:txBody>
          <a:bodyPr/>
          <a:lstStyle/>
          <a:p>
            <a:pPr eaLnBrk="1" hangingPunct="1"/>
            <a:r>
              <a:rPr lang="en-US" smtClean="0"/>
              <a:t>CUDA Variable Type Qualifiers</a:t>
            </a:r>
          </a:p>
        </p:txBody>
      </p:sp>
      <p:graphicFrame>
        <p:nvGraphicFramePr>
          <p:cNvPr id="131120" name="Group 48"/>
          <p:cNvGraphicFramePr>
            <a:graphicFrameLocks noGrp="1"/>
          </p:cNvGraphicFramePr>
          <p:nvPr/>
        </p:nvGraphicFramePr>
        <p:xfrm>
          <a:off x="419100" y="1123950"/>
          <a:ext cx="8724900" cy="2057400"/>
        </p:xfrm>
        <a:graphic>
          <a:graphicData uri="http://schemas.openxmlformats.org/drawingml/2006/table">
            <a:tbl>
              <a:tblPr/>
              <a:tblGrid>
                <a:gridCol w="5189538"/>
                <a:gridCol w="1173162"/>
                <a:gridCol w="914400"/>
                <a:gridCol w="1447800"/>
              </a:tblGrid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declaration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                 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LocalVar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__shared__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int SharedVar;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        int GlobalVar;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global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__constant__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int ConstantVar;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FF1DA0CC-2B38-4E82-914D-7CA5F83CE827}" type="slidenum">
              <a:rPr lang="en-US" sz="1400" smtClean="0">
                <a:latin typeface="Times New Roman" pitchFamily="18" charset="0"/>
              </a:rPr>
              <a:pPr eaLnBrk="1" hangingPunct="1"/>
              <a:t>11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Declare Variables?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533400" y="1524000"/>
            <a:ext cx="8305800" cy="4572000"/>
            <a:chOff x="432" y="960"/>
            <a:chExt cx="5232" cy="2880"/>
          </a:xfrm>
        </p:grpSpPr>
        <p:graphicFrame>
          <p:nvGraphicFramePr>
            <p:cNvPr id="5" name="Diagram 4"/>
            <p:cNvGraphicFramePr/>
            <p:nvPr/>
          </p:nvGraphicFramePr>
          <p:xfrm>
            <a:off x="432" y="960"/>
            <a:ext cx="5232" cy="28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2496" y="201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"/>
                </a:rPr>
                <a:t>yes</a:t>
              </a:r>
            </a:p>
          </p:txBody>
        </p:sp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3216" y="201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"/>
                </a:rPr>
                <a:t>no</a:t>
              </a:r>
            </a:p>
          </p:txBody>
        </p:sp>
      </p:grp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1219200" y="3429000"/>
            <a:ext cx="1198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global</a:t>
            </a:r>
          </a:p>
          <a:p>
            <a:pPr eaLnBrk="1" hangingPunct="1"/>
            <a:r>
              <a:rPr lang="en-US" sz="2400"/>
              <a:t>constant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570663" y="3048000"/>
            <a:ext cx="25733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register (automatic)</a:t>
            </a:r>
          </a:p>
          <a:p>
            <a:pPr eaLnBrk="1" hangingPunct="1"/>
            <a:r>
              <a:rPr lang="en-US" sz="2400"/>
              <a:t>shared</a:t>
            </a:r>
          </a:p>
          <a:p>
            <a:pPr eaLnBrk="1" hangingPunct="1"/>
            <a:r>
              <a:rPr lang="en-US" sz="2400"/>
              <a:t>local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B81EAAF4-0DB3-44B1-B7C2-884667B2F017}" type="slidenum">
              <a:rPr lang="en-US" sz="1400" smtClean="0"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457200" y="2546350"/>
            <a:ext cx="86106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en-US" sz="1800"/>
              <a:t>__global__ void MatrixMulKernel(float* d_M, float* d_N, float* d_P, int Width)</a:t>
            </a:r>
          </a:p>
          <a:p>
            <a:pPr marL="533400" indent="-533400">
              <a:lnSpc>
                <a:spcPct val="80000"/>
              </a:lnSpc>
            </a:pPr>
            <a:r>
              <a:rPr lang="en-US" sz="1800"/>
              <a:t>{</a:t>
            </a:r>
          </a:p>
          <a:p>
            <a:pPr marL="533400" indent="-533400">
              <a:lnSpc>
                <a:spcPct val="80000"/>
              </a:lnSpc>
            </a:pPr>
            <a:endParaRPr lang="en-US" sz="18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__shared__ </a:t>
            </a:r>
            <a:r>
              <a:rPr lang="en-US" sz="200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ds_M[TILE_WIDTH][TILE_WIDTH];</a:t>
            </a:r>
          </a:p>
          <a:p>
            <a:pPr marL="533400" indent="-533400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__shared__ </a:t>
            </a:r>
            <a:r>
              <a:rPr lang="en-US" sz="200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ds_N[TILE_WIDTH][TILE_WIDTH];</a:t>
            </a:r>
          </a:p>
        </p:txBody>
      </p:sp>
    </p:spTree>
    <p:extLst>
      <p:ext uri="{BB962C8B-B14F-4D97-AF65-F5344CB8AC3E}">
        <p14:creationId xmlns:p14="http://schemas.microsoft.com/office/powerpoint/2010/main" val="347443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62FFAA5E-0514-4B97-9256-A96821479202}" type="slidenum">
              <a:rPr lang="en-US" sz="1400" smtClean="0">
                <a:latin typeface="Times New Roman" pitchFamily="18" charset="0"/>
              </a:rPr>
              <a:pPr eaLnBrk="1" hangingPunct="1"/>
              <a:t>13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A Common Programming Strategy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724900" cy="45720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Global memory resides in device memory (DRAM) - slow access</a:t>
            </a:r>
          </a:p>
          <a:p>
            <a:pPr marL="457200" indent="-457200" eaLnBrk="1" hangingPunct="1"/>
            <a:r>
              <a:rPr lang="en-US" smtClean="0"/>
              <a:t>So, a profitable way of performing computation on the device is to </a:t>
            </a:r>
            <a:r>
              <a:rPr lang="en-US" smtClean="0">
                <a:solidFill>
                  <a:schemeClr val="accent2"/>
                </a:solidFill>
              </a:rPr>
              <a:t>tile input data</a:t>
            </a:r>
            <a:r>
              <a:rPr lang="en-US" smtClean="0"/>
              <a:t> to take advantage of fast shared memory:</a:t>
            </a:r>
          </a:p>
          <a:p>
            <a:pPr marL="974725" lvl="1" indent="-403225" eaLnBrk="1" hangingPunct="1"/>
            <a:r>
              <a:rPr lang="en-US" smtClean="0">
                <a:solidFill>
                  <a:schemeClr val="accent2"/>
                </a:solidFill>
              </a:rPr>
              <a:t>Partition </a:t>
            </a:r>
            <a:r>
              <a:rPr lang="en-US" smtClean="0"/>
              <a:t>data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into</a:t>
            </a:r>
            <a:r>
              <a:rPr lang="en-US" smtClean="0">
                <a:solidFill>
                  <a:schemeClr val="accent2"/>
                </a:solidFill>
              </a:rPr>
              <a:t> subsets</a:t>
            </a:r>
            <a:r>
              <a:rPr lang="en-US" smtClean="0"/>
              <a:t> that fit into shared memory</a:t>
            </a:r>
          </a:p>
          <a:p>
            <a:pPr marL="974725" lvl="1" indent="-403225" eaLnBrk="1" hangingPunct="1"/>
            <a:r>
              <a:rPr lang="en-US" smtClean="0"/>
              <a:t>Handle </a:t>
            </a:r>
            <a:r>
              <a:rPr lang="en-US" smtClean="0">
                <a:solidFill>
                  <a:schemeClr val="accent2"/>
                </a:solidFill>
              </a:rPr>
              <a:t>each data subset with one thread block</a:t>
            </a:r>
            <a:r>
              <a:rPr lang="en-US" smtClean="0"/>
              <a:t> by:</a:t>
            </a:r>
          </a:p>
          <a:p>
            <a:pPr marL="1431925" lvl="2" indent="-342900" eaLnBrk="1" hangingPunct="1"/>
            <a:r>
              <a:rPr lang="en-US" smtClean="0"/>
              <a:t>Loading the subset from global memory to shared memory, </a:t>
            </a:r>
            <a:r>
              <a:rPr lang="en-US" smtClean="0">
                <a:solidFill>
                  <a:srgbClr val="FF0000"/>
                </a:solidFill>
              </a:rPr>
              <a:t>using multiple threads to exploit memory-level parallelism</a:t>
            </a:r>
          </a:p>
          <a:p>
            <a:pPr marL="1431925" lvl="2" indent="-342900" eaLnBrk="1" hangingPunct="1"/>
            <a:r>
              <a:rPr lang="en-US" smtClean="0"/>
              <a:t>Performing the computation on the subset from shared memory; each thread can efficiently multi-pass over any data element</a:t>
            </a:r>
          </a:p>
          <a:p>
            <a:pPr marL="1431925" lvl="2" indent="-342900" eaLnBrk="1" hangingPunct="1"/>
            <a:r>
              <a:rPr lang="en-US" smtClean="0"/>
              <a:t>Copying results from shared memory to global memory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12572AD-A0BD-4D21-8B8A-5BC58A62007D}" type="slidenum">
              <a:rPr lang="en-US" sz="1400" smtClean="0">
                <a:latin typeface="Times New Roman" pitchFamily="18" charset="0"/>
              </a:rPr>
              <a:pPr eaLnBrk="1" hangingPunct="1"/>
              <a:t>14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Matrix-Matrix Multiplication using </a:t>
            </a:r>
            <a:br>
              <a:rPr lang="en-US" smtClean="0"/>
            </a:br>
            <a:r>
              <a:rPr lang="en-US" smtClean="0"/>
              <a:t>Shared Memory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Base Matrix Multiplication Kernel</a:t>
            </a:r>
            <a:endParaRPr 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Pd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Row = blockIdx.y*TILE_WIDTH + 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Pd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Col = blockIdx.x*TILE_WIDTH + 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Pvalue += d_M[Row*Width+k]*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15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C2244841-9FE7-4D6C-BF01-85984A11B294}" type="slidenum">
              <a:rPr lang="en-US" sz="1400" smtClean="0">
                <a:latin typeface="Times New Roman" pitchFamily="18" charset="0"/>
              </a:rPr>
              <a:pPr eaLnBrk="1" hangingPunct="1"/>
              <a:t>16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5843" name="Oval 41"/>
          <p:cNvSpPr>
            <a:spLocks noChangeArrowheads="1"/>
          </p:cNvSpPr>
          <p:nvPr/>
        </p:nvSpPr>
        <p:spPr bwMode="auto">
          <a:xfrm>
            <a:off x="5486400" y="4267200"/>
            <a:ext cx="26670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5326063" y="1751013"/>
            <a:ext cx="3706812" cy="3963987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Grid</a:t>
            </a:r>
          </a:p>
        </p:txBody>
      </p:sp>
      <p:sp>
        <p:nvSpPr>
          <p:cNvPr id="35845" name="Text Box 9"/>
          <p:cNvSpPr txBox="1">
            <a:spLocks noChangeArrowheads="1"/>
          </p:cNvSpPr>
          <p:nvPr/>
        </p:nvSpPr>
        <p:spPr bwMode="auto">
          <a:xfrm>
            <a:off x="5386388" y="4519613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Global Memory</a:t>
            </a:r>
            <a:endParaRPr lang="en-US" sz="12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6" name="Text Box 12"/>
          <p:cNvSpPr txBox="1">
            <a:spLocks noChangeArrowheads="1"/>
          </p:cNvSpPr>
          <p:nvPr/>
        </p:nvSpPr>
        <p:spPr bwMode="auto">
          <a:xfrm>
            <a:off x="5375275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Block (0, 0)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5424488" y="2754313"/>
            <a:ext cx="1682750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8" name="Text Box 16"/>
          <p:cNvSpPr txBox="1">
            <a:spLocks noChangeArrowheads="1"/>
          </p:cNvSpPr>
          <p:nvPr/>
        </p:nvSpPr>
        <p:spPr bwMode="auto">
          <a:xfrm>
            <a:off x="5414963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9" name="Text Box 17"/>
          <p:cNvSpPr txBox="1">
            <a:spLocks noChangeArrowheads="1"/>
          </p:cNvSpPr>
          <p:nvPr/>
        </p:nvSpPr>
        <p:spPr bwMode="auto">
          <a:xfrm>
            <a:off x="5414963" y="3257550"/>
            <a:ext cx="622300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0" name="Line 18"/>
          <p:cNvSpPr>
            <a:spLocks noChangeShapeType="1"/>
          </p:cNvSpPr>
          <p:nvPr/>
        </p:nvSpPr>
        <p:spPr bwMode="auto">
          <a:xfrm flipV="1">
            <a:off x="613410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9"/>
          <p:cNvSpPr>
            <a:spLocks noChangeShapeType="1"/>
          </p:cNvSpPr>
          <p:nvPr/>
        </p:nvSpPr>
        <p:spPr bwMode="auto">
          <a:xfrm flipV="1">
            <a:off x="5726113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21"/>
          <p:cNvSpPr>
            <a:spLocks noChangeShapeType="1"/>
          </p:cNvSpPr>
          <p:nvPr/>
        </p:nvSpPr>
        <p:spPr bwMode="auto">
          <a:xfrm>
            <a:off x="6013450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Text Box 26"/>
          <p:cNvSpPr txBox="1">
            <a:spLocks noChangeArrowheads="1"/>
          </p:cNvSpPr>
          <p:nvPr/>
        </p:nvSpPr>
        <p:spPr bwMode="auto">
          <a:xfrm>
            <a:off x="62865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4" name="Text Box 27"/>
          <p:cNvSpPr txBox="1">
            <a:spLocks noChangeArrowheads="1"/>
          </p:cNvSpPr>
          <p:nvPr/>
        </p:nvSpPr>
        <p:spPr bwMode="auto">
          <a:xfrm>
            <a:off x="62865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5" name="Line 28"/>
          <p:cNvSpPr>
            <a:spLocks noChangeShapeType="1"/>
          </p:cNvSpPr>
          <p:nvPr/>
        </p:nvSpPr>
        <p:spPr bwMode="auto">
          <a:xfrm flipV="1">
            <a:off x="70040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29"/>
          <p:cNvSpPr>
            <a:spLocks noChangeShapeType="1"/>
          </p:cNvSpPr>
          <p:nvPr/>
        </p:nvSpPr>
        <p:spPr bwMode="auto">
          <a:xfrm flipV="1">
            <a:off x="65976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31"/>
          <p:cNvSpPr>
            <a:spLocks noChangeShapeType="1"/>
          </p:cNvSpPr>
          <p:nvPr/>
        </p:nvSpPr>
        <p:spPr bwMode="auto">
          <a:xfrm>
            <a:off x="68849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Text Box 35"/>
          <p:cNvSpPr txBox="1">
            <a:spLocks noChangeArrowheads="1"/>
          </p:cNvSpPr>
          <p:nvPr/>
        </p:nvSpPr>
        <p:spPr bwMode="auto">
          <a:xfrm>
            <a:off x="7212013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Block (1, 0)</a:t>
            </a:r>
            <a:endParaRPr lang="en-US" sz="18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9" name="Text Box 36"/>
          <p:cNvSpPr txBox="1">
            <a:spLocks noChangeArrowheads="1"/>
          </p:cNvSpPr>
          <p:nvPr/>
        </p:nvSpPr>
        <p:spPr bwMode="auto">
          <a:xfrm>
            <a:off x="7259638" y="2754313"/>
            <a:ext cx="1684337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0" name="Text Box 39"/>
          <p:cNvSpPr txBox="1">
            <a:spLocks noChangeArrowheads="1"/>
          </p:cNvSpPr>
          <p:nvPr/>
        </p:nvSpPr>
        <p:spPr bwMode="auto">
          <a:xfrm>
            <a:off x="72517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1" name="Text Box 40"/>
          <p:cNvSpPr txBox="1">
            <a:spLocks noChangeArrowheads="1"/>
          </p:cNvSpPr>
          <p:nvPr/>
        </p:nvSpPr>
        <p:spPr bwMode="auto">
          <a:xfrm>
            <a:off x="72517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2" name="Line 41"/>
          <p:cNvSpPr>
            <a:spLocks noChangeShapeType="1"/>
          </p:cNvSpPr>
          <p:nvPr/>
        </p:nvSpPr>
        <p:spPr bwMode="auto">
          <a:xfrm flipV="1">
            <a:off x="79692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42"/>
          <p:cNvSpPr>
            <a:spLocks noChangeShapeType="1"/>
          </p:cNvSpPr>
          <p:nvPr/>
        </p:nvSpPr>
        <p:spPr bwMode="auto">
          <a:xfrm flipV="1">
            <a:off x="75628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Line 44"/>
          <p:cNvSpPr>
            <a:spLocks noChangeShapeType="1"/>
          </p:cNvSpPr>
          <p:nvPr/>
        </p:nvSpPr>
        <p:spPr bwMode="auto">
          <a:xfrm>
            <a:off x="78501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Text Box 49"/>
          <p:cNvSpPr txBox="1">
            <a:spLocks noChangeArrowheads="1"/>
          </p:cNvSpPr>
          <p:nvPr/>
        </p:nvSpPr>
        <p:spPr bwMode="auto">
          <a:xfrm>
            <a:off x="8123238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6" name="Text Box 50"/>
          <p:cNvSpPr txBox="1">
            <a:spLocks noChangeArrowheads="1"/>
          </p:cNvSpPr>
          <p:nvPr/>
        </p:nvSpPr>
        <p:spPr bwMode="auto">
          <a:xfrm>
            <a:off x="8123238" y="3257550"/>
            <a:ext cx="620712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7" name="Line 51"/>
          <p:cNvSpPr>
            <a:spLocks noChangeShapeType="1"/>
          </p:cNvSpPr>
          <p:nvPr/>
        </p:nvSpPr>
        <p:spPr bwMode="auto">
          <a:xfrm flipV="1">
            <a:off x="8840788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8" name="Line 52"/>
          <p:cNvSpPr>
            <a:spLocks noChangeShapeType="1"/>
          </p:cNvSpPr>
          <p:nvPr/>
        </p:nvSpPr>
        <p:spPr bwMode="auto">
          <a:xfrm flipV="1">
            <a:off x="843280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9" name="Line 54"/>
          <p:cNvSpPr>
            <a:spLocks noChangeShapeType="1"/>
          </p:cNvSpPr>
          <p:nvPr/>
        </p:nvSpPr>
        <p:spPr bwMode="auto">
          <a:xfrm>
            <a:off x="8721725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58"/>
          <p:cNvSpPr txBox="1">
            <a:spLocks noChangeArrowheads="1"/>
          </p:cNvSpPr>
          <p:nvPr/>
        </p:nvSpPr>
        <p:spPr bwMode="auto">
          <a:xfrm>
            <a:off x="4495800" y="4514850"/>
            <a:ext cx="563563" cy="819150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Host</a:t>
            </a:r>
          </a:p>
        </p:txBody>
      </p:sp>
      <p:sp>
        <p:nvSpPr>
          <p:cNvPr id="35871" name="Line 60"/>
          <p:cNvSpPr>
            <a:spLocks noChangeShapeType="1"/>
          </p:cNvSpPr>
          <p:nvPr/>
        </p:nvSpPr>
        <p:spPr bwMode="auto">
          <a:xfrm flipV="1">
            <a:off x="5059363" y="4727575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2" name="Text Box 9"/>
          <p:cNvSpPr txBox="1">
            <a:spLocks noChangeArrowheads="1"/>
          </p:cNvSpPr>
          <p:nvPr/>
        </p:nvSpPr>
        <p:spPr bwMode="auto">
          <a:xfrm>
            <a:off x="5386388" y="5029200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Constant Memory</a:t>
            </a:r>
            <a:endParaRPr lang="en-US" sz="12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73" name="Line 60"/>
          <p:cNvSpPr>
            <a:spLocks noChangeShapeType="1"/>
          </p:cNvSpPr>
          <p:nvPr/>
        </p:nvSpPr>
        <p:spPr bwMode="auto">
          <a:xfrm flipV="1">
            <a:off x="5059363" y="5181600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sz="3600" smtClean="0"/>
              <a:t>How about performance on Fermi?</a:t>
            </a:r>
          </a:p>
        </p:txBody>
      </p:sp>
      <p:sp>
        <p:nvSpPr>
          <p:cNvPr id="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4451350" cy="4572000"/>
          </a:xfrm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All threads access global memory for their input matrix elements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Two memory accesses (8 bytes) per floating point multiply-add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4B/s of memory bandwidth/FLOPS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4*1,000 = 4,000 GB/s required to achieve peak FLOP rating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150 GB/s limits the code at 37.5 GFLOPS</a:t>
            </a:r>
          </a:p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The actual code runs at about 25 GFLOPS</a:t>
            </a:r>
          </a:p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Need to drastically cut down memory accesses to get closer to the peak 1,000 GFLOPS</a:t>
            </a:r>
          </a:p>
        </p:txBody>
      </p:sp>
      <p:sp>
        <p:nvSpPr>
          <p:cNvPr id="35876" name="Line 42"/>
          <p:cNvSpPr>
            <a:spLocks noChangeShapeType="1"/>
          </p:cNvSpPr>
          <p:nvPr/>
        </p:nvSpPr>
        <p:spPr bwMode="auto">
          <a:xfrm>
            <a:off x="3733800" y="2057400"/>
            <a:ext cx="220980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15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01650" y="0"/>
            <a:ext cx="8642350" cy="685800"/>
          </a:xfrm>
        </p:spPr>
        <p:txBody>
          <a:bodyPr/>
          <a:lstStyle/>
          <a:p>
            <a:r>
              <a:rPr lang="en-US" smtClean="0"/>
              <a:t>Shared Memory Blocking Basic Idea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78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35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9924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4496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9068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364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821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2784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7356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1928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650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107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Oval 22"/>
          <p:cNvSpPr>
            <a:spLocks noChangeArrowheads="1"/>
          </p:cNvSpPr>
          <p:nvPr/>
        </p:nvSpPr>
        <p:spPr bwMode="auto">
          <a:xfrm>
            <a:off x="2763838" y="22098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1</a:t>
            </a:r>
          </a:p>
        </p:txBody>
      </p:sp>
      <p:sp>
        <p:nvSpPr>
          <p:cNvPr id="10256" name="Oval 23"/>
          <p:cNvSpPr>
            <a:spLocks noChangeArrowheads="1"/>
          </p:cNvSpPr>
          <p:nvPr/>
        </p:nvSpPr>
        <p:spPr bwMode="auto">
          <a:xfrm>
            <a:off x="4668838" y="22098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2</a:t>
            </a:r>
          </a:p>
        </p:txBody>
      </p:sp>
      <p:cxnSp>
        <p:nvCxnSpPr>
          <p:cNvPr id="10257" name="Straight Arrow Connector 25"/>
          <p:cNvCxnSpPr>
            <a:cxnSpLocks noChangeShapeType="1"/>
            <a:stCxn id="10243" idx="2"/>
            <a:endCxn id="10255" idx="1"/>
          </p:cNvCxnSpPr>
          <p:nvPr/>
        </p:nvCxnSpPr>
        <p:spPr bwMode="auto">
          <a:xfrm rot="16200000" flipH="1">
            <a:off x="2116138" y="1562100"/>
            <a:ext cx="1050925" cy="669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8" name="Straight Arrow Connector 37"/>
          <p:cNvCxnSpPr>
            <a:cxnSpLocks noChangeShapeType="1"/>
          </p:cNvCxnSpPr>
          <p:nvPr/>
        </p:nvCxnSpPr>
        <p:spPr bwMode="auto">
          <a:xfrm rot="16200000" flipH="1">
            <a:off x="2497138" y="1714500"/>
            <a:ext cx="9906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9" name="TextBox 72"/>
          <p:cNvSpPr txBox="1">
            <a:spLocks noChangeArrowheads="1"/>
          </p:cNvSpPr>
          <p:nvPr/>
        </p:nvSpPr>
        <p:spPr bwMode="auto">
          <a:xfrm>
            <a:off x="6497638" y="21336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sp>
        <p:nvSpPr>
          <p:cNvPr id="10260" name="TextBox 73"/>
          <p:cNvSpPr txBox="1">
            <a:spLocks noChangeArrowheads="1"/>
          </p:cNvSpPr>
          <p:nvPr/>
        </p:nvSpPr>
        <p:spPr bwMode="auto">
          <a:xfrm>
            <a:off x="1392238" y="91440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in</a:t>
            </a:r>
          </a:p>
        </p:txBody>
      </p:sp>
      <p:cxnSp>
        <p:nvCxnSpPr>
          <p:cNvPr id="10261" name="Straight Arrow Connector 48"/>
          <p:cNvCxnSpPr>
            <a:cxnSpLocks noChangeShapeType="1"/>
            <a:stCxn id="10245" idx="2"/>
          </p:cNvCxnSpPr>
          <p:nvPr/>
        </p:nvCxnSpPr>
        <p:spPr bwMode="auto">
          <a:xfrm rot="16200000" flipH="1">
            <a:off x="2840038" y="1752600"/>
            <a:ext cx="8382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2" name="Straight Arrow Connector 50"/>
          <p:cNvCxnSpPr>
            <a:cxnSpLocks noChangeShapeType="1"/>
            <a:stCxn id="10246" idx="2"/>
            <a:endCxn id="10255" idx="0"/>
          </p:cNvCxnSpPr>
          <p:nvPr/>
        </p:nvCxnSpPr>
        <p:spPr bwMode="auto">
          <a:xfrm rot="5400000">
            <a:off x="3163888" y="1695450"/>
            <a:ext cx="838200" cy="190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Straight Arrow Connector 52"/>
          <p:cNvCxnSpPr>
            <a:cxnSpLocks noChangeShapeType="1"/>
            <a:stCxn id="10247" idx="2"/>
          </p:cNvCxnSpPr>
          <p:nvPr/>
        </p:nvCxnSpPr>
        <p:spPr bwMode="auto">
          <a:xfrm rot="5400000">
            <a:off x="3449638" y="1524000"/>
            <a:ext cx="8382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Arrow Connector 54"/>
          <p:cNvCxnSpPr>
            <a:cxnSpLocks noChangeShapeType="1"/>
            <a:stCxn id="10248" idx="2"/>
          </p:cNvCxnSpPr>
          <p:nvPr/>
        </p:nvCxnSpPr>
        <p:spPr bwMode="auto">
          <a:xfrm rot="5400000">
            <a:off x="3754438" y="1371600"/>
            <a:ext cx="8382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Arrow Connector 56"/>
          <p:cNvCxnSpPr>
            <a:cxnSpLocks noChangeShapeType="1"/>
            <a:stCxn id="10249" idx="2"/>
          </p:cNvCxnSpPr>
          <p:nvPr/>
        </p:nvCxnSpPr>
        <p:spPr bwMode="auto">
          <a:xfrm rot="5400000">
            <a:off x="4021138" y="1257300"/>
            <a:ext cx="914400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Arrow Connector 59"/>
          <p:cNvCxnSpPr>
            <a:cxnSpLocks noChangeShapeType="1"/>
            <a:stCxn id="10250" idx="2"/>
            <a:endCxn id="10255" idx="7"/>
          </p:cNvCxnSpPr>
          <p:nvPr/>
        </p:nvCxnSpPr>
        <p:spPr bwMode="auto">
          <a:xfrm rot="5400000">
            <a:off x="4227513" y="1143000"/>
            <a:ext cx="1050925" cy="1508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Arrow Connector 61"/>
          <p:cNvCxnSpPr>
            <a:cxnSpLocks noChangeShapeType="1"/>
            <a:stCxn id="10251" idx="2"/>
          </p:cNvCxnSpPr>
          <p:nvPr/>
        </p:nvCxnSpPr>
        <p:spPr bwMode="auto">
          <a:xfrm rot="5400000">
            <a:off x="4478338" y="1028700"/>
            <a:ext cx="1143000" cy="1828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Arrow Connector 64"/>
          <p:cNvCxnSpPr>
            <a:cxnSpLocks noChangeShapeType="1"/>
            <a:stCxn id="10252" idx="2"/>
          </p:cNvCxnSpPr>
          <p:nvPr/>
        </p:nvCxnSpPr>
        <p:spPr bwMode="auto">
          <a:xfrm rot="5400000">
            <a:off x="4668838" y="838200"/>
            <a:ext cx="1219200" cy="2286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Arrow Connector 68"/>
          <p:cNvCxnSpPr>
            <a:cxnSpLocks noChangeShapeType="1"/>
            <a:stCxn id="10243" idx="2"/>
          </p:cNvCxnSpPr>
          <p:nvPr/>
        </p:nvCxnSpPr>
        <p:spPr bwMode="auto">
          <a:xfrm rot="16200000" flipH="1">
            <a:off x="3221038" y="457200"/>
            <a:ext cx="914400" cy="2743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Arrow Connector 75"/>
          <p:cNvCxnSpPr>
            <a:cxnSpLocks noChangeShapeType="1"/>
            <a:stCxn id="10244" idx="2"/>
          </p:cNvCxnSpPr>
          <p:nvPr/>
        </p:nvCxnSpPr>
        <p:spPr bwMode="auto">
          <a:xfrm rot="16200000" flipH="1">
            <a:off x="3563938" y="571500"/>
            <a:ext cx="838200" cy="2438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1" name="Straight Arrow Connector 78"/>
          <p:cNvCxnSpPr>
            <a:cxnSpLocks noChangeShapeType="1"/>
            <a:stCxn id="10245" idx="2"/>
            <a:endCxn id="10256" idx="0"/>
          </p:cNvCxnSpPr>
          <p:nvPr/>
        </p:nvCxnSpPr>
        <p:spPr bwMode="auto">
          <a:xfrm rot="16200000" flipH="1">
            <a:off x="3887788" y="704850"/>
            <a:ext cx="838200" cy="2171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2" name="Straight Arrow Connector 81"/>
          <p:cNvCxnSpPr>
            <a:cxnSpLocks noChangeShapeType="1"/>
            <a:stCxn id="10246" idx="2"/>
            <a:endCxn id="10256" idx="0"/>
          </p:cNvCxnSpPr>
          <p:nvPr/>
        </p:nvCxnSpPr>
        <p:spPr bwMode="auto">
          <a:xfrm rot="16200000" flipH="1">
            <a:off x="4116388" y="933450"/>
            <a:ext cx="838200" cy="1714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3" name="Straight Arrow Connector 83"/>
          <p:cNvCxnSpPr>
            <a:cxnSpLocks noChangeShapeType="1"/>
            <a:stCxn id="10247" idx="2"/>
            <a:endCxn id="10256" idx="0"/>
          </p:cNvCxnSpPr>
          <p:nvPr/>
        </p:nvCxnSpPr>
        <p:spPr bwMode="auto">
          <a:xfrm rot="16200000" flipH="1">
            <a:off x="4344988" y="1162050"/>
            <a:ext cx="838200" cy="1257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4" name="Straight Arrow Connector 85"/>
          <p:cNvCxnSpPr>
            <a:cxnSpLocks noChangeShapeType="1"/>
            <a:stCxn id="10248" idx="2"/>
          </p:cNvCxnSpPr>
          <p:nvPr/>
        </p:nvCxnSpPr>
        <p:spPr bwMode="auto">
          <a:xfrm rot="16200000" flipH="1">
            <a:off x="4630738" y="1333500"/>
            <a:ext cx="7620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5" name="Straight Arrow Connector 87"/>
          <p:cNvCxnSpPr>
            <a:cxnSpLocks noChangeShapeType="1"/>
            <a:stCxn id="10249" idx="2"/>
          </p:cNvCxnSpPr>
          <p:nvPr/>
        </p:nvCxnSpPr>
        <p:spPr bwMode="auto">
          <a:xfrm rot="16200000" flipH="1">
            <a:off x="4859338" y="1562100"/>
            <a:ext cx="7620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Arrow Connector 89"/>
          <p:cNvCxnSpPr>
            <a:cxnSpLocks noChangeShapeType="1"/>
            <a:stCxn id="10250" idx="2"/>
            <a:endCxn id="10256" idx="0"/>
          </p:cNvCxnSpPr>
          <p:nvPr/>
        </p:nvCxnSpPr>
        <p:spPr bwMode="auto">
          <a:xfrm rot="5400000">
            <a:off x="5030788" y="1733550"/>
            <a:ext cx="838200" cy="114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Arrow Connector 91"/>
          <p:cNvCxnSpPr>
            <a:cxnSpLocks noChangeShapeType="1"/>
            <a:stCxn id="10251" idx="2"/>
          </p:cNvCxnSpPr>
          <p:nvPr/>
        </p:nvCxnSpPr>
        <p:spPr bwMode="auto">
          <a:xfrm rot="5400000">
            <a:off x="5316538" y="1485900"/>
            <a:ext cx="7620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8" name="Straight Arrow Connector 93"/>
          <p:cNvCxnSpPr>
            <a:cxnSpLocks noChangeShapeType="1"/>
            <a:stCxn id="10253" idx="2"/>
          </p:cNvCxnSpPr>
          <p:nvPr/>
        </p:nvCxnSpPr>
        <p:spPr bwMode="auto">
          <a:xfrm rot="5400000">
            <a:off x="4973638" y="609600"/>
            <a:ext cx="1143000" cy="2667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9" name="Straight Arrow Connector 95"/>
          <p:cNvCxnSpPr>
            <a:cxnSpLocks noChangeShapeType="1"/>
            <a:stCxn id="10254" idx="2"/>
          </p:cNvCxnSpPr>
          <p:nvPr/>
        </p:nvCxnSpPr>
        <p:spPr bwMode="auto">
          <a:xfrm rot="5400000">
            <a:off x="5164138" y="419100"/>
            <a:ext cx="1219200" cy="3124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0" name="Straight Arrow Connector 97"/>
          <p:cNvCxnSpPr>
            <a:cxnSpLocks noChangeShapeType="1"/>
            <a:stCxn id="10252" idx="2"/>
            <a:endCxn id="10256" idx="0"/>
          </p:cNvCxnSpPr>
          <p:nvPr/>
        </p:nvCxnSpPr>
        <p:spPr bwMode="auto">
          <a:xfrm rot="5400000">
            <a:off x="5487988" y="1276350"/>
            <a:ext cx="838200" cy="1028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1" name="Straight Arrow Connector 99"/>
          <p:cNvCxnSpPr>
            <a:cxnSpLocks noChangeShapeType="1"/>
            <a:stCxn id="10253" idx="2"/>
          </p:cNvCxnSpPr>
          <p:nvPr/>
        </p:nvCxnSpPr>
        <p:spPr bwMode="auto">
          <a:xfrm rot="5400000">
            <a:off x="5811838" y="1143000"/>
            <a:ext cx="8382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2" name="Straight Arrow Connector 101"/>
          <p:cNvCxnSpPr>
            <a:cxnSpLocks noChangeShapeType="1"/>
            <a:stCxn id="10254" idx="2"/>
          </p:cNvCxnSpPr>
          <p:nvPr/>
        </p:nvCxnSpPr>
        <p:spPr bwMode="auto">
          <a:xfrm rot="5400000">
            <a:off x="6078538" y="1028700"/>
            <a:ext cx="9144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325438" y="1431925"/>
            <a:ext cx="2157412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Global Memory</a:t>
            </a:r>
          </a:p>
        </p:txBody>
      </p:sp>
      <p:sp>
        <p:nvSpPr>
          <p:cNvPr id="10284" name="Rectangle 3"/>
          <p:cNvSpPr>
            <a:spLocks noChangeArrowheads="1"/>
          </p:cNvSpPr>
          <p:nvPr/>
        </p:nvSpPr>
        <p:spPr bwMode="auto">
          <a:xfrm>
            <a:off x="1925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5" name="Rectangle 4"/>
          <p:cNvSpPr>
            <a:spLocks noChangeArrowheads="1"/>
          </p:cNvSpPr>
          <p:nvPr/>
        </p:nvSpPr>
        <p:spPr bwMode="auto">
          <a:xfrm>
            <a:off x="2382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Rectangle 5"/>
          <p:cNvSpPr>
            <a:spLocks noChangeArrowheads="1"/>
          </p:cNvSpPr>
          <p:nvPr/>
        </p:nvSpPr>
        <p:spPr bwMode="auto">
          <a:xfrm>
            <a:off x="28400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7" name="Rectangle 6"/>
          <p:cNvSpPr>
            <a:spLocks noChangeArrowheads="1"/>
          </p:cNvSpPr>
          <p:nvPr/>
        </p:nvSpPr>
        <p:spPr bwMode="auto">
          <a:xfrm>
            <a:off x="32972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8" name="Rectangle 7"/>
          <p:cNvSpPr>
            <a:spLocks noChangeArrowheads="1"/>
          </p:cNvSpPr>
          <p:nvPr/>
        </p:nvSpPr>
        <p:spPr bwMode="auto">
          <a:xfrm>
            <a:off x="37544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9" name="Rectangle 8"/>
          <p:cNvSpPr>
            <a:spLocks noChangeArrowheads="1"/>
          </p:cNvSpPr>
          <p:nvPr/>
        </p:nvSpPr>
        <p:spPr bwMode="auto">
          <a:xfrm>
            <a:off x="4211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0" name="Rectangle 9"/>
          <p:cNvSpPr>
            <a:spLocks noChangeArrowheads="1"/>
          </p:cNvSpPr>
          <p:nvPr/>
        </p:nvSpPr>
        <p:spPr bwMode="auto">
          <a:xfrm>
            <a:off x="4668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1" name="Rectangle 10"/>
          <p:cNvSpPr>
            <a:spLocks noChangeArrowheads="1"/>
          </p:cNvSpPr>
          <p:nvPr/>
        </p:nvSpPr>
        <p:spPr bwMode="auto">
          <a:xfrm>
            <a:off x="51260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2" name="Rectangle 11"/>
          <p:cNvSpPr>
            <a:spLocks noChangeArrowheads="1"/>
          </p:cNvSpPr>
          <p:nvPr/>
        </p:nvSpPr>
        <p:spPr bwMode="auto">
          <a:xfrm>
            <a:off x="55832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3" name="Rectangle 12"/>
          <p:cNvSpPr>
            <a:spLocks noChangeArrowheads="1"/>
          </p:cNvSpPr>
          <p:nvPr/>
        </p:nvSpPr>
        <p:spPr bwMode="auto">
          <a:xfrm>
            <a:off x="60404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4" name="Rectangle 13"/>
          <p:cNvSpPr>
            <a:spLocks noChangeArrowheads="1"/>
          </p:cNvSpPr>
          <p:nvPr/>
        </p:nvSpPr>
        <p:spPr bwMode="auto">
          <a:xfrm>
            <a:off x="6497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5" name="Rectangle 14"/>
          <p:cNvSpPr>
            <a:spLocks noChangeArrowheads="1"/>
          </p:cNvSpPr>
          <p:nvPr/>
        </p:nvSpPr>
        <p:spPr bwMode="auto">
          <a:xfrm>
            <a:off x="6954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6" name="Oval 22"/>
          <p:cNvSpPr>
            <a:spLocks noChangeArrowheads="1"/>
          </p:cNvSpPr>
          <p:nvPr/>
        </p:nvSpPr>
        <p:spPr bwMode="auto">
          <a:xfrm>
            <a:off x="2382838" y="54102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1</a:t>
            </a:r>
          </a:p>
        </p:txBody>
      </p:sp>
      <p:sp>
        <p:nvSpPr>
          <p:cNvPr id="10297" name="Oval 23"/>
          <p:cNvSpPr>
            <a:spLocks noChangeArrowheads="1"/>
          </p:cNvSpPr>
          <p:nvPr/>
        </p:nvSpPr>
        <p:spPr bwMode="auto">
          <a:xfrm>
            <a:off x="4935538" y="54102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2</a:t>
            </a:r>
          </a:p>
        </p:txBody>
      </p:sp>
      <p:sp>
        <p:nvSpPr>
          <p:cNvPr id="10298" name="TextBox 72"/>
          <p:cNvSpPr txBox="1">
            <a:spLocks noChangeArrowheads="1"/>
          </p:cNvSpPr>
          <p:nvPr/>
        </p:nvSpPr>
        <p:spPr bwMode="auto">
          <a:xfrm>
            <a:off x="6116638" y="53340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sp>
        <p:nvSpPr>
          <p:cNvPr id="10299" name="Rectangle 3"/>
          <p:cNvSpPr>
            <a:spLocks noChangeArrowheads="1"/>
          </p:cNvSpPr>
          <p:nvPr/>
        </p:nvSpPr>
        <p:spPr bwMode="auto">
          <a:xfrm>
            <a:off x="35258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0" name="Rectangle 4"/>
          <p:cNvSpPr>
            <a:spLocks noChangeArrowheads="1"/>
          </p:cNvSpPr>
          <p:nvPr/>
        </p:nvSpPr>
        <p:spPr bwMode="auto">
          <a:xfrm>
            <a:off x="39830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1" name="Rectangle 5"/>
          <p:cNvSpPr>
            <a:spLocks noChangeArrowheads="1"/>
          </p:cNvSpPr>
          <p:nvPr/>
        </p:nvSpPr>
        <p:spPr bwMode="auto">
          <a:xfrm>
            <a:off x="44402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2" name="Rectangle 6"/>
          <p:cNvSpPr>
            <a:spLocks noChangeArrowheads="1"/>
          </p:cNvSpPr>
          <p:nvPr/>
        </p:nvSpPr>
        <p:spPr bwMode="auto">
          <a:xfrm>
            <a:off x="48974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303" name="Straight Arrow Connector 74"/>
          <p:cNvCxnSpPr>
            <a:cxnSpLocks noChangeShapeType="1"/>
            <a:stCxn id="10284" idx="2"/>
            <a:endCxn id="10299" idx="0"/>
          </p:cNvCxnSpPr>
          <p:nvPr/>
        </p:nvCxnSpPr>
        <p:spPr bwMode="auto">
          <a:xfrm rot="16200000" flipH="1">
            <a:off x="28019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4" name="Straight Arrow Connector 76"/>
          <p:cNvCxnSpPr>
            <a:cxnSpLocks noChangeShapeType="1"/>
            <a:stCxn id="10285" idx="2"/>
            <a:endCxn id="10300" idx="0"/>
          </p:cNvCxnSpPr>
          <p:nvPr/>
        </p:nvCxnSpPr>
        <p:spPr bwMode="auto">
          <a:xfrm rot="16200000" flipH="1">
            <a:off x="32591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5" name="Straight Arrow Connector 78"/>
          <p:cNvCxnSpPr>
            <a:cxnSpLocks noChangeShapeType="1"/>
            <a:stCxn id="10286" idx="2"/>
            <a:endCxn id="10301" idx="0"/>
          </p:cNvCxnSpPr>
          <p:nvPr/>
        </p:nvCxnSpPr>
        <p:spPr bwMode="auto">
          <a:xfrm rot="16200000" flipH="1">
            <a:off x="37163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6" name="Straight Arrow Connector 80"/>
          <p:cNvCxnSpPr>
            <a:cxnSpLocks noChangeShapeType="1"/>
            <a:endCxn id="10302" idx="0"/>
          </p:cNvCxnSpPr>
          <p:nvPr/>
        </p:nvCxnSpPr>
        <p:spPr bwMode="auto">
          <a:xfrm>
            <a:off x="3678238" y="4572000"/>
            <a:ext cx="14478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7" name="Straight Arrow Connector 82"/>
          <p:cNvCxnSpPr>
            <a:cxnSpLocks noChangeShapeType="1"/>
            <a:stCxn id="10288" idx="2"/>
            <a:endCxn id="10299" idx="0"/>
          </p:cNvCxnSpPr>
          <p:nvPr/>
        </p:nvCxnSpPr>
        <p:spPr bwMode="auto">
          <a:xfrm rot="5400000">
            <a:off x="37163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8" name="Straight Arrow Connector 84"/>
          <p:cNvCxnSpPr>
            <a:cxnSpLocks noChangeShapeType="1"/>
            <a:stCxn id="10289" idx="2"/>
            <a:endCxn id="10300" idx="0"/>
          </p:cNvCxnSpPr>
          <p:nvPr/>
        </p:nvCxnSpPr>
        <p:spPr bwMode="auto">
          <a:xfrm rot="5400000">
            <a:off x="41735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9" name="Straight Arrow Connector 86"/>
          <p:cNvCxnSpPr>
            <a:cxnSpLocks noChangeShapeType="1"/>
            <a:stCxn id="10290" idx="2"/>
            <a:endCxn id="10301" idx="0"/>
          </p:cNvCxnSpPr>
          <p:nvPr/>
        </p:nvCxnSpPr>
        <p:spPr bwMode="auto">
          <a:xfrm rot="5400000">
            <a:off x="46307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0" name="Straight Arrow Connector 88"/>
          <p:cNvCxnSpPr>
            <a:cxnSpLocks noChangeShapeType="1"/>
            <a:stCxn id="10291" idx="2"/>
            <a:endCxn id="10302" idx="0"/>
          </p:cNvCxnSpPr>
          <p:nvPr/>
        </p:nvCxnSpPr>
        <p:spPr bwMode="auto">
          <a:xfrm rot="5400000">
            <a:off x="50879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1" name="Straight Arrow Connector 90"/>
          <p:cNvCxnSpPr>
            <a:cxnSpLocks noChangeShapeType="1"/>
            <a:stCxn id="10299" idx="2"/>
          </p:cNvCxnSpPr>
          <p:nvPr/>
        </p:nvCxnSpPr>
        <p:spPr bwMode="auto">
          <a:xfrm rot="5400000">
            <a:off x="3525838" y="5257800"/>
            <a:ext cx="152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2" name="Straight Arrow Connector 92"/>
          <p:cNvCxnSpPr>
            <a:cxnSpLocks noChangeShapeType="1"/>
            <a:stCxn id="10300" idx="2"/>
            <a:endCxn id="10296" idx="7"/>
          </p:cNvCxnSpPr>
          <p:nvPr/>
        </p:nvCxnSpPr>
        <p:spPr bwMode="auto">
          <a:xfrm rot="5400000">
            <a:off x="3770313" y="5181600"/>
            <a:ext cx="288925" cy="593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3" name="Straight Arrow Connector 94"/>
          <p:cNvCxnSpPr>
            <a:cxnSpLocks noChangeShapeType="1"/>
            <a:stCxn id="10301" idx="2"/>
          </p:cNvCxnSpPr>
          <p:nvPr/>
        </p:nvCxnSpPr>
        <p:spPr bwMode="auto">
          <a:xfrm rot="5400000">
            <a:off x="3944938" y="5067300"/>
            <a:ext cx="457200" cy="990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4" name="Straight Arrow Connector 97"/>
          <p:cNvCxnSpPr>
            <a:cxnSpLocks noChangeShapeType="1"/>
            <a:stCxn id="10302" idx="2"/>
          </p:cNvCxnSpPr>
          <p:nvPr/>
        </p:nvCxnSpPr>
        <p:spPr bwMode="auto">
          <a:xfrm rot="5400000">
            <a:off x="4211638" y="4953000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5" name="Straight Arrow Connector 99"/>
          <p:cNvCxnSpPr>
            <a:cxnSpLocks noChangeShapeType="1"/>
            <a:stCxn id="10299" idx="2"/>
          </p:cNvCxnSpPr>
          <p:nvPr/>
        </p:nvCxnSpPr>
        <p:spPr bwMode="auto">
          <a:xfrm rot="16200000" flipH="1">
            <a:off x="4068763" y="5019675"/>
            <a:ext cx="552450" cy="1181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6" name="Straight Arrow Connector 101"/>
          <p:cNvCxnSpPr>
            <a:cxnSpLocks noChangeShapeType="1"/>
            <a:stCxn id="10300" idx="2"/>
          </p:cNvCxnSpPr>
          <p:nvPr/>
        </p:nvCxnSpPr>
        <p:spPr bwMode="auto">
          <a:xfrm rot="16200000" flipH="1">
            <a:off x="4412457" y="5133181"/>
            <a:ext cx="438150" cy="8397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7" name="Straight Arrow Connector 103"/>
          <p:cNvCxnSpPr>
            <a:cxnSpLocks noChangeShapeType="1"/>
            <a:stCxn id="10301" idx="2"/>
            <a:endCxn id="10297" idx="1"/>
          </p:cNvCxnSpPr>
          <p:nvPr/>
        </p:nvCxnSpPr>
        <p:spPr bwMode="auto">
          <a:xfrm rot="16200000" flipH="1">
            <a:off x="4764088" y="5238750"/>
            <a:ext cx="288925" cy="479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8" name="Straight Arrow Connector 105"/>
          <p:cNvCxnSpPr>
            <a:cxnSpLocks noChangeShapeType="1"/>
          </p:cNvCxnSpPr>
          <p:nvPr/>
        </p:nvCxnSpPr>
        <p:spPr bwMode="auto">
          <a:xfrm rot="16200000" flipH="1">
            <a:off x="5176044" y="5436394"/>
            <a:ext cx="246063" cy="41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TextBox 106"/>
          <p:cNvSpPr txBox="1"/>
          <p:nvPr/>
        </p:nvSpPr>
        <p:spPr>
          <a:xfrm>
            <a:off x="325438" y="3581400"/>
            <a:ext cx="2157412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Global Memory</a:t>
            </a:r>
          </a:p>
        </p:txBody>
      </p:sp>
      <p:sp>
        <p:nvSpPr>
          <p:cNvPr id="10320" name="TextBox 73"/>
          <p:cNvSpPr txBox="1">
            <a:spLocks noChangeArrowheads="1"/>
          </p:cNvSpPr>
          <p:nvPr/>
        </p:nvSpPr>
        <p:spPr bwMode="auto">
          <a:xfrm>
            <a:off x="1392238" y="411480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in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58838" y="4876800"/>
            <a:ext cx="2406650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On-chip Memory</a:t>
            </a:r>
          </a:p>
        </p:txBody>
      </p:sp>
      <p:sp>
        <p:nvSpPr>
          <p:cNvPr id="10322" name="Down Arrow 109"/>
          <p:cNvSpPr>
            <a:spLocks noChangeArrowheads="1"/>
          </p:cNvSpPr>
          <p:nvPr/>
        </p:nvSpPr>
        <p:spPr bwMode="auto">
          <a:xfrm>
            <a:off x="4287838" y="3505200"/>
            <a:ext cx="533400" cy="533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3" name="Slide Number Placeholder 8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48A3758E-D1D8-4DEB-90EE-F1B2C0212217}" type="slidenum">
              <a:rPr lang="en-US" sz="1400" smtClean="0">
                <a:latin typeface="Times New Roman" pitchFamily="18" charset="0"/>
              </a:rPr>
              <a:pPr eaLnBrk="1" hangingPunct="1"/>
              <a:t>17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Concept of Blocking/Tiling</a:t>
            </a:r>
          </a:p>
        </p:txBody>
      </p:sp>
      <p:sp>
        <p:nvSpPr>
          <p:cNvPr id="11267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692650" cy="4570413"/>
          </a:xfrm>
        </p:spPr>
        <p:txBody>
          <a:bodyPr/>
          <a:lstStyle/>
          <a:p>
            <a:r>
              <a:rPr lang="en-US" smtClean="0"/>
              <a:t>In a congested traffic system, significant reduction of  vehicles can greatly improve the delay seen by all vehicles</a:t>
            </a:r>
          </a:p>
          <a:p>
            <a:pPr lvl="1"/>
            <a:r>
              <a:rPr lang="en-US" smtClean="0"/>
              <a:t>Carpooling for commuters</a:t>
            </a:r>
          </a:p>
          <a:p>
            <a:pPr lvl="1"/>
            <a:r>
              <a:rPr lang="en-US" smtClean="0"/>
              <a:t>Blocking/Tiling for global memory accesses</a:t>
            </a:r>
          </a:p>
          <a:p>
            <a:pPr lvl="2"/>
            <a:r>
              <a:rPr lang="en-US" smtClean="0"/>
              <a:t>drivers = threads,</a:t>
            </a:r>
          </a:p>
          <a:p>
            <a:pPr lvl="2"/>
            <a:r>
              <a:rPr lang="en-US" smtClean="0"/>
              <a:t>cars = data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648200"/>
            <a:ext cx="26955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0"/>
            <a:ext cx="2019300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5462B12E-E329-4EAA-AC5B-24CD4BBA19DF}" type="slidenum">
              <a:rPr lang="en-US" sz="1400" smtClean="0">
                <a:latin typeface="Times New Roman" pitchFamily="18" charset="0"/>
              </a:rPr>
              <a:pPr eaLnBrk="1" hangingPunct="1"/>
              <a:t>18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computations are more challenging to block/tile than others.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Some carpools may be easier than others</a:t>
            </a:r>
          </a:p>
          <a:p>
            <a:pPr lvl="1"/>
            <a:r>
              <a:rPr lang="en-US" smtClean="0"/>
              <a:t>More efficient if neighbors are also classmates or co-workers</a:t>
            </a:r>
          </a:p>
          <a:p>
            <a:pPr lvl="1"/>
            <a:r>
              <a:rPr lang="en-US" smtClean="0"/>
              <a:t>Some vehicles may be more suitable for carpooling</a:t>
            </a:r>
          </a:p>
          <a:p>
            <a:r>
              <a:rPr lang="en-US" smtClean="0"/>
              <a:t>Similar variations exist in blocking/tiling</a:t>
            </a:r>
          </a:p>
          <a:p>
            <a:endParaRPr lang="en-US" smtClean="0"/>
          </a:p>
        </p:txBody>
      </p:sp>
      <p:pic>
        <p:nvPicPr>
          <p:cNvPr id="12293" name="Picture 4" descr="carpool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1600200"/>
            <a:ext cx="3175000" cy="2451100"/>
          </a:xfrm>
          <a:noFill/>
        </p:spPr>
      </p:pic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0"/>
            <a:ext cx="32004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F9D60A6-BB34-449A-B945-27965AF842F2}" type="slidenum">
              <a:rPr lang="en-US" sz="1400" smtClean="0">
                <a:latin typeface="Times New Roman" pitchFamily="18" charset="0"/>
              </a:rPr>
              <a:pPr eaLnBrk="1" hangingPunct="1"/>
              <a:t>19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to efficiently use the important levels of the CUDA memory hierarchy</a:t>
            </a:r>
          </a:p>
          <a:p>
            <a:pPr lvl="1"/>
            <a:r>
              <a:rPr lang="en-US" dirty="0" smtClean="0"/>
              <a:t>Registers, shared memory, global memory</a:t>
            </a:r>
          </a:p>
          <a:p>
            <a:pPr lvl="1"/>
            <a:r>
              <a:rPr lang="en-US" dirty="0" smtClean="0"/>
              <a:t>Tiled algorithms and barrier synchronization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0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Carpools need synchronization.</a:t>
            </a:r>
          </a:p>
        </p:txBody>
      </p:sp>
      <p:sp>
        <p:nvSpPr>
          <p:cNvPr id="13315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Good – when people have similar schedule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Bad – when people have very different schedule</a:t>
            </a:r>
          </a:p>
        </p:txBody>
      </p:sp>
      <p:sp>
        <p:nvSpPr>
          <p:cNvPr id="13318" name="Right Arrow 5"/>
          <p:cNvSpPr>
            <a:spLocks noChangeArrowheads="1"/>
          </p:cNvSpPr>
          <p:nvPr/>
        </p:nvSpPr>
        <p:spPr bwMode="auto">
          <a:xfrm>
            <a:off x="1524000" y="2590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Box 8"/>
          <p:cNvSpPr txBox="1">
            <a:spLocks noChangeArrowheads="1"/>
          </p:cNvSpPr>
          <p:nvPr/>
        </p:nvSpPr>
        <p:spPr bwMode="auto">
          <a:xfrm>
            <a:off x="3810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A</a:t>
            </a:r>
          </a:p>
        </p:txBody>
      </p:sp>
      <p:sp>
        <p:nvSpPr>
          <p:cNvPr id="13320" name="TextBox 9"/>
          <p:cNvSpPr txBox="1">
            <a:spLocks noChangeArrowheads="1"/>
          </p:cNvSpPr>
          <p:nvPr/>
        </p:nvSpPr>
        <p:spPr bwMode="auto">
          <a:xfrm>
            <a:off x="3810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B</a:t>
            </a:r>
          </a:p>
        </p:txBody>
      </p:sp>
      <p:sp>
        <p:nvSpPr>
          <p:cNvPr id="13321" name="TextBox 10"/>
          <p:cNvSpPr txBox="1">
            <a:spLocks noChangeArrowheads="1"/>
          </p:cNvSpPr>
          <p:nvPr/>
        </p:nvSpPr>
        <p:spPr bwMode="auto">
          <a:xfrm>
            <a:off x="685800" y="2667000"/>
            <a:ext cx="82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3322" name="TextBox 11"/>
          <p:cNvSpPr txBox="1">
            <a:spLocks noChangeArrowheads="1"/>
          </p:cNvSpPr>
          <p:nvPr/>
        </p:nvSpPr>
        <p:spPr bwMode="auto">
          <a:xfrm>
            <a:off x="23622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22098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24" name="TextBox 13"/>
          <p:cNvSpPr txBox="1">
            <a:spLocks noChangeArrowheads="1"/>
          </p:cNvSpPr>
          <p:nvPr/>
        </p:nvSpPr>
        <p:spPr bwMode="auto">
          <a:xfrm>
            <a:off x="4800600" y="3048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25" name="TextBox 14"/>
          <p:cNvSpPr txBox="1">
            <a:spLocks noChangeArrowheads="1"/>
          </p:cNvSpPr>
          <p:nvPr/>
        </p:nvSpPr>
        <p:spPr bwMode="auto">
          <a:xfrm>
            <a:off x="47244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7772400" y="3048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27" name="TextBox 16"/>
          <p:cNvSpPr txBox="1">
            <a:spLocks noChangeArrowheads="1"/>
          </p:cNvSpPr>
          <p:nvPr/>
        </p:nvSpPr>
        <p:spPr bwMode="auto">
          <a:xfrm>
            <a:off x="73914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28" name="Right Arrow 17"/>
          <p:cNvSpPr>
            <a:spLocks noChangeArrowheads="1"/>
          </p:cNvSpPr>
          <p:nvPr/>
        </p:nvSpPr>
        <p:spPr bwMode="auto">
          <a:xfrm>
            <a:off x="1524000" y="50292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Box 18"/>
          <p:cNvSpPr txBox="1">
            <a:spLocks noChangeArrowheads="1"/>
          </p:cNvSpPr>
          <p:nvPr/>
        </p:nvSpPr>
        <p:spPr bwMode="auto">
          <a:xfrm>
            <a:off x="3810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A</a:t>
            </a:r>
          </a:p>
        </p:txBody>
      </p:sp>
      <p:sp>
        <p:nvSpPr>
          <p:cNvPr id="13330" name="TextBox 19"/>
          <p:cNvSpPr txBox="1">
            <a:spLocks noChangeArrowheads="1"/>
          </p:cNvSpPr>
          <p:nvPr/>
        </p:nvSpPr>
        <p:spPr bwMode="auto">
          <a:xfrm>
            <a:off x="304800" y="5486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B</a:t>
            </a:r>
          </a:p>
        </p:txBody>
      </p:sp>
      <p:sp>
        <p:nvSpPr>
          <p:cNvPr id="13331" name="TextBox 20"/>
          <p:cNvSpPr txBox="1">
            <a:spLocks noChangeArrowheads="1"/>
          </p:cNvSpPr>
          <p:nvPr/>
        </p:nvSpPr>
        <p:spPr bwMode="auto">
          <a:xfrm>
            <a:off x="685800" y="5105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3332" name="TextBox 21"/>
          <p:cNvSpPr txBox="1">
            <a:spLocks noChangeArrowheads="1"/>
          </p:cNvSpPr>
          <p:nvPr/>
        </p:nvSpPr>
        <p:spPr bwMode="auto">
          <a:xfrm>
            <a:off x="41910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33" name="TextBox 22"/>
          <p:cNvSpPr txBox="1">
            <a:spLocks noChangeArrowheads="1"/>
          </p:cNvSpPr>
          <p:nvPr/>
        </p:nvSpPr>
        <p:spPr bwMode="auto">
          <a:xfrm>
            <a:off x="2133600" y="5486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34" name="TextBox 23"/>
          <p:cNvSpPr txBox="1">
            <a:spLocks noChangeArrowheads="1"/>
          </p:cNvSpPr>
          <p:nvPr/>
        </p:nvSpPr>
        <p:spPr bwMode="auto">
          <a:xfrm>
            <a:off x="4648200" y="54864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35" name="TextBox 24"/>
          <p:cNvSpPr txBox="1">
            <a:spLocks noChangeArrowheads="1"/>
          </p:cNvSpPr>
          <p:nvPr/>
        </p:nvSpPr>
        <p:spPr bwMode="auto">
          <a:xfrm>
            <a:off x="76962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36" name="TextBox 25"/>
          <p:cNvSpPr txBox="1">
            <a:spLocks noChangeArrowheads="1"/>
          </p:cNvSpPr>
          <p:nvPr/>
        </p:nvSpPr>
        <p:spPr bwMode="auto">
          <a:xfrm>
            <a:off x="7315200" y="54864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37" name="TextBox 27"/>
          <p:cNvSpPr txBox="1">
            <a:spLocks noChangeArrowheads="1"/>
          </p:cNvSpPr>
          <p:nvPr/>
        </p:nvSpPr>
        <p:spPr bwMode="auto">
          <a:xfrm>
            <a:off x="16764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party</a:t>
            </a:r>
          </a:p>
        </p:txBody>
      </p:sp>
      <p:sp>
        <p:nvSpPr>
          <p:cNvPr id="13338" name="Slide Number Placeholder 2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7D90DFCC-38F4-4CD1-B0B6-90D7FBFA5A17}" type="slidenum">
              <a:rPr lang="en-US" sz="1400" smtClean="0">
                <a:latin typeface="Times New Roman" pitchFamily="18" charset="0"/>
              </a:rPr>
              <a:pPr eaLnBrk="1" hangingPunct="1"/>
              <a:t>20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04213" cy="1141413"/>
          </a:xfrm>
        </p:spPr>
        <p:txBody>
          <a:bodyPr/>
          <a:lstStyle/>
          <a:p>
            <a:r>
              <a:rPr lang="en-US" smtClean="0"/>
              <a:t>Same with Blocking/Tiling</a:t>
            </a:r>
          </a:p>
        </p:txBody>
      </p:sp>
      <p:sp>
        <p:nvSpPr>
          <p:cNvPr id="14339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Good – when threads have similar access timing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2"/>
            <a:endParaRPr lang="en-US" smtClean="0"/>
          </a:p>
          <a:p>
            <a:r>
              <a:rPr lang="en-US" smtClean="0"/>
              <a:t>Bad – when threads have very different timing</a:t>
            </a:r>
          </a:p>
        </p:txBody>
      </p:sp>
      <p:sp>
        <p:nvSpPr>
          <p:cNvPr id="14342" name="Right Arrow 5"/>
          <p:cNvSpPr>
            <a:spLocks noChangeArrowheads="1"/>
          </p:cNvSpPr>
          <p:nvPr/>
        </p:nvSpPr>
        <p:spPr bwMode="auto">
          <a:xfrm>
            <a:off x="1524000" y="2590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TextBox 8"/>
          <p:cNvSpPr txBox="1">
            <a:spLocks noChangeArrowheads="1"/>
          </p:cNvSpPr>
          <p:nvPr/>
        </p:nvSpPr>
        <p:spPr bwMode="auto">
          <a:xfrm>
            <a:off x="3810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1</a:t>
            </a:r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3810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2</a:t>
            </a:r>
          </a:p>
        </p:txBody>
      </p: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685800" y="2667000"/>
            <a:ext cx="82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4346" name="Right Arrow 17"/>
          <p:cNvSpPr>
            <a:spLocks noChangeArrowheads="1"/>
          </p:cNvSpPr>
          <p:nvPr/>
        </p:nvSpPr>
        <p:spPr bwMode="auto">
          <a:xfrm>
            <a:off x="1524000" y="4876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Box 18"/>
          <p:cNvSpPr txBox="1">
            <a:spLocks noChangeArrowheads="1"/>
          </p:cNvSpPr>
          <p:nvPr/>
        </p:nvSpPr>
        <p:spPr bwMode="auto">
          <a:xfrm>
            <a:off x="304800" y="4495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1</a:t>
            </a:r>
          </a:p>
        </p:txBody>
      </p:sp>
      <p:sp>
        <p:nvSpPr>
          <p:cNvPr id="14348" name="TextBox 19"/>
          <p:cNvSpPr txBox="1">
            <a:spLocks noChangeArrowheads="1"/>
          </p:cNvSpPr>
          <p:nvPr/>
        </p:nvSpPr>
        <p:spPr bwMode="auto">
          <a:xfrm>
            <a:off x="304800" y="5334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2</a:t>
            </a:r>
          </a:p>
        </p:txBody>
      </p:sp>
      <p:sp>
        <p:nvSpPr>
          <p:cNvPr id="14349" name="TextBox 20"/>
          <p:cNvSpPr txBox="1">
            <a:spLocks noChangeArrowheads="1"/>
          </p:cNvSpPr>
          <p:nvPr/>
        </p:nvSpPr>
        <p:spPr bwMode="auto">
          <a:xfrm>
            <a:off x="685800" y="49530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4350" name="Rectangle 3"/>
          <p:cNvSpPr>
            <a:spLocks noChangeArrowheads="1"/>
          </p:cNvSpPr>
          <p:nvPr/>
        </p:nvSpPr>
        <p:spPr bwMode="auto">
          <a:xfrm>
            <a:off x="1981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Rectangle 4"/>
          <p:cNvSpPr>
            <a:spLocks noChangeArrowheads="1"/>
          </p:cNvSpPr>
          <p:nvPr/>
        </p:nvSpPr>
        <p:spPr bwMode="auto">
          <a:xfrm>
            <a:off x="2438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5"/>
          <p:cNvSpPr>
            <a:spLocks noChangeArrowheads="1"/>
          </p:cNvSpPr>
          <p:nvPr/>
        </p:nvSpPr>
        <p:spPr bwMode="auto">
          <a:xfrm>
            <a:off x="28956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33528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Rectangle 7"/>
          <p:cNvSpPr>
            <a:spLocks noChangeArrowheads="1"/>
          </p:cNvSpPr>
          <p:nvPr/>
        </p:nvSpPr>
        <p:spPr bwMode="auto">
          <a:xfrm>
            <a:off x="38100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Rectangle 8"/>
          <p:cNvSpPr>
            <a:spLocks noChangeArrowheads="1"/>
          </p:cNvSpPr>
          <p:nvPr/>
        </p:nvSpPr>
        <p:spPr bwMode="auto">
          <a:xfrm>
            <a:off x="4267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Rectangle 9"/>
          <p:cNvSpPr>
            <a:spLocks noChangeArrowheads="1"/>
          </p:cNvSpPr>
          <p:nvPr/>
        </p:nvSpPr>
        <p:spPr bwMode="auto">
          <a:xfrm>
            <a:off x="4724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10"/>
          <p:cNvSpPr>
            <a:spLocks noChangeArrowheads="1"/>
          </p:cNvSpPr>
          <p:nvPr/>
        </p:nvSpPr>
        <p:spPr bwMode="auto">
          <a:xfrm>
            <a:off x="51816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Rectangle 11"/>
          <p:cNvSpPr>
            <a:spLocks noChangeArrowheads="1"/>
          </p:cNvSpPr>
          <p:nvPr/>
        </p:nvSpPr>
        <p:spPr bwMode="auto">
          <a:xfrm>
            <a:off x="56388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Rectangle 12"/>
          <p:cNvSpPr>
            <a:spLocks noChangeArrowheads="1"/>
          </p:cNvSpPr>
          <p:nvPr/>
        </p:nvSpPr>
        <p:spPr bwMode="auto">
          <a:xfrm>
            <a:off x="60960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Rectangle 13"/>
          <p:cNvSpPr>
            <a:spLocks noChangeArrowheads="1"/>
          </p:cNvSpPr>
          <p:nvPr/>
        </p:nvSpPr>
        <p:spPr bwMode="auto">
          <a:xfrm>
            <a:off x="6553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Rectangle 14"/>
          <p:cNvSpPr>
            <a:spLocks noChangeArrowheads="1"/>
          </p:cNvSpPr>
          <p:nvPr/>
        </p:nvSpPr>
        <p:spPr bwMode="auto">
          <a:xfrm>
            <a:off x="7010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362" name="Straight Arrow Connector 44"/>
          <p:cNvCxnSpPr>
            <a:cxnSpLocks noChangeShapeType="1"/>
            <a:stCxn id="14350" idx="0"/>
          </p:cNvCxnSpPr>
          <p:nvPr/>
        </p:nvCxnSpPr>
        <p:spPr bwMode="auto">
          <a:xfrm rot="16200000" flipV="1">
            <a:off x="1828800" y="3429000"/>
            <a:ext cx="5334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3" name="Straight Arrow Connector 46"/>
          <p:cNvCxnSpPr>
            <a:cxnSpLocks noChangeShapeType="1"/>
          </p:cNvCxnSpPr>
          <p:nvPr/>
        </p:nvCxnSpPr>
        <p:spPr bwMode="auto">
          <a:xfrm rot="5400000" flipH="1" flipV="1">
            <a:off x="1714500" y="3086100"/>
            <a:ext cx="13716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4" name="Straight Arrow Connector 48"/>
          <p:cNvCxnSpPr>
            <a:cxnSpLocks noChangeShapeType="1"/>
            <a:stCxn id="14351" idx="0"/>
          </p:cNvCxnSpPr>
          <p:nvPr/>
        </p:nvCxnSpPr>
        <p:spPr bwMode="auto">
          <a:xfrm rot="16200000" flipV="1">
            <a:off x="2324100" y="3467100"/>
            <a:ext cx="5334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5" name="Straight Arrow Connector 50"/>
          <p:cNvCxnSpPr>
            <a:cxnSpLocks noChangeShapeType="1"/>
          </p:cNvCxnSpPr>
          <p:nvPr/>
        </p:nvCxnSpPr>
        <p:spPr bwMode="auto">
          <a:xfrm rot="5400000" flipH="1" flipV="1">
            <a:off x="2171700" y="3086100"/>
            <a:ext cx="13716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6" name="Straight Arrow Connector 54"/>
          <p:cNvCxnSpPr>
            <a:cxnSpLocks noChangeShapeType="1"/>
            <a:stCxn id="14359" idx="0"/>
          </p:cNvCxnSpPr>
          <p:nvPr/>
        </p:nvCxnSpPr>
        <p:spPr bwMode="auto">
          <a:xfrm rot="5400000" flipH="1" flipV="1">
            <a:off x="6248400" y="3276600"/>
            <a:ext cx="609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7" name="Straight Arrow Connector 56"/>
          <p:cNvCxnSpPr>
            <a:cxnSpLocks noChangeShapeType="1"/>
            <a:stCxn id="14360" idx="0"/>
          </p:cNvCxnSpPr>
          <p:nvPr/>
        </p:nvCxnSpPr>
        <p:spPr bwMode="auto">
          <a:xfrm rot="5400000" flipH="1" flipV="1">
            <a:off x="6743700" y="3314700"/>
            <a:ext cx="5334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8" name="Straight Arrow Connector 58"/>
          <p:cNvCxnSpPr>
            <a:cxnSpLocks noChangeShapeType="1"/>
            <a:stCxn id="14359" idx="0"/>
          </p:cNvCxnSpPr>
          <p:nvPr/>
        </p:nvCxnSpPr>
        <p:spPr bwMode="auto">
          <a:xfrm rot="16200000" flipV="1">
            <a:off x="5410200" y="2895600"/>
            <a:ext cx="1371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9" name="Straight Arrow Connector 60"/>
          <p:cNvCxnSpPr>
            <a:cxnSpLocks noChangeShapeType="1"/>
            <a:stCxn id="14360" idx="0"/>
          </p:cNvCxnSpPr>
          <p:nvPr/>
        </p:nvCxnSpPr>
        <p:spPr bwMode="auto">
          <a:xfrm rot="16200000" flipV="1">
            <a:off x="5867400" y="2895600"/>
            <a:ext cx="1371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0" name="TextBox 72"/>
          <p:cNvSpPr txBox="1">
            <a:spLocks noChangeArrowheads="1"/>
          </p:cNvSpPr>
          <p:nvPr/>
        </p:nvSpPr>
        <p:spPr bwMode="auto">
          <a:xfrm>
            <a:off x="3733800" y="27432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cxnSp>
        <p:nvCxnSpPr>
          <p:cNvPr id="14371" name="Straight Arrow Connector 79"/>
          <p:cNvCxnSpPr>
            <a:cxnSpLocks noChangeShapeType="1"/>
            <a:stCxn id="14350" idx="2"/>
          </p:cNvCxnSpPr>
          <p:nvPr/>
        </p:nvCxnSpPr>
        <p:spPr bwMode="auto">
          <a:xfrm rot="5400000">
            <a:off x="1866900" y="4457700"/>
            <a:ext cx="5334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2" name="Straight Arrow Connector 81"/>
          <p:cNvCxnSpPr>
            <a:cxnSpLocks noChangeShapeType="1"/>
          </p:cNvCxnSpPr>
          <p:nvPr/>
        </p:nvCxnSpPr>
        <p:spPr bwMode="auto">
          <a:xfrm>
            <a:off x="2362200" y="4267200"/>
            <a:ext cx="4343400" cy="137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3" name="Straight Arrow Connector 83"/>
          <p:cNvCxnSpPr>
            <a:cxnSpLocks noChangeShapeType="1"/>
            <a:stCxn id="14351" idx="2"/>
          </p:cNvCxnSpPr>
          <p:nvPr/>
        </p:nvCxnSpPr>
        <p:spPr bwMode="auto">
          <a:xfrm rot="5400000">
            <a:off x="2362200" y="44958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4" name="Straight Arrow Connector 85"/>
          <p:cNvCxnSpPr>
            <a:cxnSpLocks noChangeShapeType="1"/>
          </p:cNvCxnSpPr>
          <p:nvPr/>
        </p:nvCxnSpPr>
        <p:spPr bwMode="auto">
          <a:xfrm>
            <a:off x="2819400" y="4267200"/>
            <a:ext cx="4419600" cy="137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5" name="Slide Number Placeholder 3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A91006B-790F-4686-8567-83F77187AACE}" type="slidenum">
              <a:rPr lang="en-US" sz="1400" smtClean="0">
                <a:latin typeface="Times New Roman" pitchFamily="18" charset="0"/>
              </a:rPr>
              <a:pPr eaLnBrk="1" hangingPunct="1"/>
              <a:t>21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of Technique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Identify a block/tile of global memory content that are accessed by multiple threads</a:t>
            </a:r>
          </a:p>
          <a:p>
            <a:r>
              <a:rPr lang="en-US" smtClean="0"/>
              <a:t>Load the block/tile from global memory into on-chip memory</a:t>
            </a:r>
          </a:p>
          <a:p>
            <a:r>
              <a:rPr lang="en-US" smtClean="0"/>
              <a:t>Have the multiple threads to access their data from the on-chip memory</a:t>
            </a:r>
          </a:p>
          <a:p>
            <a:r>
              <a:rPr lang="en-US" smtClean="0"/>
              <a:t>Move on to the next block/tile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12FF247A-3280-4619-877B-3E9C99B72D4A}" type="slidenum">
              <a:rPr lang="en-US" sz="1400" smtClean="0">
                <a:latin typeface="Times New Roman" pitchFamily="18" charset="0"/>
              </a:rPr>
              <a:pPr eaLnBrk="1" hangingPunct="1"/>
              <a:t>22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FB300DF-88F9-43A2-B27E-581E44FF8818}" type="slidenum">
              <a:rPr lang="en-US" sz="1400" smtClean="0">
                <a:latin typeface="Times New Roman" pitchFamily="18" charset="0"/>
              </a:rPr>
              <a:pPr eaLnBrk="1" hangingPunct="1"/>
              <a:t>23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Idea: Use Shared Memory to reuse global memory data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4267200" cy="4572000"/>
          </a:xfrm>
        </p:spPr>
        <p:txBody>
          <a:bodyPr/>
          <a:lstStyle/>
          <a:p>
            <a:pPr eaLnBrk="1" hangingPunct="1"/>
            <a:r>
              <a:rPr lang="en-US" smtClean="0"/>
              <a:t>Each input element is read by WIDTH threads.</a:t>
            </a:r>
          </a:p>
          <a:p>
            <a:pPr eaLnBrk="1" hangingPunct="1"/>
            <a:r>
              <a:rPr lang="en-US" smtClean="0"/>
              <a:t>Load each element into Shared Memory and have several threads use the local version to reduce the memory bandwidth</a:t>
            </a:r>
          </a:p>
          <a:p>
            <a:pPr lvl="1" eaLnBrk="1" hangingPunct="1"/>
            <a:r>
              <a:rPr lang="en-US" smtClean="0"/>
              <a:t>Tiled algorithms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162425" y="4191000"/>
            <a:ext cx="2468563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M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675438" y="1676400"/>
            <a:ext cx="2468562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N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675438" y="4038600"/>
            <a:ext cx="2468562" cy="2468563"/>
          </a:xfrm>
          <a:prstGeom prst="rect">
            <a:avLst/>
          </a:prstGeom>
          <a:solidFill>
            <a:srgbClr val="99FF66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P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8047038" y="1676400"/>
            <a:ext cx="53975" cy="2468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8102600" y="4144963"/>
            <a:ext cx="1588" cy="14176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8047038" y="4114800"/>
            <a:ext cx="0" cy="141763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 flipV="1">
            <a:off x="6675438" y="6510338"/>
            <a:ext cx="24685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162425" y="55626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8047038" y="55626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>
            <a:off x="6619875" y="5562600"/>
            <a:ext cx="1417638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6619875" y="5616575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0800000">
            <a:off x="8993188" y="1673225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rot="10800000">
            <a:off x="8993188" y="4191000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 flipH="1" flipV="1">
            <a:off x="4162425" y="6510338"/>
            <a:ext cx="246856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 rot="-5400000">
            <a:off x="8658226" y="283527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 rot="-5400000">
            <a:off x="8658226" y="534987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5" name="Text Box 20"/>
          <p:cNvSpPr txBox="1">
            <a:spLocks noChangeArrowheads="1"/>
          </p:cNvSpPr>
          <p:nvPr/>
        </p:nvSpPr>
        <p:spPr bwMode="auto">
          <a:xfrm>
            <a:off x="5183188" y="632142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7640638" y="6319838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8213725" y="4551363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ty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7070725" y="5541963"/>
            <a:ext cx="44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tx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4162425" y="53340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>
            <a:off x="6705600" y="54102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6705600" y="53340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Text Box 27"/>
          <p:cNvSpPr txBox="1">
            <a:spLocks noChangeArrowheads="1"/>
          </p:cNvSpPr>
          <p:nvPr/>
        </p:nvSpPr>
        <p:spPr bwMode="auto">
          <a:xfrm>
            <a:off x="8047038" y="53340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656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  = 0 * 2 + threadIdx.x</a:t>
            </a:r>
          </a:p>
          <a:p>
            <a:pPr eaLnBrk="1" hangingPunct="1"/>
            <a:r>
              <a:rPr lang="en-US" sz="2400"/>
              <a:t>Row = 0 * 2 + threadIdx.y</a:t>
            </a:r>
          </a:p>
        </p:txBody>
      </p:sp>
      <p:sp>
        <p:nvSpPr>
          <p:cNvPr id="17411" name="TextBox 118"/>
          <p:cNvSpPr txBox="1">
            <a:spLocks noChangeArrowheads="1"/>
          </p:cNvSpPr>
          <p:nvPr/>
        </p:nvSpPr>
        <p:spPr bwMode="auto">
          <a:xfrm rot="5400000">
            <a:off x="6250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= 0</a:t>
            </a:r>
          </a:p>
        </p:txBody>
      </p:sp>
      <p:sp>
        <p:nvSpPr>
          <p:cNvPr id="17412" name="TextBox 119"/>
          <p:cNvSpPr txBox="1">
            <a:spLocks noChangeArrowheads="1"/>
          </p:cNvSpPr>
          <p:nvPr/>
        </p:nvSpPr>
        <p:spPr bwMode="auto">
          <a:xfrm rot="5400000">
            <a:off x="6631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= 1</a:t>
            </a:r>
          </a:p>
        </p:txBody>
      </p:sp>
      <p:sp>
        <p:nvSpPr>
          <p:cNvPr id="17413" name="Line 60"/>
          <p:cNvSpPr>
            <a:spLocks noChangeShapeType="1"/>
          </p:cNvSpPr>
          <p:nvPr/>
        </p:nvSpPr>
        <p:spPr bwMode="auto">
          <a:xfrm>
            <a:off x="6965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60"/>
          <p:cNvSpPr>
            <a:spLocks noChangeShapeType="1"/>
          </p:cNvSpPr>
          <p:nvPr/>
        </p:nvSpPr>
        <p:spPr bwMode="auto">
          <a:xfrm>
            <a:off x="7118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60"/>
          <p:cNvSpPr>
            <a:spLocks noChangeShapeType="1"/>
          </p:cNvSpPr>
          <p:nvPr/>
        </p:nvSpPr>
        <p:spPr bwMode="auto">
          <a:xfrm>
            <a:off x="7346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60"/>
          <p:cNvSpPr>
            <a:spLocks noChangeShapeType="1"/>
          </p:cNvSpPr>
          <p:nvPr/>
        </p:nvSpPr>
        <p:spPr bwMode="auto">
          <a:xfrm>
            <a:off x="7499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61"/>
          <p:cNvSpPr>
            <a:spLocks noChangeShapeType="1"/>
          </p:cNvSpPr>
          <p:nvPr/>
        </p:nvSpPr>
        <p:spPr bwMode="auto">
          <a:xfrm>
            <a:off x="46863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61"/>
          <p:cNvSpPr>
            <a:spLocks noChangeShapeType="1"/>
          </p:cNvSpPr>
          <p:nvPr/>
        </p:nvSpPr>
        <p:spPr bwMode="auto">
          <a:xfrm>
            <a:off x="46863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61"/>
          <p:cNvSpPr>
            <a:spLocks noChangeShapeType="1"/>
          </p:cNvSpPr>
          <p:nvPr/>
        </p:nvSpPr>
        <p:spPr bwMode="auto">
          <a:xfrm>
            <a:off x="46863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61"/>
          <p:cNvSpPr>
            <a:spLocks noChangeShapeType="1"/>
          </p:cNvSpPr>
          <p:nvPr/>
        </p:nvSpPr>
        <p:spPr bwMode="auto">
          <a:xfrm>
            <a:off x="46863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  <a:br>
              <a:rPr lang="en-US" smtClean="0"/>
            </a:br>
            <a:r>
              <a:rPr lang="en-US" smtClean="0"/>
              <a:t>in a TILE_WIDTH = 2 Configuration</a:t>
            </a:r>
          </a:p>
        </p:txBody>
      </p:sp>
      <p:sp>
        <p:nvSpPr>
          <p:cNvPr id="1742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2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2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1742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1743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1743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1744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44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1744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1744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1744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1744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1744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45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1745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1745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1745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5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6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1746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1746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1747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1747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47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1747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1747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1747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1748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1748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48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1748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1748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1748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9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9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1749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1749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1750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1750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50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1750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1750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1751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1751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1751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51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1751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1751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17520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Row = 0</a:t>
            </a:r>
          </a:p>
        </p:txBody>
      </p:sp>
      <p:sp>
        <p:nvSpPr>
          <p:cNvPr id="17521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Row =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1143000" y="2209800"/>
            <a:ext cx="3810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 flipV="1">
            <a:off x="1600200" y="2590800"/>
            <a:ext cx="1905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11430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blockDim.x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33528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blockDim.y</a:t>
            </a:r>
            <a:endParaRPr lang="en-US" dirty="0"/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2057400" y="17526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057400" y="1765300"/>
            <a:ext cx="2206625" cy="749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7B0A17F-3822-40F7-ADDE-D20C42B292F6}" type="slidenum">
              <a:rPr lang="en-US" sz="1400" smtClean="0">
                <a:latin typeface="Times New Roman" pitchFamily="18" charset="0"/>
              </a:rPr>
              <a:pPr eaLnBrk="1" hangingPunct="1"/>
              <a:t>25</a:t>
            </a:fld>
            <a:endParaRPr lang="en-US" sz="1400" smtClean="0">
              <a:latin typeface="Times New Roman" pitchFamily="18" charset="0"/>
            </a:endParaRPr>
          </a:p>
        </p:txBody>
      </p:sp>
      <p:grpSp>
        <p:nvGrpSpPr>
          <p:cNvPr id="18435" name="Group 9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18440" name="Text Box 5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Md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1" name="Text Box 6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Nd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44" name="Text Box 9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Pd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5" name="Text Box 10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Pd</a:t>
              </a:r>
              <a:r>
                <a:rPr lang="en-US" sz="1200" b="1" baseline="-25000">
                  <a:solidFill>
                    <a:schemeClr val="bg1"/>
                  </a:solidFill>
                  <a:latin typeface="Arial" pitchFamily="34" charset="0"/>
                </a:rPr>
                <a:t>sub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6" name="Line 11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2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3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14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16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17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18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20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21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22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Line 23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Text Box 24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</a:p>
          </p:txBody>
        </p:sp>
        <p:sp>
          <p:nvSpPr>
            <p:cNvPr id="18459" name="Text Box 25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0" name="Text Box 26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1" name="Line 27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Text Box 28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3" name="Line 29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Text Box 30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5" name="Line 31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32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Text Box 34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200">
                <a:latin typeface="Times New Roman" pitchFamily="18" charset="0"/>
              </a:endParaRPr>
            </a:p>
            <a:p>
              <a:pPr eaLnBrk="1" hangingPunct="1"/>
              <a:endParaRPr lang="en-US" sz="1200">
                <a:latin typeface="Times New Roman" pitchFamily="18" charset="0"/>
              </a:endParaRPr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68" name="Line 35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6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37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38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Rectangle 39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Rectangle 40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Rectangle 41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42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43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Text Box 44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18478" name="Text Box 45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18479" name="Text Box 46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480" name="Text Box 47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81" name="Text Box 48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18482" name="Text Box 49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83" name="Line 50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51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Line 52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53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54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Text Box 55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489" name="Text Box 56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90" name="Text Box 57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Text Box 61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18494" name="Text Box 62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18495" name="Text Box 63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96" name="Text Box 64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Text Box 67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500" name="Line 68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Text Box 69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18502" name="Line 70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Text Box 74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507" name="Text Box 75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508" name="Text Box 76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509" name="Line 77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Text Box 85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</a:p>
          </p:txBody>
        </p:sp>
        <p:sp>
          <p:nvSpPr>
            <p:cNvPr id="18518" name="Text Box 86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19" name="Text Box 87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TILE_WIDTHE</a:t>
              </a:r>
              <a:endParaRPr lang="en-US" sz="9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0" name="Text Box 88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1" name="Text Box 89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2" name="Text Box 90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3" name="Text Box 91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4" name="Text Box 33"/>
            <p:cNvSpPr txBox="1">
              <a:spLocks noChangeArrowheads="1"/>
            </p:cNvSpPr>
            <p:nvPr/>
          </p:nvSpPr>
          <p:spPr bwMode="auto">
            <a:xfrm>
              <a:off x="2544" y="3456"/>
              <a:ext cx="1512" cy="7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5" name="Text Box 15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smtClean="0"/>
              <a:t>Tiled Multiply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5791200" cy="51181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Break up the execution of the kernel into phases so that the data accesses in each phase is focused on one subset (tile) of Md and Nd</a:t>
            </a:r>
          </a:p>
        </p:txBody>
      </p:sp>
      <p:sp>
        <p:nvSpPr>
          <p:cNvPr id="18438" name="Rectangle 58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a Tile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threads in a block participate</a:t>
            </a:r>
          </a:p>
          <a:p>
            <a:pPr lvl="1"/>
            <a:r>
              <a:rPr lang="en-US" smtClean="0"/>
              <a:t>Each thread loads one Md element and one Nd element in based tiled code</a:t>
            </a:r>
          </a:p>
          <a:p>
            <a:pPr lvl="1"/>
            <a:endParaRPr lang="en-US" smtClean="0"/>
          </a:p>
          <a:p>
            <a:r>
              <a:rPr lang="en-US" smtClean="0"/>
              <a:t>Assign the loaded element to each thread such that the accesses within each warp is coalesced (more later).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FDD4E6EC-FAD4-4A64-891F-71620CFE6ED8}" type="slidenum">
              <a:rPr lang="en-US" sz="1400" smtClean="0">
                <a:latin typeface="Times New Roman" pitchFamily="18" charset="0"/>
              </a:rPr>
              <a:pPr eaLnBrk="1" hangingPunct="1"/>
              <a:t>26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0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050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050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050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050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050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1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051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051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051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19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20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0521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4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0527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0531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0535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36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0537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0538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0539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0540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0541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46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0547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0548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0549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3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54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55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0556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0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0562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0566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0570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71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0572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0573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0574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0575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0576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81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0582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0583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0584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5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6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Rectangle 2"/>
          <p:cNvSpPr>
            <a:spLocks noChangeArrowheads="1"/>
          </p:cNvSpPr>
          <p:nvPr/>
        </p:nvSpPr>
        <p:spPr bwMode="auto">
          <a:xfrm>
            <a:off x="4876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89" name="Rectangle 3"/>
          <p:cNvSpPr>
            <a:spLocks noChangeArrowheads="1"/>
          </p:cNvSpPr>
          <p:nvPr/>
        </p:nvSpPr>
        <p:spPr bwMode="auto">
          <a:xfrm>
            <a:off x="4419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90" name="Rectangle 4"/>
          <p:cNvSpPr>
            <a:spLocks noChangeArrowheads="1"/>
          </p:cNvSpPr>
          <p:nvPr/>
        </p:nvSpPr>
        <p:spPr bwMode="auto">
          <a:xfrm>
            <a:off x="4419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0591" name="Rectangle 7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2" name="Rectangle 18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0593" name="Rectangle 33"/>
          <p:cNvSpPr>
            <a:spLocks noChangeArrowheads="1"/>
          </p:cNvSpPr>
          <p:nvPr/>
        </p:nvSpPr>
        <p:spPr bwMode="auto">
          <a:xfrm>
            <a:off x="4419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4" name="Rectangle 2"/>
          <p:cNvSpPr>
            <a:spLocks noChangeArrowheads="1"/>
          </p:cNvSpPr>
          <p:nvPr/>
        </p:nvSpPr>
        <p:spPr bwMode="auto">
          <a:xfrm>
            <a:off x="7239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95" name="Rectangle 3"/>
          <p:cNvSpPr>
            <a:spLocks noChangeArrowheads="1"/>
          </p:cNvSpPr>
          <p:nvPr/>
        </p:nvSpPr>
        <p:spPr bwMode="auto">
          <a:xfrm>
            <a:off x="6781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96" name="Rectangle 4"/>
          <p:cNvSpPr>
            <a:spLocks noChangeArrowheads="1"/>
          </p:cNvSpPr>
          <p:nvPr/>
        </p:nvSpPr>
        <p:spPr bwMode="auto">
          <a:xfrm>
            <a:off x="6781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0597" name="Rectangle 7"/>
          <p:cNvSpPr>
            <a:spLocks noChangeArrowheads="1"/>
          </p:cNvSpPr>
          <p:nvPr/>
        </p:nvSpPr>
        <p:spPr bwMode="auto">
          <a:xfrm>
            <a:off x="7239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8" name="Rectangle 18"/>
          <p:cNvSpPr>
            <a:spLocks noChangeArrowheads="1"/>
          </p:cNvSpPr>
          <p:nvPr/>
        </p:nvSpPr>
        <p:spPr bwMode="auto">
          <a:xfrm>
            <a:off x="7239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0599" name="Rectangle 33"/>
          <p:cNvSpPr>
            <a:spLocks noChangeArrowheads="1"/>
          </p:cNvSpPr>
          <p:nvPr/>
        </p:nvSpPr>
        <p:spPr bwMode="auto">
          <a:xfrm>
            <a:off x="67818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600200" y="25177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057400" y="26701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600200" y="29749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057400" y="3109913"/>
            <a:ext cx="5334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600200" y="46402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2057400" y="52498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2057400" y="47926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1600200" y="50974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8" name="TextBox 144"/>
          <p:cNvSpPr txBox="1">
            <a:spLocks noChangeArrowheads="1"/>
          </p:cNvSpPr>
          <p:nvPr/>
        </p:nvSpPr>
        <p:spPr bwMode="auto">
          <a:xfrm>
            <a:off x="7010400" y="1828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0609" name="TextBox 145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0610" name="Slide Number Placeholder 130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2FF24F5-F844-49EE-9B6F-1DBA9E057434}" type="slidenum">
              <a:rPr lang="en-US" sz="1400" smtClean="0">
                <a:latin typeface="Times New Roman" pitchFamily="18" charset="0"/>
              </a:rPr>
              <a:pPr eaLnBrk="1" hangingPunct="1"/>
              <a:t>27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60"/>
          <p:cNvSpPr>
            <a:spLocks noChangeShapeType="1"/>
          </p:cNvSpPr>
          <p:nvPr/>
        </p:nvSpPr>
        <p:spPr bwMode="auto">
          <a:xfrm>
            <a:off x="69342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60"/>
          <p:cNvSpPr>
            <a:spLocks noChangeShapeType="1"/>
          </p:cNvSpPr>
          <p:nvPr/>
        </p:nvSpPr>
        <p:spPr bwMode="auto">
          <a:xfrm>
            <a:off x="7086600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60"/>
          <p:cNvSpPr>
            <a:spLocks noChangeShapeType="1"/>
          </p:cNvSpPr>
          <p:nvPr/>
        </p:nvSpPr>
        <p:spPr bwMode="auto">
          <a:xfrm>
            <a:off x="73152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60"/>
          <p:cNvSpPr>
            <a:spLocks noChangeShapeType="1"/>
          </p:cNvSpPr>
          <p:nvPr/>
        </p:nvSpPr>
        <p:spPr bwMode="auto">
          <a:xfrm>
            <a:off x="7467600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1"/>
          <p:cNvSpPr>
            <a:spLocks noChangeShapeType="1"/>
          </p:cNvSpPr>
          <p:nvPr/>
        </p:nvSpPr>
        <p:spPr bwMode="auto">
          <a:xfrm>
            <a:off x="46482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61"/>
          <p:cNvSpPr>
            <a:spLocks noChangeShapeType="1"/>
          </p:cNvSpPr>
          <p:nvPr/>
        </p:nvSpPr>
        <p:spPr bwMode="auto">
          <a:xfrm>
            <a:off x="46482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61"/>
          <p:cNvSpPr>
            <a:spLocks noChangeShapeType="1"/>
          </p:cNvSpPr>
          <p:nvPr/>
        </p:nvSpPr>
        <p:spPr bwMode="auto">
          <a:xfrm>
            <a:off x="46482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61"/>
          <p:cNvSpPr>
            <a:spLocks noChangeShapeType="1"/>
          </p:cNvSpPr>
          <p:nvPr/>
        </p:nvSpPr>
        <p:spPr bwMode="auto">
          <a:xfrm>
            <a:off x="46482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1515" name="TextBox 133"/>
          <p:cNvSpPr txBox="1">
            <a:spLocks noChangeArrowheads="1"/>
          </p:cNvSpPr>
          <p:nvPr/>
        </p:nvSpPr>
        <p:spPr bwMode="auto">
          <a:xfrm>
            <a:off x="6096000" y="2590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1516" name="TextBox 134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1517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18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19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1520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1526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1530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1534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535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1536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1537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1538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1539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1540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545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1546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1547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1548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0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53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54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1555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6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7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8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9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0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1561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2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3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1565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6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7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8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1569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570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1571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1572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1573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1574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1575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6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7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8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9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580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1581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1582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1583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4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5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6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7" name="Rectangle 2"/>
          <p:cNvSpPr>
            <a:spLocks noChangeArrowheads="1"/>
          </p:cNvSpPr>
          <p:nvPr/>
        </p:nvSpPr>
        <p:spPr bwMode="auto">
          <a:xfrm>
            <a:off x="71024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88" name="Rectangle 3"/>
          <p:cNvSpPr>
            <a:spLocks noChangeArrowheads="1"/>
          </p:cNvSpPr>
          <p:nvPr/>
        </p:nvSpPr>
        <p:spPr bwMode="auto">
          <a:xfrm>
            <a:off x="66452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89" name="Rectangle 4"/>
          <p:cNvSpPr>
            <a:spLocks noChangeArrowheads="1"/>
          </p:cNvSpPr>
          <p:nvPr/>
        </p:nvSpPr>
        <p:spPr bwMode="auto">
          <a:xfrm>
            <a:off x="66452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1590" name="Rectangle 5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1" name="Rectangle 6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2" name="Rectangle 7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3" name="Rectangle 8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4" name="Rectangle 9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5" name="Rectangle 10"/>
          <p:cNvSpPr>
            <a:spLocks noChangeArrowheads="1"/>
          </p:cNvSpPr>
          <p:nvPr/>
        </p:nvSpPr>
        <p:spPr bwMode="auto">
          <a:xfrm>
            <a:off x="75596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1596" name="Rectangle 11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7" name="Rectangle 12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8" name="Rectangle 13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9" name="Rectangle 14"/>
          <p:cNvSpPr>
            <a:spLocks noChangeArrowheads="1"/>
          </p:cNvSpPr>
          <p:nvPr/>
        </p:nvSpPr>
        <p:spPr bwMode="auto">
          <a:xfrm>
            <a:off x="80168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1600" name="Rectangle 15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1" name="Rectangle 16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2" name="Rectangle 1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3" name="Rectangle 18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1604" name="Rectangle 19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605" name="Rectangle 20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1606" name="Rectangle 21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1607" name="Rectangle 22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1608" name="Rectangle 23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1609" name="Rectangle 24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1610" name="Rectangle 25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1" name="Rectangle 26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2" name="Rectangle 2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3" name="Rectangle 28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4" name="Rectangle 29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615" name="Rectangle 30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1616" name="Rectangle 31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1617" name="Rectangle 32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1618" name="Rectangle 33"/>
          <p:cNvSpPr>
            <a:spLocks noChangeArrowheads="1"/>
          </p:cNvSpPr>
          <p:nvPr/>
        </p:nvSpPr>
        <p:spPr bwMode="auto">
          <a:xfrm>
            <a:off x="66452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9" name="Rectangle 37"/>
          <p:cNvSpPr>
            <a:spLocks noChangeArrowheads="1"/>
          </p:cNvSpPr>
          <p:nvPr/>
        </p:nvSpPr>
        <p:spPr bwMode="auto">
          <a:xfrm>
            <a:off x="75596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0" name="Rectangle 39"/>
          <p:cNvSpPr>
            <a:spLocks noChangeArrowheads="1"/>
          </p:cNvSpPr>
          <p:nvPr/>
        </p:nvSpPr>
        <p:spPr bwMode="auto">
          <a:xfrm>
            <a:off x="66452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1" name="Rectangle 40"/>
          <p:cNvSpPr>
            <a:spLocks noChangeArrowheads="1"/>
          </p:cNvSpPr>
          <p:nvPr/>
        </p:nvSpPr>
        <p:spPr bwMode="auto">
          <a:xfrm>
            <a:off x="75596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2" name="Rectangle 2"/>
          <p:cNvSpPr>
            <a:spLocks noChangeArrowheads="1"/>
          </p:cNvSpPr>
          <p:nvPr/>
        </p:nvSpPr>
        <p:spPr bwMode="auto">
          <a:xfrm>
            <a:off x="50101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623" name="Rectangle 3"/>
          <p:cNvSpPr>
            <a:spLocks noChangeArrowheads="1"/>
          </p:cNvSpPr>
          <p:nvPr/>
        </p:nvSpPr>
        <p:spPr bwMode="auto">
          <a:xfrm>
            <a:off x="45529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624" name="Rectangle 4"/>
          <p:cNvSpPr>
            <a:spLocks noChangeArrowheads="1"/>
          </p:cNvSpPr>
          <p:nvPr/>
        </p:nvSpPr>
        <p:spPr bwMode="auto">
          <a:xfrm>
            <a:off x="45529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1625" name="Rectangle 7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6" name="Rectangle 18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1627" name="Rectangle 33"/>
          <p:cNvSpPr>
            <a:spLocks noChangeArrowheads="1"/>
          </p:cNvSpPr>
          <p:nvPr/>
        </p:nvSpPr>
        <p:spPr bwMode="auto">
          <a:xfrm>
            <a:off x="4552950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8" name="Rectangle 2"/>
          <p:cNvSpPr>
            <a:spLocks noChangeArrowheads="1"/>
          </p:cNvSpPr>
          <p:nvPr/>
        </p:nvSpPr>
        <p:spPr bwMode="auto">
          <a:xfrm>
            <a:off x="72786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629" name="Rectangle 3"/>
          <p:cNvSpPr>
            <a:spLocks noChangeArrowheads="1"/>
          </p:cNvSpPr>
          <p:nvPr/>
        </p:nvSpPr>
        <p:spPr bwMode="auto">
          <a:xfrm>
            <a:off x="68214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630" name="Rectangle 4"/>
          <p:cNvSpPr>
            <a:spLocks noChangeArrowheads="1"/>
          </p:cNvSpPr>
          <p:nvPr/>
        </p:nvSpPr>
        <p:spPr bwMode="auto">
          <a:xfrm>
            <a:off x="68214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1631" name="Rectangle 7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32" name="Rectangle 18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1633" name="Rectangle 33"/>
          <p:cNvSpPr>
            <a:spLocks noChangeArrowheads="1"/>
          </p:cNvSpPr>
          <p:nvPr/>
        </p:nvSpPr>
        <p:spPr bwMode="auto">
          <a:xfrm>
            <a:off x="6821488" y="2438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60"/>
          <p:cNvSpPr>
            <a:spLocks noChangeShapeType="1"/>
          </p:cNvSpPr>
          <p:nvPr/>
        </p:nvSpPr>
        <p:spPr bwMode="auto">
          <a:xfrm>
            <a:off x="6934200" y="3124200"/>
            <a:ext cx="0" cy="1600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60"/>
          <p:cNvSpPr>
            <a:spLocks noChangeShapeType="1"/>
          </p:cNvSpPr>
          <p:nvPr/>
        </p:nvSpPr>
        <p:spPr bwMode="auto">
          <a:xfrm>
            <a:off x="7086600" y="3124200"/>
            <a:ext cx="0" cy="2133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60"/>
          <p:cNvSpPr>
            <a:spLocks noChangeShapeType="1"/>
          </p:cNvSpPr>
          <p:nvPr/>
        </p:nvSpPr>
        <p:spPr bwMode="auto">
          <a:xfrm flipH="1">
            <a:off x="7315200" y="3124200"/>
            <a:ext cx="15875" cy="1600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60"/>
          <p:cNvSpPr>
            <a:spLocks noChangeShapeType="1"/>
          </p:cNvSpPr>
          <p:nvPr/>
        </p:nvSpPr>
        <p:spPr bwMode="auto">
          <a:xfrm flipH="1">
            <a:off x="7467600" y="3200400"/>
            <a:ext cx="39688" cy="2057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1"/>
          <p:cNvSpPr>
            <a:spLocks noChangeShapeType="1"/>
          </p:cNvSpPr>
          <p:nvPr/>
        </p:nvSpPr>
        <p:spPr bwMode="auto">
          <a:xfrm flipV="1">
            <a:off x="5145088" y="4724400"/>
            <a:ext cx="1712912" cy="17463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61"/>
          <p:cNvSpPr>
            <a:spLocks noChangeShapeType="1"/>
          </p:cNvSpPr>
          <p:nvPr/>
        </p:nvSpPr>
        <p:spPr bwMode="auto">
          <a:xfrm>
            <a:off x="5145088" y="5181600"/>
            <a:ext cx="17129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61"/>
          <p:cNvSpPr>
            <a:spLocks noChangeShapeType="1"/>
          </p:cNvSpPr>
          <p:nvPr/>
        </p:nvSpPr>
        <p:spPr bwMode="auto">
          <a:xfrm>
            <a:off x="5145088" y="4876800"/>
            <a:ext cx="21701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61"/>
          <p:cNvSpPr>
            <a:spLocks noChangeShapeType="1"/>
          </p:cNvSpPr>
          <p:nvPr/>
        </p:nvSpPr>
        <p:spPr bwMode="auto">
          <a:xfrm>
            <a:off x="5145088" y="5334000"/>
            <a:ext cx="21701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2539" name="TextBox 133"/>
          <p:cNvSpPr txBox="1">
            <a:spLocks noChangeArrowheads="1"/>
          </p:cNvSpPr>
          <p:nvPr/>
        </p:nvSpPr>
        <p:spPr bwMode="auto">
          <a:xfrm>
            <a:off x="6096000" y="2590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2540" name="TextBox 134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2541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542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543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2544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2550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2554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2558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559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2560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2561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2562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2563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2564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569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2570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2571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2572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577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578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2579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2585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2589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2593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594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2595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2596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2597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2598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2599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3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604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2605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2606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2607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1" name="Rectangle 2"/>
          <p:cNvSpPr>
            <a:spLocks noChangeArrowheads="1"/>
          </p:cNvSpPr>
          <p:nvPr/>
        </p:nvSpPr>
        <p:spPr bwMode="auto">
          <a:xfrm>
            <a:off x="71024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12" name="Rectangle 3"/>
          <p:cNvSpPr>
            <a:spLocks noChangeArrowheads="1"/>
          </p:cNvSpPr>
          <p:nvPr/>
        </p:nvSpPr>
        <p:spPr bwMode="auto">
          <a:xfrm>
            <a:off x="66452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13" name="Rectangle 4"/>
          <p:cNvSpPr>
            <a:spLocks noChangeArrowheads="1"/>
          </p:cNvSpPr>
          <p:nvPr/>
        </p:nvSpPr>
        <p:spPr bwMode="auto">
          <a:xfrm>
            <a:off x="66452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2614" name="Rectangle 5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6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7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Rectangle 9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9" name="Rectangle 10"/>
          <p:cNvSpPr>
            <a:spLocks noChangeArrowheads="1"/>
          </p:cNvSpPr>
          <p:nvPr/>
        </p:nvSpPr>
        <p:spPr bwMode="auto">
          <a:xfrm>
            <a:off x="75596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2620" name="Rectangle 11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1" name="Rectangle 12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Rectangle 13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Rectangle 14"/>
          <p:cNvSpPr>
            <a:spLocks noChangeArrowheads="1"/>
          </p:cNvSpPr>
          <p:nvPr/>
        </p:nvSpPr>
        <p:spPr bwMode="auto">
          <a:xfrm>
            <a:off x="80168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2624" name="Rectangle 15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Rectangle 16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6" name="Rectangle 1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7" name="Rectangle 18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2628" name="Rectangle 19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629" name="Rectangle 20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2630" name="Rectangle 21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2631" name="Rectangle 22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2632" name="Rectangle 23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2633" name="Rectangle 24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2634" name="Rectangle 25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5" name="Rectangle 26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6" name="Rectangle 2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7" name="Rectangle 28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8" name="Rectangle 29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639" name="Rectangle 30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2640" name="Rectangle 31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2641" name="Rectangle 32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2642" name="Rectangle 33"/>
          <p:cNvSpPr>
            <a:spLocks noChangeArrowheads="1"/>
          </p:cNvSpPr>
          <p:nvPr/>
        </p:nvSpPr>
        <p:spPr bwMode="auto">
          <a:xfrm>
            <a:off x="66452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3" name="Rectangle 37"/>
          <p:cNvSpPr>
            <a:spLocks noChangeArrowheads="1"/>
          </p:cNvSpPr>
          <p:nvPr/>
        </p:nvSpPr>
        <p:spPr bwMode="auto">
          <a:xfrm>
            <a:off x="75596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4" name="Rectangle 39"/>
          <p:cNvSpPr>
            <a:spLocks noChangeArrowheads="1"/>
          </p:cNvSpPr>
          <p:nvPr/>
        </p:nvSpPr>
        <p:spPr bwMode="auto">
          <a:xfrm>
            <a:off x="66452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5" name="Rectangle 40"/>
          <p:cNvSpPr>
            <a:spLocks noChangeArrowheads="1"/>
          </p:cNvSpPr>
          <p:nvPr/>
        </p:nvSpPr>
        <p:spPr bwMode="auto">
          <a:xfrm>
            <a:off x="75596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6" name="Rectangle 2"/>
          <p:cNvSpPr>
            <a:spLocks noChangeArrowheads="1"/>
          </p:cNvSpPr>
          <p:nvPr/>
        </p:nvSpPr>
        <p:spPr bwMode="auto">
          <a:xfrm>
            <a:off x="50101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47" name="Rectangle 3"/>
          <p:cNvSpPr>
            <a:spLocks noChangeArrowheads="1"/>
          </p:cNvSpPr>
          <p:nvPr/>
        </p:nvSpPr>
        <p:spPr bwMode="auto">
          <a:xfrm>
            <a:off x="45529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48" name="Rectangle 4"/>
          <p:cNvSpPr>
            <a:spLocks noChangeArrowheads="1"/>
          </p:cNvSpPr>
          <p:nvPr/>
        </p:nvSpPr>
        <p:spPr bwMode="auto">
          <a:xfrm>
            <a:off x="45529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2649" name="Rectangle 7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0" name="Rectangle 18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2651" name="Rectangle 33"/>
          <p:cNvSpPr>
            <a:spLocks noChangeArrowheads="1"/>
          </p:cNvSpPr>
          <p:nvPr/>
        </p:nvSpPr>
        <p:spPr bwMode="auto">
          <a:xfrm>
            <a:off x="4552950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2" name="Rectangle 2"/>
          <p:cNvSpPr>
            <a:spLocks noChangeArrowheads="1"/>
          </p:cNvSpPr>
          <p:nvPr/>
        </p:nvSpPr>
        <p:spPr bwMode="auto">
          <a:xfrm>
            <a:off x="72786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53" name="Rectangle 3"/>
          <p:cNvSpPr>
            <a:spLocks noChangeArrowheads="1"/>
          </p:cNvSpPr>
          <p:nvPr/>
        </p:nvSpPr>
        <p:spPr bwMode="auto">
          <a:xfrm>
            <a:off x="68214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54" name="Rectangle 4"/>
          <p:cNvSpPr>
            <a:spLocks noChangeArrowheads="1"/>
          </p:cNvSpPr>
          <p:nvPr/>
        </p:nvSpPr>
        <p:spPr bwMode="auto">
          <a:xfrm>
            <a:off x="68214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2655" name="Rectangle 7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6" name="Rectangle 18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2657" name="Rectangle 33"/>
          <p:cNvSpPr>
            <a:spLocks noChangeArrowheads="1"/>
          </p:cNvSpPr>
          <p:nvPr/>
        </p:nvSpPr>
        <p:spPr bwMode="auto">
          <a:xfrm>
            <a:off x="6821488" y="2438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790EBD1-A4FE-49EF-807B-6CE21320BA72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Memory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286000" y="4876800"/>
            <a:ext cx="4191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19465" name="Group 26"/>
          <p:cNvGrpSpPr>
            <a:grpSpLocks/>
          </p:cNvGrpSpPr>
          <p:nvPr/>
        </p:nvGrpSpPr>
        <p:grpSpPr bwMode="auto">
          <a:xfrm>
            <a:off x="3429000" y="3733800"/>
            <a:ext cx="1066800" cy="476250"/>
            <a:chOff x="528" y="2688"/>
            <a:chExt cx="672" cy="300"/>
          </a:xfrm>
        </p:grpSpPr>
        <p:grpSp>
          <p:nvGrpSpPr>
            <p:cNvPr id="19479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19481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80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46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2000"/>
                <a:t>ALU</a:t>
              </a:r>
            </a:p>
          </p:txBody>
        </p:sp>
      </p:grpSp>
      <p:grpSp>
        <p:nvGrpSpPr>
          <p:cNvPr id="19466" name="Group 29"/>
          <p:cNvGrpSpPr>
            <a:grpSpLocks/>
          </p:cNvGrpSpPr>
          <p:nvPr/>
        </p:nvGrpSpPr>
        <p:grpSpPr bwMode="auto">
          <a:xfrm>
            <a:off x="4648200" y="3340100"/>
            <a:ext cx="1063625" cy="1200150"/>
            <a:chOff x="707" y="1624"/>
            <a:chExt cx="445" cy="674"/>
          </a:xfrm>
        </p:grpSpPr>
        <p:sp>
          <p:nvSpPr>
            <p:cNvPr id="19477" name="Text Box 28"/>
            <p:cNvSpPr txBox="1">
              <a:spLocks noChangeArrowheads="1"/>
            </p:cNvSpPr>
            <p:nvPr/>
          </p:nvSpPr>
          <p:spPr bwMode="auto">
            <a:xfrm>
              <a:off x="707" y="1624"/>
              <a:ext cx="40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FF0000"/>
                  </a:solidFill>
                </a:rPr>
                <a:t>Reg</a:t>
              </a:r>
            </a:p>
            <a:p>
              <a:pPr eaLnBrk="1" hangingPunct="1"/>
              <a:r>
                <a:rPr lang="en-US" sz="3600">
                  <a:solidFill>
                    <a:srgbClr val="FF0000"/>
                  </a:solidFill>
                </a:rPr>
                <a:t>File</a:t>
              </a:r>
            </a:p>
          </p:txBody>
        </p:sp>
        <p:sp>
          <p:nvSpPr>
            <p:cNvPr id="19478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9468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19469" name="AutoShape 35"/>
          <p:cNvCxnSpPr>
            <a:cxnSpLocks noChangeShapeType="1"/>
          </p:cNvCxnSpPr>
          <p:nvPr/>
        </p:nvCxnSpPr>
        <p:spPr bwMode="auto">
          <a:xfrm rot="-5400000">
            <a:off x="17526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0" name="Line 37"/>
          <p:cNvSpPr>
            <a:spLocks noChangeShapeType="1"/>
          </p:cNvSpPr>
          <p:nvPr/>
        </p:nvSpPr>
        <p:spPr bwMode="auto">
          <a:xfrm flipV="1">
            <a:off x="4343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75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6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Processing Unit</a:t>
            </a:r>
          </a:p>
        </p:txBody>
      </p:sp>
    </p:spTree>
    <p:extLst>
      <p:ext uri="{BB962C8B-B14F-4D97-AF65-F5344CB8AC3E}">
        <p14:creationId xmlns:p14="http://schemas.microsoft.com/office/powerpoint/2010/main" val="63708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6807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676400" y="33528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057400" y="35052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676400" y="37338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057400" y="39624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2514600" y="46482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2895600" y="52578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2895600" y="48006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2514600" y="51054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Slide Number Placeholder 139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CE10A3F5-39FC-40EC-AFD7-785BD0FCDA8E}" type="slidenum">
              <a:rPr lang="en-US" sz="1400" smtClean="0">
                <a:latin typeface="Times New Roman" pitchFamily="18" charset="0"/>
              </a:rPr>
              <a:pPr eaLnBrk="1" hangingPunct="1"/>
              <a:t>30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66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567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568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3569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3575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3579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3583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584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3585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3586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3587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3588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3589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594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3595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3596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3597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02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03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3604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5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9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3610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1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3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3614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3618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619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3620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3621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3622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3623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3624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5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6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7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8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629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3630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3631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3632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3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5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6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37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38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3639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0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1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2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3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4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3645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6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7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8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3649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1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2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3653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654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3655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3656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3657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3658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3659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1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2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3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664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3665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3666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3667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8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9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0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1" name="Rectangle 2"/>
          <p:cNvSpPr>
            <a:spLocks noChangeArrowheads="1"/>
          </p:cNvSpPr>
          <p:nvPr/>
        </p:nvSpPr>
        <p:spPr bwMode="auto">
          <a:xfrm>
            <a:off x="5637213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72" name="Rectangle 3"/>
          <p:cNvSpPr>
            <a:spLocks noChangeArrowheads="1"/>
          </p:cNvSpPr>
          <p:nvPr/>
        </p:nvSpPr>
        <p:spPr bwMode="auto">
          <a:xfrm>
            <a:off x="5180013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73" name="Rectangle 4"/>
          <p:cNvSpPr>
            <a:spLocks noChangeArrowheads="1"/>
          </p:cNvSpPr>
          <p:nvPr/>
        </p:nvSpPr>
        <p:spPr bwMode="auto">
          <a:xfrm>
            <a:off x="51800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3674" name="Rectangle 7"/>
          <p:cNvSpPr>
            <a:spLocks noChangeArrowheads="1"/>
          </p:cNvSpPr>
          <p:nvPr/>
        </p:nvSpPr>
        <p:spPr bwMode="auto">
          <a:xfrm>
            <a:off x="56372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5" name="Rectangle 18"/>
          <p:cNvSpPr>
            <a:spLocks noChangeArrowheads="1"/>
          </p:cNvSpPr>
          <p:nvPr/>
        </p:nvSpPr>
        <p:spPr bwMode="auto">
          <a:xfrm>
            <a:off x="56372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3676" name="Rectangle 33"/>
          <p:cNvSpPr>
            <a:spLocks noChangeArrowheads="1"/>
          </p:cNvSpPr>
          <p:nvPr/>
        </p:nvSpPr>
        <p:spPr bwMode="auto">
          <a:xfrm>
            <a:off x="5180013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7" name="Rectangle 2"/>
          <p:cNvSpPr>
            <a:spLocks noChangeArrowheads="1"/>
          </p:cNvSpPr>
          <p:nvPr/>
        </p:nvSpPr>
        <p:spPr bwMode="auto">
          <a:xfrm>
            <a:off x="72644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78" name="Rectangle 3"/>
          <p:cNvSpPr>
            <a:spLocks noChangeArrowheads="1"/>
          </p:cNvSpPr>
          <p:nvPr/>
        </p:nvSpPr>
        <p:spPr bwMode="auto">
          <a:xfrm>
            <a:off x="68072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79" name="Rectangle 7"/>
          <p:cNvSpPr>
            <a:spLocks noChangeArrowheads="1"/>
          </p:cNvSpPr>
          <p:nvPr/>
        </p:nvSpPr>
        <p:spPr bwMode="auto">
          <a:xfrm>
            <a:off x="726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80" name="Rectangle 18"/>
          <p:cNvSpPr>
            <a:spLocks noChangeArrowheads="1"/>
          </p:cNvSpPr>
          <p:nvPr/>
        </p:nvSpPr>
        <p:spPr bwMode="auto">
          <a:xfrm>
            <a:off x="726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3681" name="Rectangle 33"/>
          <p:cNvSpPr>
            <a:spLocks noChangeArrowheads="1"/>
          </p:cNvSpPr>
          <p:nvPr/>
        </p:nvSpPr>
        <p:spPr bwMode="auto">
          <a:xfrm>
            <a:off x="6807200" y="3124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82" name="TextBox 145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4579" name="Line 60"/>
          <p:cNvSpPr>
            <a:spLocks noChangeShapeType="1"/>
          </p:cNvSpPr>
          <p:nvPr/>
        </p:nvSpPr>
        <p:spPr bwMode="auto">
          <a:xfrm>
            <a:off x="6858000" y="3429000"/>
            <a:ext cx="0" cy="1295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61"/>
          <p:cNvSpPr>
            <a:spLocks noChangeShapeType="1"/>
          </p:cNvSpPr>
          <p:nvPr/>
        </p:nvSpPr>
        <p:spPr bwMode="auto">
          <a:xfrm>
            <a:off x="5486400" y="4724400"/>
            <a:ext cx="13716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60"/>
          <p:cNvSpPr>
            <a:spLocks noChangeShapeType="1"/>
          </p:cNvSpPr>
          <p:nvPr/>
        </p:nvSpPr>
        <p:spPr bwMode="auto">
          <a:xfrm>
            <a:off x="7010400" y="3429000"/>
            <a:ext cx="0" cy="1828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61"/>
          <p:cNvSpPr>
            <a:spLocks noChangeShapeType="1"/>
          </p:cNvSpPr>
          <p:nvPr/>
        </p:nvSpPr>
        <p:spPr bwMode="auto">
          <a:xfrm flipV="1">
            <a:off x="5486400" y="4876800"/>
            <a:ext cx="1828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61"/>
          <p:cNvSpPr>
            <a:spLocks noChangeShapeType="1"/>
          </p:cNvSpPr>
          <p:nvPr/>
        </p:nvSpPr>
        <p:spPr bwMode="auto">
          <a:xfrm>
            <a:off x="5356225" y="5181600"/>
            <a:ext cx="15779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61"/>
          <p:cNvSpPr>
            <a:spLocks noChangeShapeType="1"/>
          </p:cNvSpPr>
          <p:nvPr/>
        </p:nvSpPr>
        <p:spPr bwMode="auto">
          <a:xfrm>
            <a:off x="5356225" y="5334000"/>
            <a:ext cx="19589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60"/>
          <p:cNvSpPr>
            <a:spLocks noChangeShapeType="1"/>
          </p:cNvSpPr>
          <p:nvPr/>
        </p:nvSpPr>
        <p:spPr bwMode="auto">
          <a:xfrm>
            <a:off x="7315200" y="3429000"/>
            <a:ext cx="0" cy="1371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60"/>
          <p:cNvSpPr>
            <a:spLocks noChangeShapeType="1"/>
          </p:cNvSpPr>
          <p:nvPr/>
        </p:nvSpPr>
        <p:spPr bwMode="auto">
          <a:xfrm>
            <a:off x="7467600" y="3429000"/>
            <a:ext cx="0" cy="1828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Box 167"/>
          <p:cNvSpPr txBox="1">
            <a:spLocks noChangeArrowheads="1"/>
          </p:cNvSpPr>
          <p:nvPr/>
        </p:nvSpPr>
        <p:spPr bwMode="auto">
          <a:xfrm>
            <a:off x="6096000" y="34290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4588" name="Slide Number Placeholder 13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2F56AB82-7646-4467-B6E1-9390000ADD31}" type="slidenum">
              <a:rPr lang="en-US" sz="1400" smtClean="0">
                <a:latin typeface="Times New Roman" pitchFamily="18" charset="0"/>
              </a:rPr>
              <a:pPr eaLnBrk="1" hangingPunct="1"/>
              <a:t>31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4590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591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592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4593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4599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4603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4607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08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4609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4610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4611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4612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4613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18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4619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4620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4621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26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27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4628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3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4634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5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7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4638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9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0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1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4642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43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4644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4645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4646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4647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4648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9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0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1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2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53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4654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4655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4656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7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8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9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0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61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62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4663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4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5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6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7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8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4669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0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1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2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4673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4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5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6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4677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78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4679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4680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4681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4682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4683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4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5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6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7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88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4689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4690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4691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2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3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4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5" name="Rectangle 2"/>
          <p:cNvSpPr>
            <a:spLocks noChangeArrowheads="1"/>
          </p:cNvSpPr>
          <p:nvPr/>
        </p:nvSpPr>
        <p:spPr bwMode="auto">
          <a:xfrm>
            <a:off x="5584825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96" name="Rectangle 3"/>
          <p:cNvSpPr>
            <a:spLocks noChangeArrowheads="1"/>
          </p:cNvSpPr>
          <p:nvPr/>
        </p:nvSpPr>
        <p:spPr bwMode="auto">
          <a:xfrm>
            <a:off x="5127625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97" name="Rectangle 4"/>
          <p:cNvSpPr>
            <a:spLocks noChangeArrowheads="1"/>
          </p:cNvSpPr>
          <p:nvPr/>
        </p:nvSpPr>
        <p:spPr bwMode="auto">
          <a:xfrm>
            <a:off x="51276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4698" name="Rectangle 7"/>
          <p:cNvSpPr>
            <a:spLocks noChangeArrowheads="1"/>
          </p:cNvSpPr>
          <p:nvPr/>
        </p:nvSpPr>
        <p:spPr bwMode="auto">
          <a:xfrm>
            <a:off x="55848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9" name="Rectangle 18"/>
          <p:cNvSpPr>
            <a:spLocks noChangeArrowheads="1"/>
          </p:cNvSpPr>
          <p:nvPr/>
        </p:nvSpPr>
        <p:spPr bwMode="auto">
          <a:xfrm>
            <a:off x="55848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4700" name="Rectangle 33"/>
          <p:cNvSpPr>
            <a:spLocks noChangeArrowheads="1"/>
          </p:cNvSpPr>
          <p:nvPr/>
        </p:nvSpPr>
        <p:spPr bwMode="auto">
          <a:xfrm>
            <a:off x="5127625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1" name="Rectangle 2"/>
          <p:cNvSpPr>
            <a:spLocks noChangeArrowheads="1"/>
          </p:cNvSpPr>
          <p:nvPr/>
        </p:nvSpPr>
        <p:spPr bwMode="auto">
          <a:xfrm>
            <a:off x="7196138" y="30876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702" name="Rectangle 3"/>
          <p:cNvSpPr>
            <a:spLocks noChangeArrowheads="1"/>
          </p:cNvSpPr>
          <p:nvPr/>
        </p:nvSpPr>
        <p:spPr bwMode="auto">
          <a:xfrm>
            <a:off x="6738938" y="30876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703" name="Rectangle 4"/>
          <p:cNvSpPr>
            <a:spLocks noChangeArrowheads="1"/>
          </p:cNvSpPr>
          <p:nvPr/>
        </p:nvSpPr>
        <p:spPr bwMode="auto">
          <a:xfrm>
            <a:off x="67389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4704" name="Rectangle 7"/>
          <p:cNvSpPr>
            <a:spLocks noChangeArrowheads="1"/>
          </p:cNvSpPr>
          <p:nvPr/>
        </p:nvSpPr>
        <p:spPr bwMode="auto">
          <a:xfrm>
            <a:off x="71961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5" name="Rectangle 18"/>
          <p:cNvSpPr>
            <a:spLocks noChangeArrowheads="1"/>
          </p:cNvSpPr>
          <p:nvPr/>
        </p:nvSpPr>
        <p:spPr bwMode="auto">
          <a:xfrm>
            <a:off x="71961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4706" name="Rectangle 33"/>
          <p:cNvSpPr>
            <a:spLocks noChangeArrowheads="1"/>
          </p:cNvSpPr>
          <p:nvPr/>
        </p:nvSpPr>
        <p:spPr bwMode="auto">
          <a:xfrm>
            <a:off x="6738938" y="3087688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7" name="TextBox 145"/>
          <p:cNvSpPr txBox="1">
            <a:spLocks noChangeArrowheads="1"/>
          </p:cNvSpPr>
          <p:nvPr/>
        </p:nvSpPr>
        <p:spPr bwMode="auto">
          <a:xfrm>
            <a:off x="5356225" y="4114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Barrier Synchronization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API function call in CUDA</a:t>
            </a:r>
          </a:p>
          <a:p>
            <a:pPr lvl="1"/>
            <a:r>
              <a:rPr lang="en-US" smtClean="0"/>
              <a:t>__syncthreads()</a:t>
            </a:r>
          </a:p>
          <a:p>
            <a:pPr lvl="1"/>
            <a:endParaRPr lang="en-US" smtClean="0"/>
          </a:p>
          <a:p>
            <a:r>
              <a:rPr lang="en-US" smtClean="0"/>
              <a:t>All threads in the same block must reach the __synctrheads() before any can move on</a:t>
            </a:r>
          </a:p>
          <a:p>
            <a:endParaRPr lang="en-US" smtClean="0"/>
          </a:p>
          <a:p>
            <a:r>
              <a:rPr lang="en-US" smtClean="0"/>
              <a:t>Best used to coordinate tiled algorithms</a:t>
            </a:r>
          </a:p>
          <a:p>
            <a:pPr lvl="1"/>
            <a:r>
              <a:rPr lang="en-US" smtClean="0"/>
              <a:t>To ensure that all elements of a tile are loaded</a:t>
            </a:r>
          </a:p>
          <a:p>
            <a:pPr lvl="1"/>
            <a:r>
              <a:rPr lang="en-US" smtClean="0"/>
              <a:t>To ensure that all elements of a tile are consumed</a:t>
            </a:r>
          </a:p>
          <a:p>
            <a:pPr lvl="1"/>
            <a:endParaRPr lang="en-US" smtClean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65DB0C17-2020-4F08-9A66-9C57CB46811D}" type="slidenum">
              <a:rPr lang="en-US" sz="1400" smtClean="0">
                <a:latin typeface="Times New Roman" pitchFamily="18" charset="0"/>
              </a:rPr>
              <a:pPr eaLnBrk="1" hangingPunct="1"/>
              <a:t>32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52849"/>
            <a:ext cx="7404710" cy="6562114"/>
            <a:chOff x="685800" y="52849"/>
            <a:chExt cx="7404710" cy="6562114"/>
          </a:xfrm>
        </p:grpSpPr>
        <p:sp>
          <p:nvSpPr>
            <p:cNvPr id="5" name="Right Arrow 4"/>
            <p:cNvSpPr/>
            <p:nvPr/>
          </p:nvSpPr>
          <p:spPr>
            <a:xfrm>
              <a:off x="2414875" y="4436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414875" y="977081"/>
              <a:ext cx="23622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414875" y="1510481"/>
              <a:ext cx="19050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414875" y="2120081"/>
              <a:ext cx="8382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414875" y="2729681"/>
              <a:ext cx="32766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414875" y="4329881"/>
              <a:ext cx="14478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397667" y="4951772"/>
              <a:ext cx="415536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2397667" y="56252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36200" y="52849"/>
              <a:ext cx="3382139" cy="5827972"/>
            </a:xfrm>
            <a:custGeom>
              <a:avLst/>
              <a:gdLst>
                <a:gd name="connsiteX0" fmla="*/ 609269 w 3382139"/>
                <a:gd name="connsiteY0" fmla="*/ 0 h 5827972"/>
                <a:gd name="connsiteX1" fmla="*/ 476533 w 3382139"/>
                <a:gd name="connsiteY1" fmla="*/ 619432 h 5827972"/>
                <a:gd name="connsiteX2" fmla="*/ 1553165 w 3382139"/>
                <a:gd name="connsiteY2" fmla="*/ 1106129 h 5827972"/>
                <a:gd name="connsiteX3" fmla="*/ 1066469 w 3382139"/>
                <a:gd name="connsiteY3" fmla="*/ 1681316 h 5827972"/>
                <a:gd name="connsiteX4" fmla="*/ 34081 w 3382139"/>
                <a:gd name="connsiteY4" fmla="*/ 2300748 h 5827972"/>
                <a:gd name="connsiteX5" fmla="*/ 2452817 w 3382139"/>
                <a:gd name="connsiteY5" fmla="*/ 2831690 h 5827972"/>
                <a:gd name="connsiteX6" fmla="*/ 668262 w 3382139"/>
                <a:gd name="connsiteY6" fmla="*/ 4483509 h 5827972"/>
                <a:gd name="connsiteX7" fmla="*/ 3381965 w 3382139"/>
                <a:gd name="connsiteY7" fmla="*/ 5088193 h 5827972"/>
                <a:gd name="connsiteX8" fmla="*/ 520778 w 3382139"/>
                <a:gd name="connsiteY8" fmla="*/ 5766619 h 5827972"/>
                <a:gd name="connsiteX9" fmla="*/ 461785 w 3382139"/>
                <a:gd name="connsiteY9" fmla="*/ 5796116 h 582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82139" h="5827972">
                  <a:moveTo>
                    <a:pt x="609269" y="0"/>
                  </a:moveTo>
                  <a:cubicBezTo>
                    <a:pt x="464243" y="217538"/>
                    <a:pt x="319217" y="435077"/>
                    <a:pt x="476533" y="619432"/>
                  </a:cubicBezTo>
                  <a:cubicBezTo>
                    <a:pt x="633849" y="803787"/>
                    <a:pt x="1454842" y="929148"/>
                    <a:pt x="1553165" y="1106129"/>
                  </a:cubicBezTo>
                  <a:cubicBezTo>
                    <a:pt x="1651488" y="1283110"/>
                    <a:pt x="1319650" y="1482213"/>
                    <a:pt x="1066469" y="1681316"/>
                  </a:cubicBezTo>
                  <a:cubicBezTo>
                    <a:pt x="813288" y="1880419"/>
                    <a:pt x="-196977" y="2109019"/>
                    <a:pt x="34081" y="2300748"/>
                  </a:cubicBezTo>
                  <a:cubicBezTo>
                    <a:pt x="265139" y="2492477"/>
                    <a:pt x="2347120" y="2467896"/>
                    <a:pt x="2452817" y="2831690"/>
                  </a:cubicBezTo>
                  <a:cubicBezTo>
                    <a:pt x="2558514" y="3195484"/>
                    <a:pt x="513404" y="4107425"/>
                    <a:pt x="668262" y="4483509"/>
                  </a:cubicBezTo>
                  <a:cubicBezTo>
                    <a:pt x="823120" y="4859593"/>
                    <a:pt x="3406546" y="4874341"/>
                    <a:pt x="3381965" y="5088193"/>
                  </a:cubicBezTo>
                  <a:cubicBezTo>
                    <a:pt x="3357384" y="5302045"/>
                    <a:pt x="1007475" y="5648632"/>
                    <a:pt x="520778" y="5766619"/>
                  </a:cubicBezTo>
                  <a:cubicBezTo>
                    <a:pt x="34081" y="5884606"/>
                    <a:pt x="461785" y="5796116"/>
                    <a:pt x="461785" y="579611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6603764" y="152400"/>
              <a:ext cx="0" cy="5853881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ight Arrow 18"/>
            <p:cNvSpPr/>
            <p:nvPr/>
          </p:nvSpPr>
          <p:spPr>
            <a:xfrm>
              <a:off x="6618339" y="458430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6618339" y="9770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603764" y="15104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6618339" y="21200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25663" y="6245631"/>
              <a:ext cx="646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Figure 4.11 An example execution timing of barrier synchronization.</a:t>
              </a:r>
              <a:endParaRPr lang="en-US" dirty="0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6618339" y="2716776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49150" y="3113139"/>
              <a:ext cx="7152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tx2"/>
                  </a:solidFill>
                </a:rPr>
                <a:t>…</a:t>
              </a:r>
              <a:endParaRPr lang="en-US" sz="6000" dirty="0">
                <a:solidFill>
                  <a:schemeClr val="tx2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6593932" y="43298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6605546" y="4951772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6656109" y="56252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800" y="443681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0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800" y="969396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7922" y="1507712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0212" y="2069691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3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0213" y="2601502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58348" y="3113139"/>
              <a:ext cx="7152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tx2"/>
                  </a:solidFill>
                </a:rPr>
                <a:t>…</a:t>
              </a:r>
              <a:endParaRPr lang="en-US" sz="6000" dirty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7419" y="4269349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419" y="4945628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2778" y="5524093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53175" y="152400"/>
              <a:ext cx="702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endParaRPr lang="en-US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858086" y="337066"/>
              <a:ext cx="47591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971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948642-E62B-4EAB-9A33-A69FDF2A78DC}" type="slidenum">
              <a:rPr lang="en-US" sz="1400" smtClean="0">
                <a:solidFill>
                  <a:srgbClr val="000000"/>
                </a:solidFill>
              </a:rPr>
              <a:pPr eaLnBrk="1" hangingPunct="1"/>
              <a:t>34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25623" name="Text Box 3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Md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4" name="Text Box 4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25" name="Text Box 5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Nd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6" name="Text Box 6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27" name="Text Box 7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8" name="Text Box 8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r>
                <a:rPr lang="en-US" sz="1200" b="1" baseline="-25000">
                  <a:latin typeface="Arial" pitchFamily="34" charset="0"/>
                </a:rPr>
                <a:t>sub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9" name="Line 9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Line 10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Line 11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12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Line 13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Line 14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Line 15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Line 16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Line 17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Line 18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19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20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Text Box 21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5642" name="Text Box 22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43" name="Text Box 23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4" name="Line 24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Text Box 25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6" name="Line 26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Text Box 27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8" name="Line 28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Line 29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Text Box 30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200"/>
            </a:p>
            <a:p>
              <a:pPr eaLnBrk="1" hangingPunct="1"/>
              <a:endParaRPr lang="en-US" sz="1200"/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51" name="Line 31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Line 32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Line 33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Line 34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Rectangle 35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Rectangle 36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Rectangle 37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Line 38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Line 39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Text Box 40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25661" name="Text Box 41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25662" name="Text Box 42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63" name="Text Box 43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64" name="Text Box 44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5665" name="Text Box 45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66" name="Line 46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Line 47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Line 48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9" name="Line 49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0" name="Line 50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Text Box 51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72" name="Text Box 52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73" name="Text Box 53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74" name="Line 54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5" name="Line 55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Text Box 56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25677" name="Text Box 57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25678" name="Text Box 58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79" name="Text Box 59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80" name="Line 60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1" name="Line 61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Text Box 62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83" name="Line 63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Text Box 64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5685" name="Line 65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6" name="Line 66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7" name="Line 67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8" name="Line 68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9" name="Text Box 69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90" name="Text Box 70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91" name="Text Box 71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92" name="Line 72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Line 73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Line 74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Line 75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Line 76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Line 77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Line 78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Line 79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Text Box 80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5701" name="Text Box 81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  <a:p>
              <a:pPr algn="ctr"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2" name="Text Box 82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TILE_WIDTHE</a:t>
              </a:r>
              <a:endParaRPr lang="en-US" sz="900">
                <a:latin typeface="Arial" pitchFamily="34" charset="0"/>
              </a:endParaRPr>
            </a:p>
          </p:txBody>
        </p:sp>
        <p:sp>
          <p:nvSpPr>
            <p:cNvPr id="25703" name="Text Box 83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704" name="Text Box 84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705" name="Text Box 85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6" name="Text Box 86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7" name="Text Box 87"/>
            <p:cNvSpPr txBox="1">
              <a:spLocks noChangeArrowheads="1"/>
            </p:cNvSpPr>
            <p:nvPr/>
          </p:nvSpPr>
          <p:spPr bwMode="auto">
            <a:xfrm>
              <a:off x="2544" y="3476"/>
              <a:ext cx="1518" cy="5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8" name="Text Box 88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25604" name="Rectangle 8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dirty="0" smtClean="0"/>
              <a:t>Loading an </a:t>
            </a:r>
            <a:r>
              <a:rPr lang="en-US" dirty="0"/>
              <a:t>I</a:t>
            </a:r>
            <a:r>
              <a:rPr lang="en-US" dirty="0" smtClean="0"/>
              <a:t>nput Tile</a:t>
            </a:r>
          </a:p>
        </p:txBody>
      </p:sp>
      <p:sp>
        <p:nvSpPr>
          <p:cNvPr id="25605" name="Rectangle 91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92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93"/>
          <p:cNvSpPr>
            <a:spLocks noChangeShapeType="1"/>
          </p:cNvSpPr>
          <p:nvPr/>
        </p:nvSpPr>
        <p:spPr bwMode="auto">
          <a:xfrm>
            <a:off x="73152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94"/>
          <p:cNvSpPr txBox="1">
            <a:spLocks noChangeArrowheads="1"/>
          </p:cNvSpPr>
          <p:nvPr/>
        </p:nvSpPr>
        <p:spPr bwMode="auto">
          <a:xfrm>
            <a:off x="6858000" y="1828800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5609" name="Line 95"/>
          <p:cNvSpPr>
            <a:spLocks noChangeShapeType="1"/>
          </p:cNvSpPr>
          <p:nvPr/>
        </p:nvSpPr>
        <p:spPr bwMode="auto">
          <a:xfrm>
            <a:off x="77724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96"/>
          <p:cNvSpPr txBox="1">
            <a:spLocks noChangeArrowheads="1"/>
          </p:cNvSpPr>
          <p:nvPr/>
        </p:nvSpPr>
        <p:spPr bwMode="auto">
          <a:xfrm>
            <a:off x="7451725" y="2405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5611" name="Text Box 97"/>
          <p:cNvSpPr txBox="1">
            <a:spLocks noChangeArrowheads="1"/>
          </p:cNvSpPr>
          <p:nvPr/>
        </p:nvSpPr>
        <p:spPr bwMode="auto">
          <a:xfrm>
            <a:off x="6689725" y="2405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bx</a:t>
            </a:r>
          </a:p>
        </p:txBody>
      </p:sp>
      <p:sp>
        <p:nvSpPr>
          <p:cNvPr id="25612" name="Line 98"/>
          <p:cNvSpPr>
            <a:spLocks noChangeShapeType="1"/>
          </p:cNvSpPr>
          <p:nvPr/>
        </p:nvSpPr>
        <p:spPr bwMode="auto">
          <a:xfrm>
            <a:off x="48768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Text Box 99"/>
          <p:cNvSpPr txBox="1">
            <a:spLocks noChangeArrowheads="1"/>
          </p:cNvSpPr>
          <p:nvPr/>
        </p:nvSpPr>
        <p:spPr bwMode="auto">
          <a:xfrm>
            <a:off x="4860925" y="4157663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by</a:t>
            </a:r>
          </a:p>
        </p:txBody>
      </p:sp>
      <p:sp>
        <p:nvSpPr>
          <p:cNvPr id="25614" name="Line 100"/>
          <p:cNvSpPr>
            <a:spLocks noChangeShapeType="1"/>
          </p:cNvSpPr>
          <p:nvPr/>
        </p:nvSpPr>
        <p:spPr bwMode="auto">
          <a:xfrm>
            <a:off x="4876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Text Box 101"/>
          <p:cNvSpPr txBox="1">
            <a:spLocks noChangeArrowheads="1"/>
          </p:cNvSpPr>
          <p:nvPr/>
        </p:nvSpPr>
        <p:spPr bwMode="auto">
          <a:xfrm>
            <a:off x="4937125" y="5072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5616" name="Line 102"/>
          <p:cNvSpPr>
            <a:spLocks noChangeShapeType="1"/>
          </p:cNvSpPr>
          <p:nvPr/>
        </p:nvSpPr>
        <p:spPr bwMode="auto">
          <a:xfrm>
            <a:off x="40386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Text Box 103"/>
          <p:cNvSpPr txBox="1">
            <a:spLocks noChangeArrowheads="1"/>
          </p:cNvSpPr>
          <p:nvPr/>
        </p:nvSpPr>
        <p:spPr bwMode="auto">
          <a:xfrm>
            <a:off x="4175125" y="4462463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5619" name="TextBox 106"/>
          <p:cNvSpPr txBox="1">
            <a:spLocks noChangeArrowheads="1"/>
          </p:cNvSpPr>
          <p:nvPr/>
        </p:nvSpPr>
        <p:spPr bwMode="auto">
          <a:xfrm>
            <a:off x="304800" y="5410200"/>
            <a:ext cx="3465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Row = by * TILE_WIDTH +ty</a:t>
            </a:r>
          </a:p>
        </p:txBody>
      </p:sp>
      <p:sp>
        <p:nvSpPr>
          <p:cNvPr id="25620" name="Rectangle 1"/>
          <p:cNvSpPr>
            <a:spLocks noChangeArrowheads="1"/>
          </p:cNvSpPr>
          <p:nvPr/>
        </p:nvSpPr>
        <p:spPr bwMode="auto">
          <a:xfrm>
            <a:off x="4449763" y="5505450"/>
            <a:ext cx="66675" cy="76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Rectangle 3"/>
          <p:cNvSpPr>
            <a:spLocks noChangeArrowheads="1"/>
          </p:cNvSpPr>
          <p:nvPr/>
        </p:nvSpPr>
        <p:spPr bwMode="auto">
          <a:xfrm>
            <a:off x="7843838" y="2171700"/>
            <a:ext cx="80962" cy="603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TextBox 2"/>
          <p:cNvSpPr txBox="1">
            <a:spLocks noChangeArrowheads="1"/>
          </p:cNvSpPr>
          <p:nvPr/>
        </p:nvSpPr>
        <p:spPr bwMode="auto">
          <a:xfrm>
            <a:off x="885825" y="1931988"/>
            <a:ext cx="38395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Accessing tile 0 2D </a:t>
            </a:r>
            <a:r>
              <a:rPr lang="en-US" dirty="0">
                <a:solidFill>
                  <a:schemeClr val="tx1"/>
                </a:solidFill>
              </a:rPr>
              <a:t>indexing: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</a:t>
            </a:r>
            <a:r>
              <a:rPr lang="en-US" dirty="0" err="1">
                <a:solidFill>
                  <a:schemeClr val="tx1"/>
                </a:solidFill>
              </a:rPr>
              <a:t>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</a:t>
            </a:r>
            <a:r>
              <a:rPr lang="en-US" dirty="0" err="1">
                <a:solidFill>
                  <a:schemeClr val="tx1"/>
                </a:solidFill>
              </a:rPr>
              <a:t>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</p:txBody>
      </p:sp>
    </p:spTree>
    <p:extLst>
      <p:ext uri="{BB962C8B-B14F-4D97-AF65-F5344CB8AC3E}">
        <p14:creationId xmlns:p14="http://schemas.microsoft.com/office/powerpoint/2010/main" val="36686099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9C84BE-982F-495B-A97A-A51DA6C7529D}" type="slidenum">
              <a:rPr lang="en-US" sz="1400" smtClean="0">
                <a:solidFill>
                  <a:srgbClr val="000000"/>
                </a:solidFill>
              </a:rPr>
              <a:pPr eaLnBrk="1" hangingPunct="1"/>
              <a:t>35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26647" name="Text Box 3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Md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48" name="Text Box 4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49" name="Text Box 5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Nd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0" name="Text Box 6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51" name="Text Box 7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2" name="Text Box 8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r>
                <a:rPr lang="en-US" sz="1200" b="1" baseline="-25000">
                  <a:latin typeface="Arial" pitchFamily="34" charset="0"/>
                </a:rPr>
                <a:t>sub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3" name="Line 9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Line 10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Line 11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Line 12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Line 13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Line 14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Line 15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Line 16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Line 17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Line 18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Line 19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4" name="Line 20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Text Box 21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6666" name="Text Box 22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67" name="Text Box 23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68" name="Line 24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Text Box 25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70" name="Line 26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Text Box 27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72" name="Line 28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3" name="Line 29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4" name="Text Box 30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200"/>
            </a:p>
            <a:p>
              <a:pPr eaLnBrk="1" hangingPunct="1"/>
              <a:endParaRPr lang="en-US" sz="1200"/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75" name="Line 31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6" name="Line 32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7" name="Line 33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8" name="Line 34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9" name="Rectangle 35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Rectangle 36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1" name="Rectangle 37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2" name="Line 38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Line 39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4" name="Text Box 40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26685" name="Text Box 41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26686" name="Text Box 42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687" name="Text Box 43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688" name="Text Box 44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6689" name="Text Box 45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690" name="Line 46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1" name="Line 47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2" name="Line 48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3" name="Line 49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4" name="Line 50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5" name="Text Box 51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696" name="Text Box 52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697" name="Text Box 53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698" name="Line 54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9" name="Line 55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0" name="Text Box 56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26701" name="Text Box 57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26702" name="Text Box 58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703" name="Text Box 59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704" name="Line 60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5" name="Line 61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6" name="Text Box 62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707" name="Line 63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8" name="Text Box 64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6709" name="Line 65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0" name="Line 66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1" name="Line 67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2" name="Line 68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3" name="Text Box 69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714" name="Text Box 70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715" name="Text Box 71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716" name="Line 72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7" name="Line 73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8" name="Line 74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9" name="Line 75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0" name="Line 76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1" name="Line 77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2" name="Line 78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3" name="Line 79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4" name="Text Box 80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6725" name="Text Box 81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  <a:p>
              <a:pPr algn="ctr"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26" name="Text Box 82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TILE_WIDTHE</a:t>
              </a:r>
              <a:endParaRPr lang="en-US" sz="900">
                <a:latin typeface="Arial" pitchFamily="34" charset="0"/>
              </a:endParaRPr>
            </a:p>
          </p:txBody>
        </p:sp>
        <p:sp>
          <p:nvSpPr>
            <p:cNvPr id="26727" name="Text Box 83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728" name="Text Box 84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729" name="Text Box 85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0" name="Text Box 86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1" name="Text Box 87"/>
            <p:cNvSpPr txBox="1">
              <a:spLocks noChangeArrowheads="1"/>
            </p:cNvSpPr>
            <p:nvPr/>
          </p:nvSpPr>
          <p:spPr bwMode="auto">
            <a:xfrm>
              <a:off x="2544" y="3476"/>
              <a:ext cx="1518" cy="5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2" name="Text Box 88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26628" name="Rectangle 8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dirty="0" smtClean="0"/>
              <a:t>Loading an Input Tile</a:t>
            </a:r>
          </a:p>
        </p:txBody>
      </p:sp>
      <p:sp>
        <p:nvSpPr>
          <p:cNvPr id="26629" name="Rectangle 91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92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93"/>
          <p:cNvSpPr>
            <a:spLocks noChangeShapeType="1"/>
          </p:cNvSpPr>
          <p:nvPr/>
        </p:nvSpPr>
        <p:spPr bwMode="auto">
          <a:xfrm>
            <a:off x="73152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Text Box 94"/>
          <p:cNvSpPr txBox="1">
            <a:spLocks noChangeArrowheads="1"/>
          </p:cNvSpPr>
          <p:nvPr/>
        </p:nvSpPr>
        <p:spPr bwMode="auto">
          <a:xfrm>
            <a:off x="6858000" y="1828800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6633" name="Line 95"/>
          <p:cNvSpPr>
            <a:spLocks noChangeShapeType="1"/>
          </p:cNvSpPr>
          <p:nvPr/>
        </p:nvSpPr>
        <p:spPr bwMode="auto">
          <a:xfrm>
            <a:off x="77724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96"/>
          <p:cNvSpPr txBox="1">
            <a:spLocks noChangeArrowheads="1"/>
          </p:cNvSpPr>
          <p:nvPr/>
        </p:nvSpPr>
        <p:spPr bwMode="auto">
          <a:xfrm>
            <a:off x="7451725" y="2405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6635" name="Text Box 97"/>
          <p:cNvSpPr txBox="1">
            <a:spLocks noChangeArrowheads="1"/>
          </p:cNvSpPr>
          <p:nvPr/>
        </p:nvSpPr>
        <p:spPr bwMode="auto">
          <a:xfrm>
            <a:off x="6689725" y="2405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bx</a:t>
            </a:r>
          </a:p>
        </p:txBody>
      </p:sp>
      <p:sp>
        <p:nvSpPr>
          <p:cNvPr id="26636" name="Line 98"/>
          <p:cNvSpPr>
            <a:spLocks noChangeShapeType="1"/>
          </p:cNvSpPr>
          <p:nvPr/>
        </p:nvSpPr>
        <p:spPr bwMode="auto">
          <a:xfrm>
            <a:off x="48768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99"/>
          <p:cNvSpPr txBox="1">
            <a:spLocks noChangeArrowheads="1"/>
          </p:cNvSpPr>
          <p:nvPr/>
        </p:nvSpPr>
        <p:spPr bwMode="auto">
          <a:xfrm>
            <a:off x="4860925" y="4157663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by</a:t>
            </a:r>
          </a:p>
        </p:txBody>
      </p:sp>
      <p:sp>
        <p:nvSpPr>
          <p:cNvPr id="26638" name="Line 100"/>
          <p:cNvSpPr>
            <a:spLocks noChangeShapeType="1"/>
          </p:cNvSpPr>
          <p:nvPr/>
        </p:nvSpPr>
        <p:spPr bwMode="auto">
          <a:xfrm>
            <a:off x="4876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Text Box 101"/>
          <p:cNvSpPr txBox="1">
            <a:spLocks noChangeArrowheads="1"/>
          </p:cNvSpPr>
          <p:nvPr/>
        </p:nvSpPr>
        <p:spPr bwMode="auto">
          <a:xfrm>
            <a:off x="4937125" y="5072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6640" name="Line 102"/>
          <p:cNvSpPr>
            <a:spLocks noChangeShapeType="1"/>
          </p:cNvSpPr>
          <p:nvPr/>
        </p:nvSpPr>
        <p:spPr bwMode="auto">
          <a:xfrm>
            <a:off x="40386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03"/>
          <p:cNvSpPr txBox="1">
            <a:spLocks noChangeArrowheads="1"/>
          </p:cNvSpPr>
          <p:nvPr/>
        </p:nvSpPr>
        <p:spPr bwMode="auto">
          <a:xfrm>
            <a:off x="4175125" y="4462463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6643" name="TextBox 106"/>
          <p:cNvSpPr txBox="1">
            <a:spLocks noChangeArrowheads="1"/>
          </p:cNvSpPr>
          <p:nvPr/>
        </p:nvSpPr>
        <p:spPr bwMode="auto">
          <a:xfrm>
            <a:off x="304800" y="5410200"/>
            <a:ext cx="3465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Row = by * TILE_WIDTH +ty</a:t>
            </a:r>
          </a:p>
        </p:txBody>
      </p:sp>
      <p:sp>
        <p:nvSpPr>
          <p:cNvPr id="26644" name="Rectangle 1"/>
          <p:cNvSpPr>
            <a:spLocks noChangeArrowheads="1"/>
          </p:cNvSpPr>
          <p:nvPr/>
        </p:nvSpPr>
        <p:spPr bwMode="auto">
          <a:xfrm>
            <a:off x="5380038" y="5524500"/>
            <a:ext cx="66675" cy="76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Rectangle 3"/>
          <p:cNvSpPr>
            <a:spLocks noChangeArrowheads="1"/>
          </p:cNvSpPr>
          <p:nvPr/>
        </p:nvSpPr>
        <p:spPr bwMode="auto">
          <a:xfrm>
            <a:off x="7854950" y="3071813"/>
            <a:ext cx="80963" cy="603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Box 2"/>
          <p:cNvSpPr txBox="1">
            <a:spLocks noChangeArrowheads="1"/>
          </p:cNvSpPr>
          <p:nvPr/>
        </p:nvSpPr>
        <p:spPr bwMode="auto">
          <a:xfrm>
            <a:off x="885825" y="1931988"/>
            <a:ext cx="493917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Accessing tile 1 in </a:t>
            </a:r>
            <a:r>
              <a:rPr lang="en-US" dirty="0">
                <a:solidFill>
                  <a:schemeClr val="tx1"/>
                </a:solidFill>
              </a:rPr>
              <a:t>2D indexing: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M[Row][1*</a:t>
            </a:r>
            <a:r>
              <a:rPr lang="en-US" dirty="0" err="1">
                <a:solidFill>
                  <a:schemeClr val="tx1"/>
                </a:solidFill>
              </a:rPr>
              <a:t>TILE_WIDTH+tx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N[1*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</p:txBody>
      </p:sp>
    </p:spTree>
    <p:extLst>
      <p:ext uri="{BB962C8B-B14F-4D97-AF65-F5344CB8AC3E}">
        <p14:creationId xmlns:p14="http://schemas.microsoft.com/office/powerpoint/2010/main" val="31614174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1"/>
          <p:cNvSpPr>
            <a:spLocks noChangeArrowheads="1"/>
          </p:cNvSpPr>
          <p:nvPr/>
        </p:nvSpPr>
        <p:spPr bwMode="auto">
          <a:xfrm rot="-5400000">
            <a:off x="3716338" y="6446838"/>
            <a:ext cx="1825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2872581" y="966787"/>
            <a:ext cx="6248400" cy="5437188"/>
            <a:chOff x="1066800" y="457200"/>
            <a:chExt cx="6248400" cy="5437187"/>
          </a:xfrm>
        </p:grpSpPr>
        <p:grpSp>
          <p:nvGrpSpPr>
            <p:cNvPr id="16389" name="Group 2"/>
            <p:cNvGrpSpPr>
              <a:grpSpLocks/>
            </p:cNvGrpSpPr>
            <p:nvPr/>
          </p:nvGrpSpPr>
          <p:grpSpPr bwMode="auto">
            <a:xfrm>
              <a:off x="2209800" y="890587"/>
              <a:ext cx="5105400" cy="5003800"/>
              <a:chOff x="2544" y="1008"/>
              <a:chExt cx="3216" cy="3152"/>
            </a:xfrm>
          </p:grpSpPr>
          <p:sp>
            <p:nvSpPr>
              <p:cNvPr id="16405" name="Text Box 3"/>
              <p:cNvSpPr txBox="1">
                <a:spLocks noChangeArrowheads="1"/>
              </p:cNvSpPr>
              <p:nvPr/>
            </p:nvSpPr>
            <p:spPr bwMode="auto">
              <a:xfrm>
                <a:off x="2544" y="2562"/>
                <a:ext cx="1536" cy="1566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d_M</a:t>
                </a:r>
                <a:endParaRPr lang="en-US"/>
              </a:p>
            </p:txBody>
          </p:sp>
          <p:sp>
            <p:nvSpPr>
              <p:cNvPr id="16406" name="Text Box 4"/>
              <p:cNvSpPr txBox="1">
                <a:spLocks noChangeArrowheads="1"/>
              </p:cNvSpPr>
              <p:nvPr/>
            </p:nvSpPr>
            <p:spPr bwMode="auto">
              <a:xfrm>
                <a:off x="3291" y="3127"/>
                <a:ext cx="517" cy="501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07" name="Text Box 5"/>
              <p:cNvSpPr txBox="1">
                <a:spLocks noChangeArrowheads="1"/>
              </p:cNvSpPr>
              <p:nvPr/>
            </p:nvSpPr>
            <p:spPr bwMode="auto">
              <a:xfrm>
                <a:off x="4128" y="1008"/>
                <a:ext cx="1632" cy="1536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d_N</a:t>
                </a:r>
                <a:endParaRPr lang="en-US"/>
              </a:p>
            </p:txBody>
          </p:sp>
          <p:sp>
            <p:nvSpPr>
              <p:cNvPr id="16408" name="Text Box 6"/>
              <p:cNvSpPr txBox="1">
                <a:spLocks noChangeArrowheads="1"/>
              </p:cNvSpPr>
              <p:nvPr/>
            </p:nvSpPr>
            <p:spPr bwMode="auto">
              <a:xfrm>
                <a:off x="4673" y="1825"/>
                <a:ext cx="513" cy="555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09" name="Text Box 7"/>
              <p:cNvSpPr txBox="1">
                <a:spLocks noChangeArrowheads="1"/>
              </p:cNvSpPr>
              <p:nvPr/>
            </p:nvSpPr>
            <p:spPr bwMode="auto">
              <a:xfrm>
                <a:off x="4128" y="2565"/>
                <a:ext cx="1632" cy="1563"/>
              </a:xfrm>
              <a:prstGeom prst="rect">
                <a:avLst/>
              </a:prstGeom>
              <a:solidFill>
                <a:srgbClr val="99FF66"/>
              </a:solidFill>
              <a:ln w="9525" algn="ctr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d_P</a:t>
                </a:r>
                <a:endParaRPr lang="en-US"/>
              </a:p>
            </p:txBody>
          </p:sp>
          <p:sp>
            <p:nvSpPr>
              <p:cNvPr id="16410" name="Text Box 8"/>
              <p:cNvSpPr txBox="1">
                <a:spLocks noChangeArrowheads="1"/>
              </p:cNvSpPr>
              <p:nvPr/>
            </p:nvSpPr>
            <p:spPr bwMode="auto">
              <a:xfrm>
                <a:off x="4650" y="3103"/>
                <a:ext cx="519" cy="51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>
                    <a:solidFill>
                      <a:schemeClr val="bg1"/>
                    </a:solidFill>
                  </a:rPr>
                  <a:t>Pd</a:t>
                </a:r>
                <a:r>
                  <a:rPr lang="en-US" sz="1200" b="1" baseline="-25000">
                    <a:solidFill>
                      <a:schemeClr val="bg1"/>
                    </a:solidFill>
                  </a:rPr>
                  <a:t>sub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11" name="Line 9"/>
              <p:cNvSpPr>
                <a:spLocks noChangeShapeType="1"/>
              </p:cNvSpPr>
              <p:nvPr/>
            </p:nvSpPr>
            <p:spPr bwMode="auto">
              <a:xfrm>
                <a:off x="4650" y="2520"/>
                <a:ext cx="0" cy="577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10"/>
              <p:cNvSpPr>
                <a:spLocks noChangeShapeType="1"/>
              </p:cNvSpPr>
              <p:nvPr/>
            </p:nvSpPr>
            <p:spPr bwMode="auto">
              <a:xfrm>
                <a:off x="5165" y="2526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11"/>
              <p:cNvSpPr>
                <a:spLocks noChangeShapeType="1"/>
              </p:cNvSpPr>
              <p:nvPr/>
            </p:nvSpPr>
            <p:spPr bwMode="auto">
              <a:xfrm>
                <a:off x="4062" y="3108"/>
                <a:ext cx="588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12"/>
              <p:cNvSpPr>
                <a:spLocks noChangeShapeType="1"/>
              </p:cNvSpPr>
              <p:nvPr/>
            </p:nvSpPr>
            <p:spPr bwMode="auto">
              <a:xfrm>
                <a:off x="4062" y="3617"/>
                <a:ext cx="588" cy="1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13"/>
              <p:cNvSpPr>
                <a:spLocks noChangeShapeType="1"/>
              </p:cNvSpPr>
              <p:nvPr/>
            </p:nvSpPr>
            <p:spPr bwMode="auto">
              <a:xfrm>
                <a:off x="4968" y="2506"/>
                <a:ext cx="1" cy="98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14"/>
              <p:cNvSpPr>
                <a:spLocks noChangeShapeType="1"/>
              </p:cNvSpPr>
              <p:nvPr/>
            </p:nvSpPr>
            <p:spPr bwMode="auto">
              <a:xfrm>
                <a:off x="4934" y="2503"/>
                <a:ext cx="0" cy="983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15"/>
              <p:cNvSpPr>
                <a:spLocks noChangeShapeType="1"/>
              </p:cNvSpPr>
              <p:nvPr/>
            </p:nvSpPr>
            <p:spPr bwMode="auto">
              <a:xfrm flipH="1">
                <a:off x="3539" y="3099"/>
                <a:ext cx="0" cy="518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16"/>
              <p:cNvSpPr>
                <a:spLocks noChangeShapeType="1"/>
              </p:cNvSpPr>
              <p:nvPr/>
            </p:nvSpPr>
            <p:spPr bwMode="auto">
              <a:xfrm flipV="1">
                <a:off x="4650" y="2226"/>
                <a:ext cx="515" cy="1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17"/>
              <p:cNvSpPr>
                <a:spLocks noChangeShapeType="1"/>
              </p:cNvSpPr>
              <p:nvPr/>
            </p:nvSpPr>
            <p:spPr bwMode="auto">
              <a:xfrm>
                <a:off x="5616" y="2559"/>
                <a:ext cx="3" cy="160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18"/>
              <p:cNvSpPr>
                <a:spLocks noChangeShapeType="1"/>
              </p:cNvSpPr>
              <p:nvPr/>
            </p:nvSpPr>
            <p:spPr bwMode="auto">
              <a:xfrm rot="-5400000" flipH="1" flipV="1">
                <a:off x="4920" y="3240"/>
                <a:ext cx="0" cy="168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19"/>
              <p:cNvSpPr>
                <a:spLocks noChangeShapeType="1"/>
              </p:cNvSpPr>
              <p:nvPr/>
            </p:nvSpPr>
            <p:spPr bwMode="auto">
              <a:xfrm>
                <a:off x="5240" y="3101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20"/>
              <p:cNvSpPr>
                <a:spLocks noChangeShapeType="1"/>
              </p:cNvSpPr>
              <p:nvPr/>
            </p:nvSpPr>
            <p:spPr bwMode="auto">
              <a:xfrm rot="-5400000">
                <a:off x="4904" y="3440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Text Box 21"/>
              <p:cNvSpPr txBox="1">
                <a:spLocks noChangeArrowheads="1"/>
              </p:cNvSpPr>
              <p:nvPr/>
            </p:nvSpPr>
            <p:spPr bwMode="auto">
              <a:xfrm>
                <a:off x="4673" y="3746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</a:p>
            </p:txBody>
          </p:sp>
          <p:sp>
            <p:nvSpPr>
              <p:cNvPr id="16424" name="Text Box 22"/>
              <p:cNvSpPr txBox="1">
                <a:spLocks noChangeArrowheads="1"/>
              </p:cNvSpPr>
              <p:nvPr/>
            </p:nvSpPr>
            <p:spPr bwMode="auto">
              <a:xfrm>
                <a:off x="4777" y="3950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25" name="Text Box 23"/>
              <p:cNvSpPr txBox="1">
                <a:spLocks noChangeArrowheads="1"/>
              </p:cNvSpPr>
              <p:nvPr/>
            </p:nvSpPr>
            <p:spPr bwMode="auto">
              <a:xfrm>
                <a:off x="3410" y="3957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26" name="Line 24"/>
              <p:cNvSpPr>
                <a:spLocks noChangeShapeType="1"/>
              </p:cNvSpPr>
              <p:nvPr/>
            </p:nvSpPr>
            <p:spPr bwMode="auto">
              <a:xfrm rot="-5400000">
                <a:off x="3547" y="3434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Text Box 25"/>
              <p:cNvSpPr txBox="1">
                <a:spLocks noChangeArrowheads="1"/>
              </p:cNvSpPr>
              <p:nvPr/>
            </p:nvSpPr>
            <p:spPr bwMode="auto">
              <a:xfrm>
                <a:off x="3318" y="3742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28" name="Line 26"/>
              <p:cNvSpPr>
                <a:spLocks noChangeShapeType="1"/>
              </p:cNvSpPr>
              <p:nvPr/>
            </p:nvSpPr>
            <p:spPr bwMode="auto">
              <a:xfrm rot="-5400000">
                <a:off x="2801" y="3439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9" name="Text Box 27"/>
              <p:cNvSpPr txBox="1">
                <a:spLocks noChangeArrowheads="1"/>
              </p:cNvSpPr>
              <p:nvPr/>
            </p:nvSpPr>
            <p:spPr bwMode="auto">
              <a:xfrm>
                <a:off x="2688" y="3744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30" name="Line 28"/>
              <p:cNvSpPr>
                <a:spLocks noChangeShapeType="1"/>
              </p:cNvSpPr>
              <p:nvPr/>
            </p:nvSpPr>
            <p:spPr bwMode="auto">
              <a:xfrm>
                <a:off x="5206" y="1843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1" name="Line 29"/>
              <p:cNvSpPr>
                <a:spLocks noChangeShapeType="1"/>
              </p:cNvSpPr>
              <p:nvPr/>
            </p:nvSpPr>
            <p:spPr bwMode="auto">
              <a:xfrm>
                <a:off x="5195" y="1033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2" name="Text Box 30"/>
              <p:cNvSpPr txBox="1">
                <a:spLocks noChangeArrowheads="1"/>
              </p:cNvSpPr>
              <p:nvPr/>
            </p:nvSpPr>
            <p:spPr bwMode="auto">
              <a:xfrm>
                <a:off x="4934" y="3491"/>
                <a:ext cx="35" cy="34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sz="1200">
                  <a:latin typeface="Times New Roman" pitchFamily="18" charset="0"/>
                </a:endParaRPr>
              </a:p>
              <a:p>
                <a:pPr eaLnBrk="1" hangingPunct="1"/>
                <a:endParaRPr lang="en-US" sz="1200">
                  <a:latin typeface="Times New Roman" pitchFamily="18" charset="0"/>
                </a:endParaRPr>
              </a:p>
              <a:p>
                <a:pPr eaLnBrk="1" hangingPunct="1"/>
                <a:endParaRPr lang="en-US"/>
              </a:p>
            </p:txBody>
          </p:sp>
          <p:sp>
            <p:nvSpPr>
              <p:cNvPr id="16433" name="Line 31"/>
              <p:cNvSpPr>
                <a:spLocks noChangeShapeType="1"/>
              </p:cNvSpPr>
              <p:nvPr/>
            </p:nvSpPr>
            <p:spPr bwMode="auto">
              <a:xfrm>
                <a:off x="4054" y="3491"/>
                <a:ext cx="869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Line 32"/>
              <p:cNvSpPr>
                <a:spLocks noChangeShapeType="1"/>
              </p:cNvSpPr>
              <p:nvPr/>
            </p:nvSpPr>
            <p:spPr bwMode="auto">
              <a:xfrm>
                <a:off x="4054" y="3525"/>
                <a:ext cx="869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Line 33"/>
              <p:cNvSpPr>
                <a:spLocks noChangeShapeType="1"/>
              </p:cNvSpPr>
              <p:nvPr/>
            </p:nvSpPr>
            <p:spPr bwMode="auto">
              <a:xfrm rot="-5400000">
                <a:off x="3307" y="3314"/>
                <a:ext cx="3" cy="152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Line 34"/>
              <p:cNvSpPr>
                <a:spLocks noChangeShapeType="1"/>
              </p:cNvSpPr>
              <p:nvPr/>
            </p:nvSpPr>
            <p:spPr bwMode="auto">
              <a:xfrm rot="10800000" flipH="1">
                <a:off x="5614" y="1008"/>
                <a:ext cx="2" cy="15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Rectangle 35"/>
              <p:cNvSpPr>
                <a:spLocks noChangeArrowheads="1"/>
              </p:cNvSpPr>
              <p:nvPr/>
            </p:nvSpPr>
            <p:spPr bwMode="auto">
              <a:xfrm>
                <a:off x="2574" y="3742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8" name="Rectangle 36"/>
              <p:cNvSpPr>
                <a:spLocks noChangeArrowheads="1"/>
              </p:cNvSpPr>
              <p:nvPr/>
            </p:nvSpPr>
            <p:spPr bwMode="auto">
              <a:xfrm>
                <a:off x="4015" y="3107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9" name="Rectangle 37"/>
              <p:cNvSpPr>
                <a:spLocks noChangeArrowheads="1"/>
              </p:cNvSpPr>
              <p:nvPr/>
            </p:nvSpPr>
            <p:spPr bwMode="auto">
              <a:xfrm>
                <a:off x="5129" y="1348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0" name="Text Box 80"/>
              <p:cNvSpPr txBox="1">
                <a:spLocks noChangeArrowheads="1"/>
              </p:cNvSpPr>
              <p:nvPr/>
            </p:nvSpPr>
            <p:spPr bwMode="auto">
              <a:xfrm rot="-5400000">
                <a:off x="5043" y="1245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</a:p>
            </p:txBody>
          </p:sp>
          <p:sp>
            <p:nvSpPr>
              <p:cNvPr id="16441" name="Text Box 81"/>
              <p:cNvSpPr txBox="1">
                <a:spLocks noChangeArrowheads="1"/>
              </p:cNvSpPr>
              <p:nvPr/>
            </p:nvSpPr>
            <p:spPr bwMode="auto">
              <a:xfrm rot="-5400000">
                <a:off x="5138" y="1945"/>
                <a:ext cx="464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  <a:p>
                <a:pPr algn="ctr" eaLnBrk="1" hangingPunct="1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42" name="Text Box 82"/>
              <p:cNvSpPr txBox="1">
                <a:spLocks noChangeArrowheads="1"/>
              </p:cNvSpPr>
              <p:nvPr/>
            </p:nvSpPr>
            <p:spPr bwMode="auto">
              <a:xfrm rot="-5400000">
                <a:off x="5064" y="3309"/>
                <a:ext cx="512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TILE_WIDTHE</a:t>
                </a:r>
                <a:endParaRPr lang="en-US" sz="900">
                  <a:solidFill>
                    <a:schemeClr val="bg1"/>
                  </a:solidFill>
                </a:endParaRPr>
              </a:p>
            </p:txBody>
          </p:sp>
          <p:sp>
            <p:nvSpPr>
              <p:cNvPr id="16443" name="Text Box 83"/>
              <p:cNvSpPr txBox="1">
                <a:spLocks noChangeArrowheads="1"/>
              </p:cNvSpPr>
              <p:nvPr/>
            </p:nvSpPr>
            <p:spPr bwMode="auto">
              <a:xfrm rot="-5400000">
                <a:off x="5405" y="3283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44" name="Text Box 84"/>
              <p:cNvSpPr txBox="1">
                <a:spLocks noChangeArrowheads="1"/>
              </p:cNvSpPr>
              <p:nvPr/>
            </p:nvSpPr>
            <p:spPr bwMode="auto">
              <a:xfrm rot="-5400000">
                <a:off x="5387" y="1525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45" name="Text Box 85"/>
              <p:cNvSpPr txBox="1">
                <a:spLocks noChangeArrowheads="1"/>
              </p:cNvSpPr>
              <p:nvPr/>
            </p:nvSpPr>
            <p:spPr bwMode="auto">
              <a:xfrm>
                <a:off x="2544" y="3120"/>
                <a:ext cx="517" cy="501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6" name="Text Box 86"/>
              <p:cNvSpPr txBox="1">
                <a:spLocks noChangeArrowheads="1"/>
              </p:cNvSpPr>
              <p:nvPr/>
            </p:nvSpPr>
            <p:spPr bwMode="auto">
              <a:xfrm>
                <a:off x="4656" y="1008"/>
                <a:ext cx="513" cy="555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7" name="Text Box 87"/>
              <p:cNvSpPr txBox="1">
                <a:spLocks noChangeArrowheads="1"/>
              </p:cNvSpPr>
              <p:nvPr/>
            </p:nvSpPr>
            <p:spPr bwMode="auto">
              <a:xfrm>
                <a:off x="2544" y="3456"/>
                <a:ext cx="1512" cy="7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8" name="Text Box 88"/>
              <p:cNvSpPr txBox="1">
                <a:spLocks noChangeArrowheads="1"/>
              </p:cNvSpPr>
              <p:nvPr/>
            </p:nvSpPr>
            <p:spPr bwMode="auto">
              <a:xfrm>
                <a:off x="4944" y="1008"/>
                <a:ext cx="48" cy="1536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</p:grpSp>
        <p:sp>
          <p:nvSpPr>
            <p:cNvPr id="16390" name="Line 92"/>
            <p:cNvSpPr>
              <a:spLocks noChangeShapeType="1"/>
            </p:cNvSpPr>
            <p:nvPr/>
          </p:nvSpPr>
          <p:spPr bwMode="auto">
            <a:xfrm>
              <a:off x="4705350" y="827087"/>
              <a:ext cx="13541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Line 93"/>
            <p:cNvSpPr>
              <a:spLocks noChangeShapeType="1"/>
            </p:cNvSpPr>
            <p:nvPr/>
          </p:nvSpPr>
          <p:spPr bwMode="auto">
            <a:xfrm>
              <a:off x="5416550" y="914400"/>
              <a:ext cx="0" cy="1220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Text Box 94"/>
            <p:cNvSpPr txBox="1">
              <a:spLocks noChangeArrowheads="1"/>
            </p:cNvSpPr>
            <p:nvPr/>
          </p:nvSpPr>
          <p:spPr bwMode="auto">
            <a:xfrm rot="5400000">
              <a:off x="4370387" y="1676400"/>
              <a:ext cx="1852613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>
                  <a:latin typeface="Palatino"/>
                </a:rPr>
                <a:t>m*TILE_WIDTH</a:t>
              </a:r>
            </a:p>
          </p:txBody>
        </p:sp>
        <p:sp>
          <p:nvSpPr>
            <p:cNvPr id="16397" name="Line 102"/>
            <p:cNvSpPr>
              <a:spLocks noChangeShapeType="1"/>
            </p:cNvSpPr>
            <p:nvPr/>
          </p:nvSpPr>
          <p:spPr bwMode="auto">
            <a:xfrm>
              <a:off x="2192338" y="4256087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Text Box 103"/>
            <p:cNvSpPr txBox="1">
              <a:spLocks noChangeArrowheads="1"/>
            </p:cNvSpPr>
            <p:nvPr/>
          </p:nvSpPr>
          <p:spPr bwMode="auto">
            <a:xfrm>
              <a:off x="1939925" y="3830637"/>
              <a:ext cx="186531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latin typeface="Palatino"/>
                </a:rPr>
                <a:t>m*TILE_WIDTH</a:t>
              </a:r>
            </a:p>
          </p:txBody>
        </p:sp>
        <p:sp>
          <p:nvSpPr>
            <p:cNvPr id="16399" name="TextBox 1"/>
            <p:cNvSpPr txBox="1">
              <a:spLocks noChangeArrowheads="1"/>
            </p:cNvSpPr>
            <p:nvPr/>
          </p:nvSpPr>
          <p:spPr bwMode="auto">
            <a:xfrm>
              <a:off x="5016500" y="457200"/>
              <a:ext cx="6477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/>
                <a:t>Col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1828800" y="3373437"/>
              <a:ext cx="0" cy="15287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1" name="TextBox 4"/>
            <p:cNvSpPr txBox="1">
              <a:spLocks noChangeArrowheads="1"/>
            </p:cNvSpPr>
            <p:nvPr/>
          </p:nvSpPr>
          <p:spPr bwMode="auto">
            <a:xfrm>
              <a:off x="1066800" y="3846512"/>
              <a:ext cx="8016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/>
                <a:t>Row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192338" y="4156074"/>
              <a:ext cx="124618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3" name="TextBox 7"/>
            <p:cNvSpPr txBox="1">
              <a:spLocks noChangeArrowheads="1"/>
            </p:cNvSpPr>
            <p:nvPr/>
          </p:nvSpPr>
          <p:spPr bwMode="auto">
            <a:xfrm rot="5555814">
              <a:off x="5598319" y="1704181"/>
              <a:ext cx="5953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3200"/>
                <a:t>…</a:t>
              </a:r>
            </a:p>
          </p:txBody>
        </p:sp>
        <p:sp>
          <p:nvSpPr>
            <p:cNvPr id="16404" name="TextBox 8"/>
            <p:cNvSpPr txBox="1">
              <a:spLocks noChangeArrowheads="1"/>
            </p:cNvSpPr>
            <p:nvPr/>
          </p:nvSpPr>
          <p:spPr bwMode="auto">
            <a:xfrm>
              <a:off x="2960688" y="4278312"/>
              <a:ext cx="5953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3200"/>
                <a:t>…</a:t>
              </a:r>
            </a:p>
          </p:txBody>
        </p:sp>
      </p:grpSp>
      <p:sp>
        <p:nvSpPr>
          <p:cNvPr id="65" name="TextBox 2"/>
          <p:cNvSpPr txBox="1">
            <a:spLocks noChangeArrowheads="1"/>
          </p:cNvSpPr>
          <p:nvPr/>
        </p:nvSpPr>
        <p:spPr bwMode="auto">
          <a:xfrm>
            <a:off x="240506" y="836613"/>
            <a:ext cx="61722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tx1"/>
                </a:solidFill>
              </a:rPr>
              <a:t>However, M and N are dynamically allocated and can only use 1D indexing:</a:t>
            </a: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M[Row][m*</a:t>
            </a:r>
            <a:r>
              <a:rPr lang="en-US" dirty="0" err="1">
                <a:solidFill>
                  <a:schemeClr val="tx1"/>
                </a:solidFill>
              </a:rPr>
              <a:t>TILE_WIDTH+tx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M[Row*Width + m*TILE_WIDTH + </a:t>
            </a:r>
            <a:r>
              <a:rPr lang="en-US" dirty="0" err="1">
                <a:solidFill>
                  <a:schemeClr val="tx1"/>
                </a:solidFill>
              </a:rPr>
              <a:t>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N[m*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N[(m*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) * Width + Col]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69" y="26720"/>
            <a:ext cx="8305800" cy="940068"/>
          </a:xfrm>
        </p:spPr>
        <p:txBody>
          <a:bodyPr/>
          <a:lstStyle/>
          <a:p>
            <a:r>
              <a:rPr lang="en-US" dirty="0" smtClean="0"/>
              <a:t>Loading Input Tile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9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63E4636-9266-4B7A-87F1-22DDD0C7925F}" type="slidenum">
              <a:rPr lang="en-US" sz="1400" smtClean="0">
                <a:latin typeface="Times New Roman" pitchFamily="18" charset="0"/>
              </a:rPr>
              <a:pPr eaLnBrk="1" hangingPunct="1"/>
              <a:t>37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481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Tiled Matrix Multiplication Kernel</a:t>
            </a: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686800" cy="6172200"/>
          </a:xfrm>
          <a:noFill/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__global__ void MatrixMulKernel(float* d_M, float* d_N, float* d_P, int Width)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{</a:t>
            </a:r>
            <a:endParaRPr lang="en-US" sz="16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__shared__ </a:t>
            </a:r>
            <a:r>
              <a:rPr lang="en-US" sz="1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ds_M[TILE_WIDTH][TILE_WIDTH];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__shared__ </a:t>
            </a:r>
            <a:r>
              <a:rPr lang="en-US" sz="1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ds_N[TILE_WIDTH][TILE_WIDTH];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3.  int bx = blockIdx.x;  int by = blockIdx.y;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4.  int tx = threadIdx.x; int ty = threadIdx.y;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// Identify the row and column of the Pd element to work on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5.  int Row = by * TILE_WIDTH + ty;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6.  int Col = bx * TILE_WIDTH + tx;</a:t>
            </a:r>
            <a:endParaRPr lang="en-US" sz="700" smtClean="0">
              <a:latin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7.  float Pvalue = 0;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// Loop over the Md and Nd tiles required to compute the Pd element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8.   for (int m = 0; m &lt; Width/TILE_WIDTH; ++m) {</a:t>
            </a:r>
            <a:endParaRPr lang="en-US" sz="14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// Coolaborative loading of Md and Nd tiles into shared memory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9.	  ds_M[ty][tx] = d_M[Row*Width + m*TILE_WIDTH+tx];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 startAt="10"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  ds_N[ty][tx] = d_N[Col+(m*TILE_WIDTH+ty)*Width];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 startAt="10"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  __syncthreads();</a:t>
            </a:r>
            <a:endParaRPr lang="en-US" sz="9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12.   for (int k = 0; k &lt; TILE_WIDTH; ++k)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13.		 Pvalue += ds_M[ty][k] * ds_N[k][tx];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14. 	  __synchthreads();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15.}	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16.   d_P[Row*Width+Col] = Pvalue;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12352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dirty="0" smtClean="0"/>
              <a:t>Compare with the Base Kernel</a:t>
            </a:r>
            <a:endParaRPr lang="en-US" sz="32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Pd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Row = blockIdx.y*TILE_WIDTH + 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Pd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Col = blockIdx.x*TILE_WIDTH + 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Pvalue += d_M[Row*Width+k]*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38</a:t>
            </a:fld>
            <a:endParaRPr lang="en-US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074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728829EF-1137-4B12-994F-1E44DB3F90D8}" type="slidenum">
              <a:rPr lang="en-US" sz="1400" smtClean="0">
                <a:latin typeface="Times New Roman" pitchFamily="18" charset="0"/>
              </a:rPr>
              <a:pPr eaLnBrk="1" hangingPunct="1"/>
              <a:t>39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First-order Size Considerations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305800" cy="4724400"/>
          </a:xfrm>
        </p:spPr>
        <p:txBody>
          <a:bodyPr/>
          <a:lstStyle/>
          <a:p>
            <a:pPr eaLnBrk="1" hangingPunct="1"/>
            <a:r>
              <a:rPr lang="en-US" smtClean="0"/>
              <a:t>Each </a:t>
            </a:r>
            <a:r>
              <a:rPr lang="en-US" smtClean="0">
                <a:solidFill>
                  <a:schemeClr val="accent2"/>
                </a:solidFill>
              </a:rPr>
              <a:t>thread block</a:t>
            </a:r>
            <a:r>
              <a:rPr lang="en-US" smtClean="0"/>
              <a:t> should have many threads</a:t>
            </a:r>
          </a:p>
          <a:p>
            <a:pPr lvl="1" eaLnBrk="1" hangingPunct="1"/>
            <a:r>
              <a:rPr lang="en-US" smtClean="0"/>
              <a:t>TILE_WIDTH of 16 gives 16*16 = 256 threads</a:t>
            </a:r>
          </a:p>
          <a:p>
            <a:pPr lvl="1" eaLnBrk="1" hangingPunct="1"/>
            <a:r>
              <a:rPr lang="en-US" smtClean="0"/>
              <a:t>TILE_WIDTH of 32 gives 32*32 = 1024 threads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For 16, each block performs 2*256 = 512 float loads from global memory for 256 * (2*16) = 8,192 mul/add operations.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 32, each block performs 2*1024 = 2048 float loads from global memory for 1024 * (2*32) = 65,536 mul/add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A9117400-FA4F-4BBC-8ADA-7D985CC3F142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Going back to the program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instruction needs to be fetched from memory, decoded, then executed.</a:t>
            </a:r>
          </a:p>
          <a:p>
            <a:pPr lvl="1" eaLnBrk="1" hangingPunct="1"/>
            <a:r>
              <a:rPr lang="en-US" smtClean="0"/>
              <a:t>The decode stage typically accesses register file</a:t>
            </a:r>
          </a:p>
          <a:p>
            <a:pPr eaLnBrk="1" hangingPunct="1"/>
            <a:r>
              <a:rPr lang="en-US" smtClean="0"/>
              <a:t>Instructions come in three flavors: Operate, Data transfer, and Program Control Flow.</a:t>
            </a:r>
          </a:p>
          <a:p>
            <a:pPr eaLnBrk="1" hangingPunct="1"/>
            <a:r>
              <a:rPr lang="en-US" smtClean="0"/>
              <a:t>An example instruction cycle is the following:</a:t>
            </a:r>
          </a:p>
          <a:p>
            <a:pPr eaLnBrk="1" hangingPunct="1">
              <a:buFontTx/>
              <a:buNone/>
            </a:pPr>
            <a:endParaRPr lang="en-US" sz="1200" smtClean="0"/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Memory</a:t>
            </a:r>
          </a:p>
        </p:txBody>
      </p:sp>
    </p:spTree>
    <p:extLst>
      <p:ext uri="{BB962C8B-B14F-4D97-AF65-F5344CB8AC3E}">
        <p14:creationId xmlns:p14="http://schemas.microsoft.com/office/powerpoint/2010/main" val="3346553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FBEC2B4-03D6-47B5-8FFD-A2A834A1724F}" type="slidenum">
              <a:rPr lang="en-US" sz="1400" smtClean="0">
                <a:latin typeface="Times New Roman" pitchFamily="18" charset="0"/>
              </a:rPr>
              <a:pPr eaLnBrk="1" hangingPunct="1"/>
              <a:t>40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Shared Memory and Threading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Each SM in Fermi has 16KB or 48KB shared memory*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SM size is implementation dependent!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For TILE_WIDTH = 16, each thread block uses 2*256*4B = 2KB of shared memory. 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Can potentially have up to 8 Thread Blocks actively executing </a:t>
            </a:r>
          </a:p>
          <a:p>
            <a:pPr lvl="2" eaLnBrk="1" hangingPunct="1"/>
            <a:r>
              <a:rPr lang="en-US" altLang="zh-TW" sz="1800" dirty="0" smtClean="0">
                <a:ea typeface="PMingLiU" pitchFamily="18" charset="-120"/>
              </a:rPr>
              <a:t>This allows up to 8*512 = 4,096 pending loads. (2 per thread, 256 threads per block)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The next TILE_WIDTH 32 would lead to 2*32*32*4B= 8KB shared memory usage per thread block, allowing 2 or 6 thread blocks active at the same time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Using 16x16 tiling, we reduce the accesses to the global memory by a factor of 16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The 150GB/s bandwidth can now support (150/4)*16 = 600GFLOPS!</a:t>
            </a:r>
          </a:p>
          <a:p>
            <a:pPr eaLnBrk="1" hangingPunct="1">
              <a:buFontTx/>
              <a:buNone/>
            </a:pPr>
            <a:r>
              <a:rPr lang="en-US" altLang="zh-TW" sz="2400" dirty="0" smtClean="0">
                <a:ea typeface="PMingLiU" pitchFamily="18" charset="-120"/>
              </a:rPr>
              <a:t>				*Configurable </a:t>
            </a:r>
            <a:r>
              <a:rPr lang="en-US" altLang="zh-TW" sz="2400" dirty="0" err="1" smtClean="0">
                <a:ea typeface="PMingLiU" pitchFamily="18" charset="-120"/>
              </a:rPr>
              <a:t>vs</a:t>
            </a:r>
            <a:r>
              <a:rPr lang="en-US" altLang="zh-TW" sz="2400" dirty="0" smtClean="0">
                <a:ea typeface="PMingLiU" pitchFamily="18" charset="-120"/>
              </a:rPr>
              <a:t> L1, total 64KB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 if the matrix size is not a multiple of width?</a:t>
            </a:r>
          </a:p>
          <a:p>
            <a:pPr lvl="1"/>
            <a:r>
              <a:rPr lang="en-US" dirty="0" smtClean="0"/>
              <a:t>Tricky problem, lets work through an example</a:t>
            </a:r>
          </a:p>
          <a:p>
            <a:r>
              <a:rPr lang="en-US" dirty="0" smtClean="0"/>
              <a:t>Too many boundary checks can cause control divergence and overhead</a:t>
            </a:r>
          </a:p>
          <a:p>
            <a:r>
              <a:rPr lang="en-US" dirty="0" smtClean="0"/>
              <a:t>Something that you have to work through for lab 2</a:t>
            </a:r>
          </a:p>
          <a:p>
            <a:pPr lvl="1"/>
            <a:r>
              <a:rPr lang="en-US" dirty="0" smtClean="0"/>
              <a:t>I’ll start a piazza discussion on </a:t>
            </a:r>
            <a:r>
              <a:rPr lang="en-US" smtClean="0"/>
              <a:t>the topic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69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719"/>
            <a:ext cx="8305800" cy="811481"/>
          </a:xfrm>
        </p:spPr>
        <p:txBody>
          <a:bodyPr/>
          <a:lstStyle/>
          <a:p>
            <a:r>
              <a:rPr lang="en-US" dirty="0" smtClean="0"/>
              <a:t>Device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4572000"/>
          </a:xfrm>
        </p:spPr>
        <p:txBody>
          <a:bodyPr/>
          <a:lstStyle/>
          <a:p>
            <a:r>
              <a:rPr lang="en-US" dirty="0" smtClean="0"/>
              <a:t>Number of devices in the system</a:t>
            </a:r>
          </a:p>
          <a:p>
            <a:pPr marL="914400" lvl="2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dev_count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err="1" smtClean="0"/>
              <a:t>cudaGetDeviceCount</a:t>
            </a:r>
            <a:r>
              <a:rPr lang="en-US" dirty="0" smtClean="0"/>
              <a:t>( &amp;</a:t>
            </a:r>
            <a:r>
              <a:rPr lang="en-US" dirty="0" err="1" smtClean="0"/>
              <a:t>dev_count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Capability of devices</a:t>
            </a:r>
            <a:endParaRPr lang="en-US" dirty="0"/>
          </a:p>
          <a:p>
            <a:pPr marL="914400" lvl="2" indent="0">
              <a:buNone/>
            </a:pPr>
            <a:r>
              <a:rPr lang="en-US" dirty="0" err="1"/>
              <a:t>cudaDeviceProp</a:t>
            </a:r>
            <a:r>
              <a:rPr lang="en-US" dirty="0"/>
              <a:t>	</a:t>
            </a:r>
            <a:r>
              <a:rPr lang="en-US" dirty="0" err="1"/>
              <a:t>dev_prop</a:t>
            </a:r>
            <a:r>
              <a:rPr lang="en-US" dirty="0" smtClean="0"/>
              <a:t>;</a:t>
            </a:r>
            <a:endParaRPr lang="en-US" sz="4000" dirty="0"/>
          </a:p>
          <a:p>
            <a:pPr marL="914400" lvl="2" indent="0">
              <a:buNone/>
            </a:pPr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dev_count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  <a:endParaRPr lang="en-US" sz="3200" dirty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err="1" smtClean="0"/>
              <a:t>cudaGetDeviceProperties</a:t>
            </a:r>
            <a:r>
              <a:rPr lang="en-US" dirty="0"/>
              <a:t>( &amp;</a:t>
            </a:r>
            <a:r>
              <a:rPr lang="en-US" dirty="0" err="1"/>
              <a:t>dev_prop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 smtClean="0"/>
              <a:t>);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</a:t>
            </a:r>
            <a:r>
              <a:rPr lang="en-US" sz="2000" dirty="0" smtClean="0"/>
              <a:t>// </a:t>
            </a:r>
            <a:r>
              <a:rPr lang="en-US" sz="2000" dirty="0"/>
              <a:t>decide if device has sufficient resources and </a:t>
            </a:r>
            <a:r>
              <a:rPr lang="en-US" sz="2000" dirty="0" smtClean="0"/>
              <a:t>capabilities</a:t>
            </a:r>
            <a:r>
              <a:rPr lang="en-US" dirty="0"/>
              <a:t> </a:t>
            </a:r>
            <a:endParaRPr lang="en-US" sz="4000" dirty="0"/>
          </a:p>
          <a:p>
            <a:pPr marL="914400" lvl="2" indent="0">
              <a:buNone/>
            </a:pPr>
            <a:r>
              <a:rPr lang="en-US" dirty="0" smtClean="0"/>
              <a:t>}</a:t>
            </a:r>
            <a:endParaRPr lang="en-US" sz="3200" dirty="0"/>
          </a:p>
          <a:p>
            <a:r>
              <a:rPr lang="en-US" dirty="0" err="1" smtClean="0"/>
              <a:t>cudaDeviceProp</a:t>
            </a:r>
            <a:r>
              <a:rPr lang="en-US" dirty="0" smtClean="0"/>
              <a:t> is a built-in C structure type </a:t>
            </a:r>
          </a:p>
          <a:p>
            <a:pPr lvl="1"/>
            <a:r>
              <a:rPr lang="en-US" dirty="0" err="1" smtClean="0"/>
              <a:t>dev_prop.dev_prop.maxThreadsPerBlock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ev_prop.sharedMemoryPerBlock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pPr marL="914400" lvl="2" indent="0">
              <a:buNone/>
            </a:pP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6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1EDFA49A-DF5F-4D56-824C-A24F14545CD7}" type="slidenum">
              <a:rPr lang="en-US" sz="1400" smtClean="0">
                <a:latin typeface="Times New Roman" pitchFamily="18" charset="0"/>
              </a:rPr>
              <a:pPr eaLnBrk="1" hangingPunct="1"/>
              <a:t>43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990600" y="4724400"/>
            <a:ext cx="6781800" cy="5334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6096000" y="2971800"/>
            <a:ext cx="13716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5867400" y="3276600"/>
            <a:ext cx="13716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990600" y="1295400"/>
            <a:ext cx="5257800" cy="7620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305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Global variables declaration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__host__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__device__... __global__, __constant__, __texture__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Function prototypes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__global__ void kernelOne(…)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float handyFunction(…)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Main ()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allocate memory space on the device – cudaMalloc(&amp;d_GlblVarPtr, bytes 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transfer data from host to device – cudaMemCpy(d_GlblVarPtr, h_Gl…)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execution configuration setup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kernel call – kernelOne&lt;&lt;&lt;execution configuration&gt;&gt;&gt;( args… 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transfer results from device to host – cudaMemCpy(h_GlblVarPtr,…)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optional: compare against golden (host computed) solution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Kernel – void kernelOne(type args,…)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variables declaration - auto, __shared__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automatic variables</a:t>
            </a:r>
            <a:r>
              <a:rPr lang="en-US" sz="1400" smtClean="0">
                <a:latin typeface="Arial Unicode MS" pitchFamily="34" charset="-128"/>
              </a:rPr>
              <a:t> transparently assigned to registers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syncthreads()…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Other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float handyFunction(int inVar…);										</a:t>
            </a:r>
          </a:p>
          <a:p>
            <a:pPr eaLnBrk="1" hangingPunct="1">
              <a:lnSpc>
                <a:spcPct val="80000"/>
              </a:lnSpc>
            </a:pPr>
            <a:endParaRPr lang="en-US" sz="1600" smtClean="0">
              <a:latin typeface="Arial Unicode MS" pitchFamily="34" charset="-128"/>
            </a:endParaRPr>
          </a:p>
        </p:txBody>
      </p:sp>
      <p:sp>
        <p:nvSpPr>
          <p:cNvPr id="31752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pPr eaLnBrk="1" hangingPunct="1"/>
            <a:r>
              <a:rPr lang="en-US" smtClean="0"/>
              <a:t>Summary- Typical Structure of a CUDA Program</a:t>
            </a:r>
          </a:p>
        </p:txBody>
      </p:sp>
      <p:sp>
        <p:nvSpPr>
          <p:cNvPr id="31753" name="AutoShape 8"/>
          <p:cNvSpPr>
            <a:spLocks noChangeArrowheads="1"/>
          </p:cNvSpPr>
          <p:nvPr/>
        </p:nvSpPr>
        <p:spPr bwMode="auto">
          <a:xfrm rot="-5685818">
            <a:off x="7728744" y="3548856"/>
            <a:ext cx="688975" cy="296863"/>
          </a:xfrm>
          <a:prstGeom prst="curvedUpArrow">
            <a:avLst>
              <a:gd name="adj1" fmla="val 46417"/>
              <a:gd name="adj2" fmla="val 928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8153400" y="3733800"/>
            <a:ext cx="990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repeat</a:t>
            </a:r>
          </a:p>
          <a:p>
            <a:pPr eaLnBrk="1" hangingPunct="1"/>
            <a:r>
              <a:rPr lang="en-US"/>
              <a:t>as needed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4!</a:t>
            </a:r>
            <a:endParaRPr lang="en-US" dirty="0"/>
          </a:p>
        </p:txBody>
      </p:sp>
      <p:sp>
        <p:nvSpPr>
          <p:cNvPr id="3277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277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21888B9F-B1BE-4995-A091-A2C097CFCFCC}" type="slidenum">
              <a:rPr lang="en-US" sz="1400" smtClean="0">
                <a:latin typeface="Times New Roman" pitchFamily="18" charset="0"/>
              </a:rPr>
              <a:pPr eaLnBrk="1" hangingPunct="1"/>
              <a:t>44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55C2E72-148D-41A8-90D6-01E10090ECBB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Operate Instructions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operate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ADD R1, R2, R3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99685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AF1787A-C22B-45D4-9B05-48753DBA57E5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Memory Access Instructions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 of memory access instruction: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LDR R1, R2, #2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STR	R1, R2, #2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Fetch | Decode | Execute | Memory</a:t>
            </a:r>
          </a:p>
        </p:txBody>
      </p:sp>
    </p:spTree>
    <p:extLst>
      <p:ext uri="{BB962C8B-B14F-4D97-AF65-F5344CB8AC3E}">
        <p14:creationId xmlns:p14="http://schemas.microsoft.com/office/powerpoint/2010/main" val="982601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2690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3E1C74A-7ECE-4C50-9CA8-8C6BB442703E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Registers vs Memory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Registers are “free” </a:t>
            </a:r>
          </a:p>
          <a:p>
            <a:pPr lvl="1" eaLnBrk="1" hangingPunct="1"/>
            <a:r>
              <a:rPr lang="en-US" dirty="0" smtClean="0"/>
              <a:t>No additional memory access instruction</a:t>
            </a:r>
          </a:p>
          <a:p>
            <a:pPr lvl="1" eaLnBrk="1" hangingPunct="1"/>
            <a:r>
              <a:rPr lang="en-US" dirty="0" smtClean="0"/>
              <a:t>Very fast to use, however, there are very few of them</a:t>
            </a:r>
          </a:p>
          <a:p>
            <a:pPr eaLnBrk="1" hangingPunct="1"/>
            <a:r>
              <a:rPr lang="en-US" dirty="0" smtClean="0"/>
              <a:t>Memory is expensive (slow), but very large</a:t>
            </a:r>
          </a:p>
        </p:txBody>
      </p:sp>
      <p:pic>
        <p:nvPicPr>
          <p:cNvPr id="23558" name="Picture 31" descr="von_neuma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57600"/>
            <a:ext cx="3352800" cy="29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40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5A92C18-71D3-4A4D-92BD-5421FCA77A81}" type="slidenum">
              <a:rPr lang="en-US" sz="1400" smtClean="0">
                <a:latin typeface="Times New Roman" pitchFamily="18" charset="0"/>
              </a:rPr>
              <a:pPr eaLnBrk="1" hangingPunct="1"/>
              <a:t>8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066800"/>
          </a:xfrm>
        </p:spPr>
        <p:txBody>
          <a:bodyPr/>
          <a:lstStyle/>
          <a:p>
            <a:pPr eaLnBrk="1" hangingPunct="1"/>
            <a:r>
              <a:rPr lang="en-US" sz="3600" smtClean="0"/>
              <a:t>Programmer View of  CUDA Memories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4267200" cy="2741613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Each thread can:</a:t>
            </a:r>
          </a:p>
          <a:p>
            <a:pPr marL="974725" lvl="1" indent="-403225" eaLnBrk="1" hangingPunct="1"/>
            <a:r>
              <a:rPr lang="en-US" sz="2100" smtClean="0"/>
              <a:t>Read/write per-thread </a:t>
            </a:r>
            <a:r>
              <a:rPr lang="en-US" sz="2100" b="1" smtClean="0">
                <a:solidFill>
                  <a:schemeClr val="accent2"/>
                </a:solidFill>
              </a:rPr>
              <a:t>registers (~1 cycle)</a:t>
            </a:r>
          </a:p>
          <a:p>
            <a:pPr marL="974725" lvl="1" indent="-403225" eaLnBrk="1" hangingPunct="1"/>
            <a:r>
              <a:rPr lang="en-US" sz="2100" smtClean="0"/>
              <a:t>Read/write per-block </a:t>
            </a:r>
            <a:r>
              <a:rPr lang="en-US" sz="2100" b="1" smtClean="0">
                <a:solidFill>
                  <a:schemeClr val="accent2"/>
                </a:solidFill>
              </a:rPr>
              <a:t>shared memory (~5 cycles)</a:t>
            </a:r>
          </a:p>
          <a:p>
            <a:pPr marL="974725" lvl="1" indent="-403225" eaLnBrk="1" hangingPunct="1"/>
            <a:r>
              <a:rPr lang="en-US" sz="2100" smtClean="0"/>
              <a:t>Read/write per-grid </a:t>
            </a:r>
            <a:r>
              <a:rPr lang="en-US" sz="2100" b="1" smtClean="0">
                <a:solidFill>
                  <a:schemeClr val="accent2"/>
                </a:solidFill>
              </a:rPr>
              <a:t>global memory (~500 cycles)</a:t>
            </a:r>
          </a:p>
          <a:p>
            <a:pPr marL="974725" lvl="1" indent="-403225" eaLnBrk="1" hangingPunct="1"/>
            <a:r>
              <a:rPr lang="en-US" sz="2100" smtClean="0"/>
              <a:t>Read/only per-grid</a:t>
            </a:r>
            <a:r>
              <a:rPr lang="en-US" sz="2100" smtClean="0">
                <a:solidFill>
                  <a:schemeClr val="accent2"/>
                </a:solidFill>
              </a:rPr>
              <a:t> </a:t>
            </a:r>
            <a:r>
              <a:rPr lang="en-US" sz="2100" b="1" smtClean="0">
                <a:solidFill>
                  <a:schemeClr val="accent2"/>
                </a:solidFill>
              </a:rPr>
              <a:t>constant memory (~5 cycles with caching)</a:t>
            </a:r>
          </a:p>
        </p:txBody>
      </p:sp>
      <p:grpSp>
        <p:nvGrpSpPr>
          <p:cNvPr id="4101" name="Group 86"/>
          <p:cNvGrpSpPr>
            <a:grpSpLocks/>
          </p:cNvGrpSpPr>
          <p:nvPr/>
        </p:nvGrpSpPr>
        <p:grpSpPr bwMode="auto">
          <a:xfrm>
            <a:off x="4572000" y="1751013"/>
            <a:ext cx="4537075" cy="3963987"/>
            <a:chOff x="2880" y="1103"/>
            <a:chExt cx="2858" cy="2497"/>
          </a:xfrm>
        </p:grpSpPr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3403" y="1103"/>
              <a:ext cx="2335" cy="249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Grid</a:t>
              </a:r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441" y="2847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Global Memory</a:t>
              </a:r>
              <a:endParaRPr lang="en-US" sz="12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5" name="Text Box 12"/>
            <p:cNvSpPr txBox="1">
              <a:spLocks noChangeArrowheads="1"/>
            </p:cNvSpPr>
            <p:nvPr/>
          </p:nvSpPr>
          <p:spPr bwMode="auto">
            <a:xfrm>
              <a:off x="3434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Block (0, 0)</a:t>
              </a:r>
            </a:p>
          </p:txBody>
        </p:sp>
        <p:sp>
          <p:nvSpPr>
            <p:cNvPr id="4106" name="Text Box 13"/>
            <p:cNvSpPr txBox="1">
              <a:spLocks noChangeArrowheads="1"/>
            </p:cNvSpPr>
            <p:nvPr/>
          </p:nvSpPr>
          <p:spPr bwMode="auto">
            <a:xfrm>
              <a:off x="3465" y="1735"/>
              <a:ext cx="1060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7" name="Text Box 16"/>
            <p:cNvSpPr txBox="1">
              <a:spLocks noChangeArrowheads="1"/>
            </p:cNvSpPr>
            <p:nvPr/>
          </p:nvSpPr>
          <p:spPr bwMode="auto">
            <a:xfrm>
              <a:off x="3459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8" name="Text Box 17"/>
            <p:cNvSpPr txBox="1">
              <a:spLocks noChangeArrowheads="1"/>
            </p:cNvSpPr>
            <p:nvPr/>
          </p:nvSpPr>
          <p:spPr bwMode="auto">
            <a:xfrm>
              <a:off x="3459" y="2052"/>
              <a:ext cx="392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9" name="Line 18"/>
            <p:cNvSpPr>
              <a:spLocks noChangeShapeType="1"/>
            </p:cNvSpPr>
            <p:nvPr/>
          </p:nvSpPr>
          <p:spPr bwMode="auto">
            <a:xfrm flipV="1">
              <a:off x="3912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9"/>
            <p:cNvSpPr>
              <a:spLocks noChangeShapeType="1"/>
            </p:cNvSpPr>
            <p:nvPr/>
          </p:nvSpPr>
          <p:spPr bwMode="auto">
            <a:xfrm flipV="1">
              <a:off x="3655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21"/>
            <p:cNvSpPr>
              <a:spLocks noChangeShapeType="1"/>
            </p:cNvSpPr>
            <p:nvPr/>
          </p:nvSpPr>
          <p:spPr bwMode="auto">
            <a:xfrm>
              <a:off x="3836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Text Box 26"/>
            <p:cNvSpPr txBox="1">
              <a:spLocks noChangeArrowheads="1"/>
            </p:cNvSpPr>
            <p:nvPr/>
          </p:nvSpPr>
          <p:spPr bwMode="auto">
            <a:xfrm>
              <a:off x="4008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3" name="Text Box 27"/>
            <p:cNvSpPr txBox="1">
              <a:spLocks noChangeArrowheads="1"/>
            </p:cNvSpPr>
            <p:nvPr/>
          </p:nvSpPr>
          <p:spPr bwMode="auto">
            <a:xfrm>
              <a:off x="4008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4" name="Line 28"/>
            <p:cNvSpPr>
              <a:spLocks noChangeShapeType="1"/>
            </p:cNvSpPr>
            <p:nvPr/>
          </p:nvSpPr>
          <p:spPr bwMode="auto">
            <a:xfrm flipV="1">
              <a:off x="4460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29"/>
            <p:cNvSpPr>
              <a:spLocks noChangeShapeType="1"/>
            </p:cNvSpPr>
            <p:nvPr/>
          </p:nvSpPr>
          <p:spPr bwMode="auto">
            <a:xfrm flipV="1">
              <a:off x="4204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31"/>
            <p:cNvSpPr>
              <a:spLocks noChangeShapeType="1"/>
            </p:cNvSpPr>
            <p:nvPr/>
          </p:nvSpPr>
          <p:spPr bwMode="auto">
            <a:xfrm>
              <a:off x="4385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Text Box 35"/>
            <p:cNvSpPr txBox="1">
              <a:spLocks noChangeArrowheads="1"/>
            </p:cNvSpPr>
            <p:nvPr/>
          </p:nvSpPr>
          <p:spPr bwMode="auto">
            <a:xfrm>
              <a:off x="4591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Block (1, 0)</a:t>
              </a:r>
              <a:endParaRPr lang="en-US" sz="18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8" name="Text Box 36"/>
            <p:cNvSpPr txBox="1">
              <a:spLocks noChangeArrowheads="1"/>
            </p:cNvSpPr>
            <p:nvPr/>
          </p:nvSpPr>
          <p:spPr bwMode="auto">
            <a:xfrm>
              <a:off x="4621" y="1735"/>
              <a:ext cx="1061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9" name="Text Box 39"/>
            <p:cNvSpPr txBox="1">
              <a:spLocks noChangeArrowheads="1"/>
            </p:cNvSpPr>
            <p:nvPr/>
          </p:nvSpPr>
          <p:spPr bwMode="auto">
            <a:xfrm>
              <a:off x="4616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0" name="Text Box 40"/>
            <p:cNvSpPr txBox="1">
              <a:spLocks noChangeArrowheads="1"/>
            </p:cNvSpPr>
            <p:nvPr/>
          </p:nvSpPr>
          <p:spPr bwMode="auto">
            <a:xfrm>
              <a:off x="4616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1" name="Line 41"/>
            <p:cNvSpPr>
              <a:spLocks noChangeShapeType="1"/>
            </p:cNvSpPr>
            <p:nvPr/>
          </p:nvSpPr>
          <p:spPr bwMode="auto">
            <a:xfrm flipV="1">
              <a:off x="5068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42"/>
            <p:cNvSpPr>
              <a:spLocks noChangeShapeType="1"/>
            </p:cNvSpPr>
            <p:nvPr/>
          </p:nvSpPr>
          <p:spPr bwMode="auto">
            <a:xfrm flipV="1">
              <a:off x="4812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44"/>
            <p:cNvSpPr>
              <a:spLocks noChangeShapeType="1"/>
            </p:cNvSpPr>
            <p:nvPr/>
          </p:nvSpPr>
          <p:spPr bwMode="auto">
            <a:xfrm>
              <a:off x="4993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Text Box 49"/>
            <p:cNvSpPr txBox="1">
              <a:spLocks noChangeArrowheads="1"/>
            </p:cNvSpPr>
            <p:nvPr/>
          </p:nvSpPr>
          <p:spPr bwMode="auto">
            <a:xfrm>
              <a:off x="5165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5" name="Text Box 50"/>
            <p:cNvSpPr txBox="1">
              <a:spLocks noChangeArrowheads="1"/>
            </p:cNvSpPr>
            <p:nvPr/>
          </p:nvSpPr>
          <p:spPr bwMode="auto">
            <a:xfrm>
              <a:off x="5165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6" name="Line 51"/>
            <p:cNvSpPr>
              <a:spLocks noChangeShapeType="1"/>
            </p:cNvSpPr>
            <p:nvPr/>
          </p:nvSpPr>
          <p:spPr bwMode="auto">
            <a:xfrm flipV="1">
              <a:off x="5617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52"/>
            <p:cNvSpPr>
              <a:spLocks noChangeShapeType="1"/>
            </p:cNvSpPr>
            <p:nvPr/>
          </p:nvSpPr>
          <p:spPr bwMode="auto">
            <a:xfrm flipV="1">
              <a:off x="5360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54"/>
            <p:cNvSpPr>
              <a:spLocks noChangeShapeType="1"/>
            </p:cNvSpPr>
            <p:nvPr/>
          </p:nvSpPr>
          <p:spPr bwMode="auto">
            <a:xfrm>
              <a:off x="5542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Text Box 58"/>
            <p:cNvSpPr txBox="1">
              <a:spLocks noChangeArrowheads="1"/>
            </p:cNvSpPr>
            <p:nvPr/>
          </p:nvSpPr>
          <p:spPr bwMode="auto">
            <a:xfrm>
              <a:off x="2880" y="2844"/>
              <a:ext cx="355" cy="51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Host</a:t>
              </a:r>
            </a:p>
          </p:txBody>
        </p:sp>
        <p:sp>
          <p:nvSpPr>
            <p:cNvPr id="4130" name="Line 60"/>
            <p:cNvSpPr>
              <a:spLocks noChangeShapeType="1"/>
            </p:cNvSpPr>
            <p:nvPr/>
          </p:nvSpPr>
          <p:spPr bwMode="auto">
            <a:xfrm flipV="1">
              <a:off x="3235" y="2978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Text Box 9"/>
            <p:cNvSpPr txBox="1">
              <a:spLocks noChangeArrowheads="1"/>
            </p:cNvSpPr>
            <p:nvPr/>
          </p:nvSpPr>
          <p:spPr bwMode="auto">
            <a:xfrm>
              <a:off x="3441" y="3168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Constant Memory</a:t>
              </a:r>
              <a:endParaRPr lang="en-US" sz="12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32" name="Line 60"/>
            <p:cNvSpPr>
              <a:spLocks noChangeShapeType="1"/>
            </p:cNvSpPr>
            <p:nvPr/>
          </p:nvSpPr>
          <p:spPr bwMode="auto">
            <a:xfrm flipV="1">
              <a:off x="3235" y="3264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in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special type of memory whose contents are explicitly declared and used in the source code</a:t>
            </a:r>
          </a:p>
          <a:p>
            <a:pPr lvl="1"/>
            <a:r>
              <a:rPr lang="en-US" dirty="0" smtClean="0"/>
              <a:t>Located in the processor</a:t>
            </a:r>
          </a:p>
          <a:p>
            <a:pPr lvl="1"/>
            <a:r>
              <a:rPr lang="en-US" dirty="0" smtClean="0"/>
              <a:t>Accessed at much higher speed (in both latency and throughput)</a:t>
            </a:r>
          </a:p>
          <a:p>
            <a:pPr lvl="1"/>
            <a:r>
              <a:rPr lang="en-US" dirty="0" smtClean="0"/>
              <a:t>Still accessed by memory access instructions</a:t>
            </a:r>
          </a:p>
          <a:p>
            <a:pPr lvl="1"/>
            <a:r>
              <a:rPr lang="en-US" dirty="0" smtClean="0"/>
              <a:t>Commonly referred to as scratchpad memory in computer architecture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0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F7F353-2A86-4E14-ACCC-010A39EF8F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485051-FEF5-43C6-93D8-E87CF5204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EEDFCE5-49D7-4675-A6CF-27F00E62767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44740</TotalTime>
  <Words>2746</Words>
  <Application>Microsoft Macintosh PowerPoint</Application>
  <PresentationFormat>On-screen Show (4:3)</PresentationFormat>
  <Paragraphs>925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CS/EE 217 GPU Architecture and Parallel Programming   Lectures 4:  Memory Model and Locality</vt:lpstr>
      <vt:lpstr>Objective</vt:lpstr>
      <vt:lpstr>The Von-Neumann Model</vt:lpstr>
      <vt:lpstr>Going back to the program</vt:lpstr>
      <vt:lpstr>Operate Instructions</vt:lpstr>
      <vt:lpstr>Memory Access Instructions</vt:lpstr>
      <vt:lpstr>Registers vs Memory</vt:lpstr>
      <vt:lpstr>Programmer View of  CUDA Memories</vt:lpstr>
      <vt:lpstr>Shared Memory in CUDA</vt:lpstr>
      <vt:lpstr>CUDA Variable Type Qualifiers</vt:lpstr>
      <vt:lpstr>Where to Declare Variables?</vt:lpstr>
      <vt:lpstr>PowerPoint Presentation</vt:lpstr>
      <vt:lpstr>A Common Programming Strategy</vt:lpstr>
      <vt:lpstr>Matrix-Matrix Multiplication using  Shared Memory</vt:lpstr>
      <vt:lpstr>Base Matrix Multiplication Kernel</vt:lpstr>
      <vt:lpstr>How about performance on Fermi?</vt:lpstr>
      <vt:lpstr>Shared Memory Blocking Basic Idea</vt:lpstr>
      <vt:lpstr>Basic Concept of Blocking/Tiling</vt:lpstr>
      <vt:lpstr>Some computations are more challenging to block/tile than others.</vt:lpstr>
      <vt:lpstr>Carpools need synchronization.</vt:lpstr>
      <vt:lpstr>Same with Blocking/Tiling</vt:lpstr>
      <vt:lpstr>Outline of Technique</vt:lpstr>
      <vt:lpstr>Idea: Use Shared Memory to reuse global memory data</vt:lpstr>
      <vt:lpstr>Work for Block (0,0) in a TILE_WIDTH = 2 Configuration</vt:lpstr>
      <vt:lpstr>Tiled Multiply</vt:lpstr>
      <vt:lpstr>Loading a Tile</vt:lpstr>
      <vt:lpstr>Work for Block (0,0)</vt:lpstr>
      <vt:lpstr>Work for Block (0,0)</vt:lpstr>
      <vt:lpstr>Work for Block (0,0)</vt:lpstr>
      <vt:lpstr>Work for Block (0,0)</vt:lpstr>
      <vt:lpstr>Work for Block (0,0)</vt:lpstr>
      <vt:lpstr>Barrier Synchronization</vt:lpstr>
      <vt:lpstr>PowerPoint Presentation</vt:lpstr>
      <vt:lpstr>Loading an Input Tile</vt:lpstr>
      <vt:lpstr>Loading an Input Tile</vt:lpstr>
      <vt:lpstr>Loading Input Tile m</vt:lpstr>
      <vt:lpstr>Tiled Matrix Multiplication Kernel</vt:lpstr>
      <vt:lpstr>Compare with the Base Kernel</vt:lpstr>
      <vt:lpstr>First-order Size Considerations</vt:lpstr>
      <vt:lpstr>Shared Memory and Threading</vt:lpstr>
      <vt:lpstr>Boundary conditions</vt:lpstr>
      <vt:lpstr>Device Query</vt:lpstr>
      <vt:lpstr>Summary- Typical Structure of a CUDA Program</vt:lpstr>
      <vt:lpstr>Any more questions? Read Chapter 4!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198</cp:revision>
  <dcterms:created xsi:type="dcterms:W3CDTF">1601-01-01T00:00:00Z</dcterms:created>
  <dcterms:modified xsi:type="dcterms:W3CDTF">2019-10-09T20:23:34Z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