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1"/>
  </p:notesMasterIdLst>
  <p:handoutMasterIdLst>
    <p:handoutMasterId r:id="rId52"/>
  </p:handoutMasterIdLst>
  <p:sldIdLst>
    <p:sldId id="256" r:id="rId5"/>
    <p:sldId id="390" r:id="rId6"/>
    <p:sldId id="389" r:id="rId7"/>
    <p:sldId id="391" r:id="rId8"/>
    <p:sldId id="405" r:id="rId9"/>
    <p:sldId id="406" r:id="rId10"/>
    <p:sldId id="407" r:id="rId11"/>
    <p:sldId id="393" r:id="rId12"/>
    <p:sldId id="394" r:id="rId13"/>
    <p:sldId id="357" r:id="rId14"/>
    <p:sldId id="358" r:id="rId15"/>
    <p:sldId id="395" r:id="rId16"/>
    <p:sldId id="360" r:id="rId17"/>
    <p:sldId id="396" r:id="rId18"/>
    <p:sldId id="397" r:id="rId19"/>
    <p:sldId id="398" r:id="rId20"/>
    <p:sldId id="368" r:id="rId21"/>
    <p:sldId id="364" r:id="rId22"/>
    <p:sldId id="399" r:id="rId23"/>
    <p:sldId id="373" r:id="rId24"/>
    <p:sldId id="367" r:id="rId25"/>
    <p:sldId id="316" r:id="rId26"/>
    <p:sldId id="383" r:id="rId27"/>
    <p:sldId id="384" r:id="rId28"/>
    <p:sldId id="385" r:id="rId29"/>
    <p:sldId id="386" r:id="rId30"/>
    <p:sldId id="387" r:id="rId31"/>
    <p:sldId id="328" r:id="rId32"/>
    <p:sldId id="322" r:id="rId33"/>
    <p:sldId id="408" r:id="rId34"/>
    <p:sldId id="378" r:id="rId35"/>
    <p:sldId id="388" r:id="rId36"/>
    <p:sldId id="323" r:id="rId37"/>
    <p:sldId id="379" r:id="rId38"/>
    <p:sldId id="380" r:id="rId39"/>
    <p:sldId id="381" r:id="rId40"/>
    <p:sldId id="382" r:id="rId41"/>
    <p:sldId id="376" r:id="rId42"/>
    <p:sldId id="377" r:id="rId43"/>
    <p:sldId id="326" r:id="rId44"/>
    <p:sldId id="327" r:id="rId45"/>
    <p:sldId id="400" r:id="rId46"/>
    <p:sldId id="401" r:id="rId47"/>
    <p:sldId id="402" r:id="rId48"/>
    <p:sldId id="403" r:id="rId49"/>
    <p:sldId id="404" r:id="rId5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2712" autoAdjust="0"/>
  </p:normalViewPr>
  <p:slideViewPr>
    <p:cSldViewPr>
      <p:cViewPr>
        <p:scale>
          <a:sx n="90" d="100"/>
          <a:sy n="90" d="100"/>
        </p:scale>
        <p:origin x="-1592" y="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0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pPr>
              <a:defRPr/>
            </a:pPr>
            <a:fld id="{178A5F9D-973D-498E-B2E4-CFE96E148C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3243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60888"/>
            <a:ext cx="585470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33" tIns="47467" rIns="94933" bIns="47467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0F4A179-6EFA-45D7-A67D-ED894CFBCF2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6549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E7818DCE-4864-4317-91A9-E3A25D1B28E1}" type="slidenum">
              <a:rPr lang="en-US" sz="1200" smtClean="0">
                <a:latin typeface="Times New Roman" pitchFamily="18" charset="0"/>
              </a:rPr>
              <a:pPr/>
              <a:t>27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E1BD77FD-5A74-45C0-888E-842820042B7F}" type="slidenum">
              <a:rPr lang="zh-TW" altLang="en-US" sz="1200" smtClean="0">
                <a:latin typeface="Times New Roman" pitchFamily="18" charset="0"/>
              </a:rPr>
              <a:pPr/>
              <a:t>29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7D07040F-CB15-4954-BC06-A8E907161240}" type="slidenum">
              <a:rPr lang="en-US" sz="1200" smtClean="0">
                <a:latin typeface="Times New Roman" pitchFamily="18" charset="0"/>
              </a:rPr>
              <a:pPr/>
              <a:t>31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242EC757-8149-4424-B59A-3AA3AEEB9475}" type="slidenum">
              <a:rPr lang="en-US" sz="1200" smtClean="0">
                <a:latin typeface="Times New Roman" pitchFamily="18" charset="0"/>
              </a:rPr>
              <a:pPr/>
              <a:t>32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Insert von-neumann schematic here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0A4A6AD5-C86C-413E-8DE8-21CFB1554F0D}" type="slidenum">
              <a:rPr lang="en-US" sz="1200" smtClean="0">
                <a:latin typeface="Times New Roman" pitchFamily="18" charset="0"/>
              </a:rPr>
              <a:pPr/>
              <a:t>34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victoria@samsung.com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3D6D45C8-A78B-4EA9-A300-476FD58210F8}" type="slidenum">
              <a:rPr lang="en-US" sz="1200" smtClean="0">
                <a:latin typeface="Times New Roman" pitchFamily="18" charset="0"/>
              </a:rPr>
              <a:pPr/>
              <a:t>39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WARP_SIZE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12C0E6BF-AAD0-4CC1-92A9-835104B7B5AB}" type="slidenum">
              <a:rPr lang="en-US" sz="1200" smtClean="0">
                <a:latin typeface="Times New Roman" pitchFamily="18" charset="0"/>
              </a:rPr>
              <a:pPr/>
              <a:t>10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D7D91603-F0C0-4AAD-AC72-A223E064AF90}" type="slidenum">
              <a:rPr lang="en-US" sz="1200" smtClean="0">
                <a:latin typeface="Times New Roman" pitchFamily="18" charset="0"/>
              </a:rPr>
              <a:pPr/>
              <a:t>11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FE043209-FF50-4EC6-8939-A938D18D0BB1}" type="slidenum">
              <a:rPr lang="en-US" sz="1200" smtClean="0">
                <a:latin typeface="Times New Roman" pitchFamily="18" charset="0"/>
              </a:rPr>
              <a:pPr/>
              <a:t>13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mtClean="0"/>
              <a:t>Point out that I and j will become global thread indices.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DB6AD887-DFEF-44CE-B755-CF36FF62168A}" type="slidenum">
              <a:rPr lang="zh-TW" altLang="en-US" sz="1200" smtClean="0">
                <a:latin typeface="Times New Roman" pitchFamily="18" charset="0"/>
              </a:rPr>
              <a:pPr/>
              <a:t>17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2B823BB3-F9E8-4DDD-A362-8E126938F173}" type="slidenum">
              <a:rPr lang="en-US" sz="1200" smtClean="0">
                <a:latin typeface="Times New Roman" pitchFamily="18" charset="0"/>
              </a:rPr>
              <a:pPr/>
              <a:t>18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94932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fld id="{F0BC487A-7971-48FF-9DCB-E58865D24901}" type="slidenum">
              <a:rPr lang="zh-TW" altLang="en-US" sz="1200" smtClean="0">
                <a:latin typeface="Times New Roman" pitchFamily="18" charset="0"/>
              </a:rPr>
              <a:pPr/>
              <a:t>22</a:t>
            </a:fld>
            <a:endParaRPr lang="en-US" altLang="zh-TW" sz="1200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0888"/>
            <a:ext cx="5362575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2228-2771-40F5-B744-F63225A5E1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13161-DE96-419E-AB1B-AAA3236F3C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1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28600"/>
            <a:ext cx="2076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76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D87C-E4DA-47CB-B68F-1F25F53A128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08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9A894-4C8C-4C93-8A60-943754D92C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12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1DC5A-23B8-439F-88F7-FD0CA636D6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9900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886200"/>
            <a:ext cx="8305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46D4-A7D1-4314-BCEB-B3E56AE1619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28CBA-BC64-46D2-9687-B2D59B30B94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59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1AB0-1E33-47D7-91E2-EB81B03639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524000"/>
            <a:ext cx="4076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E68D7-2314-49F5-8EAC-77980C0E22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148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4B8C8-CC99-47C3-9FD8-3AC6EB03D8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2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54EBC-2D69-4D57-A809-0FA61278666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8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99B9-6739-48E2-BF86-5502FC47758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Footer Placeholder 3"/>
          <p:cNvSpPr>
            <a:spLocks noGrp="1"/>
          </p:cNvSpPr>
          <p:nvPr>
            <p:ph type="ftr" idx="11"/>
          </p:nvPr>
        </p:nvSpPr>
        <p:spPr>
          <a:xfrm>
            <a:off x="457200" y="6324600"/>
            <a:ext cx="502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© David Kirk/NVIDIA and Wen-mei Hwu, 2007-2012     ECE408/CS483/ECE498al, University of Illinois, Urbana-Champaign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4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BB92E-2889-4BE8-BA90-3D158FB3E53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395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38166-DAAC-4745-90C3-1A6D5A2A64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173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6" charset="-12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de-DE" altLang="zh-TW" smtClean="0"/>
              <a:t>© David Kirk/NVIDIA and Wen-mei Hwu, 2007-2012     ECE408/CS483/ECE498al, University of Illinois, Urbana-Champaign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ea typeface="新細明體" pitchFamily="16" charset="-120"/>
              </a:defRPr>
            </a:lvl1pPr>
          </a:lstStyle>
          <a:p>
            <a:pPr>
              <a:defRPr/>
            </a:pPr>
            <a:fld id="{572A2E7E-E303-4B2A-9054-72A1D90A4C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04800" y="228600"/>
            <a:ext cx="0" cy="640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381000" y="228600"/>
            <a:ext cx="0" cy="64008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5" r:id="rId2"/>
    <p:sldLayoutId id="2147483991" r:id="rId3"/>
    <p:sldLayoutId id="2147483986" r:id="rId4"/>
    <p:sldLayoutId id="2147483992" r:id="rId5"/>
    <p:sldLayoutId id="2147483993" r:id="rId6"/>
    <p:sldLayoutId id="2147483994" r:id="rId7"/>
    <p:sldLayoutId id="2147483987" r:id="rId8"/>
    <p:sldLayoutId id="2147483988" r:id="rId9"/>
    <p:sldLayoutId id="2147483995" r:id="rId10"/>
    <p:sldLayoutId id="2147483996" r:id="rId11"/>
    <p:sldLayoutId id="2147483997" r:id="rId12"/>
    <p:sldLayoutId id="2147483989" r:id="rId13"/>
    <p:sldLayoutId id="2147483998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4582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CS/EE 217</a:t>
            </a:r>
            <a:br>
              <a:rPr lang="en-US" sz="2800" dirty="0" smtClean="0"/>
            </a:br>
            <a:r>
              <a:rPr lang="en-US" sz="3200" dirty="0" smtClean="0">
                <a:ea typeface="Gulim" pitchFamily="34" charset="-127"/>
              </a:rPr>
              <a:t>GPU Architecture and Parallel Programming</a:t>
            </a: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sz="3600" dirty="0" smtClean="0">
                <a:ea typeface="PMingLiU" pitchFamily="18" charset="-120"/>
              </a:rPr>
              <a:t>Lecture 3:</a:t>
            </a:r>
            <a:r>
              <a:rPr lang="en-US" altLang="zh-TW" dirty="0" smtClean="0">
                <a:ea typeface="PMingLiU" pitchFamily="18" charset="-120"/>
              </a:rPr>
              <a:t> Kernel-Based </a:t>
            </a:r>
            <a:br>
              <a:rPr lang="en-US" altLang="zh-TW" dirty="0" smtClean="0">
                <a:ea typeface="PMingLiU" pitchFamily="18" charset="-120"/>
              </a:rPr>
            </a:br>
            <a:r>
              <a:rPr lang="en-US" altLang="zh-TW" dirty="0" smtClean="0">
                <a:ea typeface="PMingLiU" pitchFamily="18" charset="-120"/>
              </a:rPr>
              <a:t>Data Parallel Execution Model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4953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de-DE" sz="1200" dirty="0" smtClean="0">
                <a:ea typeface="PMingLiU" pitchFamily="18" charset="-120"/>
              </a:rPr>
              <a:t>© David Kirk/NVIDIA </a:t>
            </a:r>
            <a:r>
              <a:rPr lang="de-DE" sz="1200" dirty="0" err="1" smtClean="0">
                <a:ea typeface="PMingLiU" pitchFamily="18" charset="-120"/>
              </a:rPr>
              <a:t>and</a:t>
            </a:r>
            <a:r>
              <a:rPr lang="de-DE" sz="1200" dirty="0" smtClean="0">
                <a:ea typeface="PMingLiU" pitchFamily="18" charset="-120"/>
              </a:rPr>
              <a:t> Wen-</a:t>
            </a:r>
            <a:r>
              <a:rPr lang="de-DE" sz="1200" dirty="0" err="1" smtClean="0">
                <a:ea typeface="PMingLiU" pitchFamily="18" charset="-120"/>
              </a:rPr>
              <a:t>mei</a:t>
            </a:r>
            <a:r>
              <a:rPr lang="de-DE" sz="1200" dirty="0" smtClean="0">
                <a:ea typeface="PMingLiU" pitchFamily="18" charset="-120"/>
              </a:rPr>
              <a:t> </a:t>
            </a:r>
            <a:r>
              <a:rPr lang="de-DE" sz="1200" dirty="0" err="1" smtClean="0">
                <a:ea typeface="PMingLiU" pitchFamily="18" charset="-120"/>
              </a:rPr>
              <a:t>Hwu</a:t>
            </a:r>
            <a:r>
              <a:rPr lang="de-DE" sz="1200" dirty="0" smtClean="0">
                <a:ea typeface="PMingLiU" pitchFamily="18" charset="-120"/>
              </a:rPr>
              <a:t>, </a:t>
            </a:r>
            <a:endParaRPr lang="en-US" sz="1200" dirty="0" smtClean="0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A Simple Running Example</a:t>
            </a:r>
            <a:br>
              <a:rPr lang="en-US" sz="3600" smtClean="0"/>
            </a:br>
            <a:r>
              <a:rPr lang="en-US" sz="3600" smtClean="0"/>
              <a:t>Matrix Multiplication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A simple illustration of the basic features of memory and thread management in CUDA programs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Thread index usage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Memory layout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Register usage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Assume square matrix for simplicity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mtClean="0"/>
              <a:t>Leave shared memory usage until later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-123825"/>
            <a:ext cx="86868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Square Matrix-Matrix Multiplication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5940425" cy="2651125"/>
          </a:xfrm>
        </p:spPr>
        <p:txBody>
          <a:bodyPr/>
          <a:lstStyle/>
          <a:p>
            <a:pPr marL="457200" indent="-457200" eaLnBrk="1" hangingPunct="1">
              <a:spcBef>
                <a:spcPts val="600"/>
              </a:spcBef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P = M * N of size </a:t>
            </a:r>
            <a:r>
              <a:rPr lang="en-US" sz="2400" smtClean="0"/>
              <a:t>WIDTH x WIDTH</a:t>
            </a:r>
            <a:endParaRPr lang="en-US" smtClean="0"/>
          </a:p>
          <a:p>
            <a:pPr marL="973138" lvl="1" indent="-401638" eaLnBrk="1" hangingPunct="1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</a:t>
            </a:r>
            <a:r>
              <a:rPr lang="en-US" smtClean="0">
                <a:solidFill>
                  <a:srgbClr val="FF6600"/>
                </a:solidFill>
              </a:rPr>
              <a:t>thread</a:t>
            </a:r>
            <a:r>
              <a:rPr lang="en-US" smtClean="0"/>
              <a:t> calculates one element of P</a:t>
            </a:r>
          </a:p>
          <a:p>
            <a:pPr marL="973138" lvl="1" indent="-401638" eaLnBrk="1" hangingPunct="1">
              <a:buClr>
                <a:srgbClr val="3333CC"/>
              </a:buCl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row of M is loaded WIDTH times from global memory</a:t>
            </a:r>
          </a:p>
          <a:p>
            <a:pPr marL="973138" lvl="1" indent="-401638" eaLnBrk="1" hangingPunct="1">
              <a:buClr>
                <a:srgbClr val="3333CC"/>
              </a:buCl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</a:pPr>
            <a:r>
              <a:rPr lang="en-US" smtClean="0"/>
              <a:t>Each column of N is loaded WIDTH times from global memory</a:t>
            </a: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884613" y="4075113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6397625" y="1560513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6397625" y="4075113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7769225" y="1560513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>
            <a:off x="7824788" y="4029075"/>
            <a:ext cx="1587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7769225" y="3998913"/>
            <a:ext cx="1588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9"/>
          <p:cNvSpPr>
            <a:spLocks noChangeShapeType="1"/>
          </p:cNvSpPr>
          <p:nvPr/>
        </p:nvSpPr>
        <p:spPr bwMode="auto">
          <a:xfrm flipH="1">
            <a:off x="6396038" y="6394450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3884613" y="5446713"/>
            <a:ext cx="2468562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49" name="Text Box 11"/>
          <p:cNvSpPr txBox="1">
            <a:spLocks noChangeArrowheads="1"/>
          </p:cNvSpPr>
          <p:nvPr/>
        </p:nvSpPr>
        <p:spPr bwMode="auto">
          <a:xfrm>
            <a:off x="7769225" y="5446713"/>
            <a:ext cx="55563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4350" name="Line 12"/>
          <p:cNvSpPr>
            <a:spLocks noChangeShapeType="1"/>
          </p:cNvSpPr>
          <p:nvPr/>
        </p:nvSpPr>
        <p:spPr bwMode="auto">
          <a:xfrm>
            <a:off x="6342063" y="5446713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6342063" y="5500688"/>
            <a:ext cx="1417637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4"/>
          <p:cNvSpPr>
            <a:spLocks noChangeShapeType="1"/>
          </p:cNvSpPr>
          <p:nvPr/>
        </p:nvSpPr>
        <p:spPr bwMode="auto">
          <a:xfrm flipH="1" flipV="1">
            <a:off x="8713788" y="1555750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 flipH="1" flipV="1">
            <a:off x="8713788" y="4073525"/>
            <a:ext cx="7937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6"/>
          <p:cNvSpPr>
            <a:spLocks noChangeShapeType="1"/>
          </p:cNvSpPr>
          <p:nvPr/>
        </p:nvSpPr>
        <p:spPr bwMode="auto">
          <a:xfrm flipH="1">
            <a:off x="3883025" y="6394450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 rot="-5400000">
            <a:off x="8384382" y="2718593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 rot="-5400000">
            <a:off x="8384382" y="5233193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4908550" y="6205538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4358" name="Text Box 20"/>
          <p:cNvSpPr txBox="1">
            <a:spLocks noChangeArrowheads="1"/>
          </p:cNvSpPr>
          <p:nvPr/>
        </p:nvSpPr>
        <p:spPr bwMode="auto">
          <a:xfrm>
            <a:off x="7366000" y="6203950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139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1567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1,1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1567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36995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Palatino" pitchFamily="18" charset="0"/>
              </a:rPr>
              <a:t>M</a:t>
            </a:r>
            <a:r>
              <a:rPr lang="en-US" sz="1600" baseline="-25000" dirty="0">
                <a:latin typeface="Palatino" pitchFamily="18" charset="0"/>
              </a:rPr>
              <a:t>0,0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36995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071182" y="17526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46139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5071182" y="2209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956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413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870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2327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85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3242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3699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156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613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5071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528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59855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18707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14135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9563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Palatino" pitchFamily="18" charset="0"/>
              </a:rPr>
              <a:t>M</a:t>
            </a:r>
            <a:r>
              <a:rPr lang="en-US" sz="1600" baseline="-25000">
                <a:latin typeface="Palatino" pitchFamily="18" charset="0"/>
              </a:rPr>
              <a:t>0,0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327982" y="41910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0,3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32423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1,1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27851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36995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156782" y="41910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50711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46139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55283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2,2</a:t>
            </a:r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5985582" y="4191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Rectangle 46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19" name="Rectangle 47"/>
          <p:cNvSpPr>
            <a:spLocks noChangeArrowheads="1"/>
          </p:cNvSpPr>
          <p:nvPr/>
        </p:nvSpPr>
        <p:spPr bwMode="auto">
          <a:xfrm>
            <a:off x="41567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36995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1" name="Rectangle 49"/>
          <p:cNvSpPr>
            <a:spLocks noChangeArrowheads="1"/>
          </p:cNvSpPr>
          <p:nvPr/>
        </p:nvSpPr>
        <p:spPr bwMode="auto">
          <a:xfrm>
            <a:off x="46139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2" name="Rectangle 50"/>
          <p:cNvSpPr>
            <a:spLocks noChangeArrowheads="1"/>
          </p:cNvSpPr>
          <p:nvPr/>
        </p:nvSpPr>
        <p:spPr bwMode="auto">
          <a:xfrm>
            <a:off x="5071182" y="26670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2,3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3" name="Rectangle 51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4" name="Rectangle 52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5" name="Rectangle 53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6" name="Rectangle 54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27" name="Rectangle 55"/>
          <p:cNvSpPr>
            <a:spLocks noChangeArrowheads="1"/>
          </p:cNvSpPr>
          <p:nvPr/>
        </p:nvSpPr>
        <p:spPr bwMode="auto">
          <a:xfrm>
            <a:off x="41567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8" name="Rectangle 56"/>
          <p:cNvSpPr>
            <a:spLocks noChangeArrowheads="1"/>
          </p:cNvSpPr>
          <p:nvPr/>
        </p:nvSpPr>
        <p:spPr bwMode="auto">
          <a:xfrm>
            <a:off x="36995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29" name="Rectangle 57"/>
          <p:cNvSpPr>
            <a:spLocks noChangeArrowheads="1"/>
          </p:cNvSpPr>
          <p:nvPr/>
        </p:nvSpPr>
        <p:spPr bwMode="auto">
          <a:xfrm>
            <a:off x="46139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30" name="Rectangle 58"/>
          <p:cNvSpPr>
            <a:spLocks noChangeArrowheads="1"/>
          </p:cNvSpPr>
          <p:nvPr/>
        </p:nvSpPr>
        <p:spPr bwMode="auto">
          <a:xfrm>
            <a:off x="5071182" y="31242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3,3</a:t>
            </a:r>
          </a:p>
        </p:txBody>
      </p:sp>
      <p:sp>
        <p:nvSpPr>
          <p:cNvPr id="28731" name="Rectangle 59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2" name="Rectangle 60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3" name="Rectangle 61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4" name="Rectangle 62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5" name="Rectangle 63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6" name="Rectangle 64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7" name="Rectangle 65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8" name="Rectangle 66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39" name="Rectangle 67"/>
          <p:cNvSpPr>
            <a:spLocks noChangeArrowheads="1"/>
          </p:cNvSpPr>
          <p:nvPr/>
        </p:nvSpPr>
        <p:spPr bwMode="auto">
          <a:xfrm>
            <a:off x="68999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0" name="Rectangle 68"/>
          <p:cNvSpPr>
            <a:spLocks noChangeArrowheads="1"/>
          </p:cNvSpPr>
          <p:nvPr/>
        </p:nvSpPr>
        <p:spPr bwMode="auto">
          <a:xfrm>
            <a:off x="64427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1" name="Rectangle 69"/>
          <p:cNvSpPr>
            <a:spLocks noChangeArrowheads="1"/>
          </p:cNvSpPr>
          <p:nvPr/>
        </p:nvSpPr>
        <p:spPr bwMode="auto">
          <a:xfrm>
            <a:off x="73571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3,2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28742" name="Rectangle 70"/>
          <p:cNvSpPr>
            <a:spLocks noChangeArrowheads="1"/>
          </p:cNvSpPr>
          <p:nvPr/>
        </p:nvSpPr>
        <p:spPr bwMode="auto">
          <a:xfrm>
            <a:off x="7814382" y="41910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>
                <a:solidFill>
                  <a:schemeClr val="bg1"/>
                </a:solidFill>
                <a:latin typeface="Palatino" pitchFamily="18" charset="0"/>
              </a:rPr>
              <a:t>3,3</a:t>
            </a:r>
          </a:p>
        </p:txBody>
      </p:sp>
      <p:sp>
        <p:nvSpPr>
          <p:cNvPr id="28743" name="Line 71"/>
          <p:cNvSpPr>
            <a:spLocks noChangeShapeType="1"/>
          </p:cNvSpPr>
          <p:nvPr/>
        </p:nvSpPr>
        <p:spPr bwMode="auto">
          <a:xfrm>
            <a:off x="956382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44" name="Text Box 72"/>
          <p:cNvSpPr txBox="1">
            <a:spLocks noChangeArrowheads="1"/>
          </p:cNvSpPr>
          <p:nvPr/>
        </p:nvSpPr>
        <p:spPr bwMode="auto">
          <a:xfrm>
            <a:off x="711907" y="3319463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Palatino" pitchFamily="18" charset="0"/>
              </a:rPr>
              <a:t>M</a:t>
            </a:r>
          </a:p>
        </p:txBody>
      </p:sp>
      <p:sp>
        <p:nvSpPr>
          <p:cNvPr id="28746" name="AutoShape 74"/>
          <p:cNvSpPr>
            <a:spLocks noChangeArrowheads="1"/>
          </p:cNvSpPr>
          <p:nvPr/>
        </p:nvSpPr>
        <p:spPr bwMode="auto">
          <a:xfrm>
            <a:off x="4385382" y="37338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965618" y="5474855"/>
            <a:ext cx="43513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62730" y="5267220"/>
            <a:ext cx="28929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Row*</a:t>
            </a:r>
            <a:r>
              <a:rPr lang="en-US" dirty="0" err="1" smtClean="0"/>
              <a:t>Width+Col</a:t>
            </a:r>
            <a:r>
              <a:rPr lang="en-US" dirty="0" smtClean="0"/>
              <a:t> = 2*4+1 = 9 </a:t>
            </a:r>
            <a:endParaRPr lang="en-US" dirty="0"/>
          </a:p>
        </p:txBody>
      </p:sp>
      <p:sp>
        <p:nvSpPr>
          <p:cNvPr id="78" name="Rectangle 19"/>
          <p:cNvSpPr>
            <a:spLocks noChangeArrowheads="1"/>
          </p:cNvSpPr>
          <p:nvPr/>
        </p:nvSpPr>
        <p:spPr bwMode="auto">
          <a:xfrm>
            <a:off x="965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0"/>
          <p:cNvSpPr>
            <a:spLocks noChangeArrowheads="1"/>
          </p:cNvSpPr>
          <p:nvPr/>
        </p:nvSpPr>
        <p:spPr bwMode="auto">
          <a:xfrm>
            <a:off x="1422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1"/>
          <p:cNvSpPr>
            <a:spLocks noChangeArrowheads="1"/>
          </p:cNvSpPr>
          <p:nvPr/>
        </p:nvSpPr>
        <p:spPr bwMode="auto">
          <a:xfrm>
            <a:off x="1880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22"/>
          <p:cNvSpPr>
            <a:spLocks noChangeArrowheads="1"/>
          </p:cNvSpPr>
          <p:nvPr/>
        </p:nvSpPr>
        <p:spPr bwMode="auto">
          <a:xfrm>
            <a:off x="2337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Rectangle 23"/>
          <p:cNvSpPr>
            <a:spLocks noChangeArrowheads="1"/>
          </p:cNvSpPr>
          <p:nvPr/>
        </p:nvSpPr>
        <p:spPr bwMode="auto">
          <a:xfrm>
            <a:off x="2794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24"/>
          <p:cNvSpPr>
            <a:spLocks noChangeArrowheads="1"/>
          </p:cNvSpPr>
          <p:nvPr/>
        </p:nvSpPr>
        <p:spPr bwMode="auto">
          <a:xfrm>
            <a:off x="3251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25"/>
          <p:cNvSpPr>
            <a:spLocks noChangeArrowheads="1"/>
          </p:cNvSpPr>
          <p:nvPr/>
        </p:nvSpPr>
        <p:spPr bwMode="auto">
          <a:xfrm>
            <a:off x="3708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26"/>
          <p:cNvSpPr>
            <a:spLocks noChangeArrowheads="1"/>
          </p:cNvSpPr>
          <p:nvPr/>
        </p:nvSpPr>
        <p:spPr bwMode="auto">
          <a:xfrm>
            <a:off x="4166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Rectangle 27"/>
          <p:cNvSpPr>
            <a:spLocks noChangeArrowheads="1"/>
          </p:cNvSpPr>
          <p:nvPr/>
        </p:nvSpPr>
        <p:spPr bwMode="auto">
          <a:xfrm>
            <a:off x="4623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28"/>
          <p:cNvSpPr>
            <a:spLocks noChangeArrowheads="1"/>
          </p:cNvSpPr>
          <p:nvPr/>
        </p:nvSpPr>
        <p:spPr bwMode="auto">
          <a:xfrm>
            <a:off x="5080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5537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30"/>
          <p:cNvSpPr>
            <a:spLocks noChangeArrowheads="1"/>
          </p:cNvSpPr>
          <p:nvPr/>
        </p:nvSpPr>
        <p:spPr bwMode="auto">
          <a:xfrm>
            <a:off x="59948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31"/>
          <p:cNvSpPr>
            <a:spLocks noChangeArrowheads="1"/>
          </p:cNvSpPr>
          <p:nvPr/>
        </p:nvSpPr>
        <p:spPr bwMode="auto">
          <a:xfrm>
            <a:off x="18800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2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1" name="Rectangle 32"/>
          <p:cNvSpPr>
            <a:spLocks noChangeArrowheads="1"/>
          </p:cNvSpPr>
          <p:nvPr/>
        </p:nvSpPr>
        <p:spPr bwMode="auto">
          <a:xfrm>
            <a:off x="14228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1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9656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0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3" name="Rectangle 34"/>
          <p:cNvSpPr>
            <a:spLocks noChangeArrowheads="1"/>
          </p:cNvSpPr>
          <p:nvPr/>
        </p:nvSpPr>
        <p:spPr bwMode="auto">
          <a:xfrm>
            <a:off x="2337218" y="5638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latin typeface="Palatino" pitchFamily="18" charset="0"/>
              </a:rPr>
              <a:t>M</a:t>
            </a:r>
            <a:r>
              <a:rPr lang="en-US" sz="1600" baseline="-25000" dirty="0" smtClean="0">
                <a:latin typeface="Palatino" pitchFamily="18" charset="0"/>
              </a:rPr>
              <a:t>3</a:t>
            </a:r>
            <a:endParaRPr lang="en-US" sz="1600" baseline="-25000" dirty="0">
              <a:latin typeface="Palatino" pitchFamily="18" charset="0"/>
            </a:endParaRPr>
          </a:p>
        </p:txBody>
      </p:sp>
      <p:sp>
        <p:nvSpPr>
          <p:cNvPr id="94" name="Rectangle 35"/>
          <p:cNvSpPr>
            <a:spLocks noChangeArrowheads="1"/>
          </p:cNvSpPr>
          <p:nvPr/>
        </p:nvSpPr>
        <p:spPr bwMode="auto">
          <a:xfrm>
            <a:off x="32516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5</a:t>
            </a:r>
          </a:p>
        </p:txBody>
      </p:sp>
      <p:sp>
        <p:nvSpPr>
          <p:cNvPr id="95" name="Rectangle 36"/>
          <p:cNvSpPr>
            <a:spLocks noChangeArrowheads="1"/>
          </p:cNvSpPr>
          <p:nvPr/>
        </p:nvSpPr>
        <p:spPr bwMode="auto">
          <a:xfrm>
            <a:off x="27944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4</a:t>
            </a:r>
          </a:p>
        </p:txBody>
      </p:sp>
      <p:sp>
        <p:nvSpPr>
          <p:cNvPr id="96" name="Rectangle 37"/>
          <p:cNvSpPr>
            <a:spLocks noChangeArrowheads="1"/>
          </p:cNvSpPr>
          <p:nvPr/>
        </p:nvSpPr>
        <p:spPr bwMode="auto">
          <a:xfrm>
            <a:off x="37088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6</a:t>
            </a:r>
          </a:p>
        </p:txBody>
      </p:sp>
      <p:sp>
        <p:nvSpPr>
          <p:cNvPr id="97" name="Rectangle 38"/>
          <p:cNvSpPr>
            <a:spLocks noChangeArrowheads="1"/>
          </p:cNvSpPr>
          <p:nvPr/>
        </p:nvSpPr>
        <p:spPr bwMode="auto">
          <a:xfrm>
            <a:off x="4166018" y="5638800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7</a:t>
            </a:r>
          </a:p>
        </p:txBody>
      </p:sp>
      <p:sp>
        <p:nvSpPr>
          <p:cNvPr id="98" name="Rectangle 39"/>
          <p:cNvSpPr>
            <a:spLocks noChangeArrowheads="1"/>
          </p:cNvSpPr>
          <p:nvPr/>
        </p:nvSpPr>
        <p:spPr bwMode="auto">
          <a:xfrm>
            <a:off x="50804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9</a:t>
            </a:r>
          </a:p>
        </p:txBody>
      </p:sp>
      <p:sp>
        <p:nvSpPr>
          <p:cNvPr id="99" name="Rectangle 40"/>
          <p:cNvSpPr>
            <a:spLocks noChangeArrowheads="1"/>
          </p:cNvSpPr>
          <p:nvPr/>
        </p:nvSpPr>
        <p:spPr bwMode="auto">
          <a:xfrm>
            <a:off x="46232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>
                <a:solidFill>
                  <a:schemeClr val="bg1"/>
                </a:solidFill>
                <a:latin typeface="Palatino" pitchFamily="18" charset="0"/>
              </a:rPr>
              <a:t>8</a:t>
            </a:r>
          </a:p>
        </p:txBody>
      </p:sp>
      <p:sp>
        <p:nvSpPr>
          <p:cNvPr id="100" name="Rectangle 41"/>
          <p:cNvSpPr>
            <a:spLocks noChangeArrowheads="1"/>
          </p:cNvSpPr>
          <p:nvPr/>
        </p:nvSpPr>
        <p:spPr bwMode="auto">
          <a:xfrm>
            <a:off x="55376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10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01" name="Rectangle 42"/>
          <p:cNvSpPr>
            <a:spLocks noChangeArrowheads="1"/>
          </p:cNvSpPr>
          <p:nvPr/>
        </p:nvSpPr>
        <p:spPr bwMode="auto">
          <a:xfrm>
            <a:off x="5994818" y="5638800"/>
            <a:ext cx="457200" cy="457200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11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02" name="Rectangle 59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Rectangle 60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61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Rectangle 62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Rectangle 63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Rectangle 64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Rectangle 65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Rectangle 66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Rectangle 67"/>
          <p:cNvSpPr>
            <a:spLocks noChangeArrowheads="1"/>
          </p:cNvSpPr>
          <p:nvPr/>
        </p:nvSpPr>
        <p:spPr bwMode="auto">
          <a:xfrm>
            <a:off x="69092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13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1" name="Rectangle 68"/>
          <p:cNvSpPr>
            <a:spLocks noChangeArrowheads="1"/>
          </p:cNvSpPr>
          <p:nvPr/>
        </p:nvSpPr>
        <p:spPr bwMode="auto">
          <a:xfrm>
            <a:off x="64520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12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2" name="Rectangle 69"/>
          <p:cNvSpPr>
            <a:spLocks noChangeArrowheads="1"/>
          </p:cNvSpPr>
          <p:nvPr/>
        </p:nvSpPr>
        <p:spPr bwMode="auto">
          <a:xfrm>
            <a:off x="73664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14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3" name="Rectangle 70"/>
          <p:cNvSpPr>
            <a:spLocks noChangeArrowheads="1"/>
          </p:cNvSpPr>
          <p:nvPr/>
        </p:nvSpPr>
        <p:spPr bwMode="auto">
          <a:xfrm>
            <a:off x="7823618" y="5638800"/>
            <a:ext cx="457200" cy="457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Palatino" pitchFamily="18" charset="0"/>
              </a:rPr>
              <a:t>M</a:t>
            </a:r>
            <a:r>
              <a:rPr lang="en-US" sz="1600" baseline="-25000" dirty="0" smtClean="0">
                <a:solidFill>
                  <a:schemeClr val="bg1"/>
                </a:solidFill>
                <a:latin typeface="Palatino" pitchFamily="18" charset="0"/>
              </a:rPr>
              <a:t>15</a:t>
            </a:r>
            <a:endParaRPr lang="en-US" sz="1600" baseline="-25000" dirty="0">
              <a:solidFill>
                <a:schemeClr val="bg1"/>
              </a:solidFill>
              <a:latin typeface="Palatino" pitchFamily="18" charset="0"/>
            </a:endParaRPr>
          </a:p>
        </p:txBody>
      </p:sp>
      <p:sp>
        <p:nvSpPr>
          <p:cNvPr id="114" name="AutoShape 74"/>
          <p:cNvSpPr>
            <a:spLocks noChangeArrowheads="1"/>
          </p:cNvSpPr>
          <p:nvPr/>
        </p:nvSpPr>
        <p:spPr bwMode="auto">
          <a:xfrm>
            <a:off x="4394618" y="4800600"/>
            <a:ext cx="4572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5" name="Line 71"/>
          <p:cNvSpPr>
            <a:spLocks noChangeShapeType="1"/>
          </p:cNvSpPr>
          <p:nvPr/>
        </p:nvSpPr>
        <p:spPr bwMode="auto">
          <a:xfrm>
            <a:off x="973555" y="5214937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Text Box 72"/>
          <p:cNvSpPr txBox="1">
            <a:spLocks noChangeArrowheads="1"/>
          </p:cNvSpPr>
          <p:nvPr/>
        </p:nvSpPr>
        <p:spPr bwMode="auto">
          <a:xfrm>
            <a:off x="729080" y="4724400"/>
            <a:ext cx="47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Palatino" pitchFamily="18" charset="0"/>
              </a:rPr>
              <a:t>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Row-Major Layout in C/C++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3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-23813"/>
            <a:ext cx="8305800" cy="1190626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Matrix Multiplication</a:t>
            </a:r>
            <a:br>
              <a:rPr lang="en-US" sz="3600" smtClean="0"/>
            </a:br>
            <a:r>
              <a:rPr lang="en-US" sz="3600" smtClean="0"/>
              <a:t>A Simple Host Version in C</a:t>
            </a: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3933825" y="4160838"/>
            <a:ext cx="2468563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M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6446838" y="1646238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N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6446838" y="4160838"/>
            <a:ext cx="2468562" cy="2468562"/>
          </a:xfrm>
          <a:prstGeom prst="rect">
            <a:avLst/>
          </a:prstGeom>
          <a:solidFill>
            <a:srgbClr val="99FF66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Clr>
                <a:srgbClr val="FFFFFF"/>
              </a:buClr>
              <a:buFont typeface="Arial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Arial" pitchFamily="34" charset="0"/>
              </a:rPr>
              <a:t>P</a:t>
            </a: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7818438" y="1646238"/>
            <a:ext cx="53975" cy="2468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92" name="Line 6"/>
          <p:cNvSpPr>
            <a:spLocks noChangeShapeType="1"/>
          </p:cNvSpPr>
          <p:nvPr/>
        </p:nvSpPr>
        <p:spPr bwMode="auto">
          <a:xfrm>
            <a:off x="7874000" y="4114800"/>
            <a:ext cx="1588" cy="1417638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7"/>
          <p:cNvSpPr>
            <a:spLocks noChangeShapeType="1"/>
          </p:cNvSpPr>
          <p:nvPr/>
        </p:nvSpPr>
        <p:spPr bwMode="auto">
          <a:xfrm>
            <a:off x="7818438" y="4084638"/>
            <a:ext cx="1587" cy="141763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H="1">
            <a:off x="6445250" y="6480175"/>
            <a:ext cx="2471738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3933825" y="5532438"/>
            <a:ext cx="2468563" cy="55562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7818438" y="5532438"/>
            <a:ext cx="55562" cy="53975"/>
          </a:xfrm>
          <a:prstGeom prst="rect">
            <a:avLst/>
          </a:prstGeom>
          <a:solidFill>
            <a:srgbClr val="FF6600"/>
          </a:solidFill>
          <a:ln w="9360">
            <a:solidFill>
              <a:srgbClr val="969696"/>
            </a:solidFill>
            <a:miter lim="800000"/>
            <a:headEnd/>
            <a:tailEnd/>
          </a:ln>
        </p:spPr>
        <p:txBody>
          <a:bodyPr lIns="0" tIns="91440" rIns="0" bIns="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  <a:p>
            <a:pPr eaLnBrk="1" hangingPunct="1"/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6397" name="Line 11"/>
          <p:cNvSpPr>
            <a:spLocks noChangeShapeType="1"/>
          </p:cNvSpPr>
          <p:nvPr/>
        </p:nvSpPr>
        <p:spPr bwMode="auto">
          <a:xfrm>
            <a:off x="6391275" y="5532438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2"/>
          <p:cNvSpPr>
            <a:spLocks noChangeShapeType="1"/>
          </p:cNvSpPr>
          <p:nvPr/>
        </p:nvSpPr>
        <p:spPr bwMode="auto">
          <a:xfrm>
            <a:off x="6391275" y="5586413"/>
            <a:ext cx="1417638" cy="1587"/>
          </a:xfrm>
          <a:prstGeom prst="line">
            <a:avLst/>
          </a:prstGeom>
          <a:noFill/>
          <a:ln w="9360">
            <a:solidFill>
              <a:srgbClr val="969696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3"/>
          <p:cNvSpPr>
            <a:spLocks noChangeShapeType="1"/>
          </p:cNvSpPr>
          <p:nvPr/>
        </p:nvSpPr>
        <p:spPr bwMode="auto">
          <a:xfrm flipH="1" flipV="1">
            <a:off x="8763000" y="1641475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4"/>
          <p:cNvSpPr>
            <a:spLocks noChangeShapeType="1"/>
          </p:cNvSpPr>
          <p:nvPr/>
        </p:nvSpPr>
        <p:spPr bwMode="auto">
          <a:xfrm flipH="1" flipV="1">
            <a:off x="8763000" y="4159250"/>
            <a:ext cx="7938" cy="247173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5"/>
          <p:cNvSpPr>
            <a:spLocks noChangeShapeType="1"/>
          </p:cNvSpPr>
          <p:nvPr/>
        </p:nvSpPr>
        <p:spPr bwMode="auto">
          <a:xfrm flipH="1">
            <a:off x="3932238" y="6480175"/>
            <a:ext cx="2471737" cy="1588"/>
          </a:xfrm>
          <a:prstGeom prst="line">
            <a:avLst/>
          </a:prstGeom>
          <a:noFill/>
          <a:ln w="648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Text Box 16"/>
          <p:cNvSpPr txBox="1">
            <a:spLocks noChangeArrowheads="1"/>
          </p:cNvSpPr>
          <p:nvPr/>
        </p:nvSpPr>
        <p:spPr bwMode="auto">
          <a:xfrm rot="-5400000">
            <a:off x="8433594" y="2804319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 rot="-5400000">
            <a:off x="8433594" y="5318919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4" name="Text Box 18"/>
          <p:cNvSpPr txBox="1">
            <a:spLocks noChangeArrowheads="1"/>
          </p:cNvSpPr>
          <p:nvPr/>
        </p:nvSpPr>
        <p:spPr bwMode="auto">
          <a:xfrm>
            <a:off x="4957763" y="6291263"/>
            <a:ext cx="4000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7415213" y="6289675"/>
            <a:ext cx="4000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buClr>
                <a:srgbClr val="FFFFFF"/>
              </a:buClr>
            </a:pPr>
            <a:r>
              <a:rPr lang="en-US" sz="900" b="1">
                <a:solidFill>
                  <a:srgbClr val="FFFFFF"/>
                </a:solidFill>
              </a:rPr>
              <a:t>WIDTH</a:t>
            </a:r>
          </a:p>
        </p:txBody>
      </p:sp>
      <p:sp>
        <p:nvSpPr>
          <p:cNvPr id="16406" name="Text Box 20"/>
          <p:cNvSpPr txBox="1">
            <a:spLocks noChangeArrowheads="1"/>
          </p:cNvSpPr>
          <p:nvPr/>
        </p:nvSpPr>
        <p:spPr bwMode="auto">
          <a:xfrm>
            <a:off x="381000" y="1295400"/>
            <a:ext cx="7732713" cy="4772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 dirty="0">
                <a:solidFill>
                  <a:srgbClr val="000000"/>
                </a:solidFill>
              </a:rPr>
              <a:t>// Matrix multiplication on the (CPU) host </a:t>
            </a:r>
            <a:endParaRPr 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Palatino" pitchFamily="18" charset="0"/>
              <a:buNone/>
            </a:pP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void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MatrixMulOnHost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M,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N, </a:t>
            </a:r>
            <a:endParaRPr lang="en-US" sz="2000" dirty="0" smtClean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Palatino" pitchFamily="18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                   double*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P,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Width)</a:t>
            </a:r>
            <a:r>
              <a:rPr lang="x-none" sz="2000" dirty="0" smtClean="0">
                <a:solidFill>
                  <a:srgbClr val="000000"/>
                </a:solidFill>
                <a:latin typeface="Arial" pitchFamily="34" charset="0"/>
              </a:rPr>
              <a:t>‏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 {   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= 0;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&lt; Width; ++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)</a:t>
            </a:r>
            <a:r>
              <a:rPr lang="x-none" sz="2000" dirty="0">
                <a:solidFill>
                  <a:srgbClr val="000000"/>
                </a:solidFill>
                <a:latin typeface="Arial" pitchFamily="34" charset="0"/>
              </a:rPr>
              <a:t>‏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j = 0; j &lt; Width; ++j) 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double sum = 0;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for (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k = 0; k &lt; Width; ++k) 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double a = M[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* Width + k];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double b = N[k * Width + j];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    sum += a * b;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}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    P[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* Width + j] = sum;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       }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}</a:t>
            </a:r>
          </a:p>
          <a:p>
            <a:pPr eaLnBrk="1" hangingPunct="1">
              <a:buFont typeface="Arial" pitchFamily="34" charset="0"/>
              <a:buNone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407" name="Line 21"/>
          <p:cNvSpPr>
            <a:spLocks noChangeShapeType="1"/>
          </p:cNvSpPr>
          <p:nvPr/>
        </p:nvSpPr>
        <p:spPr bwMode="auto">
          <a:xfrm>
            <a:off x="4800600" y="4191000"/>
            <a:ext cx="1588" cy="1295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Text Box 22"/>
          <p:cNvSpPr txBox="1">
            <a:spLocks noChangeArrowheads="1"/>
          </p:cNvSpPr>
          <p:nvPr/>
        </p:nvSpPr>
        <p:spPr bwMode="auto">
          <a:xfrm>
            <a:off x="4760913" y="4538663"/>
            <a:ext cx="3159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16409" name="Line 23"/>
          <p:cNvSpPr>
            <a:spLocks noChangeShapeType="1"/>
          </p:cNvSpPr>
          <p:nvPr/>
        </p:nvSpPr>
        <p:spPr bwMode="auto">
          <a:xfrm>
            <a:off x="3962400" y="5715000"/>
            <a:ext cx="8382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Text Box 24"/>
          <p:cNvSpPr txBox="1">
            <a:spLocks noChangeArrowheads="1"/>
          </p:cNvSpPr>
          <p:nvPr/>
        </p:nvSpPr>
        <p:spPr bwMode="auto">
          <a:xfrm>
            <a:off x="4167188" y="5605463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6411" name="Line 25"/>
          <p:cNvSpPr>
            <a:spLocks noChangeShapeType="1"/>
          </p:cNvSpPr>
          <p:nvPr/>
        </p:nvSpPr>
        <p:spPr bwMode="auto">
          <a:xfrm>
            <a:off x="8077200" y="1676400"/>
            <a:ext cx="1588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Text Box 26"/>
          <p:cNvSpPr txBox="1">
            <a:spLocks noChangeArrowheads="1"/>
          </p:cNvSpPr>
          <p:nvPr/>
        </p:nvSpPr>
        <p:spPr bwMode="auto">
          <a:xfrm>
            <a:off x="8053388" y="1947863"/>
            <a:ext cx="352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k</a:t>
            </a:r>
          </a:p>
        </p:txBody>
      </p:sp>
      <p:sp>
        <p:nvSpPr>
          <p:cNvPr id="16413" name="Line 27"/>
          <p:cNvSpPr>
            <a:spLocks noChangeShapeType="1"/>
          </p:cNvSpPr>
          <p:nvPr/>
        </p:nvSpPr>
        <p:spPr bwMode="auto">
          <a:xfrm>
            <a:off x="6400800" y="2667000"/>
            <a:ext cx="1447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Text Box 28"/>
          <p:cNvSpPr txBox="1">
            <a:spLocks noChangeArrowheads="1"/>
          </p:cNvSpPr>
          <p:nvPr/>
        </p:nvSpPr>
        <p:spPr bwMode="auto">
          <a:xfrm>
            <a:off x="6815138" y="2481263"/>
            <a:ext cx="323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Palatino" pitchFamily="18" charset="0"/>
              <a:buNone/>
            </a:pPr>
            <a:r>
              <a:rPr lang="en-US">
                <a:solidFill>
                  <a:srgbClr val="000000"/>
                </a:solidFill>
              </a:rPr>
              <a:t>j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7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r>
              <a:rPr lang="en-US" smtClean="0"/>
              <a:t>Kernel Function - A Small Example</a:t>
            </a:r>
          </a:p>
        </p:txBody>
      </p:sp>
      <p:sp>
        <p:nvSpPr>
          <p:cNvPr id="25603" name="Text Placeholder 48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8305800" cy="2209800"/>
          </a:xfrm>
        </p:spPr>
        <p:txBody>
          <a:bodyPr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Main strategy: have each 2D thread block to compute a (TILE_WIDTH)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sub-matrix (tile) of the result matrix</a:t>
            </a:r>
          </a:p>
          <a:p>
            <a:pPr lvl="1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Each has (TILE_WIDTH)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threads</a:t>
            </a:r>
          </a:p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Generate a 2D Grid of (WIDTH/TILE_WIDTH)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blocks</a:t>
            </a:r>
          </a:p>
        </p:txBody>
      </p:sp>
      <p:sp>
        <p:nvSpPr>
          <p:cNvPr id="25605" name="Rectangle 2"/>
          <p:cNvSpPr>
            <a:spLocks noChangeArrowheads="1"/>
          </p:cNvSpPr>
          <p:nvPr/>
        </p:nvSpPr>
        <p:spPr bwMode="auto">
          <a:xfrm>
            <a:off x="34290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5606" name="Rectangle 3"/>
          <p:cNvSpPr>
            <a:spLocks noChangeArrowheads="1"/>
          </p:cNvSpPr>
          <p:nvPr/>
        </p:nvSpPr>
        <p:spPr bwMode="auto">
          <a:xfrm>
            <a:off x="29718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5607" name="Rectangle 4"/>
          <p:cNvSpPr>
            <a:spLocks noChangeArrowheads="1"/>
          </p:cNvSpPr>
          <p:nvPr/>
        </p:nvSpPr>
        <p:spPr bwMode="auto">
          <a:xfrm>
            <a:off x="29718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2971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6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Rectangle 7"/>
          <p:cNvSpPr>
            <a:spLocks noChangeArrowheads="1"/>
          </p:cNvSpPr>
          <p:nvPr/>
        </p:nvSpPr>
        <p:spPr bwMode="auto">
          <a:xfrm>
            <a:off x="34290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8"/>
          <p:cNvSpPr>
            <a:spLocks noChangeArrowheads="1"/>
          </p:cNvSpPr>
          <p:nvPr/>
        </p:nvSpPr>
        <p:spPr bwMode="auto">
          <a:xfrm>
            <a:off x="3429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9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0"/>
          <p:cNvSpPr>
            <a:spLocks noChangeArrowheads="1"/>
          </p:cNvSpPr>
          <p:nvPr/>
        </p:nvSpPr>
        <p:spPr bwMode="auto">
          <a:xfrm>
            <a:off x="3886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5614" name="Rectangle 11"/>
          <p:cNvSpPr>
            <a:spLocks noChangeArrowheads="1"/>
          </p:cNvSpPr>
          <p:nvPr/>
        </p:nvSpPr>
        <p:spPr bwMode="auto">
          <a:xfrm>
            <a:off x="38862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Rectangle 12"/>
          <p:cNvSpPr>
            <a:spLocks noChangeArrowheads="1"/>
          </p:cNvSpPr>
          <p:nvPr/>
        </p:nvSpPr>
        <p:spPr bwMode="auto">
          <a:xfrm>
            <a:off x="43434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Rectangle 13"/>
          <p:cNvSpPr>
            <a:spLocks noChangeArrowheads="1"/>
          </p:cNvSpPr>
          <p:nvPr/>
        </p:nvSpPr>
        <p:spPr bwMode="auto">
          <a:xfrm>
            <a:off x="43434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Rectangle 14"/>
          <p:cNvSpPr>
            <a:spLocks noChangeArrowheads="1"/>
          </p:cNvSpPr>
          <p:nvPr/>
        </p:nvSpPr>
        <p:spPr bwMode="auto">
          <a:xfrm>
            <a:off x="4343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5618" name="Rectangle 15"/>
          <p:cNvSpPr>
            <a:spLocks noChangeArrowheads="1"/>
          </p:cNvSpPr>
          <p:nvPr/>
        </p:nvSpPr>
        <p:spPr bwMode="auto">
          <a:xfrm>
            <a:off x="3886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Rectangle 16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Rectangle 17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Rectangle 18"/>
          <p:cNvSpPr>
            <a:spLocks noChangeArrowheads="1"/>
          </p:cNvSpPr>
          <p:nvPr/>
        </p:nvSpPr>
        <p:spPr bwMode="auto">
          <a:xfrm>
            <a:off x="34290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5622" name="Rectangle 19"/>
          <p:cNvSpPr>
            <a:spLocks noChangeArrowheads="1"/>
          </p:cNvSpPr>
          <p:nvPr/>
        </p:nvSpPr>
        <p:spPr bwMode="auto">
          <a:xfrm>
            <a:off x="29718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5623" name="Rectangle 20"/>
          <p:cNvSpPr>
            <a:spLocks noChangeArrowheads="1"/>
          </p:cNvSpPr>
          <p:nvPr/>
        </p:nvSpPr>
        <p:spPr bwMode="auto">
          <a:xfrm>
            <a:off x="38862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5624" name="Rectangle 21"/>
          <p:cNvSpPr>
            <a:spLocks noChangeArrowheads="1"/>
          </p:cNvSpPr>
          <p:nvPr/>
        </p:nvSpPr>
        <p:spPr bwMode="auto">
          <a:xfrm>
            <a:off x="43434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5625" name="Rectangle 22"/>
          <p:cNvSpPr>
            <a:spLocks noChangeArrowheads="1"/>
          </p:cNvSpPr>
          <p:nvPr/>
        </p:nvSpPr>
        <p:spPr bwMode="auto">
          <a:xfrm>
            <a:off x="3429000" y="4495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5626" name="Rectangle 23"/>
          <p:cNvSpPr>
            <a:spLocks noChangeArrowheads="1"/>
          </p:cNvSpPr>
          <p:nvPr/>
        </p:nvSpPr>
        <p:spPr bwMode="auto">
          <a:xfrm>
            <a:off x="43434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5627" name="Rectangle 24"/>
          <p:cNvSpPr>
            <a:spLocks noChangeArrowheads="1"/>
          </p:cNvSpPr>
          <p:nvPr/>
        </p:nvSpPr>
        <p:spPr bwMode="auto">
          <a:xfrm>
            <a:off x="3886200" y="4038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5628" name="Rectangle 25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6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27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Rectangle 28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Rectangle 29"/>
          <p:cNvSpPr>
            <a:spLocks noChangeArrowheads="1"/>
          </p:cNvSpPr>
          <p:nvPr/>
        </p:nvSpPr>
        <p:spPr bwMode="auto">
          <a:xfrm>
            <a:off x="29718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5633" name="Rectangle 30"/>
          <p:cNvSpPr>
            <a:spLocks noChangeArrowheads="1"/>
          </p:cNvSpPr>
          <p:nvPr/>
        </p:nvSpPr>
        <p:spPr bwMode="auto">
          <a:xfrm>
            <a:off x="38862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5634" name="Rectangle 31"/>
          <p:cNvSpPr>
            <a:spLocks noChangeArrowheads="1"/>
          </p:cNvSpPr>
          <p:nvPr/>
        </p:nvSpPr>
        <p:spPr bwMode="auto">
          <a:xfrm>
            <a:off x="43434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5635" name="Rectangle 32"/>
          <p:cNvSpPr>
            <a:spLocks noChangeArrowheads="1"/>
          </p:cNvSpPr>
          <p:nvPr/>
        </p:nvSpPr>
        <p:spPr bwMode="auto">
          <a:xfrm>
            <a:off x="3429000" y="4953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5636" name="Rectangle 33"/>
          <p:cNvSpPr>
            <a:spLocks noChangeArrowheads="1"/>
          </p:cNvSpPr>
          <p:nvPr/>
        </p:nvSpPr>
        <p:spPr bwMode="auto">
          <a:xfrm>
            <a:off x="2971800" y="3581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Text Box 34"/>
          <p:cNvSpPr txBox="1">
            <a:spLocks noChangeArrowheads="1"/>
          </p:cNvSpPr>
          <p:nvPr/>
        </p:nvSpPr>
        <p:spPr bwMode="auto">
          <a:xfrm>
            <a:off x="2590800" y="289560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Block(0,0)</a:t>
            </a:r>
          </a:p>
        </p:txBody>
      </p:sp>
      <p:sp>
        <p:nvSpPr>
          <p:cNvPr id="25638" name="Line 35"/>
          <p:cNvSpPr>
            <a:spLocks noChangeShapeType="1"/>
          </p:cNvSpPr>
          <p:nvPr/>
        </p:nvSpPr>
        <p:spPr bwMode="auto">
          <a:xfrm>
            <a:off x="29718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36"/>
          <p:cNvSpPr txBox="1">
            <a:spLocks noChangeArrowheads="1"/>
          </p:cNvSpPr>
          <p:nvPr/>
        </p:nvSpPr>
        <p:spPr bwMode="auto">
          <a:xfrm>
            <a:off x="4191000" y="2895600"/>
            <a:ext cx="1108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Block(0,1)</a:t>
            </a:r>
          </a:p>
        </p:txBody>
      </p:sp>
      <p:sp>
        <p:nvSpPr>
          <p:cNvPr id="25640" name="Rectangle 37"/>
          <p:cNvSpPr>
            <a:spLocks noChangeArrowheads="1"/>
          </p:cNvSpPr>
          <p:nvPr/>
        </p:nvSpPr>
        <p:spPr bwMode="auto">
          <a:xfrm>
            <a:off x="3886200" y="3581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Line 38"/>
          <p:cNvSpPr>
            <a:spLocks noChangeShapeType="1"/>
          </p:cNvSpPr>
          <p:nvPr/>
        </p:nvSpPr>
        <p:spPr bwMode="auto">
          <a:xfrm flipH="1">
            <a:off x="4495800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Rectangle 39"/>
          <p:cNvSpPr>
            <a:spLocks noChangeArrowheads="1"/>
          </p:cNvSpPr>
          <p:nvPr/>
        </p:nvSpPr>
        <p:spPr bwMode="auto">
          <a:xfrm>
            <a:off x="29718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Rectangle 40"/>
          <p:cNvSpPr>
            <a:spLocks noChangeArrowheads="1"/>
          </p:cNvSpPr>
          <p:nvPr/>
        </p:nvSpPr>
        <p:spPr bwMode="auto">
          <a:xfrm>
            <a:off x="3886200" y="44958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Text Box 41"/>
          <p:cNvSpPr txBox="1">
            <a:spLocks noChangeArrowheads="1"/>
          </p:cNvSpPr>
          <p:nvPr/>
        </p:nvSpPr>
        <p:spPr bwMode="auto">
          <a:xfrm>
            <a:off x="3657600" y="5791200"/>
            <a:ext cx="10604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 dirty="0"/>
              <a:t>Block(1,1)</a:t>
            </a:r>
          </a:p>
        </p:txBody>
      </p:sp>
      <p:sp>
        <p:nvSpPr>
          <p:cNvPr id="25645" name="Text Box 42"/>
          <p:cNvSpPr txBox="1">
            <a:spLocks noChangeArrowheads="1"/>
          </p:cNvSpPr>
          <p:nvPr/>
        </p:nvSpPr>
        <p:spPr bwMode="auto">
          <a:xfrm>
            <a:off x="2590800" y="5715000"/>
            <a:ext cx="11080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Block(1,0)</a:t>
            </a:r>
          </a:p>
        </p:txBody>
      </p:sp>
      <p:sp>
        <p:nvSpPr>
          <p:cNvPr id="25646" name="Line 43"/>
          <p:cNvSpPr>
            <a:spLocks noChangeShapeType="1"/>
          </p:cNvSpPr>
          <p:nvPr/>
        </p:nvSpPr>
        <p:spPr bwMode="auto">
          <a:xfrm flipV="1">
            <a:off x="2971800" y="5486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7" name="Line 44"/>
          <p:cNvSpPr>
            <a:spLocks noChangeShapeType="1"/>
          </p:cNvSpPr>
          <p:nvPr/>
        </p:nvSpPr>
        <p:spPr bwMode="auto">
          <a:xfrm flipV="1">
            <a:off x="3962400" y="5486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8" name="Text Box 45"/>
          <p:cNvSpPr txBox="1">
            <a:spLocks noChangeArrowheads="1"/>
          </p:cNvSpPr>
          <p:nvPr/>
        </p:nvSpPr>
        <p:spPr bwMode="auto">
          <a:xfrm>
            <a:off x="4860925" y="3724275"/>
            <a:ext cx="3275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4;   TILE_WIDTH = 2</a:t>
            </a:r>
          </a:p>
          <a:p>
            <a:pPr eaLnBrk="1" hangingPunct="1"/>
            <a:r>
              <a:rPr lang="en-US" sz="1600"/>
              <a:t>Each block has 2*2 = 4 threads</a:t>
            </a:r>
          </a:p>
        </p:txBody>
      </p:sp>
      <p:sp>
        <p:nvSpPr>
          <p:cNvPr id="25649" name="Text Box 45"/>
          <p:cNvSpPr txBox="1">
            <a:spLocks noChangeArrowheads="1"/>
          </p:cNvSpPr>
          <p:nvPr/>
        </p:nvSpPr>
        <p:spPr bwMode="auto">
          <a:xfrm>
            <a:off x="4876800" y="44958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 dirty="0"/>
              <a:t>WIDTH/TILE_WIDTH = 2</a:t>
            </a:r>
          </a:p>
          <a:p>
            <a:pPr eaLnBrk="1" hangingPunct="1"/>
            <a:r>
              <a:rPr lang="en-US" sz="1600" dirty="0"/>
              <a:t>Use 2* 2 = 4 blocks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257800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What if matrix is not square?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What if width is not a multiple of TILE_WIDTH?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114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Slightly Bigger Example</a:t>
            </a: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2286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1828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828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8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0"/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2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4"/>
          <p:cNvSpPr>
            <a:spLocks noChangeArrowheads="1"/>
          </p:cNvSpPr>
          <p:nvPr/>
        </p:nvSpPr>
        <p:spPr bwMode="auto">
          <a:xfrm>
            <a:off x="32004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6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8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6645" name="Rectangle 19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6646" name="Rectangle 20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6647" name="Rectangle 21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6648" name="Rectangle 22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6649" name="Rectangle 23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6650" name="Rectangle 24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6651" name="Rectangle 25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6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8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9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6656" name="Rectangle 30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26657" name="Rectangle 31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6658" name="Rectangle 32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6659" name="Rectangle 33"/>
          <p:cNvSpPr>
            <a:spLocks noChangeArrowheads="1"/>
          </p:cNvSpPr>
          <p:nvPr/>
        </p:nvSpPr>
        <p:spPr bwMode="auto">
          <a:xfrm>
            <a:off x="18288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0" name="Rectangle 37"/>
          <p:cNvSpPr>
            <a:spLocks noChangeArrowheads="1"/>
          </p:cNvSpPr>
          <p:nvPr/>
        </p:nvSpPr>
        <p:spPr bwMode="auto">
          <a:xfrm>
            <a:off x="27432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1" name="Rectangle 39"/>
          <p:cNvSpPr>
            <a:spLocks noChangeArrowheads="1"/>
          </p:cNvSpPr>
          <p:nvPr/>
        </p:nvSpPr>
        <p:spPr bwMode="auto">
          <a:xfrm>
            <a:off x="18288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2" name="Rectangle 40"/>
          <p:cNvSpPr>
            <a:spLocks noChangeArrowheads="1"/>
          </p:cNvSpPr>
          <p:nvPr/>
        </p:nvSpPr>
        <p:spPr bwMode="auto">
          <a:xfrm>
            <a:off x="27432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3" name="Rectangle 2"/>
          <p:cNvSpPr>
            <a:spLocks noChangeArrowheads="1"/>
          </p:cNvSpPr>
          <p:nvPr/>
        </p:nvSpPr>
        <p:spPr bwMode="auto">
          <a:xfrm>
            <a:off x="4114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0,5</a:t>
            </a:r>
            <a:endParaRPr lang="en-US" sz="1600"/>
          </a:p>
        </p:txBody>
      </p:sp>
      <p:sp>
        <p:nvSpPr>
          <p:cNvPr id="26664" name="Rectangle 3"/>
          <p:cNvSpPr>
            <a:spLocks noChangeArrowheads="1"/>
          </p:cNvSpPr>
          <p:nvPr/>
        </p:nvSpPr>
        <p:spPr bwMode="auto">
          <a:xfrm>
            <a:off x="36576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0,4</a:t>
            </a:r>
            <a:endParaRPr lang="en-US" sz="1600"/>
          </a:p>
        </p:txBody>
      </p:sp>
      <p:sp>
        <p:nvSpPr>
          <p:cNvPr id="26665" name="Rectangle 4"/>
          <p:cNvSpPr>
            <a:spLocks noChangeArrowheads="1"/>
          </p:cNvSpPr>
          <p:nvPr/>
        </p:nvSpPr>
        <p:spPr bwMode="auto">
          <a:xfrm>
            <a:off x="36576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1,4</a:t>
            </a:r>
          </a:p>
        </p:txBody>
      </p:sp>
      <p:sp>
        <p:nvSpPr>
          <p:cNvPr id="26666" name="Rectangle 5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7" name="Rectangle 6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8" name="Rectangle 7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69" name="Rectangle 8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0" name="Rectangle 9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1" name="Rectangle 10"/>
          <p:cNvSpPr>
            <a:spLocks noChangeArrowheads="1"/>
          </p:cNvSpPr>
          <p:nvPr/>
        </p:nvSpPr>
        <p:spPr bwMode="auto">
          <a:xfrm>
            <a:off x="4572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0,6</a:t>
            </a:r>
          </a:p>
        </p:txBody>
      </p:sp>
      <p:sp>
        <p:nvSpPr>
          <p:cNvPr id="26672" name="Rectangle 11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3" name="Rectangle 12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4" name="Rectangle 13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5" name="Rectangle 14"/>
          <p:cNvSpPr>
            <a:spLocks noChangeArrowheads="1"/>
          </p:cNvSpPr>
          <p:nvPr/>
        </p:nvSpPr>
        <p:spPr bwMode="auto">
          <a:xfrm>
            <a:off x="5029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0,7</a:t>
            </a:r>
          </a:p>
        </p:txBody>
      </p:sp>
      <p:sp>
        <p:nvSpPr>
          <p:cNvPr id="26676" name="Rectangle 15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7" name="Rectangle 16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8" name="Rectangle 1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79" name="Rectangle 18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1,5</a:t>
            </a:r>
          </a:p>
        </p:txBody>
      </p:sp>
      <p:sp>
        <p:nvSpPr>
          <p:cNvPr id="26680" name="Rectangle 19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2,4</a:t>
            </a:r>
            <a:endParaRPr lang="en-US" sz="1600"/>
          </a:p>
        </p:txBody>
      </p:sp>
      <p:sp>
        <p:nvSpPr>
          <p:cNvPr id="26681" name="Rectangle 20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2,6</a:t>
            </a:r>
          </a:p>
        </p:txBody>
      </p:sp>
      <p:sp>
        <p:nvSpPr>
          <p:cNvPr id="26682" name="Rectangle 21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2,7</a:t>
            </a:r>
          </a:p>
        </p:txBody>
      </p:sp>
      <p:sp>
        <p:nvSpPr>
          <p:cNvPr id="26683" name="Rectangle 22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2,5</a:t>
            </a:r>
          </a:p>
        </p:txBody>
      </p:sp>
      <p:sp>
        <p:nvSpPr>
          <p:cNvPr id="26684" name="Rectangle 23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1,7</a:t>
            </a:r>
          </a:p>
        </p:txBody>
      </p:sp>
      <p:sp>
        <p:nvSpPr>
          <p:cNvPr id="26685" name="Rectangle 24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1,6</a:t>
            </a:r>
          </a:p>
        </p:txBody>
      </p:sp>
      <p:sp>
        <p:nvSpPr>
          <p:cNvPr id="26686" name="Rectangle 25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7" name="Rectangle 26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8" name="Rectangle 2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89" name="Rectangle 28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0" name="Rectangle 29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3,4</a:t>
            </a:r>
            <a:endParaRPr lang="en-US" sz="1600"/>
          </a:p>
        </p:txBody>
      </p:sp>
      <p:sp>
        <p:nvSpPr>
          <p:cNvPr id="26691" name="Rectangle 30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3,6</a:t>
            </a:r>
          </a:p>
        </p:txBody>
      </p:sp>
      <p:sp>
        <p:nvSpPr>
          <p:cNvPr id="26692" name="Rectangle 31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3,7</a:t>
            </a:r>
          </a:p>
        </p:txBody>
      </p:sp>
      <p:sp>
        <p:nvSpPr>
          <p:cNvPr id="26693" name="Rectangle 32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3,5</a:t>
            </a:r>
          </a:p>
        </p:txBody>
      </p:sp>
      <p:sp>
        <p:nvSpPr>
          <p:cNvPr id="26694" name="Rectangle 33"/>
          <p:cNvSpPr>
            <a:spLocks noChangeArrowheads="1"/>
          </p:cNvSpPr>
          <p:nvPr/>
        </p:nvSpPr>
        <p:spPr bwMode="auto">
          <a:xfrm>
            <a:off x="36576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5" name="Rectangle 37"/>
          <p:cNvSpPr>
            <a:spLocks noChangeArrowheads="1"/>
          </p:cNvSpPr>
          <p:nvPr/>
        </p:nvSpPr>
        <p:spPr bwMode="auto">
          <a:xfrm>
            <a:off x="4572000" y="19812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6" name="Rectangle 39"/>
          <p:cNvSpPr>
            <a:spLocks noChangeArrowheads="1"/>
          </p:cNvSpPr>
          <p:nvPr/>
        </p:nvSpPr>
        <p:spPr bwMode="auto">
          <a:xfrm>
            <a:off x="36576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7" name="Rectangle 40"/>
          <p:cNvSpPr>
            <a:spLocks noChangeArrowheads="1"/>
          </p:cNvSpPr>
          <p:nvPr/>
        </p:nvSpPr>
        <p:spPr bwMode="auto">
          <a:xfrm>
            <a:off x="4572000" y="28956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98" name="Rectangle 2"/>
          <p:cNvSpPr>
            <a:spLocks noChangeArrowheads="1"/>
          </p:cNvSpPr>
          <p:nvPr/>
        </p:nvSpPr>
        <p:spPr bwMode="auto">
          <a:xfrm>
            <a:off x="2286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4,1</a:t>
            </a:r>
            <a:endParaRPr lang="en-US" sz="1600"/>
          </a:p>
        </p:txBody>
      </p:sp>
      <p:sp>
        <p:nvSpPr>
          <p:cNvPr id="26699" name="Rectangle 3"/>
          <p:cNvSpPr>
            <a:spLocks noChangeArrowheads="1"/>
          </p:cNvSpPr>
          <p:nvPr/>
        </p:nvSpPr>
        <p:spPr bwMode="auto">
          <a:xfrm>
            <a:off x="1828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4,0</a:t>
            </a:r>
            <a:endParaRPr lang="en-US" sz="1600"/>
          </a:p>
        </p:txBody>
      </p:sp>
      <p:sp>
        <p:nvSpPr>
          <p:cNvPr id="26700" name="Rectangle 4"/>
          <p:cNvSpPr>
            <a:spLocks noChangeArrowheads="1"/>
          </p:cNvSpPr>
          <p:nvPr/>
        </p:nvSpPr>
        <p:spPr bwMode="auto">
          <a:xfrm>
            <a:off x="1828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5,0</a:t>
            </a:r>
          </a:p>
        </p:txBody>
      </p:sp>
      <p:sp>
        <p:nvSpPr>
          <p:cNvPr id="26701" name="Rectangle 5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2" name="Rectangle 6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3" name="Rectangle 7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4" name="Rectangle 8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5" name="Rectangle 9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6" name="Rectangle 10"/>
          <p:cNvSpPr>
            <a:spLocks noChangeArrowheads="1"/>
          </p:cNvSpPr>
          <p:nvPr/>
        </p:nvSpPr>
        <p:spPr bwMode="auto">
          <a:xfrm>
            <a:off x="2743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4,2</a:t>
            </a:r>
          </a:p>
        </p:txBody>
      </p:sp>
      <p:sp>
        <p:nvSpPr>
          <p:cNvPr id="26707" name="Rectangle 11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8" name="Rectangle 12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09" name="Rectangle 13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0" name="Rectangle 14"/>
          <p:cNvSpPr>
            <a:spLocks noChangeArrowheads="1"/>
          </p:cNvSpPr>
          <p:nvPr/>
        </p:nvSpPr>
        <p:spPr bwMode="auto">
          <a:xfrm>
            <a:off x="32004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4,3</a:t>
            </a:r>
          </a:p>
        </p:txBody>
      </p:sp>
      <p:sp>
        <p:nvSpPr>
          <p:cNvPr id="26711" name="Rectangle 15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2" name="Rectangle 16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3" name="Rectangle 1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14" name="Rectangle 18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5,1</a:t>
            </a:r>
          </a:p>
        </p:txBody>
      </p:sp>
      <p:sp>
        <p:nvSpPr>
          <p:cNvPr id="26715" name="Rectangle 19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6,0</a:t>
            </a:r>
            <a:endParaRPr lang="en-US" sz="1600"/>
          </a:p>
        </p:txBody>
      </p:sp>
      <p:sp>
        <p:nvSpPr>
          <p:cNvPr id="26716" name="Rectangle 20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6,2</a:t>
            </a:r>
          </a:p>
        </p:txBody>
      </p:sp>
      <p:sp>
        <p:nvSpPr>
          <p:cNvPr id="26717" name="Rectangle 21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6,3</a:t>
            </a:r>
          </a:p>
        </p:txBody>
      </p:sp>
      <p:sp>
        <p:nvSpPr>
          <p:cNvPr id="26718" name="Rectangle 22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6,1</a:t>
            </a:r>
          </a:p>
        </p:txBody>
      </p:sp>
      <p:sp>
        <p:nvSpPr>
          <p:cNvPr id="26719" name="Rectangle 23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5,3</a:t>
            </a:r>
          </a:p>
        </p:txBody>
      </p:sp>
      <p:sp>
        <p:nvSpPr>
          <p:cNvPr id="26720" name="Rectangle 24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5,2</a:t>
            </a:r>
          </a:p>
        </p:txBody>
      </p:sp>
      <p:sp>
        <p:nvSpPr>
          <p:cNvPr id="26721" name="Rectangle 25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2" name="Rectangle 26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3" name="Rectangle 2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4" name="Rectangle 28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25" name="Rectangle 29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7,0</a:t>
            </a:r>
            <a:endParaRPr lang="en-US" sz="1600"/>
          </a:p>
        </p:txBody>
      </p:sp>
      <p:sp>
        <p:nvSpPr>
          <p:cNvPr id="26726" name="Rectangle 30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7,2</a:t>
            </a:r>
          </a:p>
        </p:txBody>
      </p:sp>
      <p:sp>
        <p:nvSpPr>
          <p:cNvPr id="26727" name="Rectangle 31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7,3</a:t>
            </a:r>
          </a:p>
        </p:txBody>
      </p:sp>
      <p:sp>
        <p:nvSpPr>
          <p:cNvPr id="26728" name="Rectangle 32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7,1</a:t>
            </a:r>
          </a:p>
        </p:txBody>
      </p:sp>
      <p:sp>
        <p:nvSpPr>
          <p:cNvPr id="26729" name="Rectangle 33"/>
          <p:cNvSpPr>
            <a:spLocks noChangeArrowheads="1"/>
          </p:cNvSpPr>
          <p:nvPr/>
        </p:nvSpPr>
        <p:spPr bwMode="auto">
          <a:xfrm>
            <a:off x="18288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0" name="Rectangle 37"/>
          <p:cNvSpPr>
            <a:spLocks noChangeArrowheads="1"/>
          </p:cNvSpPr>
          <p:nvPr/>
        </p:nvSpPr>
        <p:spPr bwMode="auto">
          <a:xfrm>
            <a:off x="27432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1" name="Rectangle 39"/>
          <p:cNvSpPr>
            <a:spLocks noChangeArrowheads="1"/>
          </p:cNvSpPr>
          <p:nvPr/>
        </p:nvSpPr>
        <p:spPr bwMode="auto">
          <a:xfrm>
            <a:off x="18288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2" name="Rectangle 40"/>
          <p:cNvSpPr>
            <a:spLocks noChangeArrowheads="1"/>
          </p:cNvSpPr>
          <p:nvPr/>
        </p:nvSpPr>
        <p:spPr bwMode="auto">
          <a:xfrm>
            <a:off x="27432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3" name="Rectangle 2"/>
          <p:cNvSpPr>
            <a:spLocks noChangeArrowheads="1"/>
          </p:cNvSpPr>
          <p:nvPr/>
        </p:nvSpPr>
        <p:spPr bwMode="auto">
          <a:xfrm>
            <a:off x="4114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4,5</a:t>
            </a:r>
            <a:endParaRPr lang="en-US" sz="1600"/>
          </a:p>
        </p:txBody>
      </p:sp>
      <p:sp>
        <p:nvSpPr>
          <p:cNvPr id="26734" name="Rectangle 3"/>
          <p:cNvSpPr>
            <a:spLocks noChangeArrowheads="1"/>
          </p:cNvSpPr>
          <p:nvPr/>
        </p:nvSpPr>
        <p:spPr bwMode="auto">
          <a:xfrm>
            <a:off x="36576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4,4</a:t>
            </a:r>
            <a:endParaRPr lang="en-US" sz="1600"/>
          </a:p>
        </p:txBody>
      </p:sp>
      <p:sp>
        <p:nvSpPr>
          <p:cNvPr id="26735" name="Rectangle 4"/>
          <p:cNvSpPr>
            <a:spLocks noChangeArrowheads="1"/>
          </p:cNvSpPr>
          <p:nvPr/>
        </p:nvSpPr>
        <p:spPr bwMode="auto">
          <a:xfrm>
            <a:off x="36576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5,4</a:t>
            </a:r>
          </a:p>
        </p:txBody>
      </p:sp>
      <p:sp>
        <p:nvSpPr>
          <p:cNvPr id="26736" name="Rectangle 5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7" name="Rectangle 6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8" name="Rectangle 7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39" name="Rectangle 8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0" name="Rectangle 9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1" name="Rectangle 10"/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4,6</a:t>
            </a:r>
          </a:p>
        </p:txBody>
      </p:sp>
      <p:sp>
        <p:nvSpPr>
          <p:cNvPr id="26742" name="Rectangle 11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3" name="Rectangle 12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4" name="Rectangle 13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5" name="Rectangle 14"/>
          <p:cNvSpPr>
            <a:spLocks noChangeArrowheads="1"/>
          </p:cNvSpPr>
          <p:nvPr/>
        </p:nvSpPr>
        <p:spPr bwMode="auto">
          <a:xfrm>
            <a:off x="5029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4,7</a:t>
            </a:r>
          </a:p>
        </p:txBody>
      </p:sp>
      <p:sp>
        <p:nvSpPr>
          <p:cNvPr id="26746" name="Rectangle 15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7" name="Rectangle 16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8" name="Rectangle 1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49" name="Rectangle 18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5,5</a:t>
            </a:r>
          </a:p>
        </p:txBody>
      </p:sp>
      <p:sp>
        <p:nvSpPr>
          <p:cNvPr id="26750" name="Rectangle 19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6,4</a:t>
            </a:r>
            <a:endParaRPr lang="en-US" sz="1600"/>
          </a:p>
        </p:txBody>
      </p:sp>
      <p:sp>
        <p:nvSpPr>
          <p:cNvPr id="26751" name="Rectangle 20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6,6</a:t>
            </a:r>
          </a:p>
        </p:txBody>
      </p:sp>
      <p:sp>
        <p:nvSpPr>
          <p:cNvPr id="26752" name="Rectangle 21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6,7</a:t>
            </a:r>
          </a:p>
        </p:txBody>
      </p:sp>
      <p:sp>
        <p:nvSpPr>
          <p:cNvPr id="26753" name="Rectangle 22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6,5</a:t>
            </a:r>
          </a:p>
        </p:txBody>
      </p:sp>
      <p:sp>
        <p:nvSpPr>
          <p:cNvPr id="26754" name="Rectangle 23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5,7</a:t>
            </a:r>
          </a:p>
        </p:txBody>
      </p:sp>
      <p:sp>
        <p:nvSpPr>
          <p:cNvPr id="26755" name="Rectangle 24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5,6</a:t>
            </a:r>
          </a:p>
        </p:txBody>
      </p:sp>
      <p:sp>
        <p:nvSpPr>
          <p:cNvPr id="26756" name="Rectangle 25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7" name="Rectangle 26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8" name="Rectangle 2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59" name="Rectangle 28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0" name="Rectangle 29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7,4</a:t>
            </a:r>
            <a:endParaRPr lang="en-US" sz="1600"/>
          </a:p>
        </p:txBody>
      </p:sp>
      <p:sp>
        <p:nvSpPr>
          <p:cNvPr id="26761" name="Rectangle 30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7,6</a:t>
            </a:r>
          </a:p>
        </p:txBody>
      </p:sp>
      <p:sp>
        <p:nvSpPr>
          <p:cNvPr id="26762" name="Rectangle 31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7,7</a:t>
            </a:r>
          </a:p>
        </p:txBody>
      </p:sp>
      <p:sp>
        <p:nvSpPr>
          <p:cNvPr id="26763" name="Rectangle 32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7,5</a:t>
            </a:r>
          </a:p>
        </p:txBody>
      </p:sp>
      <p:sp>
        <p:nvSpPr>
          <p:cNvPr id="26764" name="Rectangle 33"/>
          <p:cNvSpPr>
            <a:spLocks noChangeArrowheads="1"/>
          </p:cNvSpPr>
          <p:nvPr/>
        </p:nvSpPr>
        <p:spPr bwMode="auto">
          <a:xfrm>
            <a:off x="36576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5" name="Rectangle 37"/>
          <p:cNvSpPr>
            <a:spLocks noChangeArrowheads="1"/>
          </p:cNvSpPr>
          <p:nvPr/>
        </p:nvSpPr>
        <p:spPr bwMode="auto">
          <a:xfrm>
            <a:off x="4572000" y="3810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6" name="Rectangle 39"/>
          <p:cNvSpPr>
            <a:spLocks noChangeArrowheads="1"/>
          </p:cNvSpPr>
          <p:nvPr/>
        </p:nvSpPr>
        <p:spPr bwMode="auto">
          <a:xfrm>
            <a:off x="36576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7" name="Rectangle 40"/>
          <p:cNvSpPr>
            <a:spLocks noChangeArrowheads="1"/>
          </p:cNvSpPr>
          <p:nvPr/>
        </p:nvSpPr>
        <p:spPr bwMode="auto">
          <a:xfrm>
            <a:off x="4572000" y="4724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768" name="Text Box 45"/>
          <p:cNvSpPr txBox="1">
            <a:spLocks noChangeArrowheads="1"/>
          </p:cNvSpPr>
          <p:nvPr/>
        </p:nvSpPr>
        <p:spPr bwMode="auto">
          <a:xfrm>
            <a:off x="5638800" y="2819400"/>
            <a:ext cx="3346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8;   TILE_WIDTH = 2</a:t>
            </a:r>
          </a:p>
          <a:p>
            <a:pPr eaLnBrk="1" hangingPunct="1"/>
            <a:r>
              <a:rPr lang="en-US" sz="1600"/>
              <a:t>Each block has 2*2 = 4 threads</a:t>
            </a:r>
          </a:p>
        </p:txBody>
      </p:sp>
      <p:sp>
        <p:nvSpPr>
          <p:cNvPr id="26769" name="Text Box 45"/>
          <p:cNvSpPr txBox="1">
            <a:spLocks noChangeArrowheads="1"/>
          </p:cNvSpPr>
          <p:nvPr/>
        </p:nvSpPr>
        <p:spPr bwMode="auto">
          <a:xfrm>
            <a:off x="5638800" y="41910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WIDTH/TILE_WIDTH = 4</a:t>
            </a:r>
          </a:p>
          <a:p>
            <a:pPr eaLnBrk="1" hangingPunct="1"/>
            <a:r>
              <a:rPr lang="en-US" sz="1600"/>
              <a:t>Use 4* 4 = 16 blocks</a:t>
            </a:r>
          </a:p>
        </p:txBody>
      </p:sp>
    </p:spTree>
    <p:extLst>
      <p:ext uri="{BB962C8B-B14F-4D97-AF65-F5344CB8AC3E}">
        <p14:creationId xmlns:p14="http://schemas.microsoft.com/office/powerpoint/2010/main" val="1929046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Slightly Bigger Example (cont.)</a:t>
            </a:r>
          </a:p>
        </p:txBody>
      </p:sp>
      <p:sp>
        <p:nvSpPr>
          <p:cNvPr id="27652" name="Text Box 45"/>
          <p:cNvSpPr txBox="1">
            <a:spLocks noChangeArrowheads="1"/>
          </p:cNvSpPr>
          <p:nvPr/>
        </p:nvSpPr>
        <p:spPr bwMode="auto">
          <a:xfrm>
            <a:off x="5638800" y="2819400"/>
            <a:ext cx="3324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 = 8;   TILE_WIDTH = 4</a:t>
            </a:r>
          </a:p>
          <a:p>
            <a:pPr eaLnBrk="1" hangingPunct="1"/>
            <a:r>
              <a:rPr lang="en-US" sz="1600"/>
              <a:t>Each block has 4*4 =16 threads</a:t>
            </a:r>
          </a:p>
        </p:txBody>
      </p:sp>
      <p:sp>
        <p:nvSpPr>
          <p:cNvPr id="27653" name="Text Box 45"/>
          <p:cNvSpPr txBox="1">
            <a:spLocks noChangeArrowheads="1"/>
          </p:cNvSpPr>
          <p:nvPr/>
        </p:nvSpPr>
        <p:spPr bwMode="auto">
          <a:xfrm>
            <a:off x="5715000" y="3810000"/>
            <a:ext cx="2689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sz="1600"/>
              <a:t>WIDTH/TILE_WIDTH = 2</a:t>
            </a:r>
          </a:p>
          <a:p>
            <a:pPr eaLnBrk="1" hangingPunct="1"/>
            <a:r>
              <a:rPr lang="en-US" sz="1600"/>
              <a:t>Use 2* 2 = 4 blocks</a:t>
            </a:r>
          </a:p>
        </p:txBody>
      </p:sp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2286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27655" name="Rectangle 3"/>
          <p:cNvSpPr>
            <a:spLocks noChangeArrowheads="1"/>
          </p:cNvSpPr>
          <p:nvPr/>
        </p:nvSpPr>
        <p:spPr bwMode="auto">
          <a:xfrm>
            <a:off x="1828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7656" name="Rectangle 4"/>
          <p:cNvSpPr>
            <a:spLocks noChangeArrowheads="1"/>
          </p:cNvSpPr>
          <p:nvPr/>
        </p:nvSpPr>
        <p:spPr bwMode="auto">
          <a:xfrm>
            <a:off x="1828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27657" name="Rectangle 5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6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7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8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9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0"/>
          <p:cNvSpPr>
            <a:spLocks noChangeArrowheads="1"/>
          </p:cNvSpPr>
          <p:nvPr/>
        </p:nvSpPr>
        <p:spPr bwMode="auto">
          <a:xfrm>
            <a:off x="2743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27663" name="Rectangle 11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2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3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4"/>
          <p:cNvSpPr>
            <a:spLocks noChangeArrowheads="1"/>
          </p:cNvSpPr>
          <p:nvPr/>
        </p:nvSpPr>
        <p:spPr bwMode="auto">
          <a:xfrm>
            <a:off x="32004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27667" name="Rectangle 15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6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8"/>
          <p:cNvSpPr>
            <a:spLocks noChangeArrowheads="1"/>
          </p:cNvSpPr>
          <p:nvPr/>
        </p:nvSpPr>
        <p:spPr bwMode="auto">
          <a:xfrm>
            <a:off x="2286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7671" name="Rectangle 19"/>
          <p:cNvSpPr>
            <a:spLocks noChangeArrowheads="1"/>
          </p:cNvSpPr>
          <p:nvPr/>
        </p:nvSpPr>
        <p:spPr bwMode="auto">
          <a:xfrm>
            <a:off x="1828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27672" name="Rectangle 20"/>
          <p:cNvSpPr>
            <a:spLocks noChangeArrowheads="1"/>
          </p:cNvSpPr>
          <p:nvPr/>
        </p:nvSpPr>
        <p:spPr bwMode="auto">
          <a:xfrm>
            <a:off x="2743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7673" name="Rectangle 21"/>
          <p:cNvSpPr>
            <a:spLocks noChangeArrowheads="1"/>
          </p:cNvSpPr>
          <p:nvPr/>
        </p:nvSpPr>
        <p:spPr bwMode="auto">
          <a:xfrm>
            <a:off x="32004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27674" name="Rectangle 22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27675" name="Rectangle 23"/>
          <p:cNvSpPr>
            <a:spLocks noChangeArrowheads="1"/>
          </p:cNvSpPr>
          <p:nvPr/>
        </p:nvSpPr>
        <p:spPr bwMode="auto">
          <a:xfrm>
            <a:off x="32004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27676" name="Rectangle 24"/>
          <p:cNvSpPr>
            <a:spLocks noChangeArrowheads="1"/>
          </p:cNvSpPr>
          <p:nvPr/>
        </p:nvSpPr>
        <p:spPr bwMode="auto">
          <a:xfrm>
            <a:off x="2743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27677" name="Rectangle 25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6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7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8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29"/>
          <p:cNvSpPr>
            <a:spLocks noChangeArrowheads="1"/>
          </p:cNvSpPr>
          <p:nvPr/>
        </p:nvSpPr>
        <p:spPr bwMode="auto">
          <a:xfrm>
            <a:off x="1828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27682" name="Rectangle 30"/>
          <p:cNvSpPr>
            <a:spLocks noChangeArrowheads="1"/>
          </p:cNvSpPr>
          <p:nvPr/>
        </p:nvSpPr>
        <p:spPr bwMode="auto">
          <a:xfrm>
            <a:off x="2743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27683" name="Rectangle 31"/>
          <p:cNvSpPr>
            <a:spLocks noChangeArrowheads="1"/>
          </p:cNvSpPr>
          <p:nvPr/>
        </p:nvSpPr>
        <p:spPr bwMode="auto">
          <a:xfrm>
            <a:off x="32004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7684" name="Rectangle 32"/>
          <p:cNvSpPr>
            <a:spLocks noChangeArrowheads="1"/>
          </p:cNvSpPr>
          <p:nvPr/>
        </p:nvSpPr>
        <p:spPr bwMode="auto">
          <a:xfrm>
            <a:off x="2286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27685" name="Rectangle 40"/>
          <p:cNvSpPr>
            <a:spLocks noChangeArrowheads="1"/>
          </p:cNvSpPr>
          <p:nvPr/>
        </p:nvSpPr>
        <p:spPr bwMode="auto">
          <a:xfrm>
            <a:off x="1828800" y="19812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Rectangle 2"/>
          <p:cNvSpPr>
            <a:spLocks noChangeArrowheads="1"/>
          </p:cNvSpPr>
          <p:nvPr/>
        </p:nvSpPr>
        <p:spPr bwMode="auto">
          <a:xfrm>
            <a:off x="41148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0,5</a:t>
            </a:r>
            <a:endParaRPr lang="en-US" sz="1600"/>
          </a:p>
        </p:txBody>
      </p:sp>
      <p:sp>
        <p:nvSpPr>
          <p:cNvPr id="27687" name="Rectangle 3"/>
          <p:cNvSpPr>
            <a:spLocks noChangeArrowheads="1"/>
          </p:cNvSpPr>
          <p:nvPr/>
        </p:nvSpPr>
        <p:spPr bwMode="auto">
          <a:xfrm>
            <a:off x="36576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0,4</a:t>
            </a:r>
            <a:endParaRPr lang="en-US" sz="1600"/>
          </a:p>
        </p:txBody>
      </p:sp>
      <p:sp>
        <p:nvSpPr>
          <p:cNvPr id="27688" name="Rectangle 4"/>
          <p:cNvSpPr>
            <a:spLocks noChangeArrowheads="1"/>
          </p:cNvSpPr>
          <p:nvPr/>
        </p:nvSpPr>
        <p:spPr bwMode="auto">
          <a:xfrm>
            <a:off x="36576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1,4</a:t>
            </a:r>
          </a:p>
        </p:txBody>
      </p:sp>
      <p:sp>
        <p:nvSpPr>
          <p:cNvPr id="27689" name="Rectangle 5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Rectangle 6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Rectangle 7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Rectangle 8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Rectangle 9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Rectangle 10"/>
          <p:cNvSpPr>
            <a:spLocks noChangeArrowheads="1"/>
          </p:cNvSpPr>
          <p:nvPr/>
        </p:nvSpPr>
        <p:spPr bwMode="auto">
          <a:xfrm>
            <a:off x="45720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0,6</a:t>
            </a:r>
          </a:p>
        </p:txBody>
      </p:sp>
      <p:sp>
        <p:nvSpPr>
          <p:cNvPr id="27695" name="Rectangle 11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Rectangle 12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Rectangle 13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Rectangle 14"/>
          <p:cNvSpPr>
            <a:spLocks noChangeArrowheads="1"/>
          </p:cNvSpPr>
          <p:nvPr/>
        </p:nvSpPr>
        <p:spPr bwMode="auto">
          <a:xfrm>
            <a:off x="5029200" y="1981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0,7</a:t>
            </a:r>
          </a:p>
        </p:txBody>
      </p:sp>
      <p:sp>
        <p:nvSpPr>
          <p:cNvPr id="27699" name="Rectangle 15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Rectangle 16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Rectangle 1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Rectangle 18"/>
          <p:cNvSpPr>
            <a:spLocks noChangeArrowheads="1"/>
          </p:cNvSpPr>
          <p:nvPr/>
        </p:nvSpPr>
        <p:spPr bwMode="auto">
          <a:xfrm>
            <a:off x="41148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1,5</a:t>
            </a:r>
          </a:p>
        </p:txBody>
      </p:sp>
      <p:sp>
        <p:nvSpPr>
          <p:cNvPr id="27703" name="Rectangle 19"/>
          <p:cNvSpPr>
            <a:spLocks noChangeArrowheads="1"/>
          </p:cNvSpPr>
          <p:nvPr/>
        </p:nvSpPr>
        <p:spPr bwMode="auto">
          <a:xfrm>
            <a:off x="36576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2,4</a:t>
            </a:r>
            <a:endParaRPr lang="en-US" sz="1600"/>
          </a:p>
        </p:txBody>
      </p:sp>
      <p:sp>
        <p:nvSpPr>
          <p:cNvPr id="27704" name="Rectangle 20"/>
          <p:cNvSpPr>
            <a:spLocks noChangeArrowheads="1"/>
          </p:cNvSpPr>
          <p:nvPr/>
        </p:nvSpPr>
        <p:spPr bwMode="auto">
          <a:xfrm>
            <a:off x="45720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2,6</a:t>
            </a:r>
          </a:p>
        </p:txBody>
      </p:sp>
      <p:sp>
        <p:nvSpPr>
          <p:cNvPr id="27705" name="Rectangle 21"/>
          <p:cNvSpPr>
            <a:spLocks noChangeArrowheads="1"/>
          </p:cNvSpPr>
          <p:nvPr/>
        </p:nvSpPr>
        <p:spPr bwMode="auto">
          <a:xfrm>
            <a:off x="50292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2,7</a:t>
            </a:r>
          </a:p>
        </p:txBody>
      </p:sp>
      <p:sp>
        <p:nvSpPr>
          <p:cNvPr id="27706" name="Rectangle 22"/>
          <p:cNvSpPr>
            <a:spLocks noChangeArrowheads="1"/>
          </p:cNvSpPr>
          <p:nvPr/>
        </p:nvSpPr>
        <p:spPr bwMode="auto">
          <a:xfrm>
            <a:off x="4114800" y="2895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2,5</a:t>
            </a:r>
          </a:p>
        </p:txBody>
      </p:sp>
      <p:sp>
        <p:nvSpPr>
          <p:cNvPr id="27707" name="Rectangle 23"/>
          <p:cNvSpPr>
            <a:spLocks noChangeArrowheads="1"/>
          </p:cNvSpPr>
          <p:nvPr/>
        </p:nvSpPr>
        <p:spPr bwMode="auto">
          <a:xfrm>
            <a:off x="50292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1,7</a:t>
            </a:r>
          </a:p>
        </p:txBody>
      </p:sp>
      <p:sp>
        <p:nvSpPr>
          <p:cNvPr id="27708" name="Rectangle 24"/>
          <p:cNvSpPr>
            <a:spLocks noChangeArrowheads="1"/>
          </p:cNvSpPr>
          <p:nvPr/>
        </p:nvSpPr>
        <p:spPr bwMode="auto">
          <a:xfrm>
            <a:off x="4572000" y="2438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1,6</a:t>
            </a:r>
          </a:p>
        </p:txBody>
      </p:sp>
      <p:sp>
        <p:nvSpPr>
          <p:cNvPr id="27709" name="Rectangle 25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Rectangle 26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Rectangle 27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Rectangle 28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Rectangle 29"/>
          <p:cNvSpPr>
            <a:spLocks noChangeArrowheads="1"/>
          </p:cNvSpPr>
          <p:nvPr/>
        </p:nvSpPr>
        <p:spPr bwMode="auto">
          <a:xfrm>
            <a:off x="36576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3,4</a:t>
            </a:r>
            <a:endParaRPr lang="en-US" sz="1600"/>
          </a:p>
        </p:txBody>
      </p:sp>
      <p:sp>
        <p:nvSpPr>
          <p:cNvPr id="27714" name="Rectangle 30"/>
          <p:cNvSpPr>
            <a:spLocks noChangeArrowheads="1"/>
          </p:cNvSpPr>
          <p:nvPr/>
        </p:nvSpPr>
        <p:spPr bwMode="auto">
          <a:xfrm>
            <a:off x="45720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3,6</a:t>
            </a:r>
          </a:p>
        </p:txBody>
      </p:sp>
      <p:sp>
        <p:nvSpPr>
          <p:cNvPr id="27715" name="Rectangle 31"/>
          <p:cNvSpPr>
            <a:spLocks noChangeArrowheads="1"/>
          </p:cNvSpPr>
          <p:nvPr/>
        </p:nvSpPr>
        <p:spPr bwMode="auto">
          <a:xfrm>
            <a:off x="50292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3,7</a:t>
            </a:r>
          </a:p>
        </p:txBody>
      </p:sp>
      <p:sp>
        <p:nvSpPr>
          <p:cNvPr id="27716" name="Rectangle 32"/>
          <p:cNvSpPr>
            <a:spLocks noChangeArrowheads="1"/>
          </p:cNvSpPr>
          <p:nvPr/>
        </p:nvSpPr>
        <p:spPr bwMode="auto">
          <a:xfrm>
            <a:off x="4114800" y="3352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3,5</a:t>
            </a:r>
          </a:p>
        </p:txBody>
      </p:sp>
      <p:sp>
        <p:nvSpPr>
          <p:cNvPr id="27717" name="Rectangle 40"/>
          <p:cNvSpPr>
            <a:spLocks noChangeArrowheads="1"/>
          </p:cNvSpPr>
          <p:nvPr/>
        </p:nvSpPr>
        <p:spPr bwMode="auto">
          <a:xfrm>
            <a:off x="3657600" y="19812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8" name="Rectangle 2"/>
          <p:cNvSpPr>
            <a:spLocks noChangeArrowheads="1"/>
          </p:cNvSpPr>
          <p:nvPr/>
        </p:nvSpPr>
        <p:spPr bwMode="auto">
          <a:xfrm>
            <a:off x="2286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4,1</a:t>
            </a:r>
            <a:endParaRPr lang="en-US" sz="1600"/>
          </a:p>
        </p:txBody>
      </p:sp>
      <p:sp>
        <p:nvSpPr>
          <p:cNvPr id="27719" name="Rectangle 3"/>
          <p:cNvSpPr>
            <a:spLocks noChangeArrowheads="1"/>
          </p:cNvSpPr>
          <p:nvPr/>
        </p:nvSpPr>
        <p:spPr bwMode="auto">
          <a:xfrm>
            <a:off x="1828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4,0</a:t>
            </a:r>
            <a:endParaRPr lang="en-US" sz="1600"/>
          </a:p>
        </p:txBody>
      </p:sp>
      <p:sp>
        <p:nvSpPr>
          <p:cNvPr id="27720" name="Rectangle 4"/>
          <p:cNvSpPr>
            <a:spLocks noChangeArrowheads="1"/>
          </p:cNvSpPr>
          <p:nvPr/>
        </p:nvSpPr>
        <p:spPr bwMode="auto">
          <a:xfrm>
            <a:off x="1828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5,0</a:t>
            </a:r>
          </a:p>
        </p:txBody>
      </p:sp>
      <p:sp>
        <p:nvSpPr>
          <p:cNvPr id="27721" name="Rectangle 5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2" name="Rectangle 6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Rectangle 7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4" name="Rectangle 8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5" name="Rectangle 9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6" name="Rectangle 10"/>
          <p:cNvSpPr>
            <a:spLocks noChangeArrowheads="1"/>
          </p:cNvSpPr>
          <p:nvPr/>
        </p:nvSpPr>
        <p:spPr bwMode="auto">
          <a:xfrm>
            <a:off x="2743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4,2</a:t>
            </a:r>
          </a:p>
        </p:txBody>
      </p:sp>
      <p:sp>
        <p:nvSpPr>
          <p:cNvPr id="27727" name="Rectangle 11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8" name="Rectangle 12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9" name="Rectangle 13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0" name="Rectangle 14"/>
          <p:cNvSpPr>
            <a:spLocks noChangeArrowheads="1"/>
          </p:cNvSpPr>
          <p:nvPr/>
        </p:nvSpPr>
        <p:spPr bwMode="auto">
          <a:xfrm>
            <a:off x="32004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4,3</a:t>
            </a:r>
          </a:p>
        </p:txBody>
      </p:sp>
      <p:sp>
        <p:nvSpPr>
          <p:cNvPr id="27731" name="Rectangle 15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2" name="Rectangle 16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3" name="Rectangle 1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4" name="Rectangle 18"/>
          <p:cNvSpPr>
            <a:spLocks noChangeArrowheads="1"/>
          </p:cNvSpPr>
          <p:nvPr/>
        </p:nvSpPr>
        <p:spPr bwMode="auto">
          <a:xfrm>
            <a:off x="2286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5,1</a:t>
            </a:r>
          </a:p>
        </p:txBody>
      </p:sp>
      <p:sp>
        <p:nvSpPr>
          <p:cNvPr id="27735" name="Rectangle 19"/>
          <p:cNvSpPr>
            <a:spLocks noChangeArrowheads="1"/>
          </p:cNvSpPr>
          <p:nvPr/>
        </p:nvSpPr>
        <p:spPr bwMode="auto">
          <a:xfrm>
            <a:off x="1828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6,0</a:t>
            </a:r>
            <a:endParaRPr lang="en-US" sz="1600"/>
          </a:p>
        </p:txBody>
      </p:sp>
      <p:sp>
        <p:nvSpPr>
          <p:cNvPr id="27736" name="Rectangle 20"/>
          <p:cNvSpPr>
            <a:spLocks noChangeArrowheads="1"/>
          </p:cNvSpPr>
          <p:nvPr/>
        </p:nvSpPr>
        <p:spPr bwMode="auto">
          <a:xfrm>
            <a:off x="2743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6,2</a:t>
            </a:r>
          </a:p>
        </p:txBody>
      </p:sp>
      <p:sp>
        <p:nvSpPr>
          <p:cNvPr id="27737" name="Rectangle 21"/>
          <p:cNvSpPr>
            <a:spLocks noChangeArrowheads="1"/>
          </p:cNvSpPr>
          <p:nvPr/>
        </p:nvSpPr>
        <p:spPr bwMode="auto">
          <a:xfrm>
            <a:off x="32004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6,3</a:t>
            </a:r>
          </a:p>
        </p:txBody>
      </p:sp>
      <p:sp>
        <p:nvSpPr>
          <p:cNvPr id="27738" name="Rectangle 22"/>
          <p:cNvSpPr>
            <a:spLocks noChangeArrowheads="1"/>
          </p:cNvSpPr>
          <p:nvPr/>
        </p:nvSpPr>
        <p:spPr bwMode="auto">
          <a:xfrm>
            <a:off x="2286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6,1</a:t>
            </a:r>
          </a:p>
        </p:txBody>
      </p:sp>
      <p:sp>
        <p:nvSpPr>
          <p:cNvPr id="27739" name="Rectangle 23"/>
          <p:cNvSpPr>
            <a:spLocks noChangeArrowheads="1"/>
          </p:cNvSpPr>
          <p:nvPr/>
        </p:nvSpPr>
        <p:spPr bwMode="auto">
          <a:xfrm>
            <a:off x="32004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5,3</a:t>
            </a:r>
          </a:p>
        </p:txBody>
      </p:sp>
      <p:sp>
        <p:nvSpPr>
          <p:cNvPr id="27740" name="Rectangle 24"/>
          <p:cNvSpPr>
            <a:spLocks noChangeArrowheads="1"/>
          </p:cNvSpPr>
          <p:nvPr/>
        </p:nvSpPr>
        <p:spPr bwMode="auto">
          <a:xfrm>
            <a:off x="2743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5,2</a:t>
            </a:r>
          </a:p>
        </p:txBody>
      </p:sp>
      <p:sp>
        <p:nvSpPr>
          <p:cNvPr id="27741" name="Rectangle 25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2" name="Rectangle 26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3" name="Rectangle 27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4" name="Rectangle 28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5" name="Rectangle 29"/>
          <p:cNvSpPr>
            <a:spLocks noChangeArrowheads="1"/>
          </p:cNvSpPr>
          <p:nvPr/>
        </p:nvSpPr>
        <p:spPr bwMode="auto">
          <a:xfrm>
            <a:off x="1828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7,0</a:t>
            </a:r>
            <a:endParaRPr lang="en-US" sz="1600"/>
          </a:p>
        </p:txBody>
      </p:sp>
      <p:sp>
        <p:nvSpPr>
          <p:cNvPr id="27746" name="Rectangle 30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7,2</a:t>
            </a:r>
          </a:p>
        </p:txBody>
      </p:sp>
      <p:sp>
        <p:nvSpPr>
          <p:cNvPr id="27747" name="Rectangle 31"/>
          <p:cNvSpPr>
            <a:spLocks noChangeArrowheads="1"/>
          </p:cNvSpPr>
          <p:nvPr/>
        </p:nvSpPr>
        <p:spPr bwMode="auto">
          <a:xfrm>
            <a:off x="32004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7,3</a:t>
            </a:r>
          </a:p>
        </p:txBody>
      </p:sp>
      <p:sp>
        <p:nvSpPr>
          <p:cNvPr id="27748" name="Rectangle 32"/>
          <p:cNvSpPr>
            <a:spLocks noChangeArrowheads="1"/>
          </p:cNvSpPr>
          <p:nvPr/>
        </p:nvSpPr>
        <p:spPr bwMode="auto">
          <a:xfrm>
            <a:off x="2286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7,1</a:t>
            </a:r>
          </a:p>
        </p:txBody>
      </p:sp>
      <p:sp>
        <p:nvSpPr>
          <p:cNvPr id="27749" name="Rectangle 40"/>
          <p:cNvSpPr>
            <a:spLocks noChangeArrowheads="1"/>
          </p:cNvSpPr>
          <p:nvPr/>
        </p:nvSpPr>
        <p:spPr bwMode="auto">
          <a:xfrm>
            <a:off x="1828800" y="38100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0" name="Rectangle 2"/>
          <p:cNvSpPr>
            <a:spLocks noChangeArrowheads="1"/>
          </p:cNvSpPr>
          <p:nvPr/>
        </p:nvSpPr>
        <p:spPr bwMode="auto">
          <a:xfrm>
            <a:off x="41148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4,5</a:t>
            </a:r>
            <a:endParaRPr lang="en-US" sz="1600"/>
          </a:p>
        </p:txBody>
      </p:sp>
      <p:sp>
        <p:nvSpPr>
          <p:cNvPr id="27751" name="Rectangle 3"/>
          <p:cNvSpPr>
            <a:spLocks noChangeArrowheads="1"/>
          </p:cNvSpPr>
          <p:nvPr/>
        </p:nvSpPr>
        <p:spPr bwMode="auto">
          <a:xfrm>
            <a:off x="36576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4,4</a:t>
            </a:r>
            <a:endParaRPr lang="en-US" sz="1600"/>
          </a:p>
        </p:txBody>
      </p:sp>
      <p:sp>
        <p:nvSpPr>
          <p:cNvPr id="27752" name="Rectangle 4"/>
          <p:cNvSpPr>
            <a:spLocks noChangeArrowheads="1"/>
          </p:cNvSpPr>
          <p:nvPr/>
        </p:nvSpPr>
        <p:spPr bwMode="auto">
          <a:xfrm>
            <a:off x="36576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5,4</a:t>
            </a:r>
          </a:p>
        </p:txBody>
      </p:sp>
      <p:sp>
        <p:nvSpPr>
          <p:cNvPr id="27753" name="Rectangle 5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" name="Rectangle 6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5" name="Rectangle 7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" name="Rectangle 8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" name="Rectangle 9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8" name="Rectangle 10"/>
          <p:cNvSpPr>
            <a:spLocks noChangeArrowheads="1"/>
          </p:cNvSpPr>
          <p:nvPr/>
        </p:nvSpPr>
        <p:spPr bwMode="auto">
          <a:xfrm>
            <a:off x="45720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4,6</a:t>
            </a:r>
          </a:p>
        </p:txBody>
      </p:sp>
      <p:sp>
        <p:nvSpPr>
          <p:cNvPr id="27759" name="Rectangle 11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0" name="Rectangle 12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1" name="Rectangle 13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2" name="Rectangle 14"/>
          <p:cNvSpPr>
            <a:spLocks noChangeArrowheads="1"/>
          </p:cNvSpPr>
          <p:nvPr/>
        </p:nvSpPr>
        <p:spPr bwMode="auto">
          <a:xfrm>
            <a:off x="5029200" y="3810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4,7</a:t>
            </a:r>
          </a:p>
        </p:txBody>
      </p:sp>
      <p:sp>
        <p:nvSpPr>
          <p:cNvPr id="27763" name="Rectangle 15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4" name="Rectangle 16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5" name="Rectangle 1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6" name="Rectangle 18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5,5</a:t>
            </a:r>
          </a:p>
        </p:txBody>
      </p:sp>
      <p:sp>
        <p:nvSpPr>
          <p:cNvPr id="27767" name="Rectangle 19"/>
          <p:cNvSpPr>
            <a:spLocks noChangeArrowheads="1"/>
          </p:cNvSpPr>
          <p:nvPr/>
        </p:nvSpPr>
        <p:spPr bwMode="auto">
          <a:xfrm>
            <a:off x="36576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6,4</a:t>
            </a:r>
            <a:endParaRPr lang="en-US" sz="1600"/>
          </a:p>
        </p:txBody>
      </p:sp>
      <p:sp>
        <p:nvSpPr>
          <p:cNvPr id="27768" name="Rectangle 20"/>
          <p:cNvSpPr>
            <a:spLocks noChangeArrowheads="1"/>
          </p:cNvSpPr>
          <p:nvPr/>
        </p:nvSpPr>
        <p:spPr bwMode="auto">
          <a:xfrm>
            <a:off x="45720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6,6</a:t>
            </a:r>
          </a:p>
        </p:txBody>
      </p:sp>
      <p:sp>
        <p:nvSpPr>
          <p:cNvPr id="27769" name="Rectangle 21"/>
          <p:cNvSpPr>
            <a:spLocks noChangeArrowheads="1"/>
          </p:cNvSpPr>
          <p:nvPr/>
        </p:nvSpPr>
        <p:spPr bwMode="auto">
          <a:xfrm>
            <a:off x="50292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6,7</a:t>
            </a:r>
          </a:p>
        </p:txBody>
      </p:sp>
      <p:sp>
        <p:nvSpPr>
          <p:cNvPr id="27770" name="Rectangle 22"/>
          <p:cNvSpPr>
            <a:spLocks noChangeArrowheads="1"/>
          </p:cNvSpPr>
          <p:nvPr/>
        </p:nvSpPr>
        <p:spPr bwMode="auto">
          <a:xfrm>
            <a:off x="4114800" y="4724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6,5</a:t>
            </a:r>
          </a:p>
        </p:txBody>
      </p:sp>
      <p:sp>
        <p:nvSpPr>
          <p:cNvPr id="27771" name="Rectangle 23"/>
          <p:cNvSpPr>
            <a:spLocks noChangeArrowheads="1"/>
          </p:cNvSpPr>
          <p:nvPr/>
        </p:nvSpPr>
        <p:spPr bwMode="auto">
          <a:xfrm>
            <a:off x="50292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5,7</a:t>
            </a:r>
          </a:p>
        </p:txBody>
      </p:sp>
      <p:sp>
        <p:nvSpPr>
          <p:cNvPr id="27772" name="Rectangle 24"/>
          <p:cNvSpPr>
            <a:spLocks noChangeArrowheads="1"/>
          </p:cNvSpPr>
          <p:nvPr/>
        </p:nvSpPr>
        <p:spPr bwMode="auto">
          <a:xfrm>
            <a:off x="4572000" y="4267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5,6</a:t>
            </a:r>
          </a:p>
        </p:txBody>
      </p:sp>
      <p:sp>
        <p:nvSpPr>
          <p:cNvPr id="27773" name="Rectangle 25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4" name="Rectangle 26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5" name="Rectangle 27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6" name="Rectangle 28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7" name="Rectangle 29"/>
          <p:cNvSpPr>
            <a:spLocks noChangeArrowheads="1"/>
          </p:cNvSpPr>
          <p:nvPr/>
        </p:nvSpPr>
        <p:spPr bwMode="auto">
          <a:xfrm>
            <a:off x="36576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7,4</a:t>
            </a:r>
            <a:endParaRPr lang="en-US" sz="1600"/>
          </a:p>
        </p:txBody>
      </p:sp>
      <p:sp>
        <p:nvSpPr>
          <p:cNvPr id="27778" name="Rectangle 30"/>
          <p:cNvSpPr>
            <a:spLocks noChangeArrowheads="1"/>
          </p:cNvSpPr>
          <p:nvPr/>
        </p:nvSpPr>
        <p:spPr bwMode="auto">
          <a:xfrm>
            <a:off x="45720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7,6</a:t>
            </a:r>
          </a:p>
        </p:txBody>
      </p:sp>
      <p:sp>
        <p:nvSpPr>
          <p:cNvPr id="27779" name="Rectangle 31"/>
          <p:cNvSpPr>
            <a:spLocks noChangeArrowheads="1"/>
          </p:cNvSpPr>
          <p:nvPr/>
        </p:nvSpPr>
        <p:spPr bwMode="auto">
          <a:xfrm>
            <a:off x="50292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7,7</a:t>
            </a:r>
          </a:p>
        </p:txBody>
      </p:sp>
      <p:sp>
        <p:nvSpPr>
          <p:cNvPr id="27780" name="Rectangle 32"/>
          <p:cNvSpPr>
            <a:spLocks noChangeArrowheads="1"/>
          </p:cNvSpPr>
          <p:nvPr/>
        </p:nvSpPr>
        <p:spPr bwMode="auto">
          <a:xfrm>
            <a:off x="4114800" y="5181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7,5</a:t>
            </a:r>
          </a:p>
        </p:txBody>
      </p:sp>
      <p:sp>
        <p:nvSpPr>
          <p:cNvPr id="27781" name="Rectangle 40"/>
          <p:cNvSpPr>
            <a:spLocks noChangeArrowheads="1"/>
          </p:cNvSpPr>
          <p:nvPr/>
        </p:nvSpPr>
        <p:spPr bwMode="auto">
          <a:xfrm>
            <a:off x="3657600" y="3810000"/>
            <a:ext cx="1828800" cy="1828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88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92088" y="2286000"/>
            <a:ext cx="9053512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// Setup the execution configuration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// TILE_WIDTH is a #define constant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  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dim3 dimGrid(Width/TILE_WIDTH, Width/TILE_WIDTH, 1);</a:t>
            </a:r>
          </a:p>
          <a:p>
            <a:pPr eaLnBrk="1" hangingPunct="1">
              <a:buFont typeface="Arial" pitchFamily="34" charset="0"/>
              <a:buNone/>
            </a:pPr>
            <a:r>
              <a:rPr lang="en-US">
                <a:solidFill>
                  <a:srgbClr val="000000"/>
                </a:solidFill>
              </a:rPr>
              <a:t>   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dim3 dimBlock(TILE_WIDTH, TILE_WIDTH, 1);</a:t>
            </a:r>
          </a:p>
          <a:p>
            <a:pPr eaLnBrk="1" hangingPunct="1">
              <a:buFont typeface="Arial" pitchFamily="34" charset="0"/>
              <a:buNone/>
            </a:pPr>
            <a:endParaRPr lang="en-US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</a:t>
            </a:r>
            <a:r>
              <a:rPr lang="en-US" sz="2800">
                <a:solidFill>
                  <a:srgbClr val="000000"/>
                </a:solidFill>
                <a:latin typeface="Arial" pitchFamily="34" charset="0"/>
              </a:rPr>
              <a:t>// Launch the device computation threads!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2000">
                <a:solidFill>
                  <a:srgbClr val="000000"/>
                </a:solidFill>
                <a:latin typeface="Arial" pitchFamily="34" charset="0"/>
              </a:rPr>
              <a:t>    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MatrixMulKernel&lt;&lt;&lt;dimGrid, dimBlock&gt;&gt;&gt;(Md, Nd, Pd,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Width</a:t>
            </a:r>
            <a:r>
              <a:rPr lang="en-US">
                <a:solidFill>
                  <a:srgbClr val="000000"/>
                </a:solidFill>
                <a:latin typeface="Arial" pitchFamily="34" charset="0"/>
              </a:rPr>
              <a:t>);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7388" cy="11445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Kernel Invocation (Host-side Code) 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smtClean="0"/>
              <a:t>Kernel Function</a:t>
            </a: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304800" y="1555750"/>
            <a:ext cx="8839200" cy="397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// Matrix multiplication kernel – per thread code</a:t>
            </a:r>
          </a:p>
          <a:p>
            <a:pPr eaLnBrk="1" hangingPunct="1">
              <a:buFont typeface="Arial" pitchFamily="34" charset="0"/>
              <a:buNone/>
            </a:pP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__global__ void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MatrixMulKernel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(double*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d_M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d_N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double*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d_P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 Width)</a:t>
            </a:r>
            <a:r>
              <a:rPr lang="x-none" sz="2000" dirty="0">
                <a:solidFill>
                  <a:srgbClr val="000000"/>
                </a:solidFill>
                <a:latin typeface="Arial" pitchFamily="34" charset="0"/>
              </a:rPr>
              <a:t>‏</a:t>
            </a:r>
            <a:endParaRPr lang="en-US" sz="2000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{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//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Pvalue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is used to store the element of the matrix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// that is computed by the thread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   float </a:t>
            </a:r>
            <a:r>
              <a:rPr lang="en-US" dirty="0" err="1">
                <a:solidFill>
                  <a:srgbClr val="000000"/>
                </a:solidFill>
                <a:latin typeface="Arial" pitchFamily="34" charset="0"/>
              </a:rPr>
              <a:t>Pvalue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= 0;</a:t>
            </a:r>
          </a:p>
          <a:p>
            <a:pPr eaLnBrk="1" hangingPunct="1">
              <a:buFont typeface="Arial" pitchFamily="34" charset="0"/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6560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  = 0 * 2 + threadIdx.x</a:t>
            </a:r>
          </a:p>
          <a:p>
            <a:pPr eaLnBrk="1" hangingPunct="1"/>
            <a:r>
              <a:rPr lang="en-US"/>
              <a:t>Row = 0 * 2 + threadIdx.y</a:t>
            </a:r>
          </a:p>
        </p:txBody>
      </p:sp>
      <p:sp>
        <p:nvSpPr>
          <p:cNvPr id="32771" name="TextBox 118"/>
          <p:cNvSpPr txBox="1">
            <a:spLocks noChangeArrowheads="1"/>
          </p:cNvSpPr>
          <p:nvPr/>
        </p:nvSpPr>
        <p:spPr bwMode="auto">
          <a:xfrm rot="5400000">
            <a:off x="6250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0</a:t>
            </a:r>
          </a:p>
        </p:txBody>
      </p:sp>
      <p:sp>
        <p:nvSpPr>
          <p:cNvPr id="32772" name="TextBox 119"/>
          <p:cNvSpPr txBox="1">
            <a:spLocks noChangeArrowheads="1"/>
          </p:cNvSpPr>
          <p:nvPr/>
        </p:nvSpPr>
        <p:spPr bwMode="auto">
          <a:xfrm rot="5400000">
            <a:off x="66317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1</a:t>
            </a:r>
          </a:p>
        </p:txBody>
      </p:sp>
      <p:sp>
        <p:nvSpPr>
          <p:cNvPr id="32773" name="Line 60"/>
          <p:cNvSpPr>
            <a:spLocks noChangeShapeType="1"/>
          </p:cNvSpPr>
          <p:nvPr/>
        </p:nvSpPr>
        <p:spPr bwMode="auto">
          <a:xfrm>
            <a:off x="6965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60"/>
          <p:cNvSpPr>
            <a:spLocks noChangeShapeType="1"/>
          </p:cNvSpPr>
          <p:nvPr/>
        </p:nvSpPr>
        <p:spPr bwMode="auto">
          <a:xfrm>
            <a:off x="7118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60"/>
          <p:cNvSpPr>
            <a:spLocks noChangeShapeType="1"/>
          </p:cNvSpPr>
          <p:nvPr/>
        </p:nvSpPr>
        <p:spPr bwMode="auto">
          <a:xfrm>
            <a:off x="7346950" y="23622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60"/>
          <p:cNvSpPr>
            <a:spLocks noChangeShapeType="1"/>
          </p:cNvSpPr>
          <p:nvPr/>
        </p:nvSpPr>
        <p:spPr bwMode="auto">
          <a:xfrm>
            <a:off x="7499350" y="23622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61"/>
          <p:cNvSpPr>
            <a:spLocks noChangeShapeType="1"/>
          </p:cNvSpPr>
          <p:nvPr/>
        </p:nvSpPr>
        <p:spPr bwMode="auto">
          <a:xfrm>
            <a:off x="4686300" y="47244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61"/>
          <p:cNvSpPr>
            <a:spLocks noChangeShapeType="1"/>
          </p:cNvSpPr>
          <p:nvPr/>
        </p:nvSpPr>
        <p:spPr bwMode="auto">
          <a:xfrm>
            <a:off x="4686300" y="5181600"/>
            <a:ext cx="22098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61"/>
          <p:cNvSpPr>
            <a:spLocks noChangeShapeType="1"/>
          </p:cNvSpPr>
          <p:nvPr/>
        </p:nvSpPr>
        <p:spPr bwMode="auto">
          <a:xfrm>
            <a:off x="4686300" y="48768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61"/>
          <p:cNvSpPr>
            <a:spLocks noChangeShapeType="1"/>
          </p:cNvSpPr>
          <p:nvPr/>
        </p:nvSpPr>
        <p:spPr bwMode="auto">
          <a:xfrm>
            <a:off x="4686300" y="5334000"/>
            <a:ext cx="2667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r>
              <a:rPr lang="en-US" smtClean="0"/>
              <a:t>Work for Block (0,0)</a:t>
            </a:r>
            <a:br>
              <a:rPr lang="en-US" smtClean="0"/>
            </a:br>
            <a:r>
              <a:rPr lang="en-US" smtClean="0"/>
              <a:t>in a TILE_WIDTH = 2 Configuration</a:t>
            </a:r>
          </a:p>
        </p:txBody>
      </p:sp>
      <p:sp>
        <p:nvSpPr>
          <p:cNvPr id="32783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784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785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1,0</a:t>
            </a:r>
          </a:p>
        </p:txBody>
      </p:sp>
      <p:sp>
        <p:nvSpPr>
          <p:cNvPr id="32786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0,2</a:t>
            </a:r>
          </a:p>
        </p:txBody>
      </p:sp>
      <p:sp>
        <p:nvSpPr>
          <p:cNvPr id="32792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0,3</a:t>
            </a:r>
          </a:p>
        </p:txBody>
      </p:sp>
      <p:sp>
        <p:nvSpPr>
          <p:cNvPr id="32796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32800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01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32802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2,3</a:t>
            </a:r>
          </a:p>
        </p:txBody>
      </p:sp>
      <p:sp>
        <p:nvSpPr>
          <p:cNvPr id="32803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2,1</a:t>
            </a:r>
          </a:p>
        </p:txBody>
      </p:sp>
      <p:sp>
        <p:nvSpPr>
          <p:cNvPr id="32804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1,3</a:t>
            </a:r>
          </a:p>
        </p:txBody>
      </p:sp>
      <p:sp>
        <p:nvSpPr>
          <p:cNvPr id="32805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1,2</a:t>
            </a:r>
          </a:p>
        </p:txBody>
      </p:sp>
      <p:sp>
        <p:nvSpPr>
          <p:cNvPr id="32806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8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9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0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11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3,2</a:t>
            </a:r>
          </a:p>
        </p:txBody>
      </p:sp>
      <p:sp>
        <p:nvSpPr>
          <p:cNvPr id="32812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32813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3,1</a:t>
            </a:r>
          </a:p>
        </p:txBody>
      </p:sp>
      <p:sp>
        <p:nvSpPr>
          <p:cNvPr id="32814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5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6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7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81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82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1,0</a:t>
            </a:r>
          </a:p>
        </p:txBody>
      </p:sp>
      <p:sp>
        <p:nvSpPr>
          <p:cNvPr id="3282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0,2</a:t>
            </a:r>
          </a:p>
        </p:txBody>
      </p:sp>
      <p:sp>
        <p:nvSpPr>
          <p:cNvPr id="3282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0,3</a:t>
            </a:r>
          </a:p>
        </p:txBody>
      </p:sp>
      <p:sp>
        <p:nvSpPr>
          <p:cNvPr id="3283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1,1</a:t>
            </a:r>
          </a:p>
        </p:txBody>
      </p:sp>
      <p:sp>
        <p:nvSpPr>
          <p:cNvPr id="3283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3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2,2</a:t>
            </a:r>
          </a:p>
        </p:txBody>
      </p:sp>
      <p:sp>
        <p:nvSpPr>
          <p:cNvPr id="3283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2,3</a:t>
            </a:r>
          </a:p>
        </p:txBody>
      </p:sp>
      <p:sp>
        <p:nvSpPr>
          <p:cNvPr id="3283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2,1</a:t>
            </a:r>
          </a:p>
        </p:txBody>
      </p:sp>
      <p:sp>
        <p:nvSpPr>
          <p:cNvPr id="3283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1,3</a:t>
            </a:r>
          </a:p>
        </p:txBody>
      </p:sp>
      <p:sp>
        <p:nvSpPr>
          <p:cNvPr id="3284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1,2</a:t>
            </a:r>
          </a:p>
        </p:txBody>
      </p:sp>
      <p:sp>
        <p:nvSpPr>
          <p:cNvPr id="3284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4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3,2</a:t>
            </a:r>
          </a:p>
        </p:txBody>
      </p:sp>
      <p:sp>
        <p:nvSpPr>
          <p:cNvPr id="3284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3,3</a:t>
            </a:r>
          </a:p>
        </p:txBody>
      </p:sp>
      <p:sp>
        <p:nvSpPr>
          <p:cNvPr id="3284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3,1</a:t>
            </a:r>
          </a:p>
        </p:txBody>
      </p:sp>
      <p:sp>
        <p:nvSpPr>
          <p:cNvPr id="3284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0,1</a:t>
            </a:r>
            <a:endParaRPr lang="en-US" sz="1600"/>
          </a:p>
        </p:txBody>
      </p:sp>
      <p:sp>
        <p:nvSpPr>
          <p:cNvPr id="3285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3285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1,0</a:t>
            </a:r>
          </a:p>
        </p:txBody>
      </p:sp>
      <p:sp>
        <p:nvSpPr>
          <p:cNvPr id="3285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0,2</a:t>
            </a:r>
          </a:p>
        </p:txBody>
      </p:sp>
      <p:sp>
        <p:nvSpPr>
          <p:cNvPr id="3285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0,3</a:t>
            </a:r>
          </a:p>
        </p:txBody>
      </p:sp>
      <p:sp>
        <p:nvSpPr>
          <p:cNvPr id="3286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1,1</a:t>
            </a:r>
          </a:p>
        </p:txBody>
      </p:sp>
      <p:sp>
        <p:nvSpPr>
          <p:cNvPr id="3286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2,0</a:t>
            </a:r>
            <a:endParaRPr lang="en-US" sz="1600"/>
          </a:p>
        </p:txBody>
      </p:sp>
      <p:sp>
        <p:nvSpPr>
          <p:cNvPr id="3286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2,2</a:t>
            </a:r>
          </a:p>
        </p:txBody>
      </p:sp>
      <p:sp>
        <p:nvSpPr>
          <p:cNvPr id="3286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2,3</a:t>
            </a:r>
          </a:p>
        </p:txBody>
      </p:sp>
      <p:sp>
        <p:nvSpPr>
          <p:cNvPr id="3286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2,1</a:t>
            </a:r>
          </a:p>
        </p:txBody>
      </p:sp>
      <p:sp>
        <p:nvSpPr>
          <p:cNvPr id="3287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1,3</a:t>
            </a:r>
          </a:p>
        </p:txBody>
      </p:sp>
      <p:sp>
        <p:nvSpPr>
          <p:cNvPr id="3287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1,2</a:t>
            </a:r>
          </a:p>
        </p:txBody>
      </p:sp>
      <p:sp>
        <p:nvSpPr>
          <p:cNvPr id="3287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3,0</a:t>
            </a:r>
            <a:endParaRPr lang="en-US" sz="1600"/>
          </a:p>
        </p:txBody>
      </p:sp>
      <p:sp>
        <p:nvSpPr>
          <p:cNvPr id="3287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3,2</a:t>
            </a:r>
          </a:p>
        </p:txBody>
      </p:sp>
      <p:sp>
        <p:nvSpPr>
          <p:cNvPr id="3287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3,3</a:t>
            </a:r>
          </a:p>
        </p:txBody>
      </p:sp>
      <p:sp>
        <p:nvSpPr>
          <p:cNvPr id="3287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3,1</a:t>
            </a:r>
          </a:p>
        </p:txBody>
      </p:sp>
      <p:sp>
        <p:nvSpPr>
          <p:cNvPr id="32880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0</a:t>
            </a:r>
          </a:p>
        </p:txBody>
      </p:sp>
      <p:sp>
        <p:nvSpPr>
          <p:cNvPr id="32881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4" name="Straight Arrow Connector 123"/>
          <p:cNvCxnSpPr/>
          <p:nvPr/>
        </p:nvCxnSpPr>
        <p:spPr>
          <a:xfrm flipV="1">
            <a:off x="1143000" y="2209800"/>
            <a:ext cx="3810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 flipV="1">
            <a:off x="1600200" y="2590800"/>
            <a:ext cx="19050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/>
          <p:cNvSpPr/>
          <p:nvPr/>
        </p:nvSpPr>
        <p:spPr>
          <a:xfrm>
            <a:off x="11430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blockDim.x</a:t>
            </a:r>
            <a:endParaRPr lang="en-US" dirty="0"/>
          </a:p>
        </p:txBody>
      </p:sp>
      <p:sp>
        <p:nvSpPr>
          <p:cNvPr id="119" name="Rectangle 118"/>
          <p:cNvSpPr/>
          <p:nvPr/>
        </p:nvSpPr>
        <p:spPr>
          <a:xfrm>
            <a:off x="3352800" y="1219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blockDim.y</a:t>
            </a:r>
            <a:endParaRPr lang="en-US" dirty="0"/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2057400" y="17526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H="1">
            <a:off x="2057400" y="1765300"/>
            <a:ext cx="2206625" cy="7493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335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understand the organization and scheduling of threads</a:t>
            </a:r>
          </a:p>
          <a:p>
            <a:pPr lvl="1"/>
            <a:r>
              <a:rPr lang="en-US" dirty="0" smtClean="0"/>
              <a:t>Resource assignment at the block level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cheduling at the warp level</a:t>
            </a:r>
          </a:p>
          <a:p>
            <a:pPr lvl="1"/>
            <a:r>
              <a:rPr lang="en-US" dirty="0" smtClean="0"/>
              <a:t>SIMD implementation of SIMT execution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78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 for Block (0,1)</a:t>
            </a:r>
          </a:p>
        </p:txBody>
      </p:sp>
      <p:sp>
        <p:nvSpPr>
          <p:cNvPr id="23556" name="Rectangle 2"/>
          <p:cNvSpPr>
            <a:spLocks noChangeArrowheads="1"/>
          </p:cNvSpPr>
          <p:nvPr/>
        </p:nvSpPr>
        <p:spPr bwMode="auto">
          <a:xfrm>
            <a:off x="7162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6705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6705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0,1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7620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8077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569" name="Rectangle 15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16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Rectangle 18"/>
          <p:cNvSpPr>
            <a:spLocks noChangeArrowheads="1"/>
          </p:cNvSpPr>
          <p:nvPr/>
        </p:nvSpPr>
        <p:spPr bwMode="auto">
          <a:xfrm>
            <a:off x="7162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1,1</a:t>
            </a:r>
          </a:p>
        </p:txBody>
      </p:sp>
      <p:sp>
        <p:nvSpPr>
          <p:cNvPr id="23573" name="Rectangle 19"/>
          <p:cNvSpPr>
            <a:spLocks noChangeArrowheads="1"/>
          </p:cNvSpPr>
          <p:nvPr/>
        </p:nvSpPr>
        <p:spPr bwMode="auto">
          <a:xfrm>
            <a:off x="6705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574" name="Rectangle 20"/>
          <p:cNvSpPr>
            <a:spLocks noChangeArrowheads="1"/>
          </p:cNvSpPr>
          <p:nvPr/>
        </p:nvSpPr>
        <p:spPr bwMode="auto">
          <a:xfrm>
            <a:off x="7620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2,2</a:t>
            </a:r>
          </a:p>
        </p:txBody>
      </p:sp>
      <p:sp>
        <p:nvSpPr>
          <p:cNvPr id="23575" name="Rectangle 21"/>
          <p:cNvSpPr>
            <a:spLocks noChangeArrowheads="1"/>
          </p:cNvSpPr>
          <p:nvPr/>
        </p:nvSpPr>
        <p:spPr bwMode="auto">
          <a:xfrm>
            <a:off x="8077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576" name="Rectangle 22"/>
          <p:cNvSpPr>
            <a:spLocks noChangeArrowheads="1"/>
          </p:cNvSpPr>
          <p:nvPr/>
        </p:nvSpPr>
        <p:spPr bwMode="auto">
          <a:xfrm>
            <a:off x="7162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8077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578" name="Rectangle 24"/>
          <p:cNvSpPr>
            <a:spLocks noChangeArrowheads="1"/>
          </p:cNvSpPr>
          <p:nvPr/>
        </p:nvSpPr>
        <p:spPr bwMode="auto">
          <a:xfrm>
            <a:off x="7620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579" name="Rectangle 25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6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7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28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29"/>
          <p:cNvSpPr>
            <a:spLocks noChangeArrowheads="1"/>
          </p:cNvSpPr>
          <p:nvPr/>
        </p:nvSpPr>
        <p:spPr bwMode="auto">
          <a:xfrm>
            <a:off x="6705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584" name="Rectangle 30"/>
          <p:cNvSpPr>
            <a:spLocks noChangeArrowheads="1"/>
          </p:cNvSpPr>
          <p:nvPr/>
        </p:nvSpPr>
        <p:spPr bwMode="auto">
          <a:xfrm>
            <a:off x="7620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3,2</a:t>
            </a:r>
            <a:endParaRPr lang="en-US" sz="1600" baseline="-25000" dirty="0"/>
          </a:p>
        </p:txBody>
      </p:sp>
      <p:sp>
        <p:nvSpPr>
          <p:cNvPr id="23585" name="Rectangle 31"/>
          <p:cNvSpPr>
            <a:spLocks noChangeArrowheads="1"/>
          </p:cNvSpPr>
          <p:nvPr/>
        </p:nvSpPr>
        <p:spPr bwMode="auto">
          <a:xfrm>
            <a:off x="8077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</a:t>
            </a:r>
            <a:r>
              <a:rPr lang="en-US" sz="1600" baseline="-25000"/>
              <a:t>3,3</a:t>
            </a:r>
          </a:p>
        </p:txBody>
      </p:sp>
      <p:sp>
        <p:nvSpPr>
          <p:cNvPr id="23586" name="Rectangle 32"/>
          <p:cNvSpPr>
            <a:spLocks noChangeArrowheads="1"/>
          </p:cNvSpPr>
          <p:nvPr/>
        </p:nvSpPr>
        <p:spPr bwMode="auto">
          <a:xfrm>
            <a:off x="7162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P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  <p:sp>
        <p:nvSpPr>
          <p:cNvPr id="23587" name="Rectangle 33"/>
          <p:cNvSpPr>
            <a:spLocks noChangeArrowheads="1"/>
          </p:cNvSpPr>
          <p:nvPr/>
        </p:nvSpPr>
        <p:spPr bwMode="auto">
          <a:xfrm>
            <a:off x="67056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Rectangle 37"/>
          <p:cNvSpPr>
            <a:spLocks noChangeArrowheads="1"/>
          </p:cNvSpPr>
          <p:nvPr/>
        </p:nvSpPr>
        <p:spPr bwMode="auto">
          <a:xfrm>
            <a:off x="7620000" y="45720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Rectangle 39"/>
          <p:cNvSpPr>
            <a:spLocks noChangeArrowheads="1"/>
          </p:cNvSpPr>
          <p:nvPr/>
        </p:nvSpPr>
        <p:spPr bwMode="auto">
          <a:xfrm>
            <a:off x="67056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Rectangle 40"/>
          <p:cNvSpPr>
            <a:spLocks noChangeArrowheads="1"/>
          </p:cNvSpPr>
          <p:nvPr/>
        </p:nvSpPr>
        <p:spPr bwMode="auto">
          <a:xfrm>
            <a:off x="7620000" y="5486400"/>
            <a:ext cx="9144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Line 61"/>
          <p:cNvSpPr>
            <a:spLocks noChangeShapeType="1"/>
          </p:cNvSpPr>
          <p:nvPr/>
        </p:nvSpPr>
        <p:spPr bwMode="auto">
          <a:xfrm>
            <a:off x="4648200" y="4724400"/>
            <a:ext cx="30480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2" name="Line 60"/>
          <p:cNvSpPr>
            <a:spLocks noChangeShapeType="1"/>
          </p:cNvSpPr>
          <p:nvPr/>
        </p:nvSpPr>
        <p:spPr bwMode="auto">
          <a:xfrm>
            <a:off x="77724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3" name="Line 60"/>
          <p:cNvSpPr>
            <a:spLocks noChangeShapeType="1"/>
          </p:cNvSpPr>
          <p:nvPr/>
        </p:nvSpPr>
        <p:spPr bwMode="auto">
          <a:xfrm>
            <a:off x="7884099" y="2516981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4" name="Line 61"/>
          <p:cNvSpPr>
            <a:spLocks noChangeShapeType="1"/>
          </p:cNvSpPr>
          <p:nvPr/>
        </p:nvSpPr>
        <p:spPr bwMode="auto">
          <a:xfrm>
            <a:off x="4648200" y="5181600"/>
            <a:ext cx="31242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5" name="Line 61"/>
          <p:cNvSpPr>
            <a:spLocks noChangeShapeType="1"/>
          </p:cNvSpPr>
          <p:nvPr/>
        </p:nvSpPr>
        <p:spPr bwMode="auto">
          <a:xfrm>
            <a:off x="4635795" y="4876800"/>
            <a:ext cx="35814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6" name="Line 61"/>
          <p:cNvSpPr>
            <a:spLocks noChangeShapeType="1"/>
          </p:cNvSpPr>
          <p:nvPr/>
        </p:nvSpPr>
        <p:spPr bwMode="auto">
          <a:xfrm>
            <a:off x="4648200" y="5334000"/>
            <a:ext cx="3581400" cy="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7" name="Line 60"/>
          <p:cNvSpPr>
            <a:spLocks noChangeShapeType="1"/>
          </p:cNvSpPr>
          <p:nvPr/>
        </p:nvSpPr>
        <p:spPr bwMode="auto">
          <a:xfrm>
            <a:off x="8229600" y="2514600"/>
            <a:ext cx="0" cy="2209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60"/>
          <p:cNvSpPr>
            <a:spLocks noChangeShapeType="1"/>
          </p:cNvSpPr>
          <p:nvPr/>
        </p:nvSpPr>
        <p:spPr bwMode="auto">
          <a:xfrm>
            <a:off x="8329448" y="2514600"/>
            <a:ext cx="0" cy="2743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TextBox 116"/>
          <p:cNvSpPr txBox="1">
            <a:spLocks noChangeArrowheads="1"/>
          </p:cNvSpPr>
          <p:nvPr/>
        </p:nvSpPr>
        <p:spPr bwMode="auto">
          <a:xfrm>
            <a:off x="2514600" y="45720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0</a:t>
            </a:r>
          </a:p>
        </p:txBody>
      </p:sp>
      <p:sp>
        <p:nvSpPr>
          <p:cNvPr id="23600" name="TextBox 117"/>
          <p:cNvSpPr txBox="1">
            <a:spLocks noChangeArrowheads="1"/>
          </p:cNvSpPr>
          <p:nvPr/>
        </p:nvSpPr>
        <p:spPr bwMode="auto">
          <a:xfrm>
            <a:off x="2514600" y="5029200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Row = 1</a:t>
            </a:r>
          </a:p>
        </p:txBody>
      </p:sp>
      <p:sp>
        <p:nvSpPr>
          <p:cNvPr id="23601" name="TextBox 118"/>
          <p:cNvSpPr txBox="1">
            <a:spLocks noChangeArrowheads="1"/>
          </p:cNvSpPr>
          <p:nvPr/>
        </p:nvSpPr>
        <p:spPr bwMode="auto">
          <a:xfrm rot="5400000">
            <a:off x="70889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2</a:t>
            </a:r>
          </a:p>
        </p:txBody>
      </p:sp>
      <p:sp>
        <p:nvSpPr>
          <p:cNvPr id="23602" name="TextBox 119"/>
          <p:cNvSpPr txBox="1">
            <a:spLocks noChangeArrowheads="1"/>
          </p:cNvSpPr>
          <p:nvPr/>
        </p:nvSpPr>
        <p:spPr bwMode="auto">
          <a:xfrm rot="5400000">
            <a:off x="7546182" y="1674018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Col = 3</a:t>
            </a:r>
          </a:p>
        </p:txBody>
      </p:sp>
      <p:sp>
        <p:nvSpPr>
          <p:cNvPr id="23603" name="TextBox 120"/>
          <p:cNvSpPr txBox="1">
            <a:spLocks noChangeArrowheads="1"/>
          </p:cNvSpPr>
          <p:nvPr/>
        </p:nvSpPr>
        <p:spPr bwMode="auto">
          <a:xfrm>
            <a:off x="457200" y="1905000"/>
            <a:ext cx="346120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dirty="0"/>
              <a:t>Col   = 1 * 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threadIdx.x</a:t>
            </a:r>
            <a:endParaRPr lang="en-US" dirty="0"/>
          </a:p>
          <a:p>
            <a:pPr eaLnBrk="1" hangingPunct="1"/>
            <a:r>
              <a:rPr lang="en-US" dirty="0"/>
              <a:t>Row = 0 * 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threadIdx.y</a:t>
            </a:r>
            <a:endParaRPr lang="en-US" dirty="0"/>
          </a:p>
        </p:txBody>
      </p:sp>
      <p:sp>
        <p:nvSpPr>
          <p:cNvPr id="122" name="Rectangle 121"/>
          <p:cNvSpPr/>
          <p:nvPr/>
        </p:nvSpPr>
        <p:spPr>
          <a:xfrm>
            <a:off x="6096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blockIdx.x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2819400" y="31242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blockIdx.y</a:t>
            </a:r>
            <a:endParaRPr lang="en-US" dirty="0"/>
          </a:p>
        </p:txBody>
      </p:sp>
      <p:cxnSp>
        <p:nvCxnSpPr>
          <p:cNvPr id="127" name="Straight Arrow Connector 126"/>
          <p:cNvCxnSpPr/>
          <p:nvPr/>
        </p:nvCxnSpPr>
        <p:spPr>
          <a:xfrm rot="5400000" flipH="1" flipV="1">
            <a:off x="914400" y="2438400"/>
            <a:ext cx="9144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10800000">
            <a:off x="1676400" y="2667000"/>
            <a:ext cx="1600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08" name="Rectangle 2"/>
          <p:cNvSpPr>
            <a:spLocks noChangeArrowheads="1"/>
          </p:cNvSpPr>
          <p:nvPr/>
        </p:nvSpPr>
        <p:spPr bwMode="auto">
          <a:xfrm>
            <a:off x="48768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609" name="Rectangle 3"/>
          <p:cNvSpPr>
            <a:spLocks noChangeArrowheads="1"/>
          </p:cNvSpPr>
          <p:nvPr/>
        </p:nvSpPr>
        <p:spPr bwMode="auto">
          <a:xfrm>
            <a:off x="44196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610" name="Rectangle 4"/>
          <p:cNvSpPr>
            <a:spLocks noChangeArrowheads="1"/>
          </p:cNvSpPr>
          <p:nvPr/>
        </p:nvSpPr>
        <p:spPr bwMode="auto">
          <a:xfrm>
            <a:off x="44196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1,0</a:t>
            </a:r>
            <a:endParaRPr lang="en-US" sz="1600" baseline="-25000" dirty="0"/>
          </a:p>
        </p:txBody>
      </p:sp>
      <p:sp>
        <p:nvSpPr>
          <p:cNvPr id="23611" name="Rectangle 5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2" name="Rectangle 6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3" name="Rectangle 7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4" name="Rectangle 8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5" name="Rectangle 9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6" name="Rectangle 10"/>
          <p:cNvSpPr>
            <a:spLocks noChangeArrowheads="1"/>
          </p:cNvSpPr>
          <p:nvPr/>
        </p:nvSpPr>
        <p:spPr bwMode="auto">
          <a:xfrm>
            <a:off x="53340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617" name="Rectangle 11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8" name="Rectangle 12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19" name="Rectangle 13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0" name="Rectangle 14"/>
          <p:cNvSpPr>
            <a:spLocks noChangeArrowheads="1"/>
          </p:cNvSpPr>
          <p:nvPr/>
        </p:nvSpPr>
        <p:spPr bwMode="auto">
          <a:xfrm>
            <a:off x="5791200" y="4572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621" name="Rectangle 15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2" name="Rectangle 16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3" name="Rectangle 1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24" name="Rectangle 18"/>
          <p:cNvSpPr>
            <a:spLocks noChangeArrowheads="1"/>
          </p:cNvSpPr>
          <p:nvPr/>
        </p:nvSpPr>
        <p:spPr bwMode="auto">
          <a:xfrm>
            <a:off x="48768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1,1</a:t>
            </a:r>
          </a:p>
        </p:txBody>
      </p:sp>
      <p:sp>
        <p:nvSpPr>
          <p:cNvPr id="23625" name="Rectangle 19"/>
          <p:cNvSpPr>
            <a:spLocks noChangeArrowheads="1"/>
          </p:cNvSpPr>
          <p:nvPr/>
        </p:nvSpPr>
        <p:spPr bwMode="auto">
          <a:xfrm>
            <a:off x="44196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626" name="Rectangle 20"/>
          <p:cNvSpPr>
            <a:spLocks noChangeArrowheads="1"/>
          </p:cNvSpPr>
          <p:nvPr/>
        </p:nvSpPr>
        <p:spPr bwMode="auto">
          <a:xfrm>
            <a:off x="53340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2,2</a:t>
            </a:r>
          </a:p>
        </p:txBody>
      </p:sp>
      <p:sp>
        <p:nvSpPr>
          <p:cNvPr id="23627" name="Rectangle 21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628" name="Rectangle 22"/>
          <p:cNvSpPr>
            <a:spLocks noChangeArrowheads="1"/>
          </p:cNvSpPr>
          <p:nvPr/>
        </p:nvSpPr>
        <p:spPr bwMode="auto">
          <a:xfrm>
            <a:off x="4876800" y="5486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629" name="Rectangle 23"/>
          <p:cNvSpPr>
            <a:spLocks noChangeArrowheads="1"/>
          </p:cNvSpPr>
          <p:nvPr/>
        </p:nvSpPr>
        <p:spPr bwMode="auto">
          <a:xfrm>
            <a:off x="57912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630" name="Rectangle 24"/>
          <p:cNvSpPr>
            <a:spLocks noChangeArrowheads="1"/>
          </p:cNvSpPr>
          <p:nvPr/>
        </p:nvSpPr>
        <p:spPr bwMode="auto">
          <a:xfrm>
            <a:off x="5334000" y="5029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631" name="Rectangle 25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2" name="Rectangle 26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3" name="Rectangle 27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28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35" name="Rectangle 29"/>
          <p:cNvSpPr>
            <a:spLocks noChangeArrowheads="1"/>
          </p:cNvSpPr>
          <p:nvPr/>
        </p:nvSpPr>
        <p:spPr bwMode="auto">
          <a:xfrm>
            <a:off x="44196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636" name="Rectangle 30"/>
          <p:cNvSpPr>
            <a:spLocks noChangeArrowheads="1"/>
          </p:cNvSpPr>
          <p:nvPr/>
        </p:nvSpPr>
        <p:spPr bwMode="auto">
          <a:xfrm>
            <a:off x="53340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3,2</a:t>
            </a:r>
            <a:endParaRPr lang="en-US" sz="1600" baseline="-25000" dirty="0"/>
          </a:p>
        </p:txBody>
      </p:sp>
      <p:sp>
        <p:nvSpPr>
          <p:cNvPr id="23637" name="Rectangle 31"/>
          <p:cNvSpPr>
            <a:spLocks noChangeArrowheads="1"/>
          </p:cNvSpPr>
          <p:nvPr/>
        </p:nvSpPr>
        <p:spPr bwMode="auto">
          <a:xfrm>
            <a:off x="57912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M</a:t>
            </a:r>
            <a:r>
              <a:rPr lang="en-US" sz="1600" baseline="-25000"/>
              <a:t>3,3</a:t>
            </a:r>
          </a:p>
        </p:txBody>
      </p:sp>
      <p:sp>
        <p:nvSpPr>
          <p:cNvPr id="23638" name="Rectangle 32"/>
          <p:cNvSpPr>
            <a:spLocks noChangeArrowheads="1"/>
          </p:cNvSpPr>
          <p:nvPr/>
        </p:nvSpPr>
        <p:spPr bwMode="auto">
          <a:xfrm>
            <a:off x="4876800" y="5943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M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  <p:sp>
        <p:nvSpPr>
          <p:cNvPr id="23639" name="Rectangle 2"/>
          <p:cNvSpPr>
            <a:spLocks noChangeArrowheads="1"/>
          </p:cNvSpPr>
          <p:nvPr/>
        </p:nvSpPr>
        <p:spPr bwMode="auto">
          <a:xfrm>
            <a:off x="71628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0,1</a:t>
            </a:r>
            <a:endParaRPr lang="en-US" sz="1600" dirty="0"/>
          </a:p>
        </p:txBody>
      </p:sp>
      <p:sp>
        <p:nvSpPr>
          <p:cNvPr id="23640" name="Rectangle 3"/>
          <p:cNvSpPr>
            <a:spLocks noChangeArrowheads="1"/>
          </p:cNvSpPr>
          <p:nvPr/>
        </p:nvSpPr>
        <p:spPr bwMode="auto">
          <a:xfrm>
            <a:off x="67056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0,0</a:t>
            </a:r>
            <a:endParaRPr lang="en-US" sz="1600"/>
          </a:p>
        </p:txBody>
      </p:sp>
      <p:sp>
        <p:nvSpPr>
          <p:cNvPr id="23641" name="Rectangle 4"/>
          <p:cNvSpPr>
            <a:spLocks noChangeArrowheads="1"/>
          </p:cNvSpPr>
          <p:nvPr/>
        </p:nvSpPr>
        <p:spPr bwMode="auto">
          <a:xfrm>
            <a:off x="67056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1,0</a:t>
            </a:r>
            <a:endParaRPr lang="en-US" sz="1600" baseline="-25000" dirty="0"/>
          </a:p>
        </p:txBody>
      </p:sp>
      <p:sp>
        <p:nvSpPr>
          <p:cNvPr id="23642" name="Rectangle 5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3" name="Rectangle 6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4" name="Rectangle 7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5" name="Rectangle 8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6" name="Rectangle 9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7" name="Rectangle 10"/>
          <p:cNvSpPr>
            <a:spLocks noChangeArrowheads="1"/>
          </p:cNvSpPr>
          <p:nvPr/>
        </p:nvSpPr>
        <p:spPr bwMode="auto">
          <a:xfrm>
            <a:off x="76200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0,2</a:t>
            </a:r>
            <a:endParaRPr lang="en-US" sz="1600" baseline="-25000" dirty="0"/>
          </a:p>
        </p:txBody>
      </p:sp>
      <p:sp>
        <p:nvSpPr>
          <p:cNvPr id="23648" name="Rectangle 11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49" name="Rectangle 12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Rectangle 13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1" name="Rectangle 14"/>
          <p:cNvSpPr>
            <a:spLocks noChangeArrowheads="1"/>
          </p:cNvSpPr>
          <p:nvPr/>
        </p:nvSpPr>
        <p:spPr bwMode="auto">
          <a:xfrm>
            <a:off x="8077200" y="2362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0,3</a:t>
            </a:r>
            <a:endParaRPr lang="en-US" sz="1600" baseline="-25000" dirty="0"/>
          </a:p>
        </p:txBody>
      </p:sp>
      <p:sp>
        <p:nvSpPr>
          <p:cNvPr id="23652" name="Rectangle 15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3" name="Rectangle 16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4" name="Rectangle 1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5" name="Rectangle 18"/>
          <p:cNvSpPr>
            <a:spLocks noChangeArrowheads="1"/>
          </p:cNvSpPr>
          <p:nvPr/>
        </p:nvSpPr>
        <p:spPr bwMode="auto">
          <a:xfrm>
            <a:off x="71628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1,1</a:t>
            </a:r>
          </a:p>
        </p:txBody>
      </p:sp>
      <p:sp>
        <p:nvSpPr>
          <p:cNvPr id="23656" name="Rectangle 19"/>
          <p:cNvSpPr>
            <a:spLocks noChangeArrowheads="1"/>
          </p:cNvSpPr>
          <p:nvPr/>
        </p:nvSpPr>
        <p:spPr bwMode="auto">
          <a:xfrm>
            <a:off x="67056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2,0</a:t>
            </a:r>
            <a:endParaRPr lang="en-US" sz="1600" dirty="0"/>
          </a:p>
        </p:txBody>
      </p:sp>
      <p:sp>
        <p:nvSpPr>
          <p:cNvPr id="23657" name="Rectangle 20"/>
          <p:cNvSpPr>
            <a:spLocks noChangeArrowheads="1"/>
          </p:cNvSpPr>
          <p:nvPr/>
        </p:nvSpPr>
        <p:spPr bwMode="auto">
          <a:xfrm>
            <a:off x="76200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2,2</a:t>
            </a:r>
          </a:p>
        </p:txBody>
      </p:sp>
      <p:sp>
        <p:nvSpPr>
          <p:cNvPr id="23658" name="Rectangle 21"/>
          <p:cNvSpPr>
            <a:spLocks noChangeArrowheads="1"/>
          </p:cNvSpPr>
          <p:nvPr/>
        </p:nvSpPr>
        <p:spPr bwMode="auto">
          <a:xfrm>
            <a:off x="80772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2,3</a:t>
            </a:r>
            <a:endParaRPr lang="en-US" sz="1600" baseline="-25000" dirty="0"/>
          </a:p>
        </p:txBody>
      </p:sp>
      <p:sp>
        <p:nvSpPr>
          <p:cNvPr id="23659" name="Rectangle 22"/>
          <p:cNvSpPr>
            <a:spLocks noChangeArrowheads="1"/>
          </p:cNvSpPr>
          <p:nvPr/>
        </p:nvSpPr>
        <p:spPr bwMode="auto">
          <a:xfrm>
            <a:off x="7162800" y="32766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2,1</a:t>
            </a:r>
            <a:endParaRPr lang="en-US" sz="1600" baseline="-25000" dirty="0"/>
          </a:p>
        </p:txBody>
      </p:sp>
      <p:sp>
        <p:nvSpPr>
          <p:cNvPr id="23660" name="Rectangle 23"/>
          <p:cNvSpPr>
            <a:spLocks noChangeArrowheads="1"/>
          </p:cNvSpPr>
          <p:nvPr/>
        </p:nvSpPr>
        <p:spPr bwMode="auto">
          <a:xfrm>
            <a:off x="80772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1,3</a:t>
            </a:r>
            <a:endParaRPr lang="en-US" sz="1600" baseline="-25000" dirty="0"/>
          </a:p>
        </p:txBody>
      </p:sp>
      <p:sp>
        <p:nvSpPr>
          <p:cNvPr id="23661" name="Rectangle 24"/>
          <p:cNvSpPr>
            <a:spLocks noChangeArrowheads="1"/>
          </p:cNvSpPr>
          <p:nvPr/>
        </p:nvSpPr>
        <p:spPr bwMode="auto">
          <a:xfrm>
            <a:off x="7620000" y="2819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1,2</a:t>
            </a:r>
            <a:endParaRPr lang="en-US" sz="1600" baseline="-25000" dirty="0"/>
          </a:p>
        </p:txBody>
      </p:sp>
      <p:sp>
        <p:nvSpPr>
          <p:cNvPr id="23662" name="Rectangle 25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3" name="Rectangle 26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4" name="Rectangle 27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5" name="Rectangle 28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66" name="Rectangle 29"/>
          <p:cNvSpPr>
            <a:spLocks noChangeArrowheads="1"/>
          </p:cNvSpPr>
          <p:nvPr/>
        </p:nvSpPr>
        <p:spPr bwMode="auto">
          <a:xfrm>
            <a:off x="67056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3,0</a:t>
            </a:r>
            <a:endParaRPr lang="en-US" sz="1600" dirty="0"/>
          </a:p>
        </p:txBody>
      </p:sp>
      <p:sp>
        <p:nvSpPr>
          <p:cNvPr id="23667" name="Rectangle 30"/>
          <p:cNvSpPr>
            <a:spLocks noChangeArrowheads="1"/>
          </p:cNvSpPr>
          <p:nvPr/>
        </p:nvSpPr>
        <p:spPr bwMode="auto">
          <a:xfrm>
            <a:off x="76200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/>
              <a:t>N</a:t>
            </a:r>
            <a:r>
              <a:rPr lang="en-US" sz="1600" baseline="-25000" dirty="0"/>
              <a:t>2,3</a:t>
            </a:r>
          </a:p>
        </p:txBody>
      </p:sp>
      <p:sp>
        <p:nvSpPr>
          <p:cNvPr id="23668" name="Rectangle 31"/>
          <p:cNvSpPr>
            <a:spLocks noChangeArrowheads="1"/>
          </p:cNvSpPr>
          <p:nvPr/>
        </p:nvSpPr>
        <p:spPr bwMode="auto">
          <a:xfrm>
            <a:off x="80772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N</a:t>
            </a:r>
            <a:r>
              <a:rPr lang="en-US" sz="1600" baseline="-25000"/>
              <a:t>3,3</a:t>
            </a:r>
          </a:p>
        </p:txBody>
      </p:sp>
      <p:sp>
        <p:nvSpPr>
          <p:cNvPr id="23669" name="Rectangle 32"/>
          <p:cNvSpPr>
            <a:spLocks noChangeArrowheads="1"/>
          </p:cNvSpPr>
          <p:nvPr/>
        </p:nvSpPr>
        <p:spPr bwMode="auto">
          <a:xfrm>
            <a:off x="7162800" y="37338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600" dirty="0" smtClean="0"/>
              <a:t>N</a:t>
            </a:r>
            <a:r>
              <a:rPr lang="en-US" sz="1600" baseline="-25000" dirty="0" smtClean="0"/>
              <a:t>3,1</a:t>
            </a:r>
            <a:endParaRPr lang="en-US" sz="1600" baseline="-25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66800"/>
          </a:xfrm>
        </p:spPr>
        <p:txBody>
          <a:bodyPr/>
          <a:lstStyle/>
          <a:p>
            <a:r>
              <a:rPr lang="en-US" smtClean="0"/>
              <a:t>A Simple Matrix Multiplication Kernel</a:t>
            </a:r>
            <a:endParaRPr lang="en-US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486400"/>
          </a:xfrm>
          <a:solidFill>
            <a:schemeClr val="bg1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__global__ void MatrixMulKernel(float* d_M, float* d_N, float* d_P, int Width)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000" smtClean="0"/>
              <a:t>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row index of the d_P element and d_M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int Row = blockIdx.y*blockDim.y+threadIdx.y;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6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Calculate the column idenx of d_P and d_N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int Col = blockIdx.x*blockDim.x+threadIdx.x;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endParaRPr lang="en-US" sz="2400" smtClean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if ((Row &lt; Width) &amp;&amp; (Col &lt; Width)) {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float Pvalue = 0;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18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// each thread computes one element of the block sub-matrix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for (int k = 0; k &lt; Width; ++k)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Pvalue += d_M[Row*Width+k] *      			         d_N[k*Width+Col];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d_P[Row*Width+Col] = Pvalue;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}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sz="2400" smtClean="0">
                <a:ea typeface="Times New Roman" pitchFamily="18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391400" cy="1006475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CUDA Thread Block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5751513" cy="5181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All threads in a block execute the same kernel program (SPMD)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Programmer declares block: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size 1 to </a:t>
            </a:r>
            <a:r>
              <a:rPr lang="en-US" altLang="zh-TW" sz="1800" b="1" smtClean="0">
                <a:ea typeface="PMingLiU" pitchFamily="18" charset="-120"/>
              </a:rPr>
              <a:t>1024</a:t>
            </a:r>
            <a:r>
              <a:rPr lang="en-US" altLang="zh-TW" sz="1800" smtClean="0">
                <a:ea typeface="PMingLiU" pitchFamily="18" charset="-120"/>
              </a:rPr>
              <a:t> concurrent threads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shape 1D, 2D, or 3D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Block dimensions in threads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have </a:t>
            </a:r>
            <a:r>
              <a:rPr lang="en-US" altLang="zh-TW" sz="2000" smtClean="0">
                <a:solidFill>
                  <a:schemeClr val="accent2"/>
                </a:solidFill>
                <a:ea typeface="PMingLiU" pitchFamily="18" charset="-120"/>
              </a:rPr>
              <a:t>thread index</a:t>
            </a:r>
            <a:r>
              <a:rPr lang="en-US" altLang="zh-TW" sz="2000" smtClean="0">
                <a:ea typeface="PMingLiU" pitchFamily="18" charset="-120"/>
              </a:rPr>
              <a:t> numbers within block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Kernel code uses </a:t>
            </a:r>
            <a:r>
              <a:rPr lang="en-US" altLang="zh-TW" sz="1800" smtClean="0">
                <a:solidFill>
                  <a:schemeClr val="accent2"/>
                </a:solidFill>
                <a:ea typeface="PMingLiU" pitchFamily="18" charset="-120"/>
              </a:rPr>
              <a:t>thread index and block index</a:t>
            </a:r>
            <a:r>
              <a:rPr lang="en-US" altLang="zh-TW" sz="1800" smtClean="0">
                <a:ea typeface="PMingLiU" pitchFamily="18" charset="-120"/>
              </a:rPr>
              <a:t> to select work and address shared data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in the same block share data and synchronize while doing their share of the work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n-US" altLang="zh-TW" sz="2000" smtClean="0">
                <a:ea typeface="PMingLiU" pitchFamily="18" charset="-120"/>
              </a:rPr>
              <a:t>Threads in different blocks cannot cooperate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Each block can execute in any order relative to other blocks!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062663" y="1676400"/>
            <a:ext cx="3081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CUDA Thread Block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215063" y="2316163"/>
            <a:ext cx="2754312" cy="2928937"/>
          </a:xfrm>
          <a:prstGeom prst="rect">
            <a:avLst/>
          </a:prstGeom>
          <a:noFill/>
          <a:ln w="28575">
            <a:solidFill>
              <a:srgbClr val="00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/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>
                <a:latin typeface="Tahoma" pitchFamily="34" charset="0"/>
                <a:ea typeface="PMingLiU" pitchFamily="18" charset="-120"/>
              </a:rPr>
              <a:t>Thread Id #:</a:t>
            </a:r>
            <a:br>
              <a:rPr lang="en-US" altLang="zh-TW" sz="2000">
                <a:latin typeface="Tahoma" pitchFamily="34" charset="0"/>
                <a:ea typeface="PMingLiU" pitchFamily="18" charset="-120"/>
              </a:rPr>
            </a:br>
            <a:r>
              <a:rPr lang="en-US" altLang="zh-TW" sz="2000">
                <a:latin typeface="Tahoma" pitchFamily="34" charset="0"/>
                <a:ea typeface="PMingLiU" pitchFamily="18" charset="-120"/>
              </a:rPr>
              <a:t>0 1 2 3 …          m   </a:t>
            </a:r>
            <a:endParaRPr lang="en-US" altLang="zh-TW" sz="2000">
              <a:latin typeface="Arial" pitchFamily="34" charset="0"/>
              <a:ea typeface="PMingLiU" pitchFamily="18" charset="-120"/>
            </a:endParaRPr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6472238" y="3046413"/>
            <a:ext cx="2238375" cy="1976437"/>
            <a:chOff x="1045" y="1780"/>
            <a:chExt cx="806" cy="773"/>
          </a:xfrm>
        </p:grpSpPr>
        <p:sp>
          <p:nvSpPr>
            <p:cNvPr id="27658" name="Freeform 7"/>
            <p:cNvSpPr>
              <a:spLocks/>
            </p:cNvSpPr>
            <p:nvPr/>
          </p:nvSpPr>
          <p:spPr bwMode="auto">
            <a:xfrm>
              <a:off x="1045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Freeform 8"/>
            <p:cNvSpPr>
              <a:spLocks/>
            </p:cNvSpPr>
            <p:nvPr/>
          </p:nvSpPr>
          <p:spPr bwMode="auto">
            <a:xfrm>
              <a:off x="1116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Freeform 9"/>
            <p:cNvSpPr>
              <a:spLocks/>
            </p:cNvSpPr>
            <p:nvPr/>
          </p:nvSpPr>
          <p:spPr bwMode="auto">
            <a:xfrm>
              <a:off x="1181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Freeform 10"/>
            <p:cNvSpPr>
              <a:spLocks/>
            </p:cNvSpPr>
            <p:nvPr/>
          </p:nvSpPr>
          <p:spPr bwMode="auto">
            <a:xfrm>
              <a:off x="1247" y="1780"/>
              <a:ext cx="147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Freeform 11"/>
            <p:cNvSpPr>
              <a:spLocks/>
            </p:cNvSpPr>
            <p:nvPr/>
          </p:nvSpPr>
          <p:spPr bwMode="auto">
            <a:xfrm>
              <a:off x="1312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Freeform 12"/>
            <p:cNvSpPr>
              <a:spLocks/>
            </p:cNvSpPr>
            <p:nvPr/>
          </p:nvSpPr>
          <p:spPr bwMode="auto">
            <a:xfrm>
              <a:off x="1378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Freeform 13"/>
            <p:cNvSpPr>
              <a:spLocks/>
            </p:cNvSpPr>
            <p:nvPr/>
          </p:nvSpPr>
          <p:spPr bwMode="auto">
            <a:xfrm>
              <a:off x="1443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Freeform 14"/>
            <p:cNvSpPr>
              <a:spLocks/>
            </p:cNvSpPr>
            <p:nvPr/>
          </p:nvSpPr>
          <p:spPr bwMode="auto">
            <a:xfrm>
              <a:off x="1509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Freeform 15"/>
            <p:cNvSpPr>
              <a:spLocks/>
            </p:cNvSpPr>
            <p:nvPr/>
          </p:nvSpPr>
          <p:spPr bwMode="auto">
            <a:xfrm>
              <a:off x="1574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Freeform 16"/>
            <p:cNvSpPr>
              <a:spLocks/>
            </p:cNvSpPr>
            <p:nvPr/>
          </p:nvSpPr>
          <p:spPr bwMode="auto">
            <a:xfrm>
              <a:off x="1640" y="1780"/>
              <a:ext cx="145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Freeform 17"/>
            <p:cNvSpPr>
              <a:spLocks/>
            </p:cNvSpPr>
            <p:nvPr/>
          </p:nvSpPr>
          <p:spPr bwMode="auto">
            <a:xfrm>
              <a:off x="1705" y="1780"/>
              <a:ext cx="146" cy="773"/>
            </a:xfrm>
            <a:custGeom>
              <a:avLst/>
              <a:gdLst>
                <a:gd name="T0" fmla="*/ 1 w 208"/>
                <a:gd name="T1" fmla="*/ 0 h 1536"/>
                <a:gd name="T2" fmla="*/ 2 w 208"/>
                <a:gd name="T3" fmla="*/ 1 h 1536"/>
                <a:gd name="T4" fmla="*/ 1 w 208"/>
                <a:gd name="T5" fmla="*/ 1 h 1536"/>
                <a:gd name="T6" fmla="*/ 1 w 208"/>
                <a:gd name="T7" fmla="*/ 1 h 1536"/>
                <a:gd name="T8" fmla="*/ 1 w 208"/>
                <a:gd name="T9" fmla="*/ 1 h 1536"/>
                <a:gd name="T10" fmla="*/ 1 w 208"/>
                <a:gd name="T11" fmla="*/ 1 h 1536"/>
                <a:gd name="T12" fmla="*/ 1 w 208"/>
                <a:gd name="T13" fmla="*/ 1 h 1536"/>
                <a:gd name="T14" fmla="*/ 1 w 208"/>
                <a:gd name="T15" fmla="*/ 1 h 1536"/>
                <a:gd name="T16" fmla="*/ 1 w 208"/>
                <a:gd name="T17" fmla="*/ 1 h 1536"/>
                <a:gd name="T18" fmla="*/ 1 w 208"/>
                <a:gd name="T19" fmla="*/ 1 h 1536"/>
                <a:gd name="T20" fmla="*/ 1 w 208"/>
                <a:gd name="T21" fmla="*/ 1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55" name="AutoShape 18"/>
          <p:cNvSpPr>
            <a:spLocks noChangeArrowheads="1"/>
          </p:cNvSpPr>
          <p:nvPr/>
        </p:nvSpPr>
        <p:spPr bwMode="auto">
          <a:xfrm>
            <a:off x="6475413" y="3602038"/>
            <a:ext cx="2232025" cy="603250"/>
          </a:xfrm>
          <a:prstGeom prst="roundRect">
            <a:avLst>
              <a:gd name="adj" fmla="val 16667"/>
            </a:avLst>
          </a:prstGeom>
          <a:solidFill>
            <a:srgbClr val="003300">
              <a:alpha val="79999"/>
            </a:srgbClr>
          </a:solidFill>
          <a:ln w="9525" algn="ctr">
            <a:solidFill>
              <a:srgbClr val="73B900"/>
            </a:solidFill>
            <a:round/>
            <a:headEnd/>
            <a:tailEnd/>
          </a:ln>
        </p:spPr>
        <p:txBody>
          <a:bodyPr anchor="ctr" anchorCtr="1"/>
          <a:lstStyle/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altLang="zh-TW" sz="2000" b="1">
                <a:solidFill>
                  <a:srgbClr val="FFFF99"/>
                </a:solidFill>
                <a:latin typeface="Arial" pitchFamily="34" charset="0"/>
                <a:ea typeface="PMingLiU" pitchFamily="18" charset="-120"/>
              </a:rPr>
              <a:t>Thread program</a:t>
            </a:r>
          </a:p>
        </p:txBody>
      </p:sp>
      <p:sp>
        <p:nvSpPr>
          <p:cNvPr id="27656" name="Text Box 19"/>
          <p:cNvSpPr txBox="1">
            <a:spLocks noChangeArrowheads="1"/>
          </p:cNvSpPr>
          <p:nvPr/>
        </p:nvSpPr>
        <p:spPr bwMode="auto">
          <a:xfrm>
            <a:off x="6172200" y="5334000"/>
            <a:ext cx="297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600">
                <a:ea typeface="PMingLiU" pitchFamily="18" charset="-120"/>
              </a:rPr>
              <a:t>Courtesy: John Nickolls, NVIDIA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of parallelism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gen - Instructions are executed sequentially in program order, one at a time.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Example:</a:t>
            </a:r>
          </a:p>
          <a:p>
            <a:pPr eaLnBrk="1" hangingPunct="1">
              <a:buFontTx/>
              <a:buNone/>
            </a:pPr>
            <a:endParaRPr lang="en-US" sz="2000" smtClean="0"/>
          </a:p>
        </p:txBody>
      </p:sp>
      <p:graphicFrame>
        <p:nvGraphicFramePr>
          <p:cNvPr id="88537" name="Group 473"/>
          <p:cNvGraphicFramePr>
            <a:graphicFrameLocks noGrp="1"/>
          </p:cNvGraphicFramePr>
          <p:nvPr>
            <p:ph sz="half" idx="2"/>
          </p:nvPr>
        </p:nvGraphicFramePr>
        <p:xfrm>
          <a:off x="685800" y="3886200"/>
          <a:ext cx="7924800" cy="1189038"/>
        </p:xfrm>
        <a:graphic>
          <a:graphicData uri="http://schemas.openxmlformats.org/drawingml/2006/table">
            <a:tbl>
              <a:tblPr/>
              <a:tblGrid>
                <a:gridCol w="1527175"/>
                <a:gridCol w="935038"/>
                <a:gridCol w="1119187"/>
                <a:gridCol w="1128713"/>
                <a:gridCol w="1182687"/>
                <a:gridCol w="933450"/>
                <a:gridCol w="1098550"/>
              </a:tblGrid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2" marB="45732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- Cont’d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gen - Instructions are executed sequentially, in program order, in an assembly line fashion. (pipeline)</a:t>
            </a:r>
          </a:p>
          <a:p>
            <a:pPr eaLnBrk="1" hangingPunct="1"/>
            <a:r>
              <a:rPr lang="en-US" smtClean="0"/>
              <a:t>Example:</a:t>
            </a:r>
          </a:p>
        </p:txBody>
      </p:sp>
      <p:graphicFrame>
        <p:nvGraphicFramePr>
          <p:cNvPr id="163956" name="Group 116"/>
          <p:cNvGraphicFramePr>
            <a:graphicFrameLocks noGrp="1"/>
          </p:cNvGraphicFramePr>
          <p:nvPr>
            <p:ph sz="half" idx="2"/>
          </p:nvPr>
        </p:nvGraphicFramePr>
        <p:xfrm>
          <a:off x="685800" y="3886200"/>
          <a:ext cx="7929563" cy="1584424"/>
        </p:xfrm>
        <a:graphic>
          <a:graphicData uri="http://schemas.openxmlformats.org/drawingml/2006/table">
            <a:tbl>
              <a:tblPr/>
              <a:tblGrid>
                <a:gridCol w="1528763"/>
                <a:gridCol w="935037"/>
                <a:gridCol w="1060450"/>
                <a:gridCol w="1101725"/>
                <a:gridCol w="1101725"/>
                <a:gridCol w="1101725"/>
                <a:gridCol w="1100138"/>
              </a:tblGrid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Fetch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Decode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Execute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Memory</a:t>
                      </a: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53" marB="4565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gen - Instructions are executed in parallel</a:t>
            </a:r>
          </a:p>
          <a:p>
            <a:pPr eaLnBrk="1" hangingPunct="1"/>
            <a:r>
              <a:rPr lang="en-US" dirty="0" smtClean="0"/>
              <a:t>Example code 1: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c = b + a;		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d = c + e;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Example code 2: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a = b + c;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d = e + f;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– </a:t>
            </a:r>
            <a:br>
              <a:rPr lang="en-US" smtClean="0"/>
            </a:br>
            <a:r>
              <a:rPr lang="en-US" smtClean="0"/>
              <a:t>Instruction Level Parallelism</a:t>
            </a: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429000" y="2895600"/>
            <a:ext cx="2447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Non-parallelizable</a:t>
            </a: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276600" y="4876800"/>
            <a:ext cx="1838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dirty="0"/>
              <a:t>Parallelizable</a:t>
            </a:r>
          </a:p>
        </p:txBody>
      </p:sp>
      <p:sp>
        <p:nvSpPr>
          <p:cNvPr id="30727" name="Line 8"/>
          <p:cNvSpPr>
            <a:spLocks noChangeShapeType="1"/>
          </p:cNvSpPr>
          <p:nvPr/>
        </p:nvSpPr>
        <p:spPr bwMode="auto">
          <a:xfrm>
            <a:off x="1371600" y="3124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AutoShape 9"/>
          <p:cNvSpPr>
            <a:spLocks/>
          </p:cNvSpPr>
          <p:nvPr/>
        </p:nvSpPr>
        <p:spPr bwMode="auto">
          <a:xfrm>
            <a:off x="2895600" y="25908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AutoShape 10"/>
          <p:cNvSpPr>
            <a:spLocks/>
          </p:cNvSpPr>
          <p:nvPr/>
        </p:nvSpPr>
        <p:spPr bwMode="auto">
          <a:xfrm>
            <a:off x="2819400" y="46482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Instruction Level Parallelism (Cont.)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8458200" cy="2209800"/>
          </a:xfrm>
        </p:spPr>
        <p:txBody>
          <a:bodyPr/>
          <a:lstStyle/>
          <a:p>
            <a:pPr eaLnBrk="1" hangingPunct="1"/>
            <a:r>
              <a:rPr lang="en-US" smtClean="0"/>
              <a:t>Two forms of ILP:</a:t>
            </a:r>
          </a:p>
          <a:p>
            <a:pPr lvl="1" eaLnBrk="1" hangingPunct="1"/>
            <a:r>
              <a:rPr lang="en-US" smtClean="0"/>
              <a:t>Superscalar: At runtime, fetch, decode, and execute multiple instructions at a time. Execution may be out of order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VLIW: At compile time, pack multiple, independent instructions in one large instruction and process the large instructions as the atomic units.</a:t>
            </a:r>
          </a:p>
        </p:txBody>
      </p:sp>
      <p:graphicFrame>
        <p:nvGraphicFramePr>
          <p:cNvPr id="165032" name="Group 168"/>
          <p:cNvGraphicFramePr>
            <a:graphicFrameLocks noGrp="1"/>
          </p:cNvGraphicFramePr>
          <p:nvPr>
            <p:ph sz="half" idx="2"/>
          </p:nvPr>
        </p:nvGraphicFramePr>
        <p:xfrm>
          <a:off x="685800" y="2895600"/>
          <a:ext cx="7924800" cy="1981200"/>
        </p:xfrm>
        <a:graphic>
          <a:graphicData uri="http://schemas.openxmlformats.org/drawingml/2006/table">
            <a:tbl>
              <a:tblPr/>
              <a:tblGrid>
                <a:gridCol w="1676400"/>
                <a:gridCol w="1081088"/>
                <a:gridCol w="1228725"/>
                <a:gridCol w="1289050"/>
                <a:gridCol w="1325562"/>
                <a:gridCol w="1323975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Cycle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Fetch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Decode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Execute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– Cont’d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mtClean="0"/>
              <a:t>4</a:t>
            </a:r>
            <a:r>
              <a:rPr lang="en-US" baseline="30000" smtClean="0"/>
              <a:t>th</a:t>
            </a:r>
            <a:r>
              <a:rPr lang="en-US" smtClean="0"/>
              <a:t> gen – Multi-threading: multiple threads are executed in an alternating or simultaneous manner on the same processor/core. (will revisit)</a:t>
            </a:r>
          </a:p>
          <a:p>
            <a:pPr marL="609600" indent="-609600" eaLnBrk="1" hangingPunct="1">
              <a:buFontTx/>
              <a:buNone/>
            </a:pPr>
            <a:endParaRPr lang="en-US" smtClean="0"/>
          </a:p>
          <a:p>
            <a:pPr marL="609600" indent="-609600" eaLnBrk="1" hangingPunct="1"/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smtClean="0"/>
              <a:t> gen - Multi-Core: Multiple threads are executed simultaneously on multiple processors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Transparent Scalability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600700"/>
          </a:xfrm>
        </p:spPr>
        <p:txBody>
          <a:bodyPr/>
          <a:lstStyle/>
          <a:p>
            <a:pPr marL="457200" indent="-457200" eaLnBrk="1" hangingPunct="1"/>
            <a:r>
              <a:rPr lang="en-US" altLang="zh-TW" sz="3200" smtClean="0">
                <a:ea typeface="PMingLiU" pitchFamily="18" charset="-120"/>
              </a:rPr>
              <a:t>Hardware is free to assign blocks to any processor at any time</a:t>
            </a:r>
          </a:p>
          <a:p>
            <a:pPr marL="974725" lvl="1" indent="-403225" eaLnBrk="1" hangingPunct="1"/>
            <a:r>
              <a:rPr lang="en-US" altLang="zh-TW" sz="2800" dirty="0" smtClean="0">
                <a:ea typeface="PMingLiU" pitchFamily="18" charset="-120"/>
              </a:rPr>
              <a:t>A kernel scales across any number of parallel processors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238125" y="3200400"/>
            <a:ext cx="1857375" cy="2989263"/>
            <a:chOff x="542" y="1649"/>
            <a:chExt cx="1170" cy="1883"/>
          </a:xfrm>
        </p:grpSpPr>
        <p:grpSp>
          <p:nvGrpSpPr>
            <p:cNvPr id="33852" name="Group 5"/>
            <p:cNvGrpSpPr>
              <a:grpSpLocks/>
            </p:cNvGrpSpPr>
            <p:nvPr/>
          </p:nvGrpSpPr>
          <p:grpSpPr bwMode="auto">
            <a:xfrm>
              <a:off x="691" y="1649"/>
              <a:ext cx="1021" cy="419"/>
              <a:chOff x="691" y="1737"/>
              <a:chExt cx="1021" cy="419"/>
            </a:xfrm>
          </p:grpSpPr>
          <p:sp>
            <p:nvSpPr>
              <p:cNvPr id="33887" name="Text Box 6"/>
              <p:cNvSpPr txBox="1">
                <a:spLocks noChangeArrowheads="1"/>
              </p:cNvSpPr>
              <p:nvPr/>
            </p:nvSpPr>
            <p:spPr bwMode="auto">
              <a:xfrm>
                <a:off x="691" y="1737"/>
                <a:ext cx="1021" cy="419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eaLnBrk="1" hangingPunct="1"/>
                <a:r>
                  <a:rPr lang="en-US" altLang="zh-TW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rPr>
                  <a:t>Device</a:t>
                </a:r>
              </a:p>
            </p:txBody>
          </p:sp>
          <p:sp>
            <p:nvSpPr>
              <p:cNvPr id="33888" name="Text Box 7"/>
              <p:cNvSpPr txBox="1">
                <a:spLocks noChangeArrowheads="1"/>
              </p:cNvSpPr>
              <p:nvPr/>
            </p:nvSpPr>
            <p:spPr bwMode="auto">
              <a:xfrm>
                <a:off x="727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89" name="Text Box 8"/>
              <p:cNvSpPr txBox="1">
                <a:spLocks noChangeArrowheads="1"/>
              </p:cNvSpPr>
              <p:nvPr/>
            </p:nvSpPr>
            <p:spPr bwMode="auto">
              <a:xfrm>
                <a:off x="1212" y="1901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</p:grpSp>
        <p:grpSp>
          <p:nvGrpSpPr>
            <p:cNvPr id="33853" name="Group 9"/>
            <p:cNvGrpSpPr>
              <a:grpSpLocks/>
            </p:cNvGrpSpPr>
            <p:nvPr/>
          </p:nvGrpSpPr>
          <p:grpSpPr bwMode="auto">
            <a:xfrm>
              <a:off x="542" y="2241"/>
              <a:ext cx="1162" cy="1291"/>
              <a:chOff x="542" y="2321"/>
              <a:chExt cx="1162" cy="1291"/>
            </a:xfrm>
          </p:grpSpPr>
          <p:sp>
            <p:nvSpPr>
              <p:cNvPr id="33854" name="Line 10"/>
              <p:cNvSpPr>
                <a:spLocks noChangeShapeType="1"/>
              </p:cNvSpPr>
              <p:nvPr/>
            </p:nvSpPr>
            <p:spPr bwMode="auto">
              <a:xfrm>
                <a:off x="542" y="2321"/>
                <a:ext cx="1" cy="12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55" name="Group 11"/>
              <p:cNvGrpSpPr>
                <a:grpSpLocks/>
              </p:cNvGrpSpPr>
              <p:nvPr/>
            </p:nvGrpSpPr>
            <p:grpSpPr bwMode="auto">
              <a:xfrm>
                <a:off x="683" y="2321"/>
                <a:ext cx="1021" cy="291"/>
                <a:chOff x="1843" y="2745"/>
                <a:chExt cx="1021" cy="291"/>
              </a:xfrm>
            </p:grpSpPr>
            <p:sp>
              <p:nvSpPr>
                <p:cNvPr id="3388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81" name="Group 13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85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8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0</a:t>
                    </a:r>
                  </a:p>
                </p:txBody>
              </p:sp>
            </p:grpSp>
            <p:grpSp>
              <p:nvGrpSpPr>
                <p:cNvPr id="33882" name="Group 16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83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84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1</a:t>
                    </a:r>
                  </a:p>
                </p:txBody>
              </p:sp>
            </p:grpSp>
          </p:grpSp>
          <p:grpSp>
            <p:nvGrpSpPr>
              <p:cNvPr id="33856" name="Group 19"/>
              <p:cNvGrpSpPr>
                <a:grpSpLocks/>
              </p:cNvGrpSpPr>
              <p:nvPr/>
            </p:nvGrpSpPr>
            <p:grpSpPr bwMode="auto">
              <a:xfrm>
                <a:off x="683" y="2654"/>
                <a:ext cx="1021" cy="291"/>
                <a:chOff x="1843" y="2745"/>
                <a:chExt cx="1021" cy="291"/>
              </a:xfrm>
            </p:grpSpPr>
            <p:sp>
              <p:nvSpPr>
                <p:cNvPr id="3387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74" name="Group 21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8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2</a:t>
                    </a:r>
                  </a:p>
                </p:txBody>
              </p:sp>
            </p:grpSp>
            <p:grpSp>
              <p:nvGrpSpPr>
                <p:cNvPr id="33875" name="Group 24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6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7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3</a:t>
                    </a:r>
                  </a:p>
                </p:txBody>
              </p:sp>
            </p:grpSp>
          </p:grpSp>
          <p:grpSp>
            <p:nvGrpSpPr>
              <p:cNvPr id="33857" name="Group 27"/>
              <p:cNvGrpSpPr>
                <a:grpSpLocks/>
              </p:cNvGrpSpPr>
              <p:nvPr/>
            </p:nvGrpSpPr>
            <p:grpSpPr bwMode="auto">
              <a:xfrm>
                <a:off x="683" y="2987"/>
                <a:ext cx="1021" cy="291"/>
                <a:chOff x="1843" y="2745"/>
                <a:chExt cx="1021" cy="291"/>
              </a:xfrm>
            </p:grpSpPr>
            <p:sp>
              <p:nvSpPr>
                <p:cNvPr id="3386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67" name="Group 29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71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2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4</a:t>
                    </a:r>
                  </a:p>
                </p:txBody>
              </p:sp>
            </p:grpSp>
            <p:grpSp>
              <p:nvGrpSpPr>
                <p:cNvPr id="33868" name="Group 32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9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70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5</a:t>
                    </a:r>
                  </a:p>
                </p:txBody>
              </p:sp>
            </p:grpSp>
          </p:grpSp>
          <p:grpSp>
            <p:nvGrpSpPr>
              <p:cNvPr id="33858" name="Group 35"/>
              <p:cNvGrpSpPr>
                <a:grpSpLocks/>
              </p:cNvGrpSpPr>
              <p:nvPr/>
            </p:nvGrpSpPr>
            <p:grpSpPr bwMode="auto">
              <a:xfrm>
                <a:off x="683" y="3321"/>
                <a:ext cx="1021" cy="291"/>
                <a:chOff x="1843" y="2745"/>
                <a:chExt cx="1021" cy="291"/>
              </a:xfrm>
            </p:grpSpPr>
            <p:sp>
              <p:nvSpPr>
                <p:cNvPr id="33859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843" y="2745"/>
                  <a:ext cx="1021" cy="291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eaLnBrk="1" hangingPunct="1"/>
                  <a:endParaRPr lang="zh-TW" altLang="en-US" sz="1200" b="1">
                    <a:solidFill>
                      <a:schemeClr val="bg1"/>
                    </a:solidFill>
                    <a:latin typeface="Arial" pitchFamily="34" charset="0"/>
                    <a:ea typeface="PMingLiU" pitchFamily="18" charset="-120"/>
                  </a:endParaRPr>
                </a:p>
              </p:txBody>
            </p:sp>
            <p:grpSp>
              <p:nvGrpSpPr>
                <p:cNvPr id="33860" name="Group 37"/>
                <p:cNvGrpSpPr>
                  <a:grpSpLocks/>
                </p:cNvGrpSpPr>
                <p:nvPr/>
              </p:nvGrpSpPr>
              <p:grpSpPr bwMode="auto">
                <a:xfrm>
                  <a:off x="1879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4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65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6</a:t>
                    </a:r>
                  </a:p>
                </p:txBody>
              </p:sp>
            </p:grpSp>
            <p:grpSp>
              <p:nvGrpSpPr>
                <p:cNvPr id="33861" name="Group 40"/>
                <p:cNvGrpSpPr>
                  <a:grpSpLocks/>
                </p:cNvGrpSpPr>
                <p:nvPr/>
              </p:nvGrpSpPr>
              <p:grpSpPr bwMode="auto">
                <a:xfrm>
                  <a:off x="2364" y="2781"/>
                  <a:ext cx="461" cy="230"/>
                  <a:chOff x="3775" y="2037"/>
                  <a:chExt cx="461" cy="230"/>
                </a:xfrm>
              </p:grpSpPr>
              <p:sp>
                <p:nvSpPr>
                  <p:cNvPr id="33862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75" y="2037"/>
                    <a:ext cx="461" cy="230"/>
                  </a:xfrm>
                  <a:prstGeom prst="rect">
                    <a:avLst/>
                  </a:prstGeom>
                  <a:solidFill>
                    <a:srgbClr val="FFCC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endParaRPr lang="zh-TW" altLang="en-US" sz="1800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endParaRPr>
                  </a:p>
                </p:txBody>
              </p:sp>
              <p:sp>
                <p:nvSpPr>
                  <p:cNvPr id="33863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4" y="2066"/>
                    <a:ext cx="403" cy="173"/>
                  </a:xfrm>
                  <a:prstGeom prst="rect">
                    <a:avLst/>
                  </a:prstGeom>
                  <a:solidFill>
                    <a:srgbClr val="FF9900"/>
                  </a:solidFill>
                  <a:ln w="9525">
                    <a:solidFill>
                      <a:srgbClr val="969696"/>
                    </a:solidFill>
                    <a:miter lim="800000"/>
                    <a:headEnd/>
                    <a:tailEnd/>
                  </a:ln>
                </p:spPr>
                <p:txBody>
                  <a:bodyPr wrap="none"/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Palatino" pitchFamily="18" charset="0"/>
                      </a:defRPr>
                    </a:lvl9pPr>
                  </a:lstStyle>
                  <a:p>
                    <a:pPr algn="ctr" eaLnBrk="1" hangingPunct="1"/>
                    <a:r>
                      <a:rPr lang="en-US" altLang="zh-TW" sz="1200" b="1">
                        <a:solidFill>
                          <a:srgbClr val="003300"/>
                        </a:solidFill>
                        <a:latin typeface="Arial" pitchFamily="34" charset="0"/>
                        <a:ea typeface="PMingLiU" pitchFamily="18" charset="-120"/>
                      </a:rPr>
                      <a:t>Block 7</a:t>
                    </a:r>
                  </a:p>
                </p:txBody>
              </p:sp>
            </p:grpSp>
          </p:grpSp>
        </p:grpSp>
      </p:grpSp>
      <p:grpSp>
        <p:nvGrpSpPr>
          <p:cNvPr id="33797" name="Group 43"/>
          <p:cNvGrpSpPr>
            <a:grpSpLocks/>
          </p:cNvGrpSpPr>
          <p:nvPr/>
        </p:nvGrpSpPr>
        <p:grpSpPr bwMode="auto">
          <a:xfrm>
            <a:off x="3100388" y="3189288"/>
            <a:ext cx="1471612" cy="1681162"/>
            <a:chOff x="2233" y="1609"/>
            <a:chExt cx="927" cy="1059"/>
          </a:xfrm>
        </p:grpSpPr>
        <p:sp>
          <p:nvSpPr>
            <p:cNvPr id="33838" name="Text Box 44"/>
            <p:cNvSpPr txBox="1">
              <a:spLocks noChangeArrowheads="1"/>
            </p:cNvSpPr>
            <p:nvPr/>
          </p:nvSpPr>
          <p:spPr bwMode="auto">
            <a:xfrm>
              <a:off x="2233" y="1609"/>
              <a:ext cx="927" cy="1059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altLang="zh-TW" sz="12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Kernel grid</a:t>
              </a:r>
            </a:p>
          </p:txBody>
        </p:sp>
        <p:grpSp>
          <p:nvGrpSpPr>
            <p:cNvPr id="33839" name="Group 45"/>
            <p:cNvGrpSpPr>
              <a:grpSpLocks/>
            </p:cNvGrpSpPr>
            <p:nvPr/>
          </p:nvGrpSpPr>
          <p:grpSpPr bwMode="auto">
            <a:xfrm>
              <a:off x="2279" y="1809"/>
              <a:ext cx="835" cy="805"/>
              <a:chOff x="2353" y="1809"/>
              <a:chExt cx="835" cy="805"/>
            </a:xfrm>
          </p:grpSpPr>
          <p:grpSp>
            <p:nvGrpSpPr>
              <p:cNvPr id="33840" name="Group 46"/>
              <p:cNvGrpSpPr>
                <a:grpSpLocks/>
              </p:cNvGrpSpPr>
              <p:nvPr/>
            </p:nvGrpSpPr>
            <p:grpSpPr bwMode="auto">
              <a:xfrm>
                <a:off x="2353" y="1809"/>
                <a:ext cx="835" cy="173"/>
                <a:chOff x="2257" y="1809"/>
                <a:chExt cx="835" cy="173"/>
              </a:xfrm>
            </p:grpSpPr>
            <p:sp>
              <p:nvSpPr>
                <p:cNvPr id="33850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0</a:t>
                  </a:r>
                </a:p>
              </p:txBody>
            </p:sp>
            <p:sp>
              <p:nvSpPr>
                <p:cNvPr id="33851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1</a:t>
                  </a:r>
                </a:p>
              </p:txBody>
            </p:sp>
          </p:grpSp>
          <p:grpSp>
            <p:nvGrpSpPr>
              <p:cNvPr id="33841" name="Group 49"/>
              <p:cNvGrpSpPr>
                <a:grpSpLocks/>
              </p:cNvGrpSpPr>
              <p:nvPr/>
            </p:nvGrpSpPr>
            <p:grpSpPr bwMode="auto">
              <a:xfrm>
                <a:off x="2353" y="2019"/>
                <a:ext cx="835" cy="173"/>
                <a:chOff x="2257" y="1809"/>
                <a:chExt cx="835" cy="173"/>
              </a:xfrm>
            </p:grpSpPr>
            <p:sp>
              <p:nvSpPr>
                <p:cNvPr id="3384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2</a:t>
                  </a:r>
                </a:p>
              </p:txBody>
            </p:sp>
            <p:sp>
              <p:nvSpPr>
                <p:cNvPr id="3384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3</a:t>
                  </a:r>
                </a:p>
              </p:txBody>
            </p:sp>
          </p:grpSp>
          <p:grpSp>
            <p:nvGrpSpPr>
              <p:cNvPr id="33842" name="Group 52"/>
              <p:cNvGrpSpPr>
                <a:grpSpLocks/>
              </p:cNvGrpSpPr>
              <p:nvPr/>
            </p:nvGrpSpPr>
            <p:grpSpPr bwMode="auto">
              <a:xfrm>
                <a:off x="2353" y="2230"/>
                <a:ext cx="835" cy="173"/>
                <a:chOff x="2257" y="1809"/>
                <a:chExt cx="835" cy="173"/>
              </a:xfrm>
            </p:grpSpPr>
            <p:sp>
              <p:nvSpPr>
                <p:cNvPr id="33846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4</a:t>
                  </a:r>
                </a:p>
              </p:txBody>
            </p:sp>
            <p:sp>
              <p:nvSpPr>
                <p:cNvPr id="33847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5</a:t>
                  </a:r>
                </a:p>
              </p:txBody>
            </p:sp>
          </p:grpSp>
          <p:grpSp>
            <p:nvGrpSpPr>
              <p:cNvPr id="33843" name="Group 55"/>
              <p:cNvGrpSpPr>
                <a:grpSpLocks/>
              </p:cNvGrpSpPr>
              <p:nvPr/>
            </p:nvGrpSpPr>
            <p:grpSpPr bwMode="auto">
              <a:xfrm>
                <a:off x="2353" y="2441"/>
                <a:ext cx="835" cy="173"/>
                <a:chOff x="2257" y="1809"/>
                <a:chExt cx="835" cy="173"/>
              </a:xfrm>
            </p:grpSpPr>
            <p:sp>
              <p:nvSpPr>
                <p:cNvPr id="33844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257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6</a:t>
                  </a:r>
                </a:p>
              </p:txBody>
            </p:sp>
            <p:sp>
              <p:nvSpPr>
                <p:cNvPr id="33845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689" y="1809"/>
                  <a:ext cx="403" cy="173"/>
                </a:xfrm>
                <a:prstGeom prst="rect">
                  <a:avLst/>
                </a:prstGeom>
                <a:solidFill>
                  <a:srgbClr val="FF99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Palatino" pitchFamily="18" charset="0"/>
                    </a:defRPr>
                  </a:lvl9pPr>
                </a:lstStyle>
                <a:p>
                  <a:pPr algn="ctr" eaLnBrk="1" hangingPunct="1"/>
                  <a:r>
                    <a:rPr lang="en-US" altLang="zh-TW" sz="1200" b="1">
                      <a:solidFill>
                        <a:srgbClr val="003300"/>
                      </a:solidFill>
                      <a:latin typeface="Arial" pitchFamily="34" charset="0"/>
                      <a:ea typeface="PMingLiU" pitchFamily="18" charset="-120"/>
                    </a:rPr>
                    <a:t>Block 7</a:t>
                  </a:r>
                </a:p>
              </p:txBody>
            </p:sp>
          </p:grpSp>
        </p:grpSp>
      </p:grpSp>
      <p:grpSp>
        <p:nvGrpSpPr>
          <p:cNvPr id="33798" name="Group 59"/>
          <p:cNvGrpSpPr>
            <a:grpSpLocks/>
          </p:cNvGrpSpPr>
          <p:nvPr/>
        </p:nvGrpSpPr>
        <p:grpSpPr bwMode="auto">
          <a:xfrm>
            <a:off x="5634038" y="3379788"/>
            <a:ext cx="3144837" cy="665162"/>
            <a:chOff x="3643" y="1817"/>
            <a:chExt cx="1981" cy="419"/>
          </a:xfrm>
        </p:grpSpPr>
        <p:sp>
          <p:nvSpPr>
            <p:cNvPr id="33833" name="Text Box 60"/>
            <p:cNvSpPr txBox="1">
              <a:spLocks noChangeArrowheads="1"/>
            </p:cNvSpPr>
            <p:nvPr/>
          </p:nvSpPr>
          <p:spPr bwMode="auto">
            <a:xfrm>
              <a:off x="3643" y="1817"/>
              <a:ext cx="1981" cy="419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 altLang="zh-TW" sz="12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Device</a:t>
              </a:r>
            </a:p>
          </p:txBody>
        </p:sp>
        <p:sp>
          <p:nvSpPr>
            <p:cNvPr id="33834" name="Text Box 61"/>
            <p:cNvSpPr txBox="1">
              <a:spLocks noChangeArrowheads="1"/>
            </p:cNvSpPr>
            <p:nvPr/>
          </p:nvSpPr>
          <p:spPr bwMode="auto">
            <a:xfrm>
              <a:off x="367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5" name="Text Box 62"/>
            <p:cNvSpPr txBox="1">
              <a:spLocks noChangeArrowheads="1"/>
            </p:cNvSpPr>
            <p:nvPr/>
          </p:nvSpPr>
          <p:spPr bwMode="auto">
            <a:xfrm>
              <a:off x="4164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6" name="Text Box 63"/>
            <p:cNvSpPr txBox="1">
              <a:spLocks noChangeArrowheads="1"/>
            </p:cNvSpPr>
            <p:nvPr/>
          </p:nvSpPr>
          <p:spPr bwMode="auto">
            <a:xfrm>
              <a:off x="4649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3837" name="Text Box 64"/>
            <p:cNvSpPr txBox="1">
              <a:spLocks noChangeArrowheads="1"/>
            </p:cNvSpPr>
            <p:nvPr/>
          </p:nvSpPr>
          <p:spPr bwMode="auto">
            <a:xfrm>
              <a:off x="5135" y="1981"/>
              <a:ext cx="461" cy="23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wrap="none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/>
              <a:endParaRPr lang="zh-TW" altLang="en-US" sz="1800">
                <a:solidFill>
                  <a:srgbClr val="003300"/>
                </a:solidFill>
                <a:latin typeface="Arial" pitchFamily="34" charset="0"/>
                <a:ea typeface="PMingLiU" pitchFamily="18" charset="-120"/>
              </a:endParaRPr>
            </a:p>
          </p:txBody>
        </p:sp>
      </p:grpSp>
      <p:grpSp>
        <p:nvGrpSpPr>
          <p:cNvPr id="33799" name="Group 65"/>
          <p:cNvGrpSpPr>
            <a:grpSpLocks/>
          </p:cNvGrpSpPr>
          <p:nvPr/>
        </p:nvGrpSpPr>
        <p:grpSpPr bwMode="auto">
          <a:xfrm>
            <a:off x="5634038" y="4319588"/>
            <a:ext cx="3144837" cy="461962"/>
            <a:chOff x="3659" y="2649"/>
            <a:chExt cx="1981" cy="291"/>
          </a:xfrm>
        </p:grpSpPr>
        <p:sp>
          <p:nvSpPr>
            <p:cNvPr id="33820" name="Text Box 66"/>
            <p:cNvSpPr txBox="1">
              <a:spLocks noChangeArrowheads="1"/>
            </p:cNvSpPr>
            <p:nvPr/>
          </p:nvSpPr>
          <p:spPr bwMode="auto">
            <a:xfrm>
              <a:off x="3659" y="2649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endParaRPr lang="zh-TW" altLang="en-US" sz="1200" b="1">
                <a:solidFill>
                  <a:schemeClr val="bg1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grpSp>
          <p:nvGrpSpPr>
            <p:cNvPr id="33821" name="Group 67"/>
            <p:cNvGrpSpPr>
              <a:grpSpLocks/>
            </p:cNvGrpSpPr>
            <p:nvPr/>
          </p:nvGrpSpPr>
          <p:grpSpPr bwMode="auto">
            <a:xfrm>
              <a:off x="3695" y="2685"/>
              <a:ext cx="461" cy="230"/>
              <a:chOff x="3775" y="2037"/>
              <a:chExt cx="461" cy="230"/>
            </a:xfrm>
          </p:grpSpPr>
          <p:sp>
            <p:nvSpPr>
              <p:cNvPr id="33831" name="Text Box 6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32" name="Text Box 6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0</a:t>
                </a:r>
              </a:p>
            </p:txBody>
          </p:sp>
        </p:grpSp>
        <p:grpSp>
          <p:nvGrpSpPr>
            <p:cNvPr id="33822" name="Group 70"/>
            <p:cNvGrpSpPr>
              <a:grpSpLocks/>
            </p:cNvGrpSpPr>
            <p:nvPr/>
          </p:nvGrpSpPr>
          <p:grpSpPr bwMode="auto">
            <a:xfrm>
              <a:off x="4180" y="2685"/>
              <a:ext cx="461" cy="230"/>
              <a:chOff x="3775" y="2037"/>
              <a:chExt cx="461" cy="230"/>
            </a:xfrm>
          </p:grpSpPr>
          <p:sp>
            <p:nvSpPr>
              <p:cNvPr id="33829" name="Text Box 7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30" name="Text Box 7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1</a:t>
                </a:r>
              </a:p>
            </p:txBody>
          </p:sp>
        </p:grpSp>
        <p:grpSp>
          <p:nvGrpSpPr>
            <p:cNvPr id="33823" name="Group 73"/>
            <p:cNvGrpSpPr>
              <a:grpSpLocks/>
            </p:cNvGrpSpPr>
            <p:nvPr/>
          </p:nvGrpSpPr>
          <p:grpSpPr bwMode="auto">
            <a:xfrm>
              <a:off x="4665" y="2685"/>
              <a:ext cx="461" cy="230"/>
              <a:chOff x="3775" y="2037"/>
              <a:chExt cx="461" cy="230"/>
            </a:xfrm>
          </p:grpSpPr>
          <p:sp>
            <p:nvSpPr>
              <p:cNvPr id="33827" name="Text Box 74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28" name="Text Box 75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2</a:t>
                </a:r>
              </a:p>
            </p:txBody>
          </p:sp>
        </p:grpSp>
        <p:grpSp>
          <p:nvGrpSpPr>
            <p:cNvPr id="33824" name="Group 76"/>
            <p:cNvGrpSpPr>
              <a:grpSpLocks/>
            </p:cNvGrpSpPr>
            <p:nvPr/>
          </p:nvGrpSpPr>
          <p:grpSpPr bwMode="auto">
            <a:xfrm>
              <a:off x="5151" y="2685"/>
              <a:ext cx="461" cy="230"/>
              <a:chOff x="3775" y="2037"/>
              <a:chExt cx="461" cy="230"/>
            </a:xfrm>
          </p:grpSpPr>
          <p:sp>
            <p:nvSpPr>
              <p:cNvPr id="33825" name="Text Box 77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26" name="Text Box 78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3</a:t>
                </a:r>
              </a:p>
            </p:txBody>
          </p:sp>
        </p:grpSp>
      </p:grpSp>
      <p:grpSp>
        <p:nvGrpSpPr>
          <p:cNvPr id="33800" name="Group 79"/>
          <p:cNvGrpSpPr>
            <a:grpSpLocks/>
          </p:cNvGrpSpPr>
          <p:nvPr/>
        </p:nvGrpSpPr>
        <p:grpSpPr bwMode="auto">
          <a:xfrm>
            <a:off x="5634038" y="4840288"/>
            <a:ext cx="3144837" cy="461962"/>
            <a:chOff x="3603" y="3225"/>
            <a:chExt cx="1981" cy="291"/>
          </a:xfrm>
        </p:grpSpPr>
        <p:sp>
          <p:nvSpPr>
            <p:cNvPr id="33807" name="Text Box 80"/>
            <p:cNvSpPr txBox="1">
              <a:spLocks noChangeArrowheads="1"/>
            </p:cNvSpPr>
            <p:nvPr/>
          </p:nvSpPr>
          <p:spPr bwMode="auto">
            <a:xfrm>
              <a:off x="3603" y="3225"/>
              <a:ext cx="1981" cy="291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endParaRPr lang="zh-TW" altLang="en-US" sz="1200" b="1">
                <a:solidFill>
                  <a:schemeClr val="bg1"/>
                </a:solidFill>
                <a:latin typeface="Arial" pitchFamily="34" charset="0"/>
                <a:ea typeface="PMingLiU" pitchFamily="18" charset="-120"/>
              </a:endParaRPr>
            </a:p>
          </p:txBody>
        </p:sp>
        <p:grpSp>
          <p:nvGrpSpPr>
            <p:cNvPr id="33808" name="Group 81"/>
            <p:cNvGrpSpPr>
              <a:grpSpLocks/>
            </p:cNvGrpSpPr>
            <p:nvPr/>
          </p:nvGrpSpPr>
          <p:grpSpPr bwMode="auto">
            <a:xfrm>
              <a:off x="3639" y="3261"/>
              <a:ext cx="461" cy="230"/>
              <a:chOff x="3775" y="2037"/>
              <a:chExt cx="461" cy="230"/>
            </a:xfrm>
          </p:grpSpPr>
          <p:sp>
            <p:nvSpPr>
              <p:cNvPr id="33818" name="Text Box 82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9" name="Text Box 83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4</a:t>
                </a:r>
              </a:p>
            </p:txBody>
          </p:sp>
        </p:grpSp>
        <p:grpSp>
          <p:nvGrpSpPr>
            <p:cNvPr id="33809" name="Group 84"/>
            <p:cNvGrpSpPr>
              <a:grpSpLocks/>
            </p:cNvGrpSpPr>
            <p:nvPr/>
          </p:nvGrpSpPr>
          <p:grpSpPr bwMode="auto">
            <a:xfrm>
              <a:off x="4124" y="3261"/>
              <a:ext cx="461" cy="230"/>
              <a:chOff x="3775" y="2037"/>
              <a:chExt cx="461" cy="230"/>
            </a:xfrm>
          </p:grpSpPr>
          <p:sp>
            <p:nvSpPr>
              <p:cNvPr id="33816" name="Text Box 85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7" name="Text Box 86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5</a:t>
                </a:r>
              </a:p>
            </p:txBody>
          </p:sp>
        </p:grpSp>
        <p:grpSp>
          <p:nvGrpSpPr>
            <p:cNvPr id="33810" name="Group 87"/>
            <p:cNvGrpSpPr>
              <a:grpSpLocks/>
            </p:cNvGrpSpPr>
            <p:nvPr/>
          </p:nvGrpSpPr>
          <p:grpSpPr bwMode="auto">
            <a:xfrm>
              <a:off x="4609" y="3261"/>
              <a:ext cx="461" cy="230"/>
              <a:chOff x="3775" y="2037"/>
              <a:chExt cx="461" cy="230"/>
            </a:xfrm>
          </p:grpSpPr>
          <p:sp>
            <p:nvSpPr>
              <p:cNvPr id="33814" name="Text Box 88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5" name="Text Box 89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6</a:t>
                </a:r>
              </a:p>
            </p:txBody>
          </p:sp>
        </p:grpSp>
        <p:grpSp>
          <p:nvGrpSpPr>
            <p:cNvPr id="33811" name="Group 90"/>
            <p:cNvGrpSpPr>
              <a:grpSpLocks/>
            </p:cNvGrpSpPr>
            <p:nvPr/>
          </p:nvGrpSpPr>
          <p:grpSpPr bwMode="auto">
            <a:xfrm>
              <a:off x="5095" y="3261"/>
              <a:ext cx="461" cy="230"/>
              <a:chOff x="3775" y="2037"/>
              <a:chExt cx="461" cy="230"/>
            </a:xfrm>
          </p:grpSpPr>
          <p:sp>
            <p:nvSpPr>
              <p:cNvPr id="33812" name="Text Box 91"/>
              <p:cNvSpPr txBox="1">
                <a:spLocks noChangeArrowheads="1"/>
              </p:cNvSpPr>
              <p:nvPr/>
            </p:nvSpPr>
            <p:spPr bwMode="auto">
              <a:xfrm>
                <a:off x="3775" y="2037"/>
                <a:ext cx="461" cy="2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endParaRPr lang="zh-TW" altLang="en-US" sz="1800">
                  <a:solidFill>
                    <a:srgbClr val="003300"/>
                  </a:solidFill>
                  <a:latin typeface="Arial" pitchFamily="34" charset="0"/>
                  <a:ea typeface="PMingLiU" pitchFamily="18" charset="-120"/>
                </a:endParaRPr>
              </a:p>
            </p:txBody>
          </p:sp>
          <p:sp>
            <p:nvSpPr>
              <p:cNvPr id="33813" name="Text Box 92"/>
              <p:cNvSpPr txBox="1">
                <a:spLocks noChangeArrowheads="1"/>
              </p:cNvSpPr>
              <p:nvPr/>
            </p:nvSpPr>
            <p:spPr bwMode="auto">
              <a:xfrm>
                <a:off x="3804" y="2066"/>
                <a:ext cx="403" cy="173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 wrap="none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Palatino" pitchFamily="18" charset="0"/>
                  </a:defRPr>
                </a:lvl9pPr>
              </a:lstStyle>
              <a:p>
                <a:pPr algn="ctr" eaLnBrk="1" hangingPunct="1"/>
                <a:r>
                  <a:rPr lang="en-US" altLang="zh-TW" sz="1200" b="1">
                    <a:solidFill>
                      <a:srgbClr val="003300"/>
                    </a:solidFill>
                    <a:latin typeface="Arial" pitchFamily="34" charset="0"/>
                    <a:ea typeface="PMingLiU" pitchFamily="18" charset="-120"/>
                  </a:rPr>
                  <a:t>Block 7</a:t>
                </a:r>
              </a:p>
            </p:txBody>
          </p:sp>
        </p:grpSp>
      </p:grpSp>
      <p:sp>
        <p:nvSpPr>
          <p:cNvPr id="33801" name="Line 93"/>
          <p:cNvSpPr>
            <a:spLocks noChangeShapeType="1"/>
          </p:cNvSpPr>
          <p:nvPr/>
        </p:nvSpPr>
        <p:spPr bwMode="auto">
          <a:xfrm>
            <a:off x="5410200" y="4495800"/>
            <a:ext cx="0" cy="9826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94"/>
          <p:cNvSpPr>
            <a:spLocks noChangeShapeType="1"/>
          </p:cNvSpPr>
          <p:nvPr/>
        </p:nvSpPr>
        <p:spPr bwMode="auto">
          <a:xfrm flipH="1">
            <a:off x="21844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95"/>
          <p:cNvSpPr>
            <a:spLocks noChangeShapeType="1"/>
          </p:cNvSpPr>
          <p:nvPr/>
        </p:nvSpPr>
        <p:spPr bwMode="auto">
          <a:xfrm>
            <a:off x="4711700" y="3848100"/>
            <a:ext cx="825500" cy="457200"/>
          </a:xfrm>
          <a:prstGeom prst="line">
            <a:avLst/>
          </a:prstGeom>
          <a:noFill/>
          <a:ln w="6350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Text Box 96"/>
          <p:cNvSpPr txBox="1">
            <a:spLocks noChangeArrowheads="1"/>
          </p:cNvSpPr>
          <p:nvPr/>
        </p:nvSpPr>
        <p:spPr bwMode="auto">
          <a:xfrm>
            <a:off x="2498725" y="5376863"/>
            <a:ext cx="6340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</a:rPr>
              <a:t>Each block can execute in any order relative to other blocks. </a:t>
            </a:r>
          </a:p>
        </p:txBody>
      </p:sp>
      <p:sp>
        <p:nvSpPr>
          <p:cNvPr id="33805" name="Text Box 97"/>
          <p:cNvSpPr txBox="1">
            <a:spLocks noChangeArrowheads="1"/>
          </p:cNvSpPr>
          <p:nvPr/>
        </p:nvSpPr>
        <p:spPr bwMode="auto">
          <a:xfrm>
            <a:off x="4708525" y="4538663"/>
            <a:ext cx="722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</a:rPr>
              <a:t>time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6200" y="1066800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111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249738" y="1023938"/>
            <a:ext cx="1143000" cy="1143000"/>
          </a:xfrm>
          <a:prstGeom prst="rect">
            <a:avLst/>
          </a:prstGeom>
          <a:noFill/>
          <a:ln w="25400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097338" y="1176338"/>
            <a:ext cx="1143000" cy="1143000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Example: Executing Thread Blocks</a:t>
            </a:r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2362200"/>
            <a:ext cx="5486400" cy="3944938"/>
          </a:xfrm>
        </p:spPr>
        <p:txBody>
          <a:bodyPr/>
          <a:lstStyle/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Threads are assigned to </a:t>
            </a:r>
            <a:r>
              <a:rPr lang="en-US" altLang="zh-TW" sz="2400" smtClean="0">
                <a:solidFill>
                  <a:schemeClr val="accent2"/>
                </a:solidFill>
                <a:ea typeface="PMingLiU" pitchFamily="18" charset="-120"/>
              </a:rPr>
              <a:t>Streaming Multiprocessors</a:t>
            </a:r>
            <a:r>
              <a:rPr lang="en-US" altLang="zh-TW" sz="2400" smtClean="0">
                <a:ea typeface="PMingLiU" pitchFamily="18" charset="-120"/>
              </a:rPr>
              <a:t> in block granularity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Up to </a:t>
            </a:r>
            <a:r>
              <a:rPr lang="en-US" altLang="zh-TW" sz="2000" b="1" smtClean="0">
                <a:ea typeface="PMingLiU" pitchFamily="18" charset="-120"/>
              </a:rPr>
              <a:t>8</a:t>
            </a:r>
            <a:r>
              <a:rPr lang="en-US" altLang="zh-TW" sz="2000" smtClean="0">
                <a:ea typeface="PMingLiU" pitchFamily="18" charset="-120"/>
              </a:rPr>
              <a:t> blocks to each SM as resource allows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Fermi SM can take up to </a:t>
            </a:r>
            <a:r>
              <a:rPr lang="en-US" altLang="zh-TW" sz="2000" b="1" smtClean="0">
                <a:ea typeface="PMingLiU" pitchFamily="18" charset="-120"/>
              </a:rPr>
              <a:t>1536</a:t>
            </a:r>
            <a:r>
              <a:rPr lang="en-US" altLang="zh-TW" sz="2000" smtClean="0">
                <a:ea typeface="PMingLiU" pitchFamily="18" charset="-120"/>
              </a:rPr>
              <a:t> threads</a:t>
            </a:r>
          </a:p>
          <a:p>
            <a:pPr marL="1431925" lvl="2" indent="-342900" eaLnBrk="1" hangingPunct="1"/>
            <a:r>
              <a:rPr lang="en-US" altLang="zh-TW" sz="1800" smtClean="0">
                <a:ea typeface="PMingLiU" pitchFamily="18" charset="-120"/>
              </a:rPr>
              <a:t>Could be 256 (threads/block) * 6 blocks </a:t>
            </a:r>
          </a:p>
          <a:p>
            <a:pPr marL="1431925" lvl="2" indent="-342900" eaLnBrk="1" hangingPunct="1"/>
            <a:r>
              <a:rPr lang="en-US" altLang="zh-TW" sz="1800" smtClean="0">
                <a:ea typeface="PMingLiU" pitchFamily="18" charset="-120"/>
              </a:rPr>
              <a:t>Or 512 (threads/block) * 3 blocks, etc.</a:t>
            </a:r>
          </a:p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Threads run concurrently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SM maintains thread/block id #s</a:t>
            </a:r>
          </a:p>
          <a:p>
            <a:pPr marL="974725" lvl="1" indent="-403225" eaLnBrk="1" hangingPunct="1"/>
            <a:r>
              <a:rPr lang="en-US" altLang="zh-TW" sz="2000" smtClean="0">
                <a:ea typeface="PMingLiU" pitchFamily="18" charset="-120"/>
              </a:rPr>
              <a:t>SM manages/schedules thread execution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797050" y="1533525"/>
            <a:ext cx="1808163" cy="27336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3540125" y="1323975"/>
            <a:ext cx="395288" cy="2709863"/>
          </a:xfrm>
          <a:custGeom>
            <a:avLst/>
            <a:gdLst>
              <a:gd name="T0" fmla="*/ 0 w 249"/>
              <a:gd name="T1" fmla="*/ 2147483647 h 1707"/>
              <a:gd name="T2" fmla="*/ 2147483647 w 249"/>
              <a:gd name="T3" fmla="*/ 2147483647 h 1707"/>
              <a:gd name="T4" fmla="*/ 2147483647 w 249"/>
              <a:gd name="T5" fmla="*/ 2147483647 h 1707"/>
              <a:gd name="T6" fmla="*/ 2147483647 w 249"/>
              <a:gd name="T7" fmla="*/ 0 h 1707"/>
              <a:gd name="T8" fmla="*/ 2147483647 w 249"/>
              <a:gd name="T9" fmla="*/ 2147483647 h 17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9"/>
              <a:gd name="T16" fmla="*/ 0 h 1707"/>
              <a:gd name="T17" fmla="*/ 249 w 249"/>
              <a:gd name="T18" fmla="*/ 1707 h 17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9" h="1707">
                <a:moveTo>
                  <a:pt x="0" y="1707"/>
                </a:moveTo>
                <a:lnTo>
                  <a:pt x="3" y="174"/>
                </a:lnTo>
                <a:lnTo>
                  <a:pt x="246" y="3"/>
                </a:lnTo>
                <a:lnTo>
                  <a:pt x="243" y="0"/>
                </a:lnTo>
                <a:lnTo>
                  <a:pt x="249" y="693"/>
                </a:lnTo>
              </a:path>
            </a:pathLst>
          </a:custGeom>
          <a:solidFill>
            <a:srgbClr val="FFFF99">
              <a:alpha val="3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762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Freeform 10"/>
          <p:cNvSpPr>
            <a:spLocks/>
          </p:cNvSpPr>
          <p:nvPr/>
        </p:nvSpPr>
        <p:spPr bwMode="auto">
          <a:xfrm>
            <a:off x="1463675" y="1319213"/>
            <a:ext cx="404813" cy="2724150"/>
          </a:xfrm>
          <a:custGeom>
            <a:avLst/>
            <a:gdLst>
              <a:gd name="T0" fmla="*/ 2147483647 w 255"/>
              <a:gd name="T1" fmla="*/ 2147483647 h 1716"/>
              <a:gd name="T2" fmla="*/ 2147483647 w 255"/>
              <a:gd name="T3" fmla="*/ 2147483647 h 1716"/>
              <a:gd name="T4" fmla="*/ 2147483647 w 255"/>
              <a:gd name="T5" fmla="*/ 2147483647 h 1716"/>
              <a:gd name="T6" fmla="*/ 0 w 255"/>
              <a:gd name="T7" fmla="*/ 0 h 1716"/>
              <a:gd name="T8" fmla="*/ 0 60000 65536"/>
              <a:gd name="T9" fmla="*/ 0 60000 65536"/>
              <a:gd name="T10" fmla="*/ 0 60000 65536"/>
              <a:gd name="T11" fmla="*/ 0 60000 65536"/>
              <a:gd name="T12" fmla="*/ 0 w 255"/>
              <a:gd name="T13" fmla="*/ 0 h 1716"/>
              <a:gd name="T14" fmla="*/ 255 w 255"/>
              <a:gd name="T15" fmla="*/ 1716 h 17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5" h="1716">
                <a:moveTo>
                  <a:pt x="6" y="699"/>
                </a:moveTo>
                <a:lnTo>
                  <a:pt x="255" y="1716"/>
                </a:lnTo>
                <a:lnTo>
                  <a:pt x="252" y="177"/>
                </a:lnTo>
                <a:lnTo>
                  <a:pt x="0" y="0"/>
                </a:lnTo>
              </a:path>
            </a:pathLst>
          </a:custGeom>
          <a:solidFill>
            <a:srgbClr val="99FF99">
              <a:alpha val="3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762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7" name="Group 11"/>
          <p:cNvGrpSpPr>
            <a:grpSpLocks/>
          </p:cNvGrpSpPr>
          <p:nvPr/>
        </p:nvGrpSpPr>
        <p:grpSpPr bwMode="auto">
          <a:xfrm>
            <a:off x="346075" y="1323975"/>
            <a:ext cx="1114425" cy="1104900"/>
            <a:chOff x="568" y="2568"/>
            <a:chExt cx="1219" cy="1480"/>
          </a:xfrm>
        </p:grpSpPr>
        <p:sp>
          <p:nvSpPr>
            <p:cNvPr id="34874" name="Text Box 1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</a:rPr>
                <a:t>t0 t1 t2 … tm</a:t>
              </a:r>
              <a:endParaRPr lang="en-US" altLang="zh-TW" sz="1200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5" name="Freeform 1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Freeform 1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Freeform 1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Freeform 1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Freeform 1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Freeform 1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Freeform 1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2" name="Freeform 2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3" name="Freeform 2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Freeform 2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Freeform 2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8" name="Text Box 24"/>
          <p:cNvSpPr txBox="1">
            <a:spLocks noChangeArrowheads="1"/>
          </p:cNvSpPr>
          <p:nvPr/>
        </p:nvSpPr>
        <p:spPr bwMode="auto">
          <a:xfrm>
            <a:off x="395288" y="2520950"/>
            <a:ext cx="1017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 b="1">
                <a:latin typeface="Arial" pitchFamily="34" charset="0"/>
                <a:ea typeface="PMingLiU" pitchFamily="18" charset="-120"/>
              </a:rPr>
              <a:t>Blocks</a:t>
            </a:r>
          </a:p>
        </p:txBody>
      </p:sp>
      <p:grpSp>
        <p:nvGrpSpPr>
          <p:cNvPr id="34829" name="Group 26"/>
          <p:cNvGrpSpPr>
            <a:grpSpLocks/>
          </p:cNvGrpSpPr>
          <p:nvPr/>
        </p:nvGrpSpPr>
        <p:grpSpPr bwMode="auto">
          <a:xfrm>
            <a:off x="1868488" y="1600200"/>
            <a:ext cx="795337" cy="2441575"/>
            <a:chOff x="191" y="1944"/>
            <a:chExt cx="266" cy="818"/>
          </a:xfrm>
        </p:grpSpPr>
        <p:sp>
          <p:nvSpPr>
            <p:cNvPr id="34863" name="Rectangle 27"/>
            <p:cNvSpPr>
              <a:spLocks noChangeArrowheads="1"/>
            </p:cNvSpPr>
            <p:nvPr/>
          </p:nvSpPr>
          <p:spPr bwMode="auto">
            <a:xfrm>
              <a:off x="191" y="1944"/>
              <a:ext cx="266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Rectangle 28"/>
            <p:cNvSpPr>
              <a:spLocks noChangeArrowheads="1"/>
            </p:cNvSpPr>
            <p:nvPr/>
          </p:nvSpPr>
          <p:spPr bwMode="auto">
            <a:xfrm>
              <a:off x="216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SP</a:t>
              </a:r>
            </a:p>
          </p:txBody>
        </p:sp>
        <p:sp>
          <p:nvSpPr>
            <p:cNvPr id="34865" name="Rectangle 29"/>
            <p:cNvSpPr>
              <a:spLocks noChangeArrowheads="1"/>
            </p:cNvSpPr>
            <p:nvPr/>
          </p:nvSpPr>
          <p:spPr bwMode="auto">
            <a:xfrm>
              <a:off x="336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6" name="Rectangle 30"/>
            <p:cNvSpPr>
              <a:spLocks noChangeArrowheads="1"/>
            </p:cNvSpPr>
            <p:nvPr/>
          </p:nvSpPr>
          <p:spPr bwMode="auto">
            <a:xfrm>
              <a:off x="216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7" name="Rectangle 31"/>
            <p:cNvSpPr>
              <a:spLocks noChangeArrowheads="1"/>
            </p:cNvSpPr>
            <p:nvPr/>
          </p:nvSpPr>
          <p:spPr bwMode="auto">
            <a:xfrm>
              <a:off x="336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8" name="Rectangle 32"/>
            <p:cNvSpPr>
              <a:spLocks noChangeArrowheads="1"/>
            </p:cNvSpPr>
            <p:nvPr/>
          </p:nvSpPr>
          <p:spPr bwMode="auto">
            <a:xfrm>
              <a:off x="216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9" name="Rectangle 33"/>
            <p:cNvSpPr>
              <a:spLocks noChangeArrowheads="1"/>
            </p:cNvSpPr>
            <p:nvPr/>
          </p:nvSpPr>
          <p:spPr bwMode="auto">
            <a:xfrm>
              <a:off x="336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0" name="Rectangle 34"/>
            <p:cNvSpPr>
              <a:spLocks noChangeArrowheads="1"/>
            </p:cNvSpPr>
            <p:nvPr/>
          </p:nvSpPr>
          <p:spPr bwMode="auto">
            <a:xfrm>
              <a:off x="216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1" name="Rectangle 35"/>
            <p:cNvSpPr>
              <a:spLocks noChangeArrowheads="1"/>
            </p:cNvSpPr>
            <p:nvPr/>
          </p:nvSpPr>
          <p:spPr bwMode="auto">
            <a:xfrm>
              <a:off x="336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72" name="Rectangle 36"/>
            <p:cNvSpPr>
              <a:spLocks noChangeArrowheads="1"/>
            </p:cNvSpPr>
            <p:nvPr/>
          </p:nvSpPr>
          <p:spPr bwMode="auto">
            <a:xfrm rot="5400000">
              <a:off x="254" y="2561"/>
              <a:ext cx="141" cy="21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Memory</a:t>
              </a:r>
            </a:p>
          </p:txBody>
        </p:sp>
        <p:sp>
          <p:nvSpPr>
            <p:cNvPr id="34873" name="Rectangle 37"/>
            <p:cNvSpPr>
              <a:spLocks noChangeArrowheads="1"/>
            </p:cNvSpPr>
            <p:nvPr/>
          </p:nvSpPr>
          <p:spPr bwMode="auto">
            <a:xfrm rot="5400000">
              <a:off x="286" y="1897"/>
              <a:ext cx="77" cy="215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MT IU</a:t>
              </a:r>
            </a:p>
          </p:txBody>
        </p:sp>
      </p:grpSp>
      <p:grpSp>
        <p:nvGrpSpPr>
          <p:cNvPr id="34830" name="Group 38"/>
          <p:cNvGrpSpPr>
            <a:grpSpLocks/>
          </p:cNvGrpSpPr>
          <p:nvPr/>
        </p:nvGrpSpPr>
        <p:grpSpPr bwMode="auto">
          <a:xfrm>
            <a:off x="2743200" y="1600200"/>
            <a:ext cx="796925" cy="2441575"/>
            <a:chOff x="484" y="1944"/>
            <a:chExt cx="267" cy="818"/>
          </a:xfrm>
        </p:grpSpPr>
        <p:sp>
          <p:nvSpPr>
            <p:cNvPr id="34852" name="Rectangle 39"/>
            <p:cNvSpPr>
              <a:spLocks noChangeArrowheads="1"/>
            </p:cNvSpPr>
            <p:nvPr/>
          </p:nvSpPr>
          <p:spPr bwMode="auto">
            <a:xfrm>
              <a:off x="484" y="1944"/>
              <a:ext cx="267" cy="818"/>
            </a:xfrm>
            <a:prstGeom prst="rect">
              <a:avLst/>
            </a:prstGeom>
            <a:solidFill>
              <a:srgbClr val="CCFF99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Rectangle 40"/>
            <p:cNvSpPr>
              <a:spLocks noChangeArrowheads="1"/>
            </p:cNvSpPr>
            <p:nvPr/>
          </p:nvSpPr>
          <p:spPr bwMode="auto">
            <a:xfrm>
              <a:off x="509" y="206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SP</a:t>
              </a:r>
            </a:p>
          </p:txBody>
        </p:sp>
        <p:sp>
          <p:nvSpPr>
            <p:cNvPr id="34854" name="Rectangle 41"/>
            <p:cNvSpPr>
              <a:spLocks noChangeArrowheads="1"/>
            </p:cNvSpPr>
            <p:nvPr/>
          </p:nvSpPr>
          <p:spPr bwMode="auto">
            <a:xfrm>
              <a:off x="630" y="206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5" name="Rectangle 42"/>
            <p:cNvSpPr>
              <a:spLocks noChangeArrowheads="1"/>
            </p:cNvSpPr>
            <p:nvPr/>
          </p:nvSpPr>
          <p:spPr bwMode="auto">
            <a:xfrm>
              <a:off x="509" y="220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6" name="Rectangle 43"/>
            <p:cNvSpPr>
              <a:spLocks noChangeArrowheads="1"/>
            </p:cNvSpPr>
            <p:nvPr/>
          </p:nvSpPr>
          <p:spPr bwMode="auto">
            <a:xfrm>
              <a:off x="630" y="220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7" name="Rectangle 44"/>
            <p:cNvSpPr>
              <a:spLocks noChangeArrowheads="1"/>
            </p:cNvSpPr>
            <p:nvPr/>
          </p:nvSpPr>
          <p:spPr bwMode="auto">
            <a:xfrm>
              <a:off x="509" y="2335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8" name="Rectangle 45"/>
            <p:cNvSpPr>
              <a:spLocks noChangeArrowheads="1"/>
            </p:cNvSpPr>
            <p:nvPr/>
          </p:nvSpPr>
          <p:spPr bwMode="auto">
            <a:xfrm>
              <a:off x="630" y="2335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59" name="Rectangle 46"/>
            <p:cNvSpPr>
              <a:spLocks noChangeArrowheads="1"/>
            </p:cNvSpPr>
            <p:nvPr/>
          </p:nvSpPr>
          <p:spPr bwMode="auto">
            <a:xfrm>
              <a:off x="509" y="2470"/>
              <a:ext cx="96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0" name="Rectangle 47"/>
            <p:cNvSpPr>
              <a:spLocks noChangeArrowheads="1"/>
            </p:cNvSpPr>
            <p:nvPr/>
          </p:nvSpPr>
          <p:spPr bwMode="auto">
            <a:xfrm>
              <a:off x="630" y="2470"/>
              <a:ext cx="97" cy="10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TW" altLang="en-US" sz="1400" b="1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61" name="Rectangle 48"/>
            <p:cNvSpPr>
              <a:spLocks noChangeArrowheads="1"/>
            </p:cNvSpPr>
            <p:nvPr/>
          </p:nvSpPr>
          <p:spPr bwMode="auto">
            <a:xfrm rot="5400000">
              <a:off x="547" y="2561"/>
              <a:ext cx="141" cy="21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Shared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TW" sz="1200" b="1">
                  <a:latin typeface="Arial" pitchFamily="34" charset="0"/>
                  <a:ea typeface="PMingLiU" pitchFamily="18" charset="-120"/>
                </a:rPr>
                <a:t>Memory</a:t>
              </a:r>
            </a:p>
          </p:txBody>
        </p:sp>
        <p:sp>
          <p:nvSpPr>
            <p:cNvPr id="34862" name="Rectangle 49"/>
            <p:cNvSpPr>
              <a:spLocks noChangeArrowheads="1"/>
            </p:cNvSpPr>
            <p:nvPr/>
          </p:nvSpPr>
          <p:spPr bwMode="auto">
            <a:xfrm rot="5400000">
              <a:off x="579" y="1897"/>
              <a:ext cx="77" cy="216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>
                <a:lnSpc>
                  <a:spcPct val="90000"/>
                </a:lnSpc>
              </a:pPr>
              <a:r>
                <a:rPr lang="en-US" altLang="zh-TW" sz="1400" b="1">
                  <a:solidFill>
                    <a:schemeClr val="bg1"/>
                  </a:solidFill>
                  <a:latin typeface="Arial" pitchFamily="34" charset="0"/>
                  <a:ea typeface="PMingLiU" pitchFamily="18" charset="-120"/>
                </a:rPr>
                <a:t>MT IU</a:t>
              </a:r>
            </a:p>
          </p:txBody>
        </p:sp>
      </p:grpSp>
      <p:grpSp>
        <p:nvGrpSpPr>
          <p:cNvPr id="34831" name="Group 86"/>
          <p:cNvGrpSpPr>
            <a:grpSpLocks/>
          </p:cNvGrpSpPr>
          <p:nvPr/>
        </p:nvGrpSpPr>
        <p:grpSpPr bwMode="auto">
          <a:xfrm>
            <a:off x="3938588" y="1312863"/>
            <a:ext cx="1114425" cy="1104900"/>
            <a:chOff x="568" y="2568"/>
            <a:chExt cx="1219" cy="1480"/>
          </a:xfrm>
        </p:grpSpPr>
        <p:sp>
          <p:nvSpPr>
            <p:cNvPr id="34840" name="Text Box 87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</a:rPr>
                <a:t>t0 t1 t2 … tm</a:t>
              </a:r>
              <a:endParaRPr lang="en-US" altLang="zh-TW" sz="1200">
                <a:latin typeface="Arial" pitchFamily="34" charset="0"/>
                <a:ea typeface="PMingLiU" pitchFamily="18" charset="-120"/>
              </a:endParaRPr>
            </a:p>
          </p:txBody>
        </p:sp>
        <p:sp>
          <p:nvSpPr>
            <p:cNvPr id="34841" name="Freeform 88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Freeform 89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Freeform 90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Freeform 91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Freeform 92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Freeform 93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Freeform 94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Freeform 95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Freeform 96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Freeform 97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Freeform 98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2" name="Text Box 99"/>
          <p:cNvSpPr txBox="1">
            <a:spLocks noChangeArrowheads="1"/>
          </p:cNvSpPr>
          <p:nvPr/>
        </p:nvSpPr>
        <p:spPr bwMode="auto">
          <a:xfrm>
            <a:off x="5064125" y="1643063"/>
            <a:ext cx="101758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sz="2000" b="1">
                <a:latin typeface="Arial" pitchFamily="34" charset="0"/>
                <a:ea typeface="PMingLiU" pitchFamily="18" charset="-120"/>
              </a:rPr>
              <a:t>Blocks</a:t>
            </a:r>
          </a:p>
        </p:txBody>
      </p:sp>
      <p:sp>
        <p:nvSpPr>
          <p:cNvPr id="34833" name="Line 100"/>
          <p:cNvSpPr>
            <a:spLocks noChangeShapeType="1"/>
          </p:cNvSpPr>
          <p:nvPr/>
        </p:nvSpPr>
        <p:spPr bwMode="auto">
          <a:xfrm>
            <a:off x="1468438" y="1322388"/>
            <a:ext cx="398462" cy="276225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4" name="Line 101"/>
          <p:cNvSpPr>
            <a:spLocks noChangeShapeType="1"/>
          </p:cNvSpPr>
          <p:nvPr/>
        </p:nvSpPr>
        <p:spPr bwMode="auto">
          <a:xfrm>
            <a:off x="1479550" y="2430463"/>
            <a:ext cx="393700" cy="1595437"/>
          </a:xfrm>
          <a:prstGeom prst="line">
            <a:avLst/>
          </a:prstGeom>
          <a:noFill/>
          <a:ln w="38100">
            <a:solidFill>
              <a:srgbClr val="00CC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Line 102"/>
          <p:cNvSpPr>
            <a:spLocks noChangeShapeType="1"/>
          </p:cNvSpPr>
          <p:nvPr/>
        </p:nvSpPr>
        <p:spPr bwMode="auto">
          <a:xfrm flipV="1">
            <a:off x="3544888" y="1328738"/>
            <a:ext cx="392112" cy="2809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103"/>
          <p:cNvSpPr>
            <a:spLocks noChangeShapeType="1"/>
          </p:cNvSpPr>
          <p:nvPr/>
        </p:nvSpPr>
        <p:spPr bwMode="auto">
          <a:xfrm flipV="1">
            <a:off x="3527425" y="2430463"/>
            <a:ext cx="409575" cy="159543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Text Box 104"/>
          <p:cNvSpPr txBox="1">
            <a:spLocks noChangeArrowheads="1"/>
          </p:cNvSpPr>
          <p:nvPr/>
        </p:nvSpPr>
        <p:spPr bwMode="auto">
          <a:xfrm>
            <a:off x="2700338" y="1093788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SM 1</a:t>
            </a:r>
          </a:p>
        </p:txBody>
      </p:sp>
      <p:sp>
        <p:nvSpPr>
          <p:cNvPr id="34838" name="Text Box 105"/>
          <p:cNvSpPr txBox="1">
            <a:spLocks noChangeArrowheads="1"/>
          </p:cNvSpPr>
          <p:nvPr/>
        </p:nvSpPr>
        <p:spPr bwMode="auto">
          <a:xfrm>
            <a:off x="1822450" y="1093788"/>
            <a:ext cx="8953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/>
            <a:r>
              <a:rPr lang="en-US" altLang="zh-TW" b="1">
                <a:latin typeface="Arial" pitchFamily="34" charset="0"/>
                <a:ea typeface="PMingLiU" pitchFamily="18" charset="-120"/>
              </a:rPr>
              <a:t>SM 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85119" y="804683"/>
            <a:ext cx="15240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0203" y="804683"/>
            <a:ext cx="727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host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736706" y="802225"/>
            <a:ext cx="4648200" cy="563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36706" y="804683"/>
            <a:ext cx="9927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device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602320" y="2176057"/>
            <a:ext cx="1211422" cy="461665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Kernel 1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813742" y="2406888"/>
            <a:ext cx="1303964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117706" y="1495950"/>
            <a:ext cx="3810000" cy="2125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127363" y="1521481"/>
            <a:ext cx="942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Grid 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4756453" y="1978230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(0, 0)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27506" y="2876474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(1, </a:t>
            </a:r>
            <a:r>
              <a:rPr lang="en-US" sz="2000" b="1" dirty="0">
                <a:solidFill>
                  <a:schemeClr val="bg1"/>
                </a:solidFill>
              </a:rPr>
              <a:t>1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729414" y="2876474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(1, 0)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27506" y="1983146"/>
            <a:ext cx="914400" cy="59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Block (0, 1)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26901" y="4995456"/>
            <a:ext cx="1211422" cy="461665"/>
          </a:xfrm>
          <a:prstGeom prst="rect">
            <a:avLst/>
          </a:prstGeom>
          <a:noFill/>
          <a:ln w="28575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Kernel 2</a:t>
            </a:r>
            <a:endParaRPr lang="en-US" sz="24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838323" y="5226288"/>
            <a:ext cx="1279383" cy="1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117706" y="4163452"/>
            <a:ext cx="3810000" cy="21256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117706" y="4163452"/>
            <a:ext cx="942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Grid 2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4756453" y="4595323"/>
            <a:ext cx="3425322" cy="20743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685853" y="4620351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Block (1,1)</a:t>
            </a:r>
            <a:endParaRPr lang="en-US" sz="2400" dirty="0"/>
          </a:p>
        </p:txBody>
      </p:sp>
      <p:sp>
        <p:nvSpPr>
          <p:cNvPr id="30" name="Cube 29"/>
          <p:cNvSpPr/>
          <p:nvPr/>
        </p:nvSpPr>
        <p:spPr>
          <a:xfrm>
            <a:off x="6912525" y="5624835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(0,0,0)</a:t>
            </a:r>
            <a:endParaRPr lang="en-US" sz="1200" dirty="0"/>
          </a:p>
        </p:txBody>
      </p:sp>
      <p:sp>
        <p:nvSpPr>
          <p:cNvPr id="35" name="Cube 34"/>
          <p:cNvSpPr/>
          <p:nvPr/>
        </p:nvSpPr>
        <p:spPr>
          <a:xfrm>
            <a:off x="6747660" y="5761671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(0,1,3)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4832654" y="6016980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(0,1,0)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464726" y="6016978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(0,1,1)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6086091" y="6016980"/>
            <a:ext cx="632072" cy="51489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(0,1,2)</a:t>
            </a:r>
            <a:endParaRPr lang="en-US" sz="1200" dirty="0"/>
          </a:p>
        </p:txBody>
      </p:sp>
      <p:sp>
        <p:nvSpPr>
          <p:cNvPr id="44" name="Cube 43"/>
          <p:cNvSpPr/>
          <p:nvPr/>
        </p:nvSpPr>
        <p:spPr>
          <a:xfrm>
            <a:off x="5013890" y="5072018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3" name="Cube 42"/>
          <p:cNvSpPr/>
          <p:nvPr/>
        </p:nvSpPr>
        <p:spPr>
          <a:xfrm>
            <a:off x="5603606" y="5072020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42" name="Cube 41"/>
          <p:cNvSpPr/>
          <p:nvPr/>
        </p:nvSpPr>
        <p:spPr>
          <a:xfrm>
            <a:off x="6266753" y="507201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6" name="Cube 35"/>
          <p:cNvSpPr/>
          <p:nvPr/>
        </p:nvSpPr>
        <p:spPr>
          <a:xfrm>
            <a:off x="6908838" y="5072020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1" name="Cube 30"/>
          <p:cNvSpPr/>
          <p:nvPr/>
        </p:nvSpPr>
        <p:spPr>
          <a:xfrm>
            <a:off x="4832653" y="524677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(0,0,0)</a:t>
            </a:r>
            <a:endParaRPr lang="en-US" sz="1200" dirty="0"/>
          </a:p>
        </p:txBody>
      </p:sp>
      <p:sp>
        <p:nvSpPr>
          <p:cNvPr id="32" name="Cube 31"/>
          <p:cNvSpPr/>
          <p:nvPr/>
        </p:nvSpPr>
        <p:spPr>
          <a:xfrm>
            <a:off x="5464725" y="5246779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(0,0,1)</a:t>
            </a:r>
            <a:endParaRPr lang="en-US" sz="1200" dirty="0"/>
          </a:p>
        </p:txBody>
      </p:sp>
      <p:sp>
        <p:nvSpPr>
          <p:cNvPr id="33" name="Cube 32"/>
          <p:cNvSpPr/>
          <p:nvPr/>
        </p:nvSpPr>
        <p:spPr>
          <a:xfrm>
            <a:off x="6070638" y="5246778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(0,0,2)</a:t>
            </a:r>
            <a:endParaRPr lang="en-US" sz="1200" dirty="0"/>
          </a:p>
        </p:txBody>
      </p:sp>
      <p:sp>
        <p:nvSpPr>
          <p:cNvPr id="34" name="Cube 33"/>
          <p:cNvSpPr/>
          <p:nvPr/>
        </p:nvSpPr>
        <p:spPr>
          <a:xfrm>
            <a:off x="6747660" y="5246777"/>
            <a:ext cx="838200" cy="770201"/>
          </a:xfrm>
          <a:prstGeom prst="cub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Thread</a:t>
            </a:r>
          </a:p>
          <a:p>
            <a:pPr algn="ctr"/>
            <a:r>
              <a:rPr lang="en-US" sz="1200" dirty="0" smtClean="0"/>
              <a:t>(0,0,3)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5119193" y="499545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(1,0,0)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12699" y="4995455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(1,0,1)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67714" y="499545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(1,0,2)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32825" y="4995456"/>
            <a:ext cx="59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(1,0,3)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4756453" y="2876474"/>
            <a:ext cx="1546472" cy="1748643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241906" y="2876474"/>
            <a:ext cx="939869" cy="171884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5780762" y="3476242"/>
            <a:ext cx="546745" cy="114410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41906" y="3476242"/>
            <a:ext cx="469934" cy="114410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9754" y="0"/>
            <a:ext cx="8305800" cy="914400"/>
          </a:xfrm>
        </p:spPr>
        <p:txBody>
          <a:bodyPr/>
          <a:lstStyle/>
          <a:p>
            <a:r>
              <a:rPr lang="en-US" dirty="0" smtClean="0"/>
              <a:t>A Multi-Dimensional Grid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36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Fermi and </a:t>
            </a:r>
            <a:r>
              <a:rPr lang="en-US" dirty="0" err="1" smtClean="0"/>
              <a:t>Kepler</a:t>
            </a:r>
            <a:endParaRPr lang="en-US" dirty="0"/>
          </a:p>
        </p:txBody>
      </p:sp>
      <p:pic>
        <p:nvPicPr>
          <p:cNvPr id="6" name="Content Placeholder 5" descr="Screen Shot 2015-10-01 at 6.00.26 P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50" r="-2750"/>
          <a:stretch>
            <a:fillRect/>
          </a:stretch>
        </p:blipFill>
        <p:spPr>
          <a:xfrm>
            <a:off x="685800" y="1524000"/>
            <a:ext cx="7772400" cy="4572000"/>
          </a:xfrm>
        </p:spPr>
      </p:pic>
    </p:spTree>
    <p:extLst>
      <p:ext uri="{BB962C8B-B14F-4D97-AF65-F5344CB8AC3E}">
        <p14:creationId xmlns:p14="http://schemas.microsoft.com/office/powerpoint/2010/main" val="3474708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066800" y="4876800"/>
            <a:ext cx="541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35848" name="Group 26"/>
          <p:cNvGrpSpPr>
            <a:grpSpLocks/>
          </p:cNvGrpSpPr>
          <p:nvPr/>
        </p:nvGrpSpPr>
        <p:grpSpPr bwMode="auto">
          <a:xfrm>
            <a:off x="3429000" y="3733800"/>
            <a:ext cx="1066800" cy="533400"/>
            <a:chOff x="528" y="2688"/>
            <a:chExt cx="672" cy="336"/>
          </a:xfrm>
        </p:grpSpPr>
        <p:grpSp>
          <p:nvGrpSpPr>
            <p:cNvPr id="35863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35865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6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7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8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69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0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1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864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5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ALU</a:t>
              </a:r>
            </a:p>
          </p:txBody>
        </p:sp>
      </p:grpSp>
      <p:grpSp>
        <p:nvGrpSpPr>
          <p:cNvPr id="35849" name="Group 29"/>
          <p:cNvGrpSpPr>
            <a:grpSpLocks/>
          </p:cNvGrpSpPr>
          <p:nvPr/>
        </p:nvGrpSpPr>
        <p:grpSpPr bwMode="auto">
          <a:xfrm>
            <a:off x="4800600" y="3352800"/>
            <a:ext cx="685800" cy="990600"/>
            <a:chOff x="720" y="1632"/>
            <a:chExt cx="432" cy="624"/>
          </a:xfrm>
        </p:grpSpPr>
        <p:sp>
          <p:nvSpPr>
            <p:cNvPr id="35861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Text Box 28"/>
            <p:cNvSpPr txBox="1">
              <a:spLocks noChangeArrowheads="1"/>
            </p:cNvSpPr>
            <p:nvPr/>
          </p:nvSpPr>
          <p:spPr bwMode="auto">
            <a:xfrm>
              <a:off x="720" y="1680"/>
              <a:ext cx="4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Reg</a:t>
              </a:r>
            </a:p>
            <a:p>
              <a:pPr eaLnBrk="1" hangingPunct="1"/>
              <a:r>
                <a:rPr lang="en-US"/>
                <a:t>File</a:t>
              </a:r>
            </a:p>
          </p:txBody>
        </p:sp>
      </p:grpSp>
      <p:sp>
        <p:nvSpPr>
          <p:cNvPr id="35850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35851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35852" name="AutoShape 35"/>
          <p:cNvCxnSpPr>
            <a:cxnSpLocks noChangeShapeType="1"/>
          </p:cNvCxnSpPr>
          <p:nvPr/>
        </p:nvCxnSpPr>
        <p:spPr bwMode="auto">
          <a:xfrm rot="-5400000">
            <a:off x="1524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3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5857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8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Processing Unit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362200"/>
            <a:ext cx="16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own Arrow 35"/>
          <p:cNvSpPr/>
          <p:nvPr/>
        </p:nvSpPr>
        <p:spPr>
          <a:xfrm rot="10800000">
            <a:off x="4381500" y="4495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2667000" y="30099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2884488" y="28956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Von-Neumann Model</a:t>
            </a:r>
            <a:br>
              <a:rPr lang="en-US" smtClean="0"/>
            </a:br>
            <a:r>
              <a:rPr lang="en-US" smtClean="0"/>
              <a:t>with SIMD units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3276600" y="1447800"/>
            <a:ext cx="2286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Memory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3124200" y="2819400"/>
            <a:ext cx="25908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1066800" y="4876800"/>
            <a:ext cx="5410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Control Unit</a:t>
            </a:r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36873" name="Rectangle 7"/>
          <p:cNvSpPr>
            <a:spLocks noChangeArrowheads="1"/>
          </p:cNvSpPr>
          <p:nvPr/>
        </p:nvSpPr>
        <p:spPr bwMode="auto">
          <a:xfrm>
            <a:off x="6324600" y="1600200"/>
            <a:ext cx="914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I/O</a:t>
            </a:r>
          </a:p>
        </p:txBody>
      </p:sp>
      <p:grpSp>
        <p:nvGrpSpPr>
          <p:cNvPr id="36874" name="Group 26"/>
          <p:cNvGrpSpPr>
            <a:grpSpLocks/>
          </p:cNvGrpSpPr>
          <p:nvPr/>
        </p:nvGrpSpPr>
        <p:grpSpPr bwMode="auto">
          <a:xfrm>
            <a:off x="3429000" y="3733800"/>
            <a:ext cx="1066800" cy="533400"/>
            <a:chOff x="528" y="2688"/>
            <a:chExt cx="672" cy="336"/>
          </a:xfrm>
        </p:grpSpPr>
        <p:grpSp>
          <p:nvGrpSpPr>
            <p:cNvPr id="36891" name="Group 24"/>
            <p:cNvGrpSpPr>
              <a:grpSpLocks/>
            </p:cNvGrpSpPr>
            <p:nvPr/>
          </p:nvGrpSpPr>
          <p:grpSpPr bwMode="auto">
            <a:xfrm>
              <a:off x="528" y="2688"/>
              <a:ext cx="672" cy="288"/>
              <a:chOff x="528" y="2688"/>
              <a:chExt cx="672" cy="288"/>
            </a:xfrm>
          </p:grpSpPr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V="1">
                <a:off x="864" y="268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Line 19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6" name="Line 20"/>
              <p:cNvSpPr>
                <a:spLocks noChangeShapeType="1"/>
              </p:cNvSpPr>
              <p:nvPr/>
            </p:nvSpPr>
            <p:spPr bwMode="auto">
              <a:xfrm flipH="1">
                <a:off x="1056" y="2688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7" name="Line 21"/>
              <p:cNvSpPr>
                <a:spLocks noChangeShapeType="1"/>
              </p:cNvSpPr>
              <p:nvPr/>
            </p:nvSpPr>
            <p:spPr bwMode="auto">
              <a:xfrm>
                <a:off x="672" y="297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8" name="Line 22"/>
              <p:cNvSpPr>
                <a:spLocks noChangeShapeType="1"/>
              </p:cNvSpPr>
              <p:nvPr/>
            </p:nvSpPr>
            <p:spPr bwMode="auto">
              <a:xfrm>
                <a:off x="528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9" name="Line 23"/>
              <p:cNvSpPr>
                <a:spLocks noChangeShapeType="1"/>
              </p:cNvSpPr>
              <p:nvPr/>
            </p:nvSpPr>
            <p:spPr bwMode="auto">
              <a:xfrm>
                <a:off x="960" y="268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892" name="Text Box 25"/>
            <p:cNvSpPr txBox="1">
              <a:spLocks noChangeArrowheads="1"/>
            </p:cNvSpPr>
            <p:nvPr/>
          </p:nvSpPr>
          <p:spPr bwMode="auto">
            <a:xfrm>
              <a:off x="624" y="2736"/>
              <a:ext cx="5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ALU</a:t>
              </a:r>
            </a:p>
          </p:txBody>
        </p:sp>
      </p:grpSp>
      <p:grpSp>
        <p:nvGrpSpPr>
          <p:cNvPr id="36875" name="Group 29"/>
          <p:cNvGrpSpPr>
            <a:grpSpLocks/>
          </p:cNvGrpSpPr>
          <p:nvPr/>
        </p:nvGrpSpPr>
        <p:grpSpPr bwMode="auto">
          <a:xfrm>
            <a:off x="4800600" y="3352800"/>
            <a:ext cx="685800" cy="990600"/>
            <a:chOff x="720" y="1632"/>
            <a:chExt cx="432" cy="624"/>
          </a:xfrm>
        </p:grpSpPr>
        <p:sp>
          <p:nvSpPr>
            <p:cNvPr id="36889" name="Rectangle 27"/>
            <p:cNvSpPr>
              <a:spLocks noChangeArrowheads="1"/>
            </p:cNvSpPr>
            <p:nvPr/>
          </p:nvSpPr>
          <p:spPr bwMode="auto">
            <a:xfrm>
              <a:off x="720" y="1632"/>
              <a:ext cx="432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90" name="Text Box 28"/>
            <p:cNvSpPr txBox="1">
              <a:spLocks noChangeArrowheads="1"/>
            </p:cNvSpPr>
            <p:nvPr/>
          </p:nvSpPr>
          <p:spPr bwMode="auto">
            <a:xfrm>
              <a:off x="720" y="1680"/>
              <a:ext cx="42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eaLnBrk="1" hangingPunct="1"/>
              <a:r>
                <a:rPr lang="en-US"/>
                <a:t>Reg</a:t>
              </a:r>
            </a:p>
            <a:p>
              <a:pPr eaLnBrk="1" hangingPunct="1"/>
              <a:r>
                <a:rPr lang="en-US"/>
                <a:t>File</a:t>
              </a:r>
            </a:p>
          </p:txBody>
        </p:sp>
      </p:grpSp>
      <p:sp>
        <p:nvSpPr>
          <p:cNvPr id="36876" name="Rectangle 30"/>
          <p:cNvSpPr>
            <a:spLocks noChangeArrowheads="1"/>
          </p:cNvSpPr>
          <p:nvPr/>
        </p:nvSpPr>
        <p:spPr bwMode="auto">
          <a:xfrm>
            <a:off x="29718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PC</a:t>
            </a:r>
          </a:p>
        </p:txBody>
      </p:sp>
      <p:sp>
        <p:nvSpPr>
          <p:cNvPr id="36877" name="Rectangle 31"/>
          <p:cNvSpPr>
            <a:spLocks noChangeArrowheads="1"/>
          </p:cNvSpPr>
          <p:nvPr/>
        </p:nvSpPr>
        <p:spPr bwMode="auto">
          <a:xfrm>
            <a:off x="4953000" y="5410200"/>
            <a:ext cx="914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IR</a:t>
            </a:r>
          </a:p>
        </p:txBody>
      </p:sp>
      <p:cxnSp>
        <p:nvCxnSpPr>
          <p:cNvPr id="36878" name="AutoShape 35"/>
          <p:cNvCxnSpPr>
            <a:cxnSpLocks noChangeShapeType="1"/>
          </p:cNvCxnSpPr>
          <p:nvPr/>
        </p:nvCxnSpPr>
        <p:spPr bwMode="auto">
          <a:xfrm rot="-5400000">
            <a:off x="152400" y="3352800"/>
            <a:ext cx="2514600" cy="5334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9" name="Line 38"/>
          <p:cNvSpPr>
            <a:spLocks noChangeShapeType="1"/>
          </p:cNvSpPr>
          <p:nvPr/>
        </p:nvSpPr>
        <p:spPr bwMode="auto">
          <a:xfrm flipV="1">
            <a:off x="38862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39"/>
          <p:cNvSpPr>
            <a:spLocks noChangeShapeType="1"/>
          </p:cNvSpPr>
          <p:nvPr/>
        </p:nvSpPr>
        <p:spPr bwMode="auto">
          <a:xfrm>
            <a:off x="48006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40"/>
          <p:cNvSpPr>
            <a:spLocks noChangeShapeType="1"/>
          </p:cNvSpPr>
          <p:nvPr/>
        </p:nvSpPr>
        <p:spPr bwMode="auto">
          <a:xfrm>
            <a:off x="5562600" y="1828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Line 41"/>
          <p:cNvSpPr>
            <a:spLocks noChangeShapeType="1"/>
          </p:cNvSpPr>
          <p:nvPr/>
        </p:nvSpPr>
        <p:spPr bwMode="auto">
          <a:xfrm flipH="1">
            <a:off x="5562600" y="2133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83" name="AutoShape 44"/>
          <p:cNvCxnSpPr>
            <a:cxnSpLocks noChangeShapeType="1"/>
          </p:cNvCxnSpPr>
          <p:nvPr/>
        </p:nvCxnSpPr>
        <p:spPr bwMode="auto">
          <a:xfrm rot="-5400000">
            <a:off x="5143500" y="3695700"/>
            <a:ext cx="2057400" cy="304800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4" name="Text Box 46"/>
          <p:cNvSpPr txBox="1">
            <a:spLocks noChangeArrowheads="1"/>
          </p:cNvSpPr>
          <p:nvPr/>
        </p:nvSpPr>
        <p:spPr bwMode="auto">
          <a:xfrm>
            <a:off x="3363913" y="2895600"/>
            <a:ext cx="212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/>
              <a:t>Processing Unit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76400" y="2362200"/>
            <a:ext cx="16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 rot="10800000">
            <a:off x="4648200" y="4495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Down Arrow 39"/>
          <p:cNvSpPr/>
          <p:nvPr/>
        </p:nvSpPr>
        <p:spPr>
          <a:xfrm rot="10800000">
            <a:off x="3849688" y="4586288"/>
            <a:ext cx="304800" cy="290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Down Arrow 40"/>
          <p:cNvSpPr/>
          <p:nvPr/>
        </p:nvSpPr>
        <p:spPr>
          <a:xfrm rot="10800000">
            <a:off x="3113088" y="4686300"/>
            <a:ext cx="304800" cy="190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Example: Thread Scheduling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zh-TW" altLang="en-US" smtClean="0">
                <a:ea typeface="PMingLiU" pitchFamily="18" charset="-120"/>
              </a:rPr>
              <a:t> 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81000" y="1447800"/>
            <a:ext cx="40386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pitchFamily="34" charset="0"/>
                <a:ea typeface="PMingLiU" pitchFamily="18" charset="-120"/>
              </a:rPr>
              <a:t>Each Block is executed as 32-thread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An implementation decision, not part of the CUDA programming model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Warps are scheduling units in SM</a:t>
            </a:r>
          </a:p>
          <a:p>
            <a:pPr marL="457200" indent="-457200">
              <a:spcBef>
                <a:spcPct val="20000"/>
              </a:spcBef>
              <a:buFontTx/>
              <a:buChar char="•"/>
            </a:pPr>
            <a:r>
              <a:rPr lang="en-US" altLang="zh-TW" sz="2000">
                <a:latin typeface="Arial" pitchFamily="34" charset="0"/>
                <a:ea typeface="PMingLiU" pitchFamily="18" charset="-120"/>
              </a:rPr>
              <a:t>If 3 blocks are assigned to an SM and each block has 256 threads, how many Warps are there in an SM?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Each Block is divided into 256/32 = 8 Warps</a:t>
            </a:r>
          </a:p>
          <a:p>
            <a:pPr marL="974725" lvl="1" indent="-403225">
              <a:spcBef>
                <a:spcPct val="20000"/>
              </a:spcBef>
              <a:buFontTx/>
              <a:buChar char="–"/>
            </a:pPr>
            <a:r>
              <a:rPr lang="en-US" altLang="zh-TW" sz="1800">
                <a:latin typeface="Arial" pitchFamily="34" charset="0"/>
                <a:ea typeface="PMingLiU" pitchFamily="18" charset="-120"/>
              </a:rPr>
              <a:t>There are 8 * 3 = 24 Warps </a:t>
            </a:r>
          </a:p>
        </p:txBody>
      </p:sp>
      <p:sp>
        <p:nvSpPr>
          <p:cNvPr id="37893" name="AutoShape 71"/>
          <p:cNvSpPr>
            <a:spLocks noChangeAspect="1" noChangeArrowheads="1" noTextEdit="1"/>
          </p:cNvSpPr>
          <p:nvPr/>
        </p:nvSpPr>
        <p:spPr bwMode="auto">
          <a:xfrm>
            <a:off x="5146675" y="1671638"/>
            <a:ext cx="3448050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Rectangle 73"/>
          <p:cNvSpPr>
            <a:spLocks noChangeArrowheads="1"/>
          </p:cNvSpPr>
          <p:nvPr/>
        </p:nvSpPr>
        <p:spPr bwMode="auto">
          <a:xfrm>
            <a:off x="44211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4"/>
          <p:cNvSpPr>
            <a:spLocks noChangeArrowheads="1"/>
          </p:cNvSpPr>
          <p:nvPr/>
        </p:nvSpPr>
        <p:spPr bwMode="auto">
          <a:xfrm>
            <a:off x="45735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896" name="Group 75"/>
          <p:cNvGrpSpPr>
            <a:grpSpLocks/>
          </p:cNvGrpSpPr>
          <p:nvPr/>
        </p:nvGrpSpPr>
        <p:grpSpPr bwMode="auto">
          <a:xfrm>
            <a:off x="4800600" y="1905000"/>
            <a:ext cx="1066800" cy="1022350"/>
            <a:chOff x="568" y="2568"/>
            <a:chExt cx="1219" cy="1480"/>
          </a:xfrm>
        </p:grpSpPr>
        <p:sp>
          <p:nvSpPr>
            <p:cNvPr id="37982" name="Text Box 76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00CC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83" name="Freeform 77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4" name="Freeform 78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5" name="Freeform 79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6" name="Freeform 80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Freeform 81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8" name="Freeform 82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9" name="Freeform 83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Freeform 84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1" name="Freeform 85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2" name="Freeform 86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Freeform 87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00CC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7" name="Text Box 88"/>
          <p:cNvSpPr txBox="1">
            <a:spLocks noChangeArrowheads="1"/>
          </p:cNvSpPr>
          <p:nvPr/>
        </p:nvSpPr>
        <p:spPr bwMode="auto">
          <a:xfrm>
            <a:off x="46212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898" name="Rectangle 89"/>
          <p:cNvSpPr>
            <a:spLocks noChangeArrowheads="1"/>
          </p:cNvSpPr>
          <p:nvPr/>
        </p:nvSpPr>
        <p:spPr bwMode="auto">
          <a:xfrm>
            <a:off x="60213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Rectangle 90"/>
          <p:cNvSpPr>
            <a:spLocks noChangeArrowheads="1"/>
          </p:cNvSpPr>
          <p:nvPr/>
        </p:nvSpPr>
        <p:spPr bwMode="auto">
          <a:xfrm>
            <a:off x="61737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900" name="Group 91"/>
          <p:cNvGrpSpPr>
            <a:grpSpLocks/>
          </p:cNvGrpSpPr>
          <p:nvPr/>
        </p:nvGrpSpPr>
        <p:grpSpPr bwMode="auto">
          <a:xfrm>
            <a:off x="6400800" y="1905000"/>
            <a:ext cx="1066800" cy="1022350"/>
            <a:chOff x="568" y="2568"/>
            <a:chExt cx="1219" cy="1480"/>
          </a:xfrm>
        </p:grpSpPr>
        <p:sp>
          <p:nvSpPr>
            <p:cNvPr id="37970" name="Text Box 92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rgbClr val="FF6600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71" name="Freeform 93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2" name="Freeform 94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3" name="Freeform 95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4" name="Freeform 96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5" name="Freeform 97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6" name="Freeform 98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7" name="Freeform 99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8" name="Freeform 100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79" name="Freeform 101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0" name="Freeform 102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81" name="Freeform 103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rgbClr val="FF6600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1" name="Text Box 104"/>
          <p:cNvSpPr txBox="1">
            <a:spLocks noChangeArrowheads="1"/>
          </p:cNvSpPr>
          <p:nvPr/>
        </p:nvSpPr>
        <p:spPr bwMode="auto">
          <a:xfrm>
            <a:off x="62214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902" name="Text Box 105"/>
          <p:cNvSpPr txBox="1">
            <a:spLocks noChangeArrowheads="1"/>
          </p:cNvSpPr>
          <p:nvPr/>
        </p:nvSpPr>
        <p:spPr bwMode="auto">
          <a:xfrm>
            <a:off x="47259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1 Warps</a:t>
            </a:r>
          </a:p>
        </p:txBody>
      </p:sp>
      <p:sp>
        <p:nvSpPr>
          <p:cNvPr id="37903" name="Text Box 106"/>
          <p:cNvSpPr txBox="1">
            <a:spLocks noChangeArrowheads="1"/>
          </p:cNvSpPr>
          <p:nvPr/>
        </p:nvSpPr>
        <p:spPr bwMode="auto">
          <a:xfrm>
            <a:off x="64023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2 Warps</a:t>
            </a:r>
          </a:p>
        </p:txBody>
      </p:sp>
      <p:sp>
        <p:nvSpPr>
          <p:cNvPr id="37904" name="Rectangle 135"/>
          <p:cNvSpPr>
            <a:spLocks noChangeArrowheads="1"/>
          </p:cNvSpPr>
          <p:nvPr/>
        </p:nvSpPr>
        <p:spPr bwMode="auto">
          <a:xfrm>
            <a:off x="7697788" y="15240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Rectangle 136"/>
          <p:cNvSpPr>
            <a:spLocks noChangeArrowheads="1"/>
          </p:cNvSpPr>
          <p:nvPr/>
        </p:nvSpPr>
        <p:spPr bwMode="auto">
          <a:xfrm>
            <a:off x="7850188" y="1676400"/>
            <a:ext cx="1093787" cy="1057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grpSp>
        <p:nvGrpSpPr>
          <p:cNvPr id="37906" name="Group 137"/>
          <p:cNvGrpSpPr>
            <a:grpSpLocks/>
          </p:cNvGrpSpPr>
          <p:nvPr/>
        </p:nvGrpSpPr>
        <p:grpSpPr bwMode="auto">
          <a:xfrm>
            <a:off x="8077200" y="1905000"/>
            <a:ext cx="1066800" cy="1022350"/>
            <a:chOff x="568" y="2568"/>
            <a:chExt cx="1219" cy="1480"/>
          </a:xfrm>
        </p:grpSpPr>
        <p:sp>
          <p:nvSpPr>
            <p:cNvPr id="37958" name="Text Box 138"/>
            <p:cNvSpPr txBox="1">
              <a:spLocks noChangeArrowheads="1"/>
            </p:cNvSpPr>
            <p:nvPr/>
          </p:nvSpPr>
          <p:spPr bwMode="auto">
            <a:xfrm>
              <a:off x="568" y="2568"/>
              <a:ext cx="1219" cy="1480"/>
            </a:xfrm>
            <a:prstGeom prst="rect">
              <a:avLst/>
            </a:prstGeom>
            <a:solidFill>
              <a:schemeClr val="bg1">
                <a:alpha val="67058"/>
              </a:schemeClr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lIns="0" rIns="0"/>
            <a:lstStyle>
              <a:lvl1pPr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Palatino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Palatino" pitchFamily="18" charset="0"/>
                </a:defRPr>
              </a:lvl9pPr>
            </a:lstStyle>
            <a:p>
              <a:pPr algn="ctr" eaLnBrk="1" hangingPunct="1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zh-TW" sz="1200">
                  <a:latin typeface="Tahoma" pitchFamily="34" charset="0"/>
                  <a:ea typeface="PMingLiU" pitchFamily="18" charset="-120"/>
                  <a:cs typeface="Arial" pitchFamily="34" charset="0"/>
                </a:rPr>
                <a:t>t0 t1 t2 … t31</a:t>
              </a:r>
              <a:endPara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endParaRPr>
            </a:p>
          </p:txBody>
        </p:sp>
        <p:sp>
          <p:nvSpPr>
            <p:cNvPr id="37959" name="Freeform 139"/>
            <p:cNvSpPr>
              <a:spLocks/>
            </p:cNvSpPr>
            <p:nvPr/>
          </p:nvSpPr>
          <p:spPr bwMode="auto">
            <a:xfrm>
              <a:off x="70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0" name="Freeform 140"/>
            <p:cNvSpPr>
              <a:spLocks/>
            </p:cNvSpPr>
            <p:nvPr/>
          </p:nvSpPr>
          <p:spPr bwMode="auto">
            <a:xfrm>
              <a:off x="784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1" name="Freeform 141"/>
            <p:cNvSpPr>
              <a:spLocks/>
            </p:cNvSpPr>
            <p:nvPr/>
          </p:nvSpPr>
          <p:spPr bwMode="auto">
            <a:xfrm>
              <a:off x="858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2" name="Freeform 142"/>
            <p:cNvSpPr>
              <a:spLocks/>
            </p:cNvSpPr>
            <p:nvPr/>
          </p:nvSpPr>
          <p:spPr bwMode="auto">
            <a:xfrm>
              <a:off x="932" y="2858"/>
              <a:ext cx="166" cy="1070"/>
            </a:xfrm>
            <a:custGeom>
              <a:avLst/>
              <a:gdLst>
                <a:gd name="T0" fmla="*/ 3 w 208"/>
                <a:gd name="T1" fmla="*/ 0 h 1536"/>
                <a:gd name="T2" fmla="*/ 11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3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6 w 208"/>
                <a:gd name="T19" fmla="*/ 12 h 1536"/>
                <a:gd name="T20" fmla="*/ 3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3" name="Freeform 143"/>
            <p:cNvSpPr>
              <a:spLocks/>
            </p:cNvSpPr>
            <p:nvPr/>
          </p:nvSpPr>
          <p:spPr bwMode="auto">
            <a:xfrm>
              <a:off x="100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4" name="Freeform 144"/>
            <p:cNvSpPr>
              <a:spLocks/>
            </p:cNvSpPr>
            <p:nvPr/>
          </p:nvSpPr>
          <p:spPr bwMode="auto">
            <a:xfrm>
              <a:off x="108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5" name="Freeform 145"/>
            <p:cNvSpPr>
              <a:spLocks/>
            </p:cNvSpPr>
            <p:nvPr/>
          </p:nvSpPr>
          <p:spPr bwMode="auto">
            <a:xfrm>
              <a:off x="1154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6" name="Freeform 146"/>
            <p:cNvSpPr>
              <a:spLocks/>
            </p:cNvSpPr>
            <p:nvPr/>
          </p:nvSpPr>
          <p:spPr bwMode="auto">
            <a:xfrm>
              <a:off x="1228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7" name="Freeform 147"/>
            <p:cNvSpPr>
              <a:spLocks/>
            </p:cNvSpPr>
            <p:nvPr/>
          </p:nvSpPr>
          <p:spPr bwMode="auto">
            <a:xfrm>
              <a:off x="1302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8" name="Freeform 148"/>
            <p:cNvSpPr>
              <a:spLocks/>
            </p:cNvSpPr>
            <p:nvPr/>
          </p:nvSpPr>
          <p:spPr bwMode="auto">
            <a:xfrm>
              <a:off x="1376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9" name="Freeform 149"/>
            <p:cNvSpPr>
              <a:spLocks/>
            </p:cNvSpPr>
            <p:nvPr/>
          </p:nvSpPr>
          <p:spPr bwMode="auto">
            <a:xfrm>
              <a:off x="1450" y="2858"/>
              <a:ext cx="165" cy="1070"/>
            </a:xfrm>
            <a:custGeom>
              <a:avLst/>
              <a:gdLst>
                <a:gd name="T0" fmla="*/ 2 w 208"/>
                <a:gd name="T1" fmla="*/ 0 h 1536"/>
                <a:gd name="T2" fmla="*/ 10 w 208"/>
                <a:gd name="T3" fmla="*/ 1 h 1536"/>
                <a:gd name="T4" fmla="*/ 2 w 208"/>
                <a:gd name="T5" fmla="*/ 3 h 1536"/>
                <a:gd name="T6" fmla="*/ 8 w 208"/>
                <a:gd name="T7" fmla="*/ 5 h 1536"/>
                <a:gd name="T8" fmla="*/ 2 w 208"/>
                <a:gd name="T9" fmla="*/ 7 h 1536"/>
                <a:gd name="T10" fmla="*/ 8 w 208"/>
                <a:gd name="T11" fmla="*/ 7 h 1536"/>
                <a:gd name="T12" fmla="*/ 2 w 208"/>
                <a:gd name="T13" fmla="*/ 9 h 1536"/>
                <a:gd name="T14" fmla="*/ 8 w 208"/>
                <a:gd name="T15" fmla="*/ 10 h 1536"/>
                <a:gd name="T16" fmla="*/ 2 w 208"/>
                <a:gd name="T17" fmla="*/ 11 h 1536"/>
                <a:gd name="T18" fmla="*/ 5 w 208"/>
                <a:gd name="T19" fmla="*/ 12 h 1536"/>
                <a:gd name="T20" fmla="*/ 2 w 208"/>
                <a:gd name="T21" fmla="*/ 14 h 1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08"/>
                <a:gd name="T34" fmla="*/ 0 h 1536"/>
                <a:gd name="T35" fmla="*/ 208 w 208"/>
                <a:gd name="T36" fmla="*/ 1536 h 1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08" h="1536">
                  <a:moveTo>
                    <a:pt x="56" y="0"/>
                  </a:moveTo>
                  <a:cubicBezTo>
                    <a:pt x="132" y="68"/>
                    <a:pt x="208" y="136"/>
                    <a:pt x="200" y="192"/>
                  </a:cubicBezTo>
                  <a:cubicBezTo>
                    <a:pt x="192" y="248"/>
                    <a:pt x="16" y="280"/>
                    <a:pt x="8" y="336"/>
                  </a:cubicBezTo>
                  <a:cubicBezTo>
                    <a:pt x="0" y="392"/>
                    <a:pt x="152" y="464"/>
                    <a:pt x="152" y="528"/>
                  </a:cubicBezTo>
                  <a:cubicBezTo>
                    <a:pt x="152" y="592"/>
                    <a:pt x="8" y="672"/>
                    <a:pt x="8" y="720"/>
                  </a:cubicBezTo>
                  <a:cubicBezTo>
                    <a:pt x="8" y="768"/>
                    <a:pt x="144" y="776"/>
                    <a:pt x="152" y="816"/>
                  </a:cubicBezTo>
                  <a:cubicBezTo>
                    <a:pt x="160" y="856"/>
                    <a:pt x="56" y="912"/>
                    <a:pt x="56" y="960"/>
                  </a:cubicBezTo>
                  <a:cubicBezTo>
                    <a:pt x="56" y="1008"/>
                    <a:pt x="160" y="1056"/>
                    <a:pt x="152" y="1104"/>
                  </a:cubicBezTo>
                  <a:cubicBezTo>
                    <a:pt x="144" y="1152"/>
                    <a:pt x="16" y="1208"/>
                    <a:pt x="8" y="1248"/>
                  </a:cubicBezTo>
                  <a:cubicBezTo>
                    <a:pt x="0" y="1288"/>
                    <a:pt x="96" y="1296"/>
                    <a:pt x="104" y="1344"/>
                  </a:cubicBezTo>
                  <a:cubicBezTo>
                    <a:pt x="112" y="1392"/>
                    <a:pt x="40" y="1496"/>
                    <a:pt x="56" y="1536"/>
                  </a:cubicBezTo>
                </a:path>
              </a:pathLst>
            </a:custGeom>
            <a:solidFill>
              <a:schemeClr val="bg1">
                <a:alpha val="67058"/>
              </a:schemeClr>
            </a:solidFill>
            <a:ln w="25400">
              <a:solidFill>
                <a:schemeClr val="accent2"/>
              </a:solidFill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7" name="Text Box 150"/>
          <p:cNvSpPr txBox="1">
            <a:spLocks noChangeArrowheads="1"/>
          </p:cNvSpPr>
          <p:nvPr/>
        </p:nvSpPr>
        <p:spPr bwMode="auto">
          <a:xfrm>
            <a:off x="7897813" y="1524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>
                <a:ea typeface="PMingLiU" pitchFamily="18" charset="-120"/>
                <a:cs typeface="Arial" pitchFamily="34" charset="0"/>
              </a:rPr>
              <a:t>…</a:t>
            </a:r>
          </a:p>
        </p:txBody>
      </p:sp>
      <p:sp>
        <p:nvSpPr>
          <p:cNvPr id="37908" name="Text Box 151"/>
          <p:cNvSpPr txBox="1">
            <a:spLocks noChangeArrowheads="1"/>
          </p:cNvSpPr>
          <p:nvPr/>
        </p:nvSpPr>
        <p:spPr bwMode="auto">
          <a:xfrm>
            <a:off x="8002588" y="1524000"/>
            <a:ext cx="1165225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/>
            <a:r>
              <a:rPr lang="en-US" altLang="zh-TW" sz="1200">
                <a:latin typeface="Arial" pitchFamily="34" charset="0"/>
                <a:ea typeface="PMingLiU" pitchFamily="18" charset="-120"/>
                <a:cs typeface="Arial" pitchFamily="34" charset="0"/>
              </a:rPr>
              <a:t>Block 1 Warps</a:t>
            </a:r>
          </a:p>
        </p:txBody>
      </p:sp>
      <p:grpSp>
        <p:nvGrpSpPr>
          <p:cNvPr id="37909" name="Group 128"/>
          <p:cNvGrpSpPr>
            <a:grpSpLocks/>
          </p:cNvGrpSpPr>
          <p:nvPr/>
        </p:nvGrpSpPr>
        <p:grpSpPr bwMode="auto">
          <a:xfrm>
            <a:off x="5562600" y="3276600"/>
            <a:ext cx="2667000" cy="3048000"/>
            <a:chOff x="2057400" y="1371600"/>
            <a:chExt cx="2667000" cy="3048000"/>
          </a:xfrm>
        </p:grpSpPr>
        <p:sp>
          <p:nvSpPr>
            <p:cNvPr id="130" name="Rectangle 129"/>
            <p:cNvSpPr/>
            <p:nvPr/>
          </p:nvSpPr>
          <p:spPr>
            <a:xfrm>
              <a:off x="2057400" y="1371600"/>
              <a:ext cx="2667000" cy="304800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133600" y="1447800"/>
              <a:ext cx="2514600" cy="12954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2" name="Rounded Rectangle 131"/>
            <p:cNvSpPr/>
            <p:nvPr/>
          </p:nvSpPr>
          <p:spPr bwMode="auto">
            <a:xfrm>
              <a:off x="22098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3" name="Rounded Rectangle 132"/>
            <p:cNvSpPr/>
            <p:nvPr/>
          </p:nvSpPr>
          <p:spPr bwMode="auto">
            <a:xfrm>
              <a:off x="2133600" y="2819400"/>
              <a:ext cx="2514600" cy="8382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dirty="0">
                  <a:latin typeface="Arial Narrow" pitchFamily="34" charset="0"/>
                </a:rPr>
                <a:t>Register File</a:t>
              </a:r>
            </a:p>
            <a:p>
              <a:pPr algn="ctr">
                <a:defRPr/>
              </a:pPr>
              <a:r>
                <a:rPr lang="en-US" dirty="0">
                  <a:latin typeface="Arial Narrow" pitchFamily="34" charset="0"/>
                </a:rPr>
                <a:t>(128 KB)</a:t>
              </a:r>
            </a:p>
          </p:txBody>
        </p:sp>
        <p:sp>
          <p:nvSpPr>
            <p:cNvPr id="134" name="Rounded Rectangle 133"/>
            <p:cNvSpPr/>
            <p:nvPr/>
          </p:nvSpPr>
          <p:spPr bwMode="auto">
            <a:xfrm>
              <a:off x="25146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5" name="Rounded Rectangle 134"/>
            <p:cNvSpPr/>
            <p:nvPr/>
          </p:nvSpPr>
          <p:spPr bwMode="auto">
            <a:xfrm>
              <a:off x="28194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6" name="Rounded Rectangle 135"/>
            <p:cNvSpPr/>
            <p:nvPr/>
          </p:nvSpPr>
          <p:spPr bwMode="auto">
            <a:xfrm>
              <a:off x="31242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7" name="Rounded Rectangle 136"/>
            <p:cNvSpPr/>
            <p:nvPr/>
          </p:nvSpPr>
          <p:spPr bwMode="auto">
            <a:xfrm>
              <a:off x="34290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8" name="Rounded Rectangle 137"/>
            <p:cNvSpPr/>
            <p:nvPr/>
          </p:nvSpPr>
          <p:spPr bwMode="auto">
            <a:xfrm>
              <a:off x="37338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39" name="Rounded Rectangle 138"/>
            <p:cNvSpPr/>
            <p:nvPr/>
          </p:nvSpPr>
          <p:spPr bwMode="auto">
            <a:xfrm>
              <a:off x="40386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0" name="Rounded Rectangle 139"/>
            <p:cNvSpPr/>
            <p:nvPr/>
          </p:nvSpPr>
          <p:spPr bwMode="auto">
            <a:xfrm>
              <a:off x="4343400" y="15240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1" name="Rounded Rectangle 140"/>
            <p:cNvSpPr/>
            <p:nvPr/>
          </p:nvSpPr>
          <p:spPr bwMode="auto">
            <a:xfrm>
              <a:off x="22098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2" name="Rounded Rectangle 141"/>
            <p:cNvSpPr/>
            <p:nvPr/>
          </p:nvSpPr>
          <p:spPr bwMode="auto">
            <a:xfrm>
              <a:off x="25146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3" name="Rounded Rectangle 142"/>
            <p:cNvSpPr/>
            <p:nvPr/>
          </p:nvSpPr>
          <p:spPr bwMode="auto">
            <a:xfrm>
              <a:off x="28194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4" name="Rounded Rectangle 143"/>
            <p:cNvSpPr/>
            <p:nvPr/>
          </p:nvSpPr>
          <p:spPr bwMode="auto">
            <a:xfrm>
              <a:off x="31242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34290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6" name="Rounded Rectangle 145"/>
            <p:cNvSpPr/>
            <p:nvPr/>
          </p:nvSpPr>
          <p:spPr bwMode="auto">
            <a:xfrm>
              <a:off x="37338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7" name="Rounded Rectangle 146"/>
            <p:cNvSpPr/>
            <p:nvPr/>
          </p:nvSpPr>
          <p:spPr bwMode="auto">
            <a:xfrm>
              <a:off x="40386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8" name="Rounded Rectangle 147"/>
            <p:cNvSpPr/>
            <p:nvPr/>
          </p:nvSpPr>
          <p:spPr bwMode="auto">
            <a:xfrm>
              <a:off x="4343400" y="18288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49" name="Rounded Rectangle 148"/>
            <p:cNvSpPr/>
            <p:nvPr/>
          </p:nvSpPr>
          <p:spPr bwMode="auto">
            <a:xfrm>
              <a:off x="22098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0" name="Rounded Rectangle 149"/>
            <p:cNvSpPr/>
            <p:nvPr/>
          </p:nvSpPr>
          <p:spPr bwMode="auto">
            <a:xfrm>
              <a:off x="25146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1" name="Rounded Rectangle 150"/>
            <p:cNvSpPr/>
            <p:nvPr/>
          </p:nvSpPr>
          <p:spPr bwMode="auto">
            <a:xfrm>
              <a:off x="28194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2" name="Rounded Rectangle 151"/>
            <p:cNvSpPr/>
            <p:nvPr/>
          </p:nvSpPr>
          <p:spPr bwMode="auto">
            <a:xfrm>
              <a:off x="31242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3" name="Rounded Rectangle 152"/>
            <p:cNvSpPr/>
            <p:nvPr/>
          </p:nvSpPr>
          <p:spPr bwMode="auto">
            <a:xfrm>
              <a:off x="34290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4" name="Rounded Rectangle 153"/>
            <p:cNvSpPr/>
            <p:nvPr/>
          </p:nvSpPr>
          <p:spPr bwMode="auto">
            <a:xfrm>
              <a:off x="37338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5" name="Rounded Rectangle 154"/>
            <p:cNvSpPr/>
            <p:nvPr/>
          </p:nvSpPr>
          <p:spPr bwMode="auto">
            <a:xfrm>
              <a:off x="40386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6" name="Rounded Rectangle 155"/>
            <p:cNvSpPr/>
            <p:nvPr/>
          </p:nvSpPr>
          <p:spPr bwMode="auto">
            <a:xfrm>
              <a:off x="4343400" y="21336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7" name="Rounded Rectangle 156"/>
            <p:cNvSpPr/>
            <p:nvPr/>
          </p:nvSpPr>
          <p:spPr bwMode="auto">
            <a:xfrm>
              <a:off x="22098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8" name="Rounded Rectangle 157"/>
            <p:cNvSpPr/>
            <p:nvPr/>
          </p:nvSpPr>
          <p:spPr bwMode="auto">
            <a:xfrm>
              <a:off x="25146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59" name="Rounded Rectangle 158"/>
            <p:cNvSpPr/>
            <p:nvPr/>
          </p:nvSpPr>
          <p:spPr bwMode="auto">
            <a:xfrm>
              <a:off x="28194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0" name="Rounded Rectangle 159"/>
            <p:cNvSpPr/>
            <p:nvPr/>
          </p:nvSpPr>
          <p:spPr bwMode="auto">
            <a:xfrm>
              <a:off x="31242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1" name="Rounded Rectangle 160"/>
            <p:cNvSpPr/>
            <p:nvPr/>
          </p:nvSpPr>
          <p:spPr bwMode="auto">
            <a:xfrm>
              <a:off x="34290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2" name="Rounded Rectangle 161"/>
            <p:cNvSpPr/>
            <p:nvPr/>
          </p:nvSpPr>
          <p:spPr bwMode="auto">
            <a:xfrm>
              <a:off x="37338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3" name="Rounded Rectangle 162"/>
            <p:cNvSpPr/>
            <p:nvPr/>
          </p:nvSpPr>
          <p:spPr bwMode="auto">
            <a:xfrm>
              <a:off x="40386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4" name="Rounded Rectangle 163"/>
            <p:cNvSpPr/>
            <p:nvPr/>
          </p:nvSpPr>
          <p:spPr bwMode="auto">
            <a:xfrm>
              <a:off x="4343400" y="2438400"/>
              <a:ext cx="228600" cy="22860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/>
            <a:lstStyle/>
            <a:p>
              <a:pPr algn="ctr">
                <a:defRPr/>
              </a:pPr>
              <a:endParaRPr lang="en-US" dirty="0">
                <a:latin typeface="Arial Narrow" pitchFamily="34" charset="0"/>
              </a:endParaRPr>
            </a:p>
          </p:txBody>
        </p:sp>
        <p:sp>
          <p:nvSpPr>
            <p:cNvPr id="165" name="Rounded Rectangle 164"/>
            <p:cNvSpPr/>
            <p:nvPr/>
          </p:nvSpPr>
          <p:spPr bwMode="auto">
            <a:xfrm>
              <a:off x="2133600" y="3733800"/>
              <a:ext cx="838200" cy="6096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L1</a:t>
              </a:r>
            </a:p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(16 KB)</a:t>
              </a:r>
            </a:p>
          </p:txBody>
        </p:sp>
        <p:sp>
          <p:nvSpPr>
            <p:cNvPr id="166" name="Rounded Rectangle 165"/>
            <p:cNvSpPr/>
            <p:nvPr/>
          </p:nvSpPr>
          <p:spPr bwMode="auto">
            <a:xfrm>
              <a:off x="2971800" y="3733800"/>
              <a:ext cx="1676400" cy="6096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Shared Memory</a:t>
              </a:r>
            </a:p>
            <a:p>
              <a:pPr algn="ctr">
                <a:defRPr/>
              </a:pPr>
              <a:r>
                <a:rPr lang="en-US" sz="1600" dirty="0">
                  <a:latin typeface="Arial Narrow" pitchFamily="34" charset="0"/>
                </a:rPr>
                <a:t>(48 KB)</a:t>
              </a:r>
            </a:p>
          </p:txBody>
        </p:sp>
        <p:sp>
          <p:nvSpPr>
            <p:cNvPr id="168" name="Up-Down Arrow 167"/>
            <p:cNvSpPr/>
            <p:nvPr/>
          </p:nvSpPr>
          <p:spPr>
            <a:xfrm>
              <a:off x="4114800" y="3200400"/>
              <a:ext cx="304800" cy="609600"/>
            </a:xfrm>
            <a:prstGeom prst="upDownArrow">
              <a:avLst/>
            </a:prstGeom>
            <a:solidFill>
              <a:schemeClr val="accent2">
                <a:lumMod val="75000"/>
                <a:alpha val="8509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9" name="Up-Down Arrow 168"/>
            <p:cNvSpPr/>
            <p:nvPr/>
          </p:nvSpPr>
          <p:spPr>
            <a:xfrm>
              <a:off x="2362200" y="3200400"/>
              <a:ext cx="304800" cy="609600"/>
            </a:xfrm>
            <a:prstGeom prst="upDownArrow">
              <a:avLst/>
            </a:prstGeom>
            <a:solidFill>
              <a:schemeClr val="accent2">
                <a:lumMod val="75000"/>
                <a:alpha val="85098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Going back to the program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instruction needs to be fetched from memory, decoded, then executed.</a:t>
            </a:r>
          </a:p>
          <a:p>
            <a:pPr eaLnBrk="1" hangingPunct="1"/>
            <a:r>
              <a:rPr lang="en-US" smtClean="0"/>
              <a:t>Instructions come in three flavors: Operate, Data transfer, and Program Control Flow.</a:t>
            </a:r>
          </a:p>
          <a:p>
            <a:pPr eaLnBrk="1" hangingPunct="1"/>
            <a:r>
              <a:rPr lang="en-US" smtClean="0"/>
              <a:t>An example instruction cycle is the following:</a:t>
            </a:r>
          </a:p>
          <a:p>
            <a:pPr eaLnBrk="1" hangingPunct="1">
              <a:buFontTx/>
              <a:buNone/>
            </a:pPr>
            <a:endParaRPr lang="en-US" sz="1200" smtClean="0"/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Operate Instructions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an operate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ADD R1, R2, R3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Instruction cycle for an operate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Transfer Instructions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Examples of data transfer instruction: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LDR R1, R2, #2</a:t>
            </a:r>
          </a:p>
          <a:p>
            <a:pPr eaLnBrk="1" hangingPunct="1">
              <a:buFontTx/>
              <a:buNone/>
            </a:pPr>
            <a:r>
              <a:rPr lang="en-US" dirty="0" smtClean="0"/>
              <a:t>		STR	R1, R2, #2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Instruction cycle for an data transfer instruction: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Fetch | Decode | Execute |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 Flow Operations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of control flow instruction:</a:t>
            </a:r>
          </a:p>
          <a:p>
            <a:pPr eaLnBrk="1" hangingPunct="1">
              <a:buFontTx/>
              <a:buNone/>
            </a:pPr>
            <a:r>
              <a:rPr lang="en-US" smtClean="0"/>
              <a:t>		BRp #-4</a:t>
            </a:r>
          </a:p>
          <a:p>
            <a:pPr eaLnBrk="1" hangingPunct="1">
              <a:buFontTx/>
              <a:buNone/>
            </a:pPr>
            <a:r>
              <a:rPr lang="en-US" smtClean="0"/>
              <a:t>	if the condition is positive, jump back four instructions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Instruction cycle for an arithmetic instruction:</a:t>
            </a:r>
          </a:p>
          <a:p>
            <a:pPr algn="ctr" eaLnBrk="1" hangingPunct="1">
              <a:buFontTx/>
              <a:buNone/>
            </a:pPr>
            <a:r>
              <a:rPr lang="en-US" smtClean="0"/>
              <a:t>Fetch | Decode | Execute | </a:t>
            </a:r>
            <a:r>
              <a:rPr lang="en-US" smtClean="0">
                <a:solidFill>
                  <a:schemeClr val="folHlink"/>
                </a:solidFill>
              </a:rPr>
              <a:t>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thread blocks are partitioned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n-US" sz="2400" smtClean="0"/>
              <a:t>Thread blocks are partitioned into warps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Thread IDs within a warp are consecutive and increasing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Warp 0 starts with Thread ID 0</a:t>
            </a:r>
          </a:p>
          <a:p>
            <a:pPr marL="974725" lvl="1" indent="-403225" eaLnBrk="1" hangingPunct="1">
              <a:lnSpc>
                <a:spcPct val="90000"/>
              </a:lnSpc>
            </a:pPr>
            <a:endParaRPr lang="en-US" sz="200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smtClean="0"/>
              <a:t>Partitioning is always the same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Thus you can use this knowledge in control flow 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However, the exact size of warps may change from generation to generation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(Covered next)</a:t>
            </a:r>
          </a:p>
          <a:p>
            <a:pPr marL="974725" lvl="1" indent="-403225" eaLnBrk="1" hangingPunct="1">
              <a:lnSpc>
                <a:spcPct val="90000"/>
              </a:lnSpc>
            </a:pPr>
            <a:endParaRPr lang="en-US" sz="2000" b="1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2400" b="1" smtClean="0"/>
              <a:t>However, DO NOT rely on any ordering between warps</a:t>
            </a:r>
          </a:p>
          <a:p>
            <a:pPr marL="974725" lvl="1" indent="-403225" eaLnBrk="1" hangingPunct="1">
              <a:lnSpc>
                <a:spcPct val="90000"/>
              </a:lnSpc>
            </a:pPr>
            <a:r>
              <a:rPr lang="en-US" sz="2000" smtClean="0"/>
              <a:t>If there are any dependencies between threads, you must __syncthreads() to get correct results (more later).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487680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</a:pPr>
            <a:r>
              <a:rPr lang="en-US" sz="2400" smtClean="0"/>
              <a:t>Main performance concern with branching is divergence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Threads within a single warp take different paths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Different execution paths are serialized in current GPUs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The control paths taken by the threads in a warp are traversed one at a time until there is no more.</a:t>
            </a:r>
          </a:p>
          <a:p>
            <a:pPr marL="457200" indent="-457200" eaLnBrk="1" hangingPunct="1">
              <a:lnSpc>
                <a:spcPct val="80000"/>
              </a:lnSpc>
            </a:pPr>
            <a:r>
              <a:rPr lang="en-US" sz="2400" smtClean="0"/>
              <a:t>A common case: avoid divergence when branch condition is a function of thread ID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Example with divergence: 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>
                <a:latin typeface="Courier New" pitchFamily="49" charset="0"/>
              </a:rPr>
              <a:t>If (threadIdx.x &gt; 2) { }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This creates two different control paths for threads in a block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Branch granularity &lt; warp size; threads 0, 1 and 2 follow different path than the rest of the threads in the first warp</a:t>
            </a:r>
          </a:p>
          <a:p>
            <a:pPr marL="974725" lvl="1" indent="-403225" eaLnBrk="1" hangingPunct="1">
              <a:lnSpc>
                <a:spcPct val="80000"/>
              </a:lnSpc>
            </a:pPr>
            <a:r>
              <a:rPr lang="en-US" sz="2000" smtClean="0"/>
              <a:t>Example without divergence: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>
                <a:latin typeface="Courier New" pitchFamily="49" charset="0"/>
              </a:rPr>
              <a:t>If (threadIdx.x / WARP_SIZE &gt; 2) { }</a:t>
            </a: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Also creates two different control paths for threads in a block</a:t>
            </a:r>
            <a:endParaRPr lang="en-US" sz="1800" smtClean="0">
              <a:latin typeface="Courier New" pitchFamily="49" charset="0"/>
            </a:endParaRPr>
          </a:p>
          <a:p>
            <a:pPr marL="1431925" lvl="2" indent="-342900" eaLnBrk="1" hangingPunct="1">
              <a:lnSpc>
                <a:spcPct val="80000"/>
              </a:lnSpc>
            </a:pPr>
            <a:r>
              <a:rPr lang="en-US" sz="1800" smtClean="0"/>
              <a:t>Branch granularity is a whole multiple of warp size; all threads in any given warp follow the same path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/>
              <a:t>Control Flow Instructions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52400" y="1330842"/>
            <a:ext cx="7881326" cy="4805995"/>
            <a:chOff x="50800" y="683090"/>
            <a:chExt cx="7881326" cy="4805995"/>
          </a:xfrm>
        </p:grpSpPr>
        <p:sp>
          <p:nvSpPr>
            <p:cNvPr id="10865" name="Rectangle 10864"/>
            <p:cNvSpPr/>
            <p:nvPr/>
          </p:nvSpPr>
          <p:spPr>
            <a:xfrm>
              <a:off x="1816100" y="685800"/>
              <a:ext cx="5803900" cy="46482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762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3076" name="Group 512"/>
            <p:cNvGrpSpPr>
              <a:grpSpLocks/>
            </p:cNvGrpSpPr>
            <p:nvPr/>
          </p:nvGrpSpPr>
          <p:grpSpPr bwMode="auto">
            <a:xfrm>
              <a:off x="160263" y="1895908"/>
              <a:ext cx="1225550" cy="1231900"/>
              <a:chOff x="148419" y="2895600"/>
              <a:chExt cx="1226024" cy="1231710"/>
            </a:xfrm>
            <a:solidFill>
              <a:schemeClr val="bg1"/>
            </a:solidFill>
          </p:grpSpPr>
          <p:sp>
            <p:nvSpPr>
              <p:cNvPr id="252" name="Rectangle 251"/>
              <p:cNvSpPr/>
              <p:nvPr/>
            </p:nvSpPr>
            <p:spPr>
              <a:xfrm>
                <a:off x="150008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226237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302467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378696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454926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53115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60738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68361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761431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837660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913890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" name="Rectangle 262"/>
              <p:cNvSpPr/>
              <p:nvPr/>
            </p:nvSpPr>
            <p:spPr>
              <a:xfrm>
                <a:off x="990119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106952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1145755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22198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1298214" y="2895600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50008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226237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302467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378696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454926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53115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60738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68361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761431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" name="Rectangle 276"/>
              <p:cNvSpPr/>
              <p:nvPr/>
            </p:nvSpPr>
            <p:spPr>
              <a:xfrm>
                <a:off x="837660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913890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" name="Rectangle 278"/>
              <p:cNvSpPr/>
              <p:nvPr/>
            </p:nvSpPr>
            <p:spPr>
              <a:xfrm>
                <a:off x="990119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" name="Rectangle 279"/>
              <p:cNvSpPr/>
              <p:nvPr/>
            </p:nvSpPr>
            <p:spPr>
              <a:xfrm>
                <a:off x="106952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" name="Rectangle 280"/>
              <p:cNvSpPr/>
              <p:nvPr/>
            </p:nvSpPr>
            <p:spPr>
              <a:xfrm>
                <a:off x="1145755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" name="Rectangle 281"/>
              <p:cNvSpPr/>
              <p:nvPr/>
            </p:nvSpPr>
            <p:spPr>
              <a:xfrm>
                <a:off x="122198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" name="Rectangle 282"/>
              <p:cNvSpPr/>
              <p:nvPr/>
            </p:nvSpPr>
            <p:spPr>
              <a:xfrm>
                <a:off x="1298214" y="297178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" name="Rectangle 283"/>
              <p:cNvSpPr/>
              <p:nvPr/>
            </p:nvSpPr>
            <p:spPr>
              <a:xfrm>
                <a:off x="150008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" name="Rectangle 284"/>
              <p:cNvSpPr/>
              <p:nvPr/>
            </p:nvSpPr>
            <p:spPr>
              <a:xfrm>
                <a:off x="226237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302467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" name="Rectangle 286"/>
              <p:cNvSpPr/>
              <p:nvPr/>
            </p:nvSpPr>
            <p:spPr>
              <a:xfrm>
                <a:off x="378696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454926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" name="Rectangle 288"/>
              <p:cNvSpPr/>
              <p:nvPr/>
            </p:nvSpPr>
            <p:spPr>
              <a:xfrm>
                <a:off x="53115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60738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68361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" name="Rectangle 291"/>
              <p:cNvSpPr/>
              <p:nvPr/>
            </p:nvSpPr>
            <p:spPr>
              <a:xfrm>
                <a:off x="761431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" name="Rectangle 292"/>
              <p:cNvSpPr/>
              <p:nvPr/>
            </p:nvSpPr>
            <p:spPr>
              <a:xfrm>
                <a:off x="837660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" name="Rectangle 293"/>
              <p:cNvSpPr/>
              <p:nvPr/>
            </p:nvSpPr>
            <p:spPr>
              <a:xfrm>
                <a:off x="913890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990119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" name="Rectangle 295"/>
              <p:cNvSpPr/>
              <p:nvPr/>
            </p:nvSpPr>
            <p:spPr>
              <a:xfrm>
                <a:off x="106952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" name="Rectangle 296"/>
              <p:cNvSpPr/>
              <p:nvPr/>
            </p:nvSpPr>
            <p:spPr>
              <a:xfrm>
                <a:off x="1145755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" name="Rectangle 297"/>
              <p:cNvSpPr/>
              <p:nvPr/>
            </p:nvSpPr>
            <p:spPr>
              <a:xfrm>
                <a:off x="122198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" name="Rectangle 298"/>
              <p:cNvSpPr/>
              <p:nvPr/>
            </p:nvSpPr>
            <p:spPr>
              <a:xfrm>
                <a:off x="1298214" y="305432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50008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226237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302467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" name="Rectangle 302"/>
              <p:cNvSpPr/>
              <p:nvPr/>
            </p:nvSpPr>
            <p:spPr>
              <a:xfrm>
                <a:off x="378696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54926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53115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60738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" name="Rectangle 306"/>
              <p:cNvSpPr/>
              <p:nvPr/>
            </p:nvSpPr>
            <p:spPr>
              <a:xfrm>
                <a:off x="68361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" name="Rectangle 307"/>
              <p:cNvSpPr/>
              <p:nvPr/>
            </p:nvSpPr>
            <p:spPr>
              <a:xfrm>
                <a:off x="761431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" name="Rectangle 308"/>
              <p:cNvSpPr/>
              <p:nvPr/>
            </p:nvSpPr>
            <p:spPr>
              <a:xfrm>
                <a:off x="837660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" name="Rectangle 309"/>
              <p:cNvSpPr/>
              <p:nvPr/>
            </p:nvSpPr>
            <p:spPr>
              <a:xfrm>
                <a:off x="913890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990119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2" name="Rectangle 311"/>
              <p:cNvSpPr/>
              <p:nvPr/>
            </p:nvSpPr>
            <p:spPr>
              <a:xfrm>
                <a:off x="106952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3" name="Rectangle 312"/>
              <p:cNvSpPr/>
              <p:nvPr/>
            </p:nvSpPr>
            <p:spPr>
              <a:xfrm>
                <a:off x="1145755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4" name="Rectangle 313"/>
              <p:cNvSpPr/>
              <p:nvPr/>
            </p:nvSpPr>
            <p:spPr>
              <a:xfrm>
                <a:off x="122198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298214" y="313051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48419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22464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30087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37710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45333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52956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60579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682025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759843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836073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912302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988532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8" name="Rectangle 327"/>
              <p:cNvSpPr/>
              <p:nvPr/>
            </p:nvSpPr>
            <p:spPr>
              <a:xfrm>
                <a:off x="1067938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29" name="Rectangle 328"/>
              <p:cNvSpPr/>
              <p:nvPr/>
            </p:nvSpPr>
            <p:spPr>
              <a:xfrm>
                <a:off x="1144167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22039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296626" y="320035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48419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22464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30087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37710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45333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52956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60579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682025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759843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836073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912302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3" name="Rectangle 342"/>
              <p:cNvSpPr/>
              <p:nvPr/>
            </p:nvSpPr>
            <p:spPr>
              <a:xfrm>
                <a:off x="988532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1067938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1144167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122039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296626" y="327654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48419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22464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30087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37710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45333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52956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60579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682025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759843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836073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912302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988532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1067938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1144167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122039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1296626" y="335907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148419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22464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30087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37710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45333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52956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60579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682025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759843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836073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912302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988532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1067938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1144167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122039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1296626" y="3435267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50008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226237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302467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8" name="Rectangle 387"/>
              <p:cNvSpPr/>
              <p:nvPr/>
            </p:nvSpPr>
            <p:spPr>
              <a:xfrm>
                <a:off x="378696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9" name="Rectangle 388"/>
              <p:cNvSpPr/>
              <p:nvPr/>
            </p:nvSpPr>
            <p:spPr>
              <a:xfrm>
                <a:off x="454926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0" name="Rectangle 389"/>
              <p:cNvSpPr/>
              <p:nvPr/>
            </p:nvSpPr>
            <p:spPr>
              <a:xfrm>
                <a:off x="53115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1" name="Rectangle 390"/>
              <p:cNvSpPr/>
              <p:nvPr/>
            </p:nvSpPr>
            <p:spPr>
              <a:xfrm>
                <a:off x="60738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2" name="Rectangle 391"/>
              <p:cNvSpPr/>
              <p:nvPr/>
            </p:nvSpPr>
            <p:spPr>
              <a:xfrm>
                <a:off x="68361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3" name="Rectangle 392"/>
              <p:cNvSpPr/>
              <p:nvPr/>
            </p:nvSpPr>
            <p:spPr>
              <a:xfrm>
                <a:off x="761431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4" name="Rectangle 393"/>
              <p:cNvSpPr/>
              <p:nvPr/>
            </p:nvSpPr>
            <p:spPr>
              <a:xfrm>
                <a:off x="837660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5" name="Rectangle 394"/>
              <p:cNvSpPr/>
              <p:nvPr/>
            </p:nvSpPr>
            <p:spPr>
              <a:xfrm>
                <a:off x="913890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6" name="Rectangle 395"/>
              <p:cNvSpPr/>
              <p:nvPr/>
            </p:nvSpPr>
            <p:spPr>
              <a:xfrm>
                <a:off x="990119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7" name="Rectangle 396"/>
              <p:cNvSpPr/>
              <p:nvPr/>
            </p:nvSpPr>
            <p:spPr>
              <a:xfrm>
                <a:off x="106952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1145755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9" name="Rectangle 398"/>
              <p:cNvSpPr/>
              <p:nvPr/>
            </p:nvSpPr>
            <p:spPr>
              <a:xfrm>
                <a:off x="122198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0" name="Rectangle 399"/>
              <p:cNvSpPr/>
              <p:nvPr/>
            </p:nvSpPr>
            <p:spPr>
              <a:xfrm>
                <a:off x="1298214" y="3511455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1" name="Rectangle 400"/>
              <p:cNvSpPr/>
              <p:nvPr/>
            </p:nvSpPr>
            <p:spPr>
              <a:xfrm>
                <a:off x="150008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2" name="Rectangle 401"/>
              <p:cNvSpPr/>
              <p:nvPr/>
            </p:nvSpPr>
            <p:spPr>
              <a:xfrm>
                <a:off x="226237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3" name="Rectangle 402"/>
              <p:cNvSpPr/>
              <p:nvPr/>
            </p:nvSpPr>
            <p:spPr>
              <a:xfrm>
                <a:off x="302467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4" name="Rectangle 403"/>
              <p:cNvSpPr/>
              <p:nvPr/>
            </p:nvSpPr>
            <p:spPr>
              <a:xfrm>
                <a:off x="378696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454926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53115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7" name="Rectangle 406"/>
              <p:cNvSpPr/>
              <p:nvPr/>
            </p:nvSpPr>
            <p:spPr>
              <a:xfrm>
                <a:off x="60738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68361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761431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0" name="Rectangle 409"/>
              <p:cNvSpPr/>
              <p:nvPr/>
            </p:nvSpPr>
            <p:spPr>
              <a:xfrm>
                <a:off x="837660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1" name="Rectangle 410"/>
              <p:cNvSpPr/>
              <p:nvPr/>
            </p:nvSpPr>
            <p:spPr>
              <a:xfrm>
                <a:off x="913890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2" name="Rectangle 411"/>
              <p:cNvSpPr/>
              <p:nvPr/>
            </p:nvSpPr>
            <p:spPr>
              <a:xfrm>
                <a:off x="990119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3" name="Rectangle 412"/>
              <p:cNvSpPr/>
              <p:nvPr/>
            </p:nvSpPr>
            <p:spPr>
              <a:xfrm>
                <a:off x="106952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4" name="Rectangle 413"/>
              <p:cNvSpPr/>
              <p:nvPr/>
            </p:nvSpPr>
            <p:spPr>
              <a:xfrm>
                <a:off x="1145755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5" name="Rectangle 414"/>
              <p:cNvSpPr/>
              <p:nvPr/>
            </p:nvSpPr>
            <p:spPr>
              <a:xfrm>
                <a:off x="122198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6" name="Rectangle 415"/>
              <p:cNvSpPr/>
              <p:nvPr/>
            </p:nvSpPr>
            <p:spPr>
              <a:xfrm>
                <a:off x="1298214" y="3587643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7" name="Rectangle 416"/>
              <p:cNvSpPr/>
              <p:nvPr/>
            </p:nvSpPr>
            <p:spPr>
              <a:xfrm>
                <a:off x="150008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8" name="Rectangle 417"/>
              <p:cNvSpPr/>
              <p:nvPr/>
            </p:nvSpPr>
            <p:spPr>
              <a:xfrm>
                <a:off x="226237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19" name="Rectangle 418"/>
              <p:cNvSpPr/>
              <p:nvPr/>
            </p:nvSpPr>
            <p:spPr>
              <a:xfrm>
                <a:off x="302467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0" name="Rectangle 419"/>
              <p:cNvSpPr/>
              <p:nvPr/>
            </p:nvSpPr>
            <p:spPr>
              <a:xfrm>
                <a:off x="378696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1" name="Rectangle 420"/>
              <p:cNvSpPr/>
              <p:nvPr/>
            </p:nvSpPr>
            <p:spPr>
              <a:xfrm>
                <a:off x="454926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2" name="Rectangle 421"/>
              <p:cNvSpPr/>
              <p:nvPr/>
            </p:nvSpPr>
            <p:spPr>
              <a:xfrm>
                <a:off x="53115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3" name="Rectangle 422"/>
              <p:cNvSpPr/>
              <p:nvPr/>
            </p:nvSpPr>
            <p:spPr>
              <a:xfrm>
                <a:off x="60738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4" name="Rectangle 423"/>
              <p:cNvSpPr/>
              <p:nvPr/>
            </p:nvSpPr>
            <p:spPr>
              <a:xfrm>
                <a:off x="68361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5" name="Rectangle 424"/>
              <p:cNvSpPr/>
              <p:nvPr/>
            </p:nvSpPr>
            <p:spPr>
              <a:xfrm>
                <a:off x="761431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6" name="Rectangle 425"/>
              <p:cNvSpPr/>
              <p:nvPr/>
            </p:nvSpPr>
            <p:spPr>
              <a:xfrm>
                <a:off x="837660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7" name="Rectangle 426"/>
              <p:cNvSpPr/>
              <p:nvPr/>
            </p:nvSpPr>
            <p:spPr>
              <a:xfrm>
                <a:off x="913890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8" name="Rectangle 427"/>
              <p:cNvSpPr/>
              <p:nvPr/>
            </p:nvSpPr>
            <p:spPr>
              <a:xfrm>
                <a:off x="990119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29" name="Rectangle 428"/>
              <p:cNvSpPr/>
              <p:nvPr/>
            </p:nvSpPr>
            <p:spPr>
              <a:xfrm>
                <a:off x="106952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0" name="Rectangle 429"/>
              <p:cNvSpPr/>
              <p:nvPr/>
            </p:nvSpPr>
            <p:spPr>
              <a:xfrm>
                <a:off x="1145755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1" name="Rectangle 430"/>
              <p:cNvSpPr/>
              <p:nvPr/>
            </p:nvSpPr>
            <p:spPr>
              <a:xfrm>
                <a:off x="122198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2" name="Rectangle 431"/>
              <p:cNvSpPr/>
              <p:nvPr/>
            </p:nvSpPr>
            <p:spPr>
              <a:xfrm>
                <a:off x="1298214" y="3670181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3" name="Rectangle 432"/>
              <p:cNvSpPr/>
              <p:nvPr/>
            </p:nvSpPr>
            <p:spPr>
              <a:xfrm>
                <a:off x="150008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4" name="Rectangle 433"/>
              <p:cNvSpPr/>
              <p:nvPr/>
            </p:nvSpPr>
            <p:spPr>
              <a:xfrm>
                <a:off x="226237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5" name="Rectangle 434"/>
              <p:cNvSpPr/>
              <p:nvPr/>
            </p:nvSpPr>
            <p:spPr>
              <a:xfrm>
                <a:off x="302467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6" name="Rectangle 435"/>
              <p:cNvSpPr/>
              <p:nvPr/>
            </p:nvSpPr>
            <p:spPr>
              <a:xfrm>
                <a:off x="378696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7" name="Rectangle 436"/>
              <p:cNvSpPr/>
              <p:nvPr/>
            </p:nvSpPr>
            <p:spPr>
              <a:xfrm>
                <a:off x="454926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8" name="Rectangle 437"/>
              <p:cNvSpPr/>
              <p:nvPr/>
            </p:nvSpPr>
            <p:spPr>
              <a:xfrm>
                <a:off x="53115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9" name="Rectangle 438"/>
              <p:cNvSpPr/>
              <p:nvPr/>
            </p:nvSpPr>
            <p:spPr>
              <a:xfrm>
                <a:off x="60738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0" name="Rectangle 439"/>
              <p:cNvSpPr/>
              <p:nvPr/>
            </p:nvSpPr>
            <p:spPr>
              <a:xfrm>
                <a:off x="68361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1" name="Rectangle 440"/>
              <p:cNvSpPr/>
              <p:nvPr/>
            </p:nvSpPr>
            <p:spPr>
              <a:xfrm>
                <a:off x="761431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2" name="Rectangle 441"/>
              <p:cNvSpPr/>
              <p:nvPr/>
            </p:nvSpPr>
            <p:spPr>
              <a:xfrm>
                <a:off x="837660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3" name="Rectangle 442"/>
              <p:cNvSpPr/>
              <p:nvPr/>
            </p:nvSpPr>
            <p:spPr>
              <a:xfrm>
                <a:off x="913890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4" name="Rectangle 443"/>
              <p:cNvSpPr/>
              <p:nvPr/>
            </p:nvSpPr>
            <p:spPr>
              <a:xfrm>
                <a:off x="990119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5" name="Rectangle 444"/>
              <p:cNvSpPr/>
              <p:nvPr/>
            </p:nvSpPr>
            <p:spPr>
              <a:xfrm>
                <a:off x="106952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6" name="Rectangle 445"/>
              <p:cNvSpPr/>
              <p:nvPr/>
            </p:nvSpPr>
            <p:spPr>
              <a:xfrm>
                <a:off x="1145755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7" name="Rectangle 446"/>
              <p:cNvSpPr/>
              <p:nvPr/>
            </p:nvSpPr>
            <p:spPr>
              <a:xfrm>
                <a:off x="122198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8" name="Rectangle 447"/>
              <p:cNvSpPr/>
              <p:nvPr/>
            </p:nvSpPr>
            <p:spPr>
              <a:xfrm>
                <a:off x="1298214" y="3746369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9" name="Rectangle 448"/>
              <p:cNvSpPr/>
              <p:nvPr/>
            </p:nvSpPr>
            <p:spPr>
              <a:xfrm>
                <a:off x="148419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0" name="Rectangle 449"/>
              <p:cNvSpPr/>
              <p:nvPr/>
            </p:nvSpPr>
            <p:spPr>
              <a:xfrm>
                <a:off x="22464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1" name="Rectangle 450"/>
              <p:cNvSpPr/>
              <p:nvPr/>
            </p:nvSpPr>
            <p:spPr>
              <a:xfrm>
                <a:off x="30087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2" name="Rectangle 451"/>
              <p:cNvSpPr/>
              <p:nvPr/>
            </p:nvSpPr>
            <p:spPr>
              <a:xfrm>
                <a:off x="37710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3" name="Rectangle 452"/>
              <p:cNvSpPr/>
              <p:nvPr/>
            </p:nvSpPr>
            <p:spPr>
              <a:xfrm>
                <a:off x="45333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4" name="Rectangle 453"/>
              <p:cNvSpPr/>
              <p:nvPr/>
            </p:nvSpPr>
            <p:spPr>
              <a:xfrm>
                <a:off x="52956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5" name="Rectangle 454"/>
              <p:cNvSpPr/>
              <p:nvPr/>
            </p:nvSpPr>
            <p:spPr>
              <a:xfrm>
                <a:off x="60579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6" name="Rectangle 455"/>
              <p:cNvSpPr/>
              <p:nvPr/>
            </p:nvSpPr>
            <p:spPr>
              <a:xfrm>
                <a:off x="682025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7" name="Rectangle 456"/>
              <p:cNvSpPr/>
              <p:nvPr/>
            </p:nvSpPr>
            <p:spPr>
              <a:xfrm>
                <a:off x="759843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8" name="Rectangle 457"/>
              <p:cNvSpPr/>
              <p:nvPr/>
            </p:nvSpPr>
            <p:spPr>
              <a:xfrm>
                <a:off x="836073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9" name="Rectangle 458"/>
              <p:cNvSpPr/>
              <p:nvPr/>
            </p:nvSpPr>
            <p:spPr>
              <a:xfrm>
                <a:off x="912302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0" name="Rectangle 459"/>
              <p:cNvSpPr/>
              <p:nvPr/>
            </p:nvSpPr>
            <p:spPr>
              <a:xfrm>
                <a:off x="988532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1" name="Rectangle 460"/>
              <p:cNvSpPr/>
              <p:nvPr/>
            </p:nvSpPr>
            <p:spPr>
              <a:xfrm>
                <a:off x="1067938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2" name="Rectangle 461"/>
              <p:cNvSpPr/>
              <p:nvPr/>
            </p:nvSpPr>
            <p:spPr>
              <a:xfrm>
                <a:off x="1144167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3" name="Rectangle 462"/>
              <p:cNvSpPr/>
              <p:nvPr/>
            </p:nvSpPr>
            <p:spPr>
              <a:xfrm>
                <a:off x="122039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4" name="Rectangle 463"/>
              <p:cNvSpPr/>
              <p:nvPr/>
            </p:nvSpPr>
            <p:spPr>
              <a:xfrm>
                <a:off x="1296626" y="3816208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5" name="Rectangle 464"/>
              <p:cNvSpPr/>
              <p:nvPr/>
            </p:nvSpPr>
            <p:spPr>
              <a:xfrm>
                <a:off x="148419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6" name="Rectangle 465"/>
              <p:cNvSpPr/>
              <p:nvPr/>
            </p:nvSpPr>
            <p:spPr>
              <a:xfrm>
                <a:off x="22464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7" name="Rectangle 466"/>
              <p:cNvSpPr/>
              <p:nvPr/>
            </p:nvSpPr>
            <p:spPr>
              <a:xfrm>
                <a:off x="30087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8" name="Rectangle 467"/>
              <p:cNvSpPr/>
              <p:nvPr/>
            </p:nvSpPr>
            <p:spPr>
              <a:xfrm>
                <a:off x="37710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9" name="Rectangle 468"/>
              <p:cNvSpPr/>
              <p:nvPr/>
            </p:nvSpPr>
            <p:spPr>
              <a:xfrm>
                <a:off x="45333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0" name="Rectangle 469"/>
              <p:cNvSpPr/>
              <p:nvPr/>
            </p:nvSpPr>
            <p:spPr>
              <a:xfrm>
                <a:off x="52956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1" name="Rectangle 470"/>
              <p:cNvSpPr/>
              <p:nvPr/>
            </p:nvSpPr>
            <p:spPr>
              <a:xfrm>
                <a:off x="60579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2" name="Rectangle 471"/>
              <p:cNvSpPr/>
              <p:nvPr/>
            </p:nvSpPr>
            <p:spPr>
              <a:xfrm>
                <a:off x="682025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3" name="Rectangle 472"/>
              <p:cNvSpPr/>
              <p:nvPr/>
            </p:nvSpPr>
            <p:spPr>
              <a:xfrm>
                <a:off x="759843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4" name="Rectangle 473"/>
              <p:cNvSpPr/>
              <p:nvPr/>
            </p:nvSpPr>
            <p:spPr>
              <a:xfrm>
                <a:off x="836073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5" name="Rectangle 474"/>
              <p:cNvSpPr/>
              <p:nvPr/>
            </p:nvSpPr>
            <p:spPr>
              <a:xfrm>
                <a:off x="912302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6" name="Rectangle 475"/>
              <p:cNvSpPr/>
              <p:nvPr/>
            </p:nvSpPr>
            <p:spPr>
              <a:xfrm>
                <a:off x="988532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7" name="Rectangle 476"/>
              <p:cNvSpPr/>
              <p:nvPr/>
            </p:nvSpPr>
            <p:spPr>
              <a:xfrm>
                <a:off x="1067938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8" name="Rectangle 477"/>
              <p:cNvSpPr/>
              <p:nvPr/>
            </p:nvSpPr>
            <p:spPr>
              <a:xfrm>
                <a:off x="1144167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79" name="Rectangle 478"/>
              <p:cNvSpPr/>
              <p:nvPr/>
            </p:nvSpPr>
            <p:spPr>
              <a:xfrm>
                <a:off x="122039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0" name="Rectangle 479"/>
              <p:cNvSpPr/>
              <p:nvPr/>
            </p:nvSpPr>
            <p:spPr>
              <a:xfrm>
                <a:off x="1296626" y="3892396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1" name="Rectangle 480"/>
              <p:cNvSpPr/>
              <p:nvPr/>
            </p:nvSpPr>
            <p:spPr>
              <a:xfrm>
                <a:off x="148419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2" name="Rectangle 481"/>
              <p:cNvSpPr/>
              <p:nvPr/>
            </p:nvSpPr>
            <p:spPr>
              <a:xfrm>
                <a:off x="22464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3" name="Rectangle 482"/>
              <p:cNvSpPr/>
              <p:nvPr/>
            </p:nvSpPr>
            <p:spPr>
              <a:xfrm>
                <a:off x="30087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4" name="Rectangle 483"/>
              <p:cNvSpPr/>
              <p:nvPr/>
            </p:nvSpPr>
            <p:spPr>
              <a:xfrm>
                <a:off x="37710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5" name="Rectangle 484"/>
              <p:cNvSpPr/>
              <p:nvPr/>
            </p:nvSpPr>
            <p:spPr>
              <a:xfrm>
                <a:off x="45333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6" name="Rectangle 485"/>
              <p:cNvSpPr/>
              <p:nvPr/>
            </p:nvSpPr>
            <p:spPr>
              <a:xfrm>
                <a:off x="52956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7" name="Rectangle 486"/>
              <p:cNvSpPr/>
              <p:nvPr/>
            </p:nvSpPr>
            <p:spPr>
              <a:xfrm>
                <a:off x="60579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8" name="Rectangle 487"/>
              <p:cNvSpPr/>
              <p:nvPr/>
            </p:nvSpPr>
            <p:spPr>
              <a:xfrm>
                <a:off x="682025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89" name="Rectangle 488"/>
              <p:cNvSpPr/>
              <p:nvPr/>
            </p:nvSpPr>
            <p:spPr>
              <a:xfrm>
                <a:off x="759843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0" name="Rectangle 489"/>
              <p:cNvSpPr/>
              <p:nvPr/>
            </p:nvSpPr>
            <p:spPr>
              <a:xfrm>
                <a:off x="836073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1" name="Rectangle 490"/>
              <p:cNvSpPr/>
              <p:nvPr/>
            </p:nvSpPr>
            <p:spPr>
              <a:xfrm>
                <a:off x="912302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2" name="Rectangle 491"/>
              <p:cNvSpPr/>
              <p:nvPr/>
            </p:nvSpPr>
            <p:spPr>
              <a:xfrm>
                <a:off x="988532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3" name="Rectangle 492"/>
              <p:cNvSpPr/>
              <p:nvPr/>
            </p:nvSpPr>
            <p:spPr>
              <a:xfrm>
                <a:off x="1067938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4" name="Rectangle 493"/>
              <p:cNvSpPr/>
              <p:nvPr/>
            </p:nvSpPr>
            <p:spPr>
              <a:xfrm>
                <a:off x="1144167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5" name="Rectangle 494"/>
              <p:cNvSpPr/>
              <p:nvPr/>
            </p:nvSpPr>
            <p:spPr>
              <a:xfrm>
                <a:off x="122039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6" name="Rectangle 495"/>
              <p:cNvSpPr/>
              <p:nvPr/>
            </p:nvSpPr>
            <p:spPr>
              <a:xfrm>
                <a:off x="1296626" y="3974934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7" name="Rectangle 496"/>
              <p:cNvSpPr/>
              <p:nvPr/>
            </p:nvSpPr>
            <p:spPr>
              <a:xfrm>
                <a:off x="148419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8" name="Rectangle 497"/>
              <p:cNvSpPr/>
              <p:nvPr/>
            </p:nvSpPr>
            <p:spPr>
              <a:xfrm>
                <a:off x="22464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99" name="Rectangle 498"/>
              <p:cNvSpPr/>
              <p:nvPr/>
            </p:nvSpPr>
            <p:spPr>
              <a:xfrm>
                <a:off x="30087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0" name="Rectangle 499"/>
              <p:cNvSpPr/>
              <p:nvPr/>
            </p:nvSpPr>
            <p:spPr>
              <a:xfrm>
                <a:off x="37710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1" name="Rectangle 500"/>
              <p:cNvSpPr/>
              <p:nvPr/>
            </p:nvSpPr>
            <p:spPr>
              <a:xfrm>
                <a:off x="45333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2" name="Rectangle 501"/>
              <p:cNvSpPr/>
              <p:nvPr/>
            </p:nvSpPr>
            <p:spPr>
              <a:xfrm>
                <a:off x="52956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3" name="Rectangle 502"/>
              <p:cNvSpPr/>
              <p:nvPr/>
            </p:nvSpPr>
            <p:spPr>
              <a:xfrm>
                <a:off x="60579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4" name="Rectangle 503"/>
              <p:cNvSpPr/>
              <p:nvPr/>
            </p:nvSpPr>
            <p:spPr>
              <a:xfrm>
                <a:off x="682025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5" name="Rectangle 504"/>
              <p:cNvSpPr/>
              <p:nvPr/>
            </p:nvSpPr>
            <p:spPr>
              <a:xfrm>
                <a:off x="759843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6" name="Rectangle 505"/>
              <p:cNvSpPr/>
              <p:nvPr/>
            </p:nvSpPr>
            <p:spPr>
              <a:xfrm>
                <a:off x="836073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7" name="Rectangle 506"/>
              <p:cNvSpPr/>
              <p:nvPr/>
            </p:nvSpPr>
            <p:spPr>
              <a:xfrm>
                <a:off x="912302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8" name="Rectangle 507"/>
              <p:cNvSpPr/>
              <p:nvPr/>
            </p:nvSpPr>
            <p:spPr>
              <a:xfrm>
                <a:off x="988532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09" name="Rectangle 508"/>
              <p:cNvSpPr/>
              <p:nvPr/>
            </p:nvSpPr>
            <p:spPr>
              <a:xfrm>
                <a:off x="1067938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0" name="Rectangle 509"/>
              <p:cNvSpPr/>
              <p:nvPr/>
            </p:nvSpPr>
            <p:spPr>
              <a:xfrm>
                <a:off x="1144167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1" name="Rectangle 510"/>
              <p:cNvSpPr/>
              <p:nvPr/>
            </p:nvSpPr>
            <p:spPr>
              <a:xfrm>
                <a:off x="122039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2" name="Rectangle 511"/>
              <p:cNvSpPr/>
              <p:nvPr/>
            </p:nvSpPr>
            <p:spPr>
              <a:xfrm>
                <a:off x="1296626" y="4051122"/>
                <a:ext cx="76229" cy="7618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14" name="Group 513"/>
            <p:cNvGrpSpPr/>
            <p:nvPr/>
          </p:nvGrpSpPr>
          <p:grpSpPr>
            <a:xfrm>
              <a:off x="1824820" y="68309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15" name="Rectangle 514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6" name="Rectangle 515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7" name="Rectangle 516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8" name="Rectangle 517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19" name="Rectangle 518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0" name="Rectangle 519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1" name="Rectangle 520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2" name="Rectangle 521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3" name="Rectangle 522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4" name="Rectangle 523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5" name="Rectangle 524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6" name="Rectangle 525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7" name="Rectangle 526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8" name="Rectangle 527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29" name="Rectangle 528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0" name="Rectangle 529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1" name="Rectangle 530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2" name="Rectangle 531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3" name="Rectangle 532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4" name="Rectangle 533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5" name="Rectangle 534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6" name="Rectangle 535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7" name="Rectangle 536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8" name="Rectangle 537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0" name="Rectangle 539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1" name="Rectangle 540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2" name="Rectangle 541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3" name="Rectangle 542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4" name="Rectangle 543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5" name="Rectangle 544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6" name="Rectangle 545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8" name="Rectangle 547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49" name="Rectangle 548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0" name="Rectangle 549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1" name="Rectangle 550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4" name="Rectangle 553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5" name="Rectangle 554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6" name="Rectangle 555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7" name="Rectangle 556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8" name="Rectangle 557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59" name="Rectangle 558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0" name="Rectangle 559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1" name="Rectangle 560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2" name="Rectangle 561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3" name="Rectangle 562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4" name="Rectangle 563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5" name="Rectangle 564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6" name="Rectangle 565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7" name="Rectangle 566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8" name="Rectangle 567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" name="Rectangle 568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" name="Rectangle 569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" name="Rectangle 570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" name="Rectangle 571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" name="Rectangle 572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" name="Rectangle 573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" name="Rectangle 574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" name="Rectangle 575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" name="Rectangle 576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" name="Rectangle 577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" name="Rectangle 578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" name="Rectangle 579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" name="Rectangle 580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" name="Rectangle 581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" name="Rectangle 582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" name="Rectangle 583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" name="Rectangle 584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" name="Rectangle 585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" name="Rectangle 586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" name="Rectangle 587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" name="Rectangle 588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" name="Rectangle 589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" name="Rectangle 590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" name="Rectangle 591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" name="Rectangle 593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" name="Rectangle 594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" name="Rectangle 595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" name="Rectangle 596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" name="Rectangle 597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" name="Rectangle 598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" name="Rectangle 599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" name="Rectangle 600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" name="Rectangle 601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" name="Rectangle 602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" name="Rectangle 603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" name="Rectangle 604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" name="Rectangle 605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" name="Rectangle 606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" name="Rectangle 607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" name="Rectangle 608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" name="Rectangle 609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" name="Rectangle 610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" name="Rectangle 611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" name="Rectangle 612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" name="Rectangle 613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" name="Rectangle 614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" name="Rectangle 615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" name="Rectangle 616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" name="Rectangle 617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" name="Rectangle 618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" name="Rectangle 619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" name="Rectangle 620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" name="Rectangle 621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" name="Rectangle 622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" name="Rectangle 623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" name="Rectangle 624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" name="Rectangle 625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" name="Rectangle 626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" name="Rectangle 627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" name="Rectangle 628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" name="Rectangle 629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" name="Rectangle 630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" name="Rectangle 631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" name="Rectangle 632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" name="Rectangle 633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" name="Rectangle 634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" name="Rectangle 635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" name="Rectangle 636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" name="Rectangle 637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" name="Rectangle 638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" name="Rectangle 639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" name="Rectangle 640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" name="Rectangle 641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" name="Rectangle 642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" name="Rectangle 643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" name="Rectangle 644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" name="Rectangle 645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" name="Rectangle 646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" name="Rectangle 647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" name="Rectangle 648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" name="Rectangle 649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" name="Rectangle 650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" name="Rectangle 651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" name="Rectangle 652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" name="Rectangle 653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" name="Rectangle 654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" name="Rectangle 655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" name="Rectangle 656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" name="Rectangle 657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" name="Rectangle 658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" name="Rectangle 659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" name="Rectangle 660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" name="Rectangle 661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" name="Rectangle 662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" name="Rectangle 663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" name="Rectangle 664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" name="Rectangle 665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" name="Rectangle 666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" name="Rectangle 667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" name="Rectangle 668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" name="Rectangle 669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" name="Rectangle 670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" name="Rectangle 671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" name="Rectangle 672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" name="Rectangle 673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" name="Rectangle 674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" name="Rectangle 675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" name="Rectangle 676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" name="Rectangle 677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" name="Rectangle 678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" name="Rectangle 679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" name="Rectangle 680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" name="Rectangle 681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" name="Rectangle 682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" name="Rectangle 683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" name="Rectangle 684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" name="Rectangle 685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" name="Rectangle 686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" name="Rectangle 687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" name="Rectangle 688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" name="Rectangle 689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" name="Rectangle 690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" name="Rectangle 691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" name="Rectangle 692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" name="Rectangle 694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" name="Rectangle 695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" name="Rectangle 696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" name="Rectangle 697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" name="Rectangle 698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" name="Rectangle 699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" name="Rectangle 700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" name="Rectangle 701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" name="Rectangle 702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" name="Rectangle 703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" name="Rectangle 704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" name="Rectangle 705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" name="Rectangle 706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" name="Rectangle 707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" name="Rectangle 708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" name="Rectangle 709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" name="Rectangle 710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" name="Rectangle 711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" name="Rectangle 712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" name="Rectangle 713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" name="Rectangle 714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" name="Rectangle 715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" name="Rectangle 716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" name="Rectangle 717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" name="Rectangle 718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" name="Rectangle 719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" name="Rectangle 720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" name="Rectangle 721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" name="Rectangle 722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" name="Rectangle 723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" name="Rectangle 724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" name="Rectangle 725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" name="Rectangle 726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" name="Rectangle 727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" name="Rectangle 728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" name="Rectangle 729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" name="Rectangle 731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" name="Rectangle 732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" name="Rectangle 733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" name="Rectangle 734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" name="Rectangle 735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" name="Rectangle 736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" name="Rectangle 737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" name="Rectangle 738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" name="Rectangle 739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" name="Rectangle 740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" name="Rectangle 742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" name="Rectangle 743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" name="Rectangle 744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" name="Rectangle 745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" name="Rectangle 746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" name="Rectangle 747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" name="Rectangle 748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" name="Rectangle 749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" name="Rectangle 750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" name="Rectangle 751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" name="Rectangle 752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" name="Rectangle 753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" name="Rectangle 754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" name="Rectangle 755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" name="Rectangle 756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" name="Rectangle 757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" name="Rectangle 758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" name="Rectangle 759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" name="Rectangle 760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" name="Rectangle 761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" name="Rectangle 762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" name="Rectangle 763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" name="Rectangle 764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" name="Rectangle 765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" name="Rectangle 766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" name="Rectangle 767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" name="Rectangle 768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" name="Rectangle 769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71" name="Group 770"/>
            <p:cNvGrpSpPr/>
            <p:nvPr/>
          </p:nvGrpSpPr>
          <p:grpSpPr>
            <a:xfrm>
              <a:off x="3044588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72" name="Rectangle 77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" name="Rectangle 77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" name="Rectangle 77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" name="Rectangle 77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" name="Rectangle 77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" name="Rectangle 77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" name="Rectangle 77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" name="Rectangle 77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" name="Rectangle 77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" name="Rectangle 78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" name="Rectangle 78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" name="Rectangle 78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" name="Rectangle 78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" name="Rectangle 78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" name="Rectangle 78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" name="Rectangle 78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" name="Rectangle 78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" name="Rectangle 78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" name="Rectangle 78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" name="Rectangle 79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" name="Rectangle 79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" name="Rectangle 79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" name="Rectangle 79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" name="Rectangle 79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" name="Rectangle 79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" name="Rectangle 79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" name="Rectangle 79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" name="Rectangle 79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" name="Rectangle 79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" name="Rectangle 80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" name="Rectangle 80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" name="Rectangle 80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" name="Rectangle 80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" name="Rectangle 80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" name="Rectangle 80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" name="Rectangle 80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" name="Rectangle 80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" name="Rectangle 80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" name="Rectangle 80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" name="Rectangle 81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" name="Rectangle 81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" name="Rectangle 81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" name="Rectangle 81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" name="Rectangle 81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" name="Rectangle 81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" name="Rectangle 81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" name="Rectangle 81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" name="Rectangle 81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" name="Rectangle 81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" name="Rectangle 82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" name="Rectangle 82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" name="Rectangle 82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" name="Rectangle 82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" name="Rectangle 82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" name="Rectangle 82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" name="Rectangle 82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8" name="Rectangle 82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9" name="Rectangle 82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0" name="Rectangle 82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1" name="Rectangle 83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2" name="Rectangle 83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3" name="Rectangle 83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4" name="Rectangle 83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5" name="Rectangle 83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6" name="Rectangle 83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7" name="Rectangle 83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8" name="Rectangle 83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9" name="Rectangle 83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0" name="Rectangle 83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1" name="Rectangle 84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2" name="Rectangle 84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3" name="Rectangle 84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4" name="Rectangle 84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5" name="Rectangle 84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6" name="Rectangle 84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7" name="Rectangle 84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8" name="Rectangle 84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9" name="Rectangle 84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0" name="Rectangle 84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1" name="Rectangle 85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2" name="Rectangle 85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3" name="Rectangle 85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4" name="Rectangle 85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5" name="Rectangle 85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6" name="Rectangle 85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7" name="Rectangle 85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8" name="Rectangle 85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9" name="Rectangle 85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0" name="Rectangle 85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1" name="Rectangle 86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2" name="Rectangle 86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3" name="Rectangle 86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4" name="Rectangle 86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5" name="Rectangle 86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6" name="Rectangle 86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7" name="Rectangle 86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8" name="Rectangle 86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9" name="Rectangle 86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0" name="Rectangle 86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1" name="Rectangle 87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2" name="Rectangle 87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3" name="Rectangle 87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4" name="Rectangle 87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5" name="Rectangle 87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6" name="Rectangle 87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7" name="Rectangle 87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8" name="Rectangle 87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9" name="Rectangle 87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0" name="Rectangle 87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1" name="Rectangle 88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2" name="Rectangle 88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3" name="Rectangle 88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4" name="Rectangle 88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5" name="Rectangle 88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6" name="Rectangle 88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7" name="Rectangle 88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8" name="Rectangle 88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9" name="Rectangle 88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0" name="Rectangle 88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1" name="Rectangle 89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2" name="Rectangle 89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3" name="Rectangle 89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4" name="Rectangle 89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6" name="Rectangle 89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7" name="Rectangle 89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99" name="Rectangle 89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0" name="Rectangle 89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2" name="Rectangle 90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3" name="Rectangle 90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4" name="Rectangle 90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5" name="Rectangle 90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6" name="Rectangle 90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7" name="Rectangle 90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8" name="Rectangle 90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9" name="Rectangle 90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0" name="Rectangle 90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1" name="Rectangle 91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2" name="Rectangle 91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3" name="Rectangle 91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4" name="Rectangle 91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5" name="Rectangle 91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6" name="Rectangle 91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7" name="Rectangle 91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8" name="Rectangle 91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9" name="Rectangle 91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0" name="Rectangle 91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1" name="Rectangle 92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2" name="Rectangle 92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3" name="Rectangle 92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4" name="Rectangle 92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5" name="Rectangle 92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6" name="Rectangle 92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7" name="Rectangle 92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8" name="Rectangle 92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9" name="Rectangle 92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0" name="Rectangle 92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1" name="Rectangle 93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2" name="Rectangle 93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3" name="Rectangle 93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4" name="Rectangle 93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5" name="Rectangle 93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6" name="Rectangle 93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7" name="Rectangle 93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8" name="Rectangle 93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39" name="Rectangle 93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0" name="Rectangle 93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1" name="Rectangle 94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2" name="Rectangle 94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3" name="Rectangle 94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4" name="Rectangle 94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5" name="Rectangle 94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6" name="Rectangle 94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7" name="Rectangle 94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8" name="Rectangle 94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9" name="Rectangle 94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0" name="Rectangle 94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1" name="Rectangle 95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2" name="Rectangle 95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3" name="Rectangle 95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4" name="Rectangle 95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5" name="Rectangle 95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6" name="Rectangle 95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7" name="Rectangle 95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8" name="Rectangle 95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9" name="Rectangle 95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0" name="Rectangle 95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1" name="Rectangle 96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2" name="Rectangle 96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3" name="Rectangle 96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4" name="Rectangle 96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5" name="Rectangle 96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6" name="Rectangle 96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7" name="Rectangle 96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8" name="Rectangle 96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9" name="Rectangle 96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0" name="Rectangle 96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1" name="Rectangle 97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2" name="Rectangle 97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3" name="Rectangle 97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4" name="Rectangle 97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5" name="Rectangle 97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6" name="Rectangle 97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7" name="Rectangle 97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8" name="Rectangle 97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79" name="Rectangle 97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0" name="Rectangle 97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1" name="Rectangle 98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2" name="Rectangle 98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3" name="Rectangle 98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4" name="Rectangle 98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5" name="Rectangle 98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6" name="Rectangle 98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7" name="Rectangle 98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8" name="Rectangle 98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9" name="Rectangle 98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0" name="Rectangle 98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1" name="Rectangle 99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2" name="Rectangle 99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3" name="Rectangle 99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4" name="Rectangle 99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5" name="Rectangle 99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6" name="Rectangle 99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7" name="Rectangle 99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8" name="Rectangle 99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9" name="Rectangle 99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0" name="Rectangle 99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1" name="Rectangle 100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2" name="Rectangle 100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3" name="Rectangle 100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4" name="Rectangle 100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5" name="Rectangle 100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6" name="Rectangle 100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7" name="Rectangle 100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8" name="Rectangle 100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9" name="Rectangle 100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0" name="Rectangle 100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1" name="Rectangle 101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2" name="Rectangle 101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3" name="Rectangle 101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4" name="Rectangle 101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5" name="Rectangle 101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6" name="Rectangle 101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7" name="Rectangle 101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8" name="Rectangle 101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19" name="Rectangle 101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0" name="Rectangle 101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1" name="Rectangle 102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2" name="Rectangle 102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3" name="Rectangle 102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4" name="Rectangle 102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5" name="Rectangle 102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6" name="Rectangle 102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7" name="Rectangle 102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028" name="Group 1027"/>
            <p:cNvGrpSpPr/>
            <p:nvPr/>
          </p:nvGrpSpPr>
          <p:grpSpPr>
            <a:xfrm>
              <a:off x="4264858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029" name="Rectangle 102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0" name="Rectangle 102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1" name="Rectangle 103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2" name="Rectangle 103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3" name="Rectangle 103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4" name="Rectangle 103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5" name="Rectangle 103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6" name="Rectangle 103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7" name="Rectangle 103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8" name="Rectangle 103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9" name="Rectangle 103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0" name="Rectangle 103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1" name="Rectangle 104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2" name="Rectangle 104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3" name="Rectangle 104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4" name="Rectangle 104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5" name="Rectangle 104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6" name="Rectangle 104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7" name="Rectangle 104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8" name="Rectangle 104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9" name="Rectangle 104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0" name="Rectangle 104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1" name="Rectangle 105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2" name="Rectangle 105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3" name="Rectangle 105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4" name="Rectangle 105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5" name="Rectangle 105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6" name="Rectangle 105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7" name="Rectangle 105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8" name="Rectangle 105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59" name="Rectangle 105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0" name="Rectangle 105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1" name="Rectangle 106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2" name="Rectangle 106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3" name="Rectangle 106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4" name="Rectangle 106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5" name="Rectangle 106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6" name="Rectangle 106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7" name="Rectangle 106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8" name="Rectangle 106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69" name="Rectangle 106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0" name="Rectangle 106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1" name="Rectangle 107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2" name="Rectangle 107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3" name="Rectangle 107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4" name="Rectangle 107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5" name="Rectangle 107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6" name="Rectangle 107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7" name="Rectangle 107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8" name="Rectangle 107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79" name="Rectangle 107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0" name="Rectangle 107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1" name="Rectangle 108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2" name="Rectangle 108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3" name="Rectangle 108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4" name="Rectangle 108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5" name="Rectangle 108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6" name="Rectangle 108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7" name="Rectangle 108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8" name="Rectangle 108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9" name="Rectangle 108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0" name="Rectangle 108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1" name="Rectangle 109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2" name="Rectangle 109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3" name="Rectangle 109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4" name="Rectangle 109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5" name="Rectangle 109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6" name="Rectangle 109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7" name="Rectangle 109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8" name="Rectangle 109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99" name="Rectangle 109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0" name="Rectangle 109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1" name="Rectangle 110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2" name="Rectangle 110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3" name="Rectangle 110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4" name="Rectangle 110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5" name="Rectangle 110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6" name="Rectangle 110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7" name="Rectangle 110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8" name="Rectangle 110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9" name="Rectangle 110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0" name="Rectangle 110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1" name="Rectangle 111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2" name="Rectangle 111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3" name="Rectangle 111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4" name="Rectangle 111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5" name="Rectangle 111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6" name="Rectangle 111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7" name="Rectangle 111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8" name="Rectangle 111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9" name="Rectangle 111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0" name="Rectangle 111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1" name="Rectangle 112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2" name="Rectangle 112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3" name="Rectangle 112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4" name="Rectangle 112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5" name="Rectangle 112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6" name="Rectangle 112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7" name="Rectangle 112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8" name="Rectangle 112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9" name="Rectangle 112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0" name="Rectangle 112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1" name="Rectangle 113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2" name="Rectangle 113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3" name="Rectangle 113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4" name="Rectangle 113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5" name="Rectangle 113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6" name="Rectangle 113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7" name="Rectangle 113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8" name="Rectangle 113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39" name="Rectangle 113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0" name="Rectangle 113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1" name="Rectangle 114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2" name="Rectangle 114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3" name="Rectangle 114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4" name="Rectangle 114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5" name="Rectangle 114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6" name="Rectangle 114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7" name="Rectangle 114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8" name="Rectangle 114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9" name="Rectangle 114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0" name="Rectangle 114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1" name="Rectangle 115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2" name="Rectangle 115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3" name="Rectangle 115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4" name="Rectangle 115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5" name="Rectangle 115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6" name="Rectangle 115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7" name="Rectangle 115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8" name="Rectangle 115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9" name="Rectangle 115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0" name="Rectangle 115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1" name="Rectangle 116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2" name="Rectangle 116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3" name="Rectangle 116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4" name="Rectangle 116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5" name="Rectangle 116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6" name="Rectangle 116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7" name="Rectangle 116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8" name="Rectangle 116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9" name="Rectangle 116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0" name="Rectangle 116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1" name="Rectangle 117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2" name="Rectangle 117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3" name="Rectangle 117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4" name="Rectangle 117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5" name="Rectangle 117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6" name="Rectangle 117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7" name="Rectangle 117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8" name="Rectangle 117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79" name="Rectangle 117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0" name="Rectangle 117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1" name="Rectangle 118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2" name="Rectangle 118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3" name="Rectangle 118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4" name="Rectangle 118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5" name="Rectangle 118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6" name="Rectangle 118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7" name="Rectangle 118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8" name="Rectangle 118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9" name="Rectangle 118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0" name="Rectangle 118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1" name="Rectangle 119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2" name="Rectangle 119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3" name="Rectangle 119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4" name="Rectangle 119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5" name="Rectangle 119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6" name="Rectangle 119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7" name="Rectangle 119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8" name="Rectangle 119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9" name="Rectangle 119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0" name="Rectangle 119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1" name="Rectangle 120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2" name="Rectangle 120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3" name="Rectangle 120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4" name="Rectangle 120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5" name="Rectangle 120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6" name="Rectangle 120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7" name="Rectangle 120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8" name="Rectangle 120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9" name="Rectangle 120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0" name="Rectangle 120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1" name="Rectangle 121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2" name="Rectangle 121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3" name="Rectangle 121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4" name="Rectangle 121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5" name="Rectangle 121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6" name="Rectangle 121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7" name="Rectangle 121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8" name="Rectangle 121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19" name="Rectangle 121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0" name="Rectangle 121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1" name="Rectangle 122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2" name="Rectangle 122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3" name="Rectangle 122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4" name="Rectangle 122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5" name="Rectangle 122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6" name="Rectangle 122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7" name="Rectangle 122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8" name="Rectangle 122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9" name="Rectangle 122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0" name="Rectangle 122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1" name="Rectangle 123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2" name="Rectangle 123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3" name="Rectangle 123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4" name="Rectangle 123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5" name="Rectangle 123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6" name="Rectangle 123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7" name="Rectangle 123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8" name="Rectangle 123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9" name="Rectangle 123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0" name="Rectangle 123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1" name="Rectangle 124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2" name="Rectangle 124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3" name="Rectangle 124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4" name="Rectangle 124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5" name="Rectangle 124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6" name="Rectangle 124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7" name="Rectangle 124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8" name="Rectangle 124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9" name="Rectangle 124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0" name="Rectangle 124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1" name="Rectangle 125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2" name="Rectangle 125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3" name="Rectangle 125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4" name="Rectangle 125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5" name="Rectangle 125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6" name="Rectangle 125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7" name="Rectangle 125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8" name="Rectangle 125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59" name="Rectangle 125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0" name="Rectangle 125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1" name="Rectangle 126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2" name="Rectangle 126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3" name="Rectangle 126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4" name="Rectangle 126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5" name="Rectangle 126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6" name="Rectangle 126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7" name="Rectangle 126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8" name="Rectangle 126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9" name="Rectangle 126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0" name="Rectangle 126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1" name="Rectangle 127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2" name="Rectangle 127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3" name="Rectangle 127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4" name="Rectangle 127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5" name="Rectangle 127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6" name="Rectangle 127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7" name="Rectangle 127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8" name="Rectangle 127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9" name="Rectangle 127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0" name="Rectangle 127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1" name="Rectangle 128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2" name="Rectangle 128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3" name="Rectangle 128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4" name="Rectangle 128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285" name="Group 1284"/>
            <p:cNvGrpSpPr/>
            <p:nvPr/>
          </p:nvGrpSpPr>
          <p:grpSpPr>
            <a:xfrm>
              <a:off x="5476097" y="68580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286" name="Rectangle 128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7" name="Rectangle 128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8" name="Rectangle 128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9" name="Rectangle 128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0" name="Rectangle 128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1" name="Rectangle 129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2" name="Rectangle 129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3" name="Rectangle 129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4" name="Rectangle 129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5" name="Rectangle 129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6" name="Rectangle 129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7" name="Rectangle 129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8" name="Rectangle 129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99" name="Rectangle 129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0" name="Rectangle 129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1" name="Rectangle 130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2" name="Rectangle 130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3" name="Rectangle 130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4" name="Rectangle 130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5" name="Rectangle 130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6" name="Rectangle 130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7" name="Rectangle 130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8" name="Rectangle 130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9" name="Rectangle 130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0" name="Rectangle 130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1" name="Rectangle 131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2" name="Rectangle 131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3" name="Rectangle 131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4" name="Rectangle 131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5" name="Rectangle 131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6" name="Rectangle 131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7" name="Rectangle 131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8" name="Rectangle 131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9" name="Rectangle 131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0" name="Rectangle 131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1" name="Rectangle 132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2" name="Rectangle 132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3" name="Rectangle 132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4" name="Rectangle 132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5" name="Rectangle 132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6" name="Rectangle 132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7" name="Rectangle 132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8" name="Rectangle 132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9" name="Rectangle 132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0" name="Rectangle 132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1" name="Rectangle 133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2" name="Rectangle 133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3" name="Rectangle 133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4" name="Rectangle 133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5" name="Rectangle 133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6" name="Rectangle 133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7" name="Rectangle 133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8" name="Rectangle 133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39" name="Rectangle 133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0" name="Rectangle 133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1" name="Rectangle 134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2" name="Rectangle 134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3" name="Rectangle 134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4" name="Rectangle 134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5" name="Rectangle 134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6" name="Rectangle 134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7" name="Rectangle 134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8" name="Rectangle 134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49" name="Rectangle 134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0" name="Rectangle 134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1" name="Rectangle 135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2" name="Rectangle 135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3" name="Rectangle 135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4" name="Rectangle 135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5" name="Rectangle 135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6" name="Rectangle 135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7" name="Rectangle 135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8" name="Rectangle 135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59" name="Rectangle 135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0" name="Rectangle 135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1" name="Rectangle 136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2" name="Rectangle 136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3" name="Rectangle 136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4" name="Rectangle 136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5" name="Rectangle 136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6" name="Rectangle 136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7" name="Rectangle 136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8" name="Rectangle 136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9" name="Rectangle 136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0" name="Rectangle 136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1" name="Rectangle 137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2" name="Rectangle 137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3" name="Rectangle 137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4" name="Rectangle 137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5" name="Rectangle 137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6" name="Rectangle 137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7" name="Rectangle 137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8" name="Rectangle 137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79" name="Rectangle 137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0" name="Rectangle 137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1" name="Rectangle 138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2" name="Rectangle 138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3" name="Rectangle 138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4" name="Rectangle 138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5" name="Rectangle 138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6" name="Rectangle 138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7" name="Rectangle 138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8" name="Rectangle 138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9" name="Rectangle 138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0" name="Rectangle 138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1" name="Rectangle 139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2" name="Rectangle 139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3" name="Rectangle 139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4" name="Rectangle 139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5" name="Rectangle 139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6" name="Rectangle 139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7" name="Rectangle 139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8" name="Rectangle 139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9" name="Rectangle 139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0" name="Rectangle 139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1" name="Rectangle 140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2" name="Rectangle 140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3" name="Rectangle 140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4" name="Rectangle 140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5" name="Rectangle 140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6" name="Rectangle 140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7" name="Rectangle 140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8" name="Rectangle 140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9" name="Rectangle 140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0" name="Rectangle 140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1" name="Rectangle 141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2" name="Rectangle 141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3" name="Rectangle 141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4" name="Rectangle 141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5" name="Rectangle 141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6" name="Rectangle 141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7" name="Rectangle 141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8" name="Rectangle 141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19" name="Rectangle 141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0" name="Rectangle 141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1" name="Rectangle 142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2" name="Rectangle 142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3" name="Rectangle 142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4" name="Rectangle 142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5" name="Rectangle 142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6" name="Rectangle 142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7" name="Rectangle 142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8" name="Rectangle 142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9" name="Rectangle 142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0" name="Rectangle 142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1" name="Rectangle 143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2" name="Rectangle 143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3" name="Rectangle 143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4" name="Rectangle 143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5" name="Rectangle 143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6" name="Rectangle 143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7" name="Rectangle 143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8" name="Rectangle 143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9" name="Rectangle 143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0" name="Rectangle 143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1" name="Rectangle 144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2" name="Rectangle 144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3" name="Rectangle 144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4" name="Rectangle 144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5" name="Rectangle 144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6" name="Rectangle 144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7" name="Rectangle 144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8" name="Rectangle 144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9" name="Rectangle 144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0" name="Rectangle 144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1" name="Rectangle 145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2" name="Rectangle 145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3" name="Rectangle 145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4" name="Rectangle 145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5" name="Rectangle 145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6" name="Rectangle 145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7" name="Rectangle 145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8" name="Rectangle 145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59" name="Rectangle 145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0" name="Rectangle 145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1" name="Rectangle 146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2" name="Rectangle 146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3" name="Rectangle 146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4" name="Rectangle 146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5" name="Rectangle 146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6" name="Rectangle 146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7" name="Rectangle 146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8" name="Rectangle 146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9" name="Rectangle 146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0" name="Rectangle 146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1" name="Rectangle 147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2" name="Rectangle 147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3" name="Rectangle 147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4" name="Rectangle 147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5" name="Rectangle 147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6" name="Rectangle 147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7" name="Rectangle 147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8" name="Rectangle 147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9" name="Rectangle 147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0" name="Rectangle 147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1" name="Rectangle 148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2" name="Rectangle 148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3" name="Rectangle 148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4" name="Rectangle 148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5" name="Rectangle 148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6" name="Rectangle 148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7" name="Rectangle 148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8" name="Rectangle 148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9" name="Rectangle 148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0" name="Rectangle 148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1" name="Rectangle 149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2" name="Rectangle 149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3" name="Rectangle 149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4" name="Rectangle 149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5" name="Rectangle 149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6" name="Rectangle 149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7" name="Rectangle 149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8" name="Rectangle 149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9" name="Rectangle 149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0" name="Rectangle 149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1" name="Rectangle 150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2" name="Rectangle 150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3" name="Rectangle 150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4" name="Rectangle 150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5" name="Rectangle 150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6" name="Rectangle 150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7" name="Rectangle 150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8" name="Rectangle 150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9" name="Rectangle 150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0" name="Rectangle 150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1" name="Rectangle 151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2" name="Rectangle 151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3" name="Rectangle 151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4" name="Rectangle 151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5" name="Rectangle 151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6" name="Rectangle 151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7" name="Rectangle 151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8" name="Rectangle 151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9" name="Rectangle 151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0" name="Rectangle 151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1" name="Rectangle 152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2" name="Rectangle 152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3" name="Rectangle 152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4" name="Rectangle 152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5" name="Rectangle 152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6" name="Rectangle 152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7" name="Rectangle 152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8" name="Rectangle 152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9" name="Rectangle 152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0" name="Rectangle 152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1" name="Rectangle 153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2" name="Rectangle 153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3" name="Rectangle 153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4" name="Rectangle 153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5" name="Rectangle 153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6" name="Rectangle 153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7" name="Rectangle 153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8" name="Rectangle 153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9" name="Rectangle 153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0" name="Rectangle 153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1" name="Rectangle 154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542" name="Rectangle 1541"/>
            <p:cNvSpPr/>
            <p:nvPr/>
          </p:nvSpPr>
          <p:spPr>
            <a:xfrm>
              <a:off x="1812925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6" name="Rectangle 1545"/>
            <p:cNvSpPr/>
            <p:nvPr/>
          </p:nvSpPr>
          <p:spPr>
            <a:xfrm>
              <a:off x="30480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" name="Rectangle 1546"/>
            <p:cNvSpPr/>
            <p:nvPr/>
          </p:nvSpPr>
          <p:spPr>
            <a:xfrm>
              <a:off x="4271963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8" name="Rectangle 1547"/>
            <p:cNvSpPr/>
            <p:nvPr/>
          </p:nvSpPr>
          <p:spPr>
            <a:xfrm>
              <a:off x="54864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9" name="Rectangle 1548"/>
            <p:cNvSpPr/>
            <p:nvPr/>
          </p:nvSpPr>
          <p:spPr>
            <a:xfrm>
              <a:off x="1828800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550" name="Group 1549"/>
            <p:cNvGrpSpPr/>
            <p:nvPr/>
          </p:nvGrpSpPr>
          <p:grpSpPr>
            <a:xfrm>
              <a:off x="6706102" y="683090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551" name="Rectangle 1550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2" name="Rectangle 1551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3" name="Rectangle 1552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4" name="Rectangle 1553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5" name="Rectangle 1554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6" name="Rectangle 1555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7" name="Rectangle 1556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8" name="Rectangle 1557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9" name="Rectangle 1558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0" name="Rectangle 1559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1" name="Rectangle 1560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2" name="Rectangle 1561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3" name="Rectangle 1562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4" name="Rectangle 1563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5" name="Rectangle 1564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6" name="Rectangle 1565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7" name="Rectangle 1566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8" name="Rectangle 1567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9" name="Rectangle 1568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0" name="Rectangle 1569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1" name="Rectangle 1570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2" name="Rectangle 1571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3" name="Rectangle 1572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4" name="Rectangle 1573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5" name="Rectangle 1574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6" name="Rectangle 1575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7" name="Rectangle 1576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8" name="Rectangle 1577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79" name="Rectangle 1578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0" name="Rectangle 1579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1" name="Rectangle 1580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2" name="Rectangle 1581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3" name="Rectangle 1582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4" name="Rectangle 1583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5" name="Rectangle 1584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6" name="Rectangle 1585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7" name="Rectangle 1586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8" name="Rectangle 1587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9" name="Rectangle 1588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0" name="Rectangle 1589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1" name="Rectangle 1590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2" name="Rectangle 1591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3" name="Rectangle 1592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4" name="Rectangle 1593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5" name="Rectangle 1594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6" name="Rectangle 1595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7" name="Rectangle 1596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8" name="Rectangle 1597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9" name="Rectangle 1598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0" name="Rectangle 1599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1" name="Rectangle 1600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2" name="Rectangle 1601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3" name="Rectangle 1602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4" name="Rectangle 1603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5" name="Rectangle 1604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6" name="Rectangle 1605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7" name="Rectangle 1606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8" name="Rectangle 1607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9" name="Rectangle 1608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0" name="Rectangle 1609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1" name="Rectangle 1610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2" name="Rectangle 1611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3" name="Rectangle 1612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4" name="Rectangle 1613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5" name="Rectangle 1614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6" name="Rectangle 1615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7" name="Rectangle 1616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8" name="Rectangle 1617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9" name="Rectangle 1618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0" name="Rectangle 1619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1" name="Rectangle 1620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2" name="Rectangle 1621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3" name="Rectangle 1622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4" name="Rectangle 1623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5" name="Rectangle 1624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6" name="Rectangle 1625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7" name="Rectangle 1626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8" name="Rectangle 1627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9" name="Rectangle 1628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0" name="Rectangle 1629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1" name="Rectangle 1630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2" name="Rectangle 1631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3" name="Rectangle 1632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4" name="Rectangle 1633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5" name="Rectangle 1634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6" name="Rectangle 1635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7" name="Rectangle 1636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8" name="Rectangle 1637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39" name="Rectangle 1638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0" name="Rectangle 1639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1" name="Rectangle 1640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2" name="Rectangle 1641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3" name="Rectangle 1642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4" name="Rectangle 1643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5" name="Rectangle 1644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6" name="Rectangle 1645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7" name="Rectangle 1646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8" name="Rectangle 1647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49" name="Rectangle 1648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0" name="Rectangle 1649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1" name="Rectangle 1650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2" name="Rectangle 1651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3" name="Rectangle 1652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4" name="Rectangle 1653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5" name="Rectangle 1654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6" name="Rectangle 1655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7" name="Rectangle 1656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8" name="Rectangle 1657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59" name="Rectangle 1658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0" name="Rectangle 1659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1" name="Rectangle 1660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2" name="Rectangle 1661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3" name="Rectangle 1662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4" name="Rectangle 1663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5" name="Rectangle 1664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6" name="Rectangle 1665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7" name="Rectangle 1666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8" name="Rectangle 1667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9" name="Rectangle 1668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0" name="Rectangle 1669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1" name="Rectangle 1670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2" name="Rectangle 1671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3" name="Rectangle 1672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4" name="Rectangle 1673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5" name="Rectangle 1674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6" name="Rectangle 1675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7" name="Rectangle 1676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8" name="Rectangle 1677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79" name="Rectangle 1678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0" name="Rectangle 1679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1" name="Rectangle 1680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2" name="Rectangle 1681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3" name="Rectangle 1682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4" name="Rectangle 1683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5" name="Rectangle 1684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6" name="Rectangle 1685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7" name="Rectangle 1686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8" name="Rectangle 1687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89" name="Rectangle 1688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0" name="Rectangle 1689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1" name="Rectangle 1690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2" name="Rectangle 1691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3" name="Rectangle 1692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4" name="Rectangle 1693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5" name="Rectangle 1694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6" name="Rectangle 1695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7" name="Rectangle 1696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8" name="Rectangle 1697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9" name="Rectangle 1698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0" name="Rectangle 1699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1" name="Rectangle 1700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2" name="Rectangle 1701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3" name="Rectangle 1702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4" name="Rectangle 1703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5" name="Rectangle 1704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6" name="Rectangle 1705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7" name="Rectangle 1706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8" name="Rectangle 1707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09" name="Rectangle 1708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0" name="Rectangle 1709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1" name="Rectangle 1710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2" name="Rectangle 1711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3" name="Rectangle 1712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4" name="Rectangle 1713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5" name="Rectangle 1714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6" name="Rectangle 1715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7" name="Rectangle 1716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8" name="Rectangle 1717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19" name="Rectangle 1718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0" name="Rectangle 1719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1" name="Rectangle 1720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2" name="Rectangle 1721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3" name="Rectangle 1722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4" name="Rectangle 1723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5" name="Rectangle 1724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6" name="Rectangle 1725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7" name="Rectangle 1726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8" name="Rectangle 1727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29" name="Rectangle 1728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0" name="Rectangle 1729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1" name="Rectangle 1730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2" name="Rectangle 1731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3" name="Rectangle 1732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4" name="Rectangle 1733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5" name="Rectangle 1734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6" name="Rectangle 1735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7" name="Rectangle 1736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8" name="Rectangle 1737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39" name="Rectangle 1738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0" name="Rectangle 1739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1" name="Rectangle 1740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2" name="Rectangle 1741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3" name="Rectangle 1742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4" name="Rectangle 1743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5" name="Rectangle 1744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6" name="Rectangle 1745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7" name="Rectangle 1746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8" name="Rectangle 1747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49" name="Rectangle 1748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0" name="Rectangle 1749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1" name="Rectangle 1750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2" name="Rectangle 1751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3" name="Rectangle 1752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4" name="Rectangle 1753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5" name="Rectangle 1754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6" name="Rectangle 1755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7" name="Rectangle 1756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8" name="Rectangle 1757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59" name="Rectangle 1758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0" name="Rectangle 1759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1" name="Rectangle 1760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2" name="Rectangle 1761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3" name="Rectangle 1762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4" name="Rectangle 1763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5" name="Rectangle 1764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6" name="Rectangle 1765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7" name="Rectangle 1766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8" name="Rectangle 1767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69" name="Rectangle 1768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0" name="Rectangle 1769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1" name="Rectangle 1770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2" name="Rectangle 1771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3" name="Rectangle 1772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4" name="Rectangle 1773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5" name="Rectangle 1774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6" name="Rectangle 1775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7" name="Rectangle 1776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8" name="Rectangle 1777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79" name="Rectangle 1778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0" name="Rectangle 1779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1" name="Rectangle 1780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2" name="Rectangle 1781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3" name="Rectangle 1782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4" name="Rectangle 1783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5" name="Rectangle 1784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6" name="Rectangle 1785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7" name="Rectangle 1786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8" name="Rectangle 1787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89" name="Rectangle 1788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0" name="Rectangle 1789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1" name="Rectangle 1790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2" name="Rectangle 1791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3" name="Rectangle 1792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4" name="Rectangle 1793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5" name="Rectangle 1794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6" name="Rectangle 1795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7" name="Rectangle 1796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8" name="Rectangle 1797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799" name="Rectangle 1798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0" name="Rectangle 1799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1" name="Rectangle 1800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2" name="Rectangle 1801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3" name="Rectangle 1802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4" name="Rectangle 1803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5" name="Rectangle 1804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06" name="Rectangle 1805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07" name="Rectangle 1806"/>
            <p:cNvSpPr/>
            <p:nvPr/>
          </p:nvSpPr>
          <p:spPr>
            <a:xfrm>
              <a:off x="6694488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08" name="Rectangle 1807"/>
            <p:cNvSpPr/>
            <p:nvPr/>
          </p:nvSpPr>
          <p:spPr>
            <a:xfrm>
              <a:off x="6710363" y="6858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809" name="Group 1808"/>
            <p:cNvGrpSpPr/>
            <p:nvPr/>
          </p:nvGrpSpPr>
          <p:grpSpPr>
            <a:xfrm>
              <a:off x="1828800" y="1854692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1810" name="Rectangle 1809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1" name="Rectangle 1810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2" name="Rectangle 1811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3" name="Rectangle 1812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4" name="Rectangle 1813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5" name="Rectangle 1814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6" name="Rectangle 1815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7" name="Rectangle 1816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8" name="Rectangle 1817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19" name="Rectangle 1818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0" name="Rectangle 1819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1" name="Rectangle 1820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2" name="Rectangle 1821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3" name="Rectangle 1822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4" name="Rectangle 1823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5" name="Rectangle 1824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6" name="Rectangle 1825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7" name="Rectangle 1826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8" name="Rectangle 1827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29" name="Rectangle 1828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0" name="Rectangle 1829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1" name="Rectangle 1830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2" name="Rectangle 1831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3" name="Rectangle 1832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4" name="Rectangle 1833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5" name="Rectangle 1834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6" name="Rectangle 1835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7" name="Rectangle 1836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8" name="Rectangle 1837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39" name="Rectangle 1838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0" name="Rectangle 1839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1" name="Rectangle 1840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2" name="Rectangle 1841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3" name="Rectangle 1842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4" name="Rectangle 1843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5" name="Rectangle 1844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6" name="Rectangle 1845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7" name="Rectangle 1846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8" name="Rectangle 1847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49" name="Rectangle 1848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0" name="Rectangle 1849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1" name="Rectangle 1850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2" name="Rectangle 1851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3" name="Rectangle 1852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4" name="Rectangle 1853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5" name="Rectangle 1854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6" name="Rectangle 1855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7" name="Rectangle 1856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8" name="Rectangle 1857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59" name="Rectangle 1858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0" name="Rectangle 1859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1" name="Rectangle 1860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2" name="Rectangle 1861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3" name="Rectangle 1862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4" name="Rectangle 1863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5" name="Rectangle 1864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6" name="Rectangle 1865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7" name="Rectangle 1866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8" name="Rectangle 1867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69" name="Rectangle 1868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0" name="Rectangle 1869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1" name="Rectangle 1870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2" name="Rectangle 1871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3" name="Rectangle 1872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4" name="Rectangle 1873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5" name="Rectangle 1874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6" name="Rectangle 1875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7" name="Rectangle 1876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8" name="Rectangle 1877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79" name="Rectangle 1878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0" name="Rectangle 1879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1" name="Rectangle 1880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2" name="Rectangle 1881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3" name="Rectangle 1882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4" name="Rectangle 1883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5" name="Rectangle 1884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6" name="Rectangle 1885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7" name="Rectangle 1886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8" name="Rectangle 1887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89" name="Rectangle 1888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0" name="Rectangle 1889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1" name="Rectangle 1890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2" name="Rectangle 1891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3" name="Rectangle 1892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4" name="Rectangle 1893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5" name="Rectangle 1894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6" name="Rectangle 1895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7" name="Rectangle 1896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8" name="Rectangle 1897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899" name="Rectangle 1898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0" name="Rectangle 1899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1" name="Rectangle 1900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2" name="Rectangle 1901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3" name="Rectangle 1902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4" name="Rectangle 1903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5" name="Rectangle 1904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6" name="Rectangle 1905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7" name="Rectangle 1906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8" name="Rectangle 1907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09" name="Rectangle 1908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0" name="Rectangle 1909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1" name="Rectangle 1910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2" name="Rectangle 1911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3" name="Rectangle 1912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4" name="Rectangle 1913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5" name="Rectangle 1914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6" name="Rectangle 1915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7" name="Rectangle 1916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8" name="Rectangle 1917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19" name="Rectangle 1918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0" name="Rectangle 1919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1" name="Rectangle 1920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2" name="Rectangle 1921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3" name="Rectangle 1922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4" name="Rectangle 1923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5" name="Rectangle 1924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6" name="Rectangle 1925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7" name="Rectangle 1926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8" name="Rectangle 1927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29" name="Rectangle 1928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0" name="Rectangle 1929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1" name="Rectangle 1930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2" name="Rectangle 1931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3" name="Rectangle 1932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4" name="Rectangle 1933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5" name="Rectangle 1934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6" name="Rectangle 1935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7" name="Rectangle 1936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8" name="Rectangle 1937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39" name="Rectangle 1938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0" name="Rectangle 1939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1" name="Rectangle 1940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2" name="Rectangle 1941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3" name="Rectangle 1942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4" name="Rectangle 1943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5" name="Rectangle 1944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6" name="Rectangle 1945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7" name="Rectangle 1946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8" name="Rectangle 1947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49" name="Rectangle 1948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0" name="Rectangle 1949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1" name="Rectangle 1950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2" name="Rectangle 1951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3" name="Rectangle 1952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4" name="Rectangle 1953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5" name="Rectangle 1954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6" name="Rectangle 1955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7" name="Rectangle 1956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8" name="Rectangle 1957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59" name="Rectangle 1958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0" name="Rectangle 1959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1" name="Rectangle 1960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2" name="Rectangle 1961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3" name="Rectangle 1962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4" name="Rectangle 1963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5" name="Rectangle 1964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6" name="Rectangle 1965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7" name="Rectangle 1966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8" name="Rectangle 1967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69" name="Rectangle 1968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0" name="Rectangle 1969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1" name="Rectangle 1970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2" name="Rectangle 1971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3" name="Rectangle 1972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4" name="Rectangle 1973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5" name="Rectangle 1974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6" name="Rectangle 1975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7" name="Rectangle 1976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8" name="Rectangle 1977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79" name="Rectangle 1978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0" name="Rectangle 1979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1" name="Rectangle 1980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2" name="Rectangle 1981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3" name="Rectangle 1982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4" name="Rectangle 1983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5" name="Rectangle 1984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6" name="Rectangle 1985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7" name="Rectangle 1986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8" name="Rectangle 1987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89" name="Rectangle 1988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0" name="Rectangle 1989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1" name="Rectangle 1990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2" name="Rectangle 1991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3" name="Rectangle 1992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4" name="Rectangle 1993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5" name="Rectangle 1994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6" name="Rectangle 1995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7" name="Rectangle 1996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8" name="Rectangle 1997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999" name="Rectangle 1998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0" name="Rectangle 1999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1" name="Rectangle 2000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2" name="Rectangle 2001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3" name="Rectangle 2002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4" name="Rectangle 2003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5" name="Rectangle 2004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6" name="Rectangle 2005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7" name="Rectangle 2006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8" name="Rectangle 2007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09" name="Rectangle 2008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0" name="Rectangle 2009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1" name="Rectangle 2010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2" name="Rectangle 2011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3" name="Rectangle 2012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4" name="Rectangle 2013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5" name="Rectangle 2014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6" name="Rectangle 2015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7" name="Rectangle 2016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8" name="Rectangle 2017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19" name="Rectangle 2018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0" name="Rectangle 2019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1" name="Rectangle 2020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2" name="Rectangle 2021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3" name="Rectangle 2022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4" name="Rectangle 2023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5" name="Rectangle 2024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6" name="Rectangle 2025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7" name="Rectangle 2026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8" name="Rectangle 2027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29" name="Rectangle 2028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0" name="Rectangle 2029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1" name="Rectangle 2030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2" name="Rectangle 2031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3" name="Rectangle 2032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4" name="Rectangle 2033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5" name="Rectangle 2034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6" name="Rectangle 2035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7" name="Rectangle 2036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8" name="Rectangle 2037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39" name="Rectangle 2038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0" name="Rectangle 2039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1" name="Rectangle 2040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2" name="Rectangle 2041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3" name="Rectangle 2042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4" name="Rectangle 2043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5" name="Rectangle 2044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6" name="Rectangle 2045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7" name="Rectangle 2046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8" name="Rectangle 2047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49" name="Rectangle 2048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0" name="Rectangle 2049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1" name="Rectangle 2050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2" name="Rectangle 2051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3" name="Rectangle 2052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4" name="Rectangle 2053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5" name="Rectangle 2054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6" name="Rectangle 2055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7" name="Rectangle 2056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8" name="Rectangle 2057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59" name="Rectangle 2058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0" name="Rectangle 2059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1" name="Rectangle 2060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2" name="Rectangle 2061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3" name="Rectangle 2062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4" name="Rectangle 2063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65" name="Rectangle 2064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066" name="Rectangle 2065"/>
            <p:cNvSpPr/>
            <p:nvPr/>
          </p:nvSpPr>
          <p:spPr>
            <a:xfrm>
              <a:off x="1816100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67" name="Rectangle 2066"/>
            <p:cNvSpPr/>
            <p:nvPr/>
          </p:nvSpPr>
          <p:spPr>
            <a:xfrm>
              <a:off x="1833563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68" name="Group 2067"/>
            <p:cNvGrpSpPr/>
            <p:nvPr/>
          </p:nvGrpSpPr>
          <p:grpSpPr>
            <a:xfrm>
              <a:off x="3032077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069" name="Rectangle 206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0" name="Rectangle 206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1" name="Rectangle 207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2" name="Rectangle 207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3" name="Rectangle 207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4" name="Rectangle 207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5" name="Rectangle 207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6" name="Rectangle 207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7" name="Rectangle 207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8" name="Rectangle 207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79" name="Rectangle 207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0" name="Rectangle 207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1" name="Rectangle 208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2" name="Rectangle 208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3" name="Rectangle 208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4" name="Rectangle 208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5" name="Rectangle 208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6" name="Rectangle 208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7" name="Rectangle 208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8" name="Rectangle 208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89" name="Rectangle 208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0" name="Rectangle 208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1" name="Rectangle 209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2" name="Rectangle 209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3" name="Rectangle 209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4" name="Rectangle 209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5" name="Rectangle 209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6" name="Rectangle 209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7" name="Rectangle 209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8" name="Rectangle 209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099" name="Rectangle 209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0" name="Rectangle 209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1" name="Rectangle 210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2" name="Rectangle 210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3" name="Rectangle 210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4" name="Rectangle 210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5" name="Rectangle 210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6" name="Rectangle 210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7" name="Rectangle 210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8" name="Rectangle 210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09" name="Rectangle 210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0" name="Rectangle 210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1" name="Rectangle 211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2" name="Rectangle 211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3" name="Rectangle 211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4" name="Rectangle 211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5" name="Rectangle 211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6" name="Rectangle 211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7" name="Rectangle 211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8" name="Rectangle 211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19" name="Rectangle 211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0" name="Rectangle 211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1" name="Rectangle 212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2" name="Rectangle 212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3" name="Rectangle 212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4" name="Rectangle 212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5" name="Rectangle 212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6" name="Rectangle 212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7" name="Rectangle 212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8" name="Rectangle 212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29" name="Rectangle 212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0" name="Rectangle 212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1" name="Rectangle 213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2" name="Rectangle 213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3" name="Rectangle 213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4" name="Rectangle 213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5" name="Rectangle 213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6" name="Rectangle 213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7" name="Rectangle 213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8" name="Rectangle 213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39" name="Rectangle 213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0" name="Rectangle 213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1" name="Rectangle 214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2" name="Rectangle 214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3" name="Rectangle 214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4" name="Rectangle 214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5" name="Rectangle 214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6" name="Rectangle 214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7" name="Rectangle 214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8" name="Rectangle 214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49" name="Rectangle 214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0" name="Rectangle 214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1" name="Rectangle 215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2" name="Rectangle 215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3" name="Rectangle 215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4" name="Rectangle 215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5" name="Rectangle 215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6" name="Rectangle 215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7" name="Rectangle 215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8" name="Rectangle 215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59" name="Rectangle 215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0" name="Rectangle 215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1" name="Rectangle 216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2" name="Rectangle 216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3" name="Rectangle 216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4" name="Rectangle 216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5" name="Rectangle 216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6" name="Rectangle 216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7" name="Rectangle 216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8" name="Rectangle 216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69" name="Rectangle 216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0" name="Rectangle 216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1" name="Rectangle 217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2" name="Rectangle 217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3" name="Rectangle 217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4" name="Rectangle 217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5" name="Rectangle 217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6" name="Rectangle 217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7" name="Rectangle 217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8" name="Rectangle 217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79" name="Rectangle 217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0" name="Rectangle 217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1" name="Rectangle 218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2" name="Rectangle 218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3" name="Rectangle 218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4" name="Rectangle 218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5" name="Rectangle 218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6" name="Rectangle 218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7" name="Rectangle 218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8" name="Rectangle 218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89" name="Rectangle 218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0" name="Rectangle 218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1" name="Rectangle 219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2" name="Rectangle 219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3" name="Rectangle 219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4" name="Rectangle 219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5" name="Rectangle 219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6" name="Rectangle 219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7" name="Rectangle 219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8" name="Rectangle 219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199" name="Rectangle 219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0" name="Rectangle 219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1" name="Rectangle 220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2" name="Rectangle 220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3" name="Rectangle 220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4" name="Rectangle 220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5" name="Rectangle 220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6" name="Rectangle 220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7" name="Rectangle 220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8" name="Rectangle 220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09" name="Rectangle 220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0" name="Rectangle 220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1" name="Rectangle 221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2" name="Rectangle 221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3" name="Rectangle 221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4" name="Rectangle 221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5" name="Rectangle 221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6" name="Rectangle 221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7" name="Rectangle 221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8" name="Rectangle 221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19" name="Rectangle 221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0" name="Rectangle 221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1" name="Rectangle 222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2" name="Rectangle 222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3" name="Rectangle 222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4" name="Rectangle 222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5" name="Rectangle 222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6" name="Rectangle 222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7" name="Rectangle 222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8" name="Rectangle 222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29" name="Rectangle 222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0" name="Rectangle 222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1" name="Rectangle 223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2" name="Rectangle 223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3" name="Rectangle 223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4" name="Rectangle 223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5" name="Rectangle 223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6" name="Rectangle 223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7" name="Rectangle 223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8" name="Rectangle 223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39" name="Rectangle 223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0" name="Rectangle 223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1" name="Rectangle 224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2" name="Rectangle 224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3" name="Rectangle 224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4" name="Rectangle 224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5" name="Rectangle 224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6" name="Rectangle 224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7" name="Rectangle 224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8" name="Rectangle 224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49" name="Rectangle 224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0" name="Rectangle 224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1" name="Rectangle 225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2" name="Rectangle 225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3" name="Rectangle 225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4" name="Rectangle 225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5" name="Rectangle 225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6" name="Rectangle 225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7" name="Rectangle 225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8" name="Rectangle 225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59" name="Rectangle 225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0" name="Rectangle 225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1" name="Rectangle 226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2" name="Rectangle 226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3" name="Rectangle 226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4" name="Rectangle 226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5" name="Rectangle 226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6" name="Rectangle 226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7" name="Rectangle 226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8" name="Rectangle 226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69" name="Rectangle 226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0" name="Rectangle 226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1" name="Rectangle 227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2" name="Rectangle 227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3" name="Rectangle 227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4" name="Rectangle 227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5" name="Rectangle 227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6" name="Rectangle 227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7" name="Rectangle 227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8" name="Rectangle 227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79" name="Rectangle 227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0" name="Rectangle 227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1" name="Rectangle 228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2" name="Rectangle 228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3" name="Rectangle 228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4" name="Rectangle 228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5" name="Rectangle 228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6" name="Rectangle 228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7" name="Rectangle 228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8" name="Rectangle 228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89" name="Rectangle 228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0" name="Rectangle 228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1" name="Rectangle 229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2" name="Rectangle 229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3" name="Rectangle 229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4" name="Rectangle 229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5" name="Rectangle 229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6" name="Rectangle 229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7" name="Rectangle 229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8" name="Rectangle 229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299" name="Rectangle 229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0" name="Rectangle 229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1" name="Rectangle 230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2" name="Rectangle 230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3" name="Rectangle 230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4" name="Rectangle 230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5" name="Rectangle 230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6" name="Rectangle 230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7" name="Rectangle 230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8" name="Rectangle 230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09" name="Rectangle 230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0" name="Rectangle 230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1" name="Rectangle 231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2" name="Rectangle 231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3" name="Rectangle 231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4" name="Rectangle 231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5" name="Rectangle 231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6" name="Rectangle 231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7" name="Rectangle 231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8" name="Rectangle 231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19" name="Rectangle 231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0" name="Rectangle 231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1" name="Rectangle 232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2" name="Rectangle 232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3" name="Rectangle 232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4" name="Rectangle 232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325" name="Rectangle 2324"/>
            <p:cNvSpPr/>
            <p:nvPr/>
          </p:nvSpPr>
          <p:spPr>
            <a:xfrm>
              <a:off x="30194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26" name="Rectangle 2325"/>
            <p:cNvSpPr/>
            <p:nvPr/>
          </p:nvSpPr>
          <p:spPr>
            <a:xfrm>
              <a:off x="303530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327" name="Group 2326"/>
            <p:cNvGrpSpPr/>
            <p:nvPr/>
          </p:nvGrpSpPr>
          <p:grpSpPr>
            <a:xfrm>
              <a:off x="4285900" y="1854692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328" name="Rectangle 2327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29" name="Rectangle 2328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0" name="Rectangle 2329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1" name="Rectangle 2330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2" name="Rectangle 2331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3" name="Rectangle 2332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4" name="Rectangle 2333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5" name="Rectangle 2334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6" name="Rectangle 2335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7" name="Rectangle 2336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8" name="Rectangle 2337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39" name="Rectangle 2338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0" name="Rectangle 2339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1" name="Rectangle 2340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2" name="Rectangle 2341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3" name="Rectangle 2342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4" name="Rectangle 2343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5" name="Rectangle 2344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6" name="Rectangle 2345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7" name="Rectangle 2346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8" name="Rectangle 2347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49" name="Rectangle 2348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0" name="Rectangle 2349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1" name="Rectangle 2350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2" name="Rectangle 2351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3" name="Rectangle 2352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4" name="Rectangle 2353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5" name="Rectangle 2354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6" name="Rectangle 2355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7" name="Rectangle 2356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8" name="Rectangle 2357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59" name="Rectangle 2358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0" name="Rectangle 2359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1" name="Rectangle 2360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2" name="Rectangle 2361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3" name="Rectangle 2362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4" name="Rectangle 2363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5" name="Rectangle 2364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6" name="Rectangle 2365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7" name="Rectangle 2366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8" name="Rectangle 2367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69" name="Rectangle 2368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0" name="Rectangle 2369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1" name="Rectangle 2370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2" name="Rectangle 2371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3" name="Rectangle 2372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4" name="Rectangle 2373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5" name="Rectangle 2374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6" name="Rectangle 2375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7" name="Rectangle 2376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8" name="Rectangle 2377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79" name="Rectangle 2378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0" name="Rectangle 2379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1" name="Rectangle 2380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2" name="Rectangle 2381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3" name="Rectangle 2382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4" name="Rectangle 2383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5" name="Rectangle 2384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6" name="Rectangle 2385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7" name="Rectangle 2386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8" name="Rectangle 2387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89" name="Rectangle 2388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0" name="Rectangle 2389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1" name="Rectangle 2390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2" name="Rectangle 2391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3" name="Rectangle 2392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4" name="Rectangle 2393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5" name="Rectangle 2394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6" name="Rectangle 2395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7" name="Rectangle 2396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8" name="Rectangle 2397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399" name="Rectangle 2398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0" name="Rectangle 2399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1" name="Rectangle 2400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2" name="Rectangle 2401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3" name="Rectangle 2402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4" name="Rectangle 2403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5" name="Rectangle 2404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6" name="Rectangle 2405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7" name="Rectangle 2406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8" name="Rectangle 2407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09" name="Rectangle 2408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0" name="Rectangle 2409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1" name="Rectangle 2410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2" name="Rectangle 2411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3" name="Rectangle 2412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4" name="Rectangle 2413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5" name="Rectangle 2414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6" name="Rectangle 2415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7" name="Rectangle 2416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8" name="Rectangle 2417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19" name="Rectangle 2418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0" name="Rectangle 2419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1" name="Rectangle 2420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2" name="Rectangle 2421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3" name="Rectangle 2422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4" name="Rectangle 2423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5" name="Rectangle 2424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6" name="Rectangle 2425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7" name="Rectangle 2426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8" name="Rectangle 2427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29" name="Rectangle 2428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0" name="Rectangle 2429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1" name="Rectangle 2430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2" name="Rectangle 2431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3" name="Rectangle 2432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4" name="Rectangle 2433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5" name="Rectangle 2434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6" name="Rectangle 2435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7" name="Rectangle 2436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8" name="Rectangle 2437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39" name="Rectangle 2438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0" name="Rectangle 2439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1" name="Rectangle 2440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2" name="Rectangle 2441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3" name="Rectangle 2442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4" name="Rectangle 2443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5" name="Rectangle 2444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6" name="Rectangle 2445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7" name="Rectangle 2446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8" name="Rectangle 2447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49" name="Rectangle 2448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0" name="Rectangle 2449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1" name="Rectangle 2450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2" name="Rectangle 2451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3" name="Rectangle 2452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4" name="Rectangle 2453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5" name="Rectangle 2454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6" name="Rectangle 2455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7" name="Rectangle 2456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8" name="Rectangle 2457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59" name="Rectangle 2458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0" name="Rectangle 2459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1" name="Rectangle 2460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2" name="Rectangle 2461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3" name="Rectangle 2462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4" name="Rectangle 2463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5" name="Rectangle 2464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6" name="Rectangle 2465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7" name="Rectangle 2466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8" name="Rectangle 2467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69" name="Rectangle 2468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0" name="Rectangle 2469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1" name="Rectangle 2470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2" name="Rectangle 2471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3" name="Rectangle 2472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4" name="Rectangle 2473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5" name="Rectangle 2474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6" name="Rectangle 2475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7" name="Rectangle 2476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8" name="Rectangle 2477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79" name="Rectangle 2478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0" name="Rectangle 2479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1" name="Rectangle 2480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2" name="Rectangle 2481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3" name="Rectangle 2482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4" name="Rectangle 2483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5" name="Rectangle 2484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6" name="Rectangle 2485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7" name="Rectangle 2486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8" name="Rectangle 2487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89" name="Rectangle 2488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0" name="Rectangle 2489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1" name="Rectangle 2490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2" name="Rectangle 2491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3" name="Rectangle 2492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4" name="Rectangle 2493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5" name="Rectangle 2494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6" name="Rectangle 2495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7" name="Rectangle 2496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8" name="Rectangle 2497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499" name="Rectangle 2498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0" name="Rectangle 2499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1" name="Rectangle 2500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2" name="Rectangle 2501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3" name="Rectangle 2502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4" name="Rectangle 2503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5" name="Rectangle 2504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6" name="Rectangle 2505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7" name="Rectangle 2506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8" name="Rectangle 2507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09" name="Rectangle 2508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0" name="Rectangle 2509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1" name="Rectangle 2510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2" name="Rectangle 2511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3" name="Rectangle 2512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4" name="Rectangle 2513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5" name="Rectangle 2514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6" name="Rectangle 2515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7" name="Rectangle 2516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8" name="Rectangle 2517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19" name="Rectangle 2518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0" name="Rectangle 2519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1" name="Rectangle 2520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2" name="Rectangle 2521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3" name="Rectangle 2522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4" name="Rectangle 2523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5" name="Rectangle 2524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6" name="Rectangle 2525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7" name="Rectangle 2526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8" name="Rectangle 2527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29" name="Rectangle 2528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0" name="Rectangle 2529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1" name="Rectangle 2530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2" name="Rectangle 2531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3" name="Rectangle 2532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4" name="Rectangle 2533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5" name="Rectangle 2534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6" name="Rectangle 2535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7" name="Rectangle 2536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8" name="Rectangle 2537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39" name="Rectangle 2538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0" name="Rectangle 2539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1" name="Rectangle 2540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2" name="Rectangle 2541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3" name="Rectangle 2542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4" name="Rectangle 2543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5" name="Rectangle 2544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6" name="Rectangle 2545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7" name="Rectangle 2546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8" name="Rectangle 2547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49" name="Rectangle 2548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0" name="Rectangle 2549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1" name="Rectangle 2550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2" name="Rectangle 2551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3" name="Rectangle 2552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4" name="Rectangle 2553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5" name="Rectangle 2554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6" name="Rectangle 2555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7" name="Rectangle 2556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8" name="Rectangle 2557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59" name="Rectangle 2558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0" name="Rectangle 2559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1" name="Rectangle 2560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2" name="Rectangle 2561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3" name="Rectangle 2562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4" name="Rectangle 2563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5" name="Rectangle 2564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6" name="Rectangle 2565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7" name="Rectangle 2566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8" name="Rectangle 2567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69" name="Rectangle 2568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0" name="Rectangle 2569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1" name="Rectangle 2570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2" name="Rectangle 2571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3" name="Rectangle 2572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4" name="Rectangle 2573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5" name="Rectangle 2574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6" name="Rectangle 2575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7" name="Rectangle 2576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8" name="Rectangle 2577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79" name="Rectangle 2578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0" name="Rectangle 2579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1" name="Rectangle 2580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2" name="Rectangle 2581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3" name="Rectangle 2582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584" name="Rectangle 2583"/>
            <p:cNvSpPr/>
            <p:nvPr/>
          </p:nvSpPr>
          <p:spPr>
            <a:xfrm>
              <a:off x="4273550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85" name="Rectangle 2584"/>
            <p:cNvSpPr/>
            <p:nvPr/>
          </p:nvSpPr>
          <p:spPr>
            <a:xfrm>
              <a:off x="4289425" y="18573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586" name="Group 2585"/>
            <p:cNvGrpSpPr/>
            <p:nvPr/>
          </p:nvGrpSpPr>
          <p:grpSpPr>
            <a:xfrm>
              <a:off x="5505100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587" name="Rectangle 2586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8" name="Rectangle 2587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89" name="Rectangle 2588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0" name="Rectangle 2589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1" name="Rectangle 2590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2" name="Rectangle 2591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3" name="Rectangle 2592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4" name="Rectangle 2593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5" name="Rectangle 2594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6" name="Rectangle 2595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7" name="Rectangle 2596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8" name="Rectangle 2597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599" name="Rectangle 2598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0" name="Rectangle 2599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1" name="Rectangle 2600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2" name="Rectangle 2601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3" name="Rectangle 2602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4" name="Rectangle 2603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5" name="Rectangle 2604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6" name="Rectangle 2605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7" name="Rectangle 2606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8" name="Rectangle 2607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09" name="Rectangle 2608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0" name="Rectangle 2609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1" name="Rectangle 2610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2" name="Rectangle 2611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3" name="Rectangle 2612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4" name="Rectangle 2613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5" name="Rectangle 2614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6" name="Rectangle 2615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7" name="Rectangle 2616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8" name="Rectangle 2617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19" name="Rectangle 2618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0" name="Rectangle 2619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1" name="Rectangle 2620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2" name="Rectangle 2621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3" name="Rectangle 2622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4" name="Rectangle 2623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5" name="Rectangle 2624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6" name="Rectangle 2625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7" name="Rectangle 2626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8" name="Rectangle 2627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29" name="Rectangle 2628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0" name="Rectangle 2629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1" name="Rectangle 2630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2" name="Rectangle 2631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3" name="Rectangle 2632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4" name="Rectangle 2633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5" name="Rectangle 2634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6" name="Rectangle 2635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7" name="Rectangle 2636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8" name="Rectangle 2637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39" name="Rectangle 2638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0" name="Rectangle 2639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1" name="Rectangle 2640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2" name="Rectangle 2641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3" name="Rectangle 2642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4" name="Rectangle 2643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5" name="Rectangle 2644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6" name="Rectangle 2645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7" name="Rectangle 2646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8" name="Rectangle 2647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49" name="Rectangle 2648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0" name="Rectangle 2649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1" name="Rectangle 2650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2" name="Rectangle 2651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3" name="Rectangle 2652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4" name="Rectangle 2653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5" name="Rectangle 2654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6" name="Rectangle 2655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7" name="Rectangle 2656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8" name="Rectangle 2657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59" name="Rectangle 2658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0" name="Rectangle 2659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1" name="Rectangle 2660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2" name="Rectangle 2661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3" name="Rectangle 2662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4" name="Rectangle 2663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5" name="Rectangle 2664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6" name="Rectangle 2665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7" name="Rectangle 2666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8" name="Rectangle 2667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69" name="Rectangle 2668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0" name="Rectangle 2669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1" name="Rectangle 2670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2" name="Rectangle 2671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3" name="Rectangle 2672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4" name="Rectangle 2673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5" name="Rectangle 2674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6" name="Rectangle 2675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7" name="Rectangle 2676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8" name="Rectangle 2677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79" name="Rectangle 2678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0" name="Rectangle 2679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1" name="Rectangle 2680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2" name="Rectangle 2681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3" name="Rectangle 2682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4" name="Rectangle 2683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5" name="Rectangle 2684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6" name="Rectangle 2685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7" name="Rectangle 2686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8" name="Rectangle 2687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89" name="Rectangle 2688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0" name="Rectangle 2689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1" name="Rectangle 2690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2" name="Rectangle 2691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3" name="Rectangle 2692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4" name="Rectangle 2693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5" name="Rectangle 2694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6" name="Rectangle 2695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7" name="Rectangle 2696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8" name="Rectangle 2697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699" name="Rectangle 2698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0" name="Rectangle 2699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1" name="Rectangle 2700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2" name="Rectangle 2701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3" name="Rectangle 2702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4" name="Rectangle 2703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5" name="Rectangle 2704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6" name="Rectangle 2705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7" name="Rectangle 2706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8" name="Rectangle 2707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09" name="Rectangle 2708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0" name="Rectangle 2709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1" name="Rectangle 2710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2" name="Rectangle 2711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3" name="Rectangle 2712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4" name="Rectangle 2713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5" name="Rectangle 2714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6" name="Rectangle 2715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7" name="Rectangle 2716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8" name="Rectangle 2717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19" name="Rectangle 2718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0" name="Rectangle 2719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1" name="Rectangle 2720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2" name="Rectangle 2721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3" name="Rectangle 2722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4" name="Rectangle 2723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5" name="Rectangle 2724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6" name="Rectangle 2725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7" name="Rectangle 2726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8" name="Rectangle 2727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29" name="Rectangle 2728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0" name="Rectangle 2729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1" name="Rectangle 2730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2" name="Rectangle 2731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3" name="Rectangle 2732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4" name="Rectangle 2733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5" name="Rectangle 2734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6" name="Rectangle 2735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7" name="Rectangle 2736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8" name="Rectangle 2737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39" name="Rectangle 2738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0" name="Rectangle 2739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1" name="Rectangle 2740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2" name="Rectangle 2741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3" name="Rectangle 2742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4" name="Rectangle 2743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5" name="Rectangle 2744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6" name="Rectangle 2745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7" name="Rectangle 2746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8" name="Rectangle 2747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49" name="Rectangle 2748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0" name="Rectangle 2749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1" name="Rectangle 2750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2" name="Rectangle 2751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3" name="Rectangle 2752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4" name="Rectangle 2753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5" name="Rectangle 2754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6" name="Rectangle 2755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7" name="Rectangle 2756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8" name="Rectangle 2757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59" name="Rectangle 2758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0" name="Rectangle 2759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1" name="Rectangle 2760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2" name="Rectangle 2761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3" name="Rectangle 2762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4" name="Rectangle 2763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5" name="Rectangle 2764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6" name="Rectangle 2765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7" name="Rectangle 2766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8" name="Rectangle 2767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69" name="Rectangle 2768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0" name="Rectangle 2769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1" name="Rectangle 2770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2" name="Rectangle 2771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3" name="Rectangle 2772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4" name="Rectangle 2773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5" name="Rectangle 2774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6" name="Rectangle 2775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7" name="Rectangle 2776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8" name="Rectangle 2777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79" name="Rectangle 2778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0" name="Rectangle 2779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1" name="Rectangle 2780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2" name="Rectangle 2781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3" name="Rectangle 2782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4" name="Rectangle 2783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5" name="Rectangle 2784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6" name="Rectangle 2785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7" name="Rectangle 2786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8" name="Rectangle 2787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89" name="Rectangle 2788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0" name="Rectangle 2789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1" name="Rectangle 2790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2" name="Rectangle 2791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3" name="Rectangle 2792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4" name="Rectangle 2793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5" name="Rectangle 2794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6" name="Rectangle 2795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7" name="Rectangle 2796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8" name="Rectangle 2797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99" name="Rectangle 2798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0" name="Rectangle 2799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1" name="Rectangle 2800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2" name="Rectangle 2801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3" name="Rectangle 2802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4" name="Rectangle 2803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5" name="Rectangle 2804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6" name="Rectangle 2805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7" name="Rectangle 2806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8" name="Rectangle 2807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09" name="Rectangle 2808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0" name="Rectangle 2809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1" name="Rectangle 2810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2" name="Rectangle 2811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3" name="Rectangle 2812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4" name="Rectangle 2813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5" name="Rectangle 2814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6" name="Rectangle 2815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7" name="Rectangle 2816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8" name="Rectangle 2817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19" name="Rectangle 2818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0" name="Rectangle 2819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1" name="Rectangle 2820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2" name="Rectangle 2821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3" name="Rectangle 2822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4" name="Rectangle 2823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5" name="Rectangle 2824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6" name="Rectangle 2825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7" name="Rectangle 2826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8" name="Rectangle 2827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29" name="Rectangle 2828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0" name="Rectangle 2829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1" name="Rectangle 2830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2" name="Rectangle 2831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3" name="Rectangle 2832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4" name="Rectangle 2833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5" name="Rectangle 2834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6" name="Rectangle 2835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7" name="Rectangle 2836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8" name="Rectangle 2837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39" name="Rectangle 2838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0" name="Rectangle 2839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1" name="Rectangle 2840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2" name="Rectangle 2841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2843" name="Rectangle 2842"/>
            <p:cNvSpPr/>
            <p:nvPr/>
          </p:nvSpPr>
          <p:spPr>
            <a:xfrm>
              <a:off x="549275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44" name="Rectangle 2843"/>
            <p:cNvSpPr/>
            <p:nvPr/>
          </p:nvSpPr>
          <p:spPr>
            <a:xfrm>
              <a:off x="55086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845" name="Group 2844"/>
            <p:cNvGrpSpPr/>
            <p:nvPr/>
          </p:nvGrpSpPr>
          <p:grpSpPr>
            <a:xfrm>
              <a:off x="6701620" y="1856434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2846" name="Rectangle 284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7" name="Rectangle 284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8" name="Rectangle 284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49" name="Rectangle 284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0" name="Rectangle 284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1" name="Rectangle 285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2" name="Rectangle 285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3" name="Rectangle 285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4" name="Rectangle 285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5" name="Rectangle 285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6" name="Rectangle 285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7" name="Rectangle 285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8" name="Rectangle 285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59" name="Rectangle 285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0" name="Rectangle 285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1" name="Rectangle 286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2" name="Rectangle 286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3" name="Rectangle 286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4" name="Rectangle 286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5" name="Rectangle 286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6" name="Rectangle 286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7" name="Rectangle 286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8" name="Rectangle 286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69" name="Rectangle 286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0" name="Rectangle 286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1" name="Rectangle 287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2" name="Rectangle 287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3" name="Rectangle 287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4" name="Rectangle 287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5" name="Rectangle 287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6" name="Rectangle 287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7" name="Rectangle 287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8" name="Rectangle 287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79" name="Rectangle 287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0" name="Rectangle 287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1" name="Rectangle 288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2" name="Rectangle 288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3" name="Rectangle 288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4" name="Rectangle 288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5" name="Rectangle 288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6" name="Rectangle 288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7" name="Rectangle 288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8" name="Rectangle 288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89" name="Rectangle 288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0" name="Rectangle 288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1" name="Rectangle 289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2" name="Rectangle 289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3" name="Rectangle 289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4" name="Rectangle 289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5" name="Rectangle 289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6" name="Rectangle 289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7" name="Rectangle 289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8" name="Rectangle 289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99" name="Rectangle 289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0" name="Rectangle 289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1" name="Rectangle 290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2" name="Rectangle 290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3" name="Rectangle 290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4" name="Rectangle 290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5" name="Rectangle 290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6" name="Rectangle 290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7" name="Rectangle 290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8" name="Rectangle 290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09" name="Rectangle 290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0" name="Rectangle 290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1" name="Rectangle 291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2" name="Rectangle 291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3" name="Rectangle 291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4" name="Rectangle 291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5" name="Rectangle 291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6" name="Rectangle 291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7" name="Rectangle 291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8" name="Rectangle 291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19" name="Rectangle 291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0" name="Rectangle 291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1" name="Rectangle 292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2" name="Rectangle 292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3" name="Rectangle 292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4" name="Rectangle 292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5" name="Rectangle 292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6" name="Rectangle 292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7" name="Rectangle 292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8" name="Rectangle 292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29" name="Rectangle 292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0" name="Rectangle 292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1" name="Rectangle 293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2" name="Rectangle 293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3" name="Rectangle 293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4" name="Rectangle 293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5" name="Rectangle 293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6" name="Rectangle 293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7" name="Rectangle 293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8" name="Rectangle 293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39" name="Rectangle 293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0" name="Rectangle 293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1" name="Rectangle 294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2" name="Rectangle 294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3" name="Rectangle 294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4" name="Rectangle 294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5" name="Rectangle 294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6" name="Rectangle 294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7" name="Rectangle 294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8" name="Rectangle 294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49" name="Rectangle 294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0" name="Rectangle 294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1" name="Rectangle 295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2" name="Rectangle 295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3" name="Rectangle 295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4" name="Rectangle 295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5" name="Rectangle 295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6" name="Rectangle 295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7" name="Rectangle 295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8" name="Rectangle 295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59" name="Rectangle 295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0" name="Rectangle 295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1" name="Rectangle 296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2" name="Rectangle 296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3" name="Rectangle 296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4" name="Rectangle 296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5" name="Rectangle 296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6" name="Rectangle 296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7" name="Rectangle 296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8" name="Rectangle 296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69" name="Rectangle 296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0" name="Rectangle 296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1" name="Rectangle 297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2" name="Rectangle 297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3" name="Rectangle 297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4" name="Rectangle 297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5" name="Rectangle 297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6" name="Rectangle 297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7" name="Rectangle 297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8" name="Rectangle 297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79" name="Rectangle 297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0" name="Rectangle 297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1" name="Rectangle 298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2" name="Rectangle 298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3" name="Rectangle 298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4" name="Rectangle 298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5" name="Rectangle 298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6" name="Rectangle 298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7" name="Rectangle 298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8" name="Rectangle 298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89" name="Rectangle 298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0" name="Rectangle 298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1" name="Rectangle 299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2" name="Rectangle 299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3" name="Rectangle 299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4" name="Rectangle 299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5" name="Rectangle 299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6" name="Rectangle 299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7" name="Rectangle 299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8" name="Rectangle 299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999" name="Rectangle 299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0" name="Rectangle 299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1" name="Rectangle 300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2" name="Rectangle 300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3" name="Rectangle 300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4" name="Rectangle 300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5" name="Rectangle 300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6" name="Rectangle 300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7" name="Rectangle 300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8" name="Rectangle 300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09" name="Rectangle 300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0" name="Rectangle 300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1" name="Rectangle 301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2" name="Rectangle 301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3" name="Rectangle 301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4" name="Rectangle 301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5" name="Rectangle 301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6" name="Rectangle 301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7" name="Rectangle 301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8" name="Rectangle 301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19" name="Rectangle 301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0" name="Rectangle 301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1" name="Rectangle 302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2" name="Rectangle 302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3" name="Rectangle 302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4" name="Rectangle 302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5" name="Rectangle 302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6" name="Rectangle 302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7" name="Rectangle 302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8" name="Rectangle 302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29" name="Rectangle 302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0" name="Rectangle 302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1" name="Rectangle 303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2" name="Rectangle 303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3" name="Rectangle 303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4" name="Rectangle 303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5" name="Rectangle 303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6" name="Rectangle 303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7" name="Rectangle 303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8" name="Rectangle 303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39" name="Rectangle 303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0" name="Rectangle 303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1" name="Rectangle 304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2" name="Rectangle 304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3" name="Rectangle 304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4" name="Rectangle 304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5" name="Rectangle 304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6" name="Rectangle 304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7" name="Rectangle 304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8" name="Rectangle 304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49" name="Rectangle 304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0" name="Rectangle 304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1" name="Rectangle 305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2" name="Rectangle 305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3" name="Rectangle 305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4" name="Rectangle 305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5" name="Rectangle 305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6" name="Rectangle 305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7" name="Rectangle 305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8" name="Rectangle 305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59" name="Rectangle 305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0" name="Rectangle 305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1" name="Rectangle 306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2" name="Rectangle 306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3" name="Rectangle 306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4" name="Rectangle 306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5" name="Rectangle 306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6" name="Rectangle 306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7" name="Rectangle 306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8" name="Rectangle 306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69" name="Rectangle 306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0" name="Rectangle 306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1" name="Rectangle 307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2" name="Rectangle 307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3" name="Rectangle 307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4" name="Rectangle 307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" name="Rectangle 307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" name="Rectangle 307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7" name="Rectangle 307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8" name="Rectangle 307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79" name="Rectangle 307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0" name="Rectangle 307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1" name="Rectangle 308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2" name="Rectangle 308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3" name="Rectangle 308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4" name="Rectangle 308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5" name="Rectangle 308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6" name="Rectangle 308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7" name="Rectangle 308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8" name="Rectangle 308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89" name="Rectangle 308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0" name="Rectangle 308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1" name="Rectangle 309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2" name="Rectangle 309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3" name="Rectangle 309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4" name="Rectangle 309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5" name="Rectangle 309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6" name="Rectangle 309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7" name="Rectangle 309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8" name="Rectangle 309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099" name="Rectangle 309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0" name="Rectangle 309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101" name="Rectangle 310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102" name="Rectangle 3101"/>
            <p:cNvSpPr/>
            <p:nvPr/>
          </p:nvSpPr>
          <p:spPr>
            <a:xfrm>
              <a:off x="6689725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03" name="Rectangle 3102"/>
            <p:cNvSpPr/>
            <p:nvPr/>
          </p:nvSpPr>
          <p:spPr>
            <a:xfrm>
              <a:off x="6705600" y="1858963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5691" name="Group 5690"/>
            <p:cNvGrpSpPr/>
            <p:nvPr/>
          </p:nvGrpSpPr>
          <p:grpSpPr>
            <a:xfrm>
              <a:off x="1819768" y="308403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692" name="Rectangle 569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3" name="Rectangle 569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4" name="Rectangle 569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5" name="Rectangle 569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6" name="Rectangle 569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7" name="Rectangle 569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8" name="Rectangle 569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699" name="Rectangle 569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0" name="Rectangle 569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1" name="Rectangle 570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2" name="Rectangle 570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3" name="Rectangle 570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4" name="Rectangle 570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5" name="Rectangle 570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6" name="Rectangle 570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7" name="Rectangle 570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8" name="Rectangle 570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09" name="Rectangle 570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0" name="Rectangle 570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1" name="Rectangle 571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2" name="Rectangle 571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3" name="Rectangle 571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4" name="Rectangle 571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5" name="Rectangle 571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6" name="Rectangle 571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7" name="Rectangle 571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8" name="Rectangle 571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19" name="Rectangle 571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0" name="Rectangle 571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1" name="Rectangle 572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2" name="Rectangle 572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3" name="Rectangle 572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4" name="Rectangle 572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5" name="Rectangle 572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6" name="Rectangle 572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7" name="Rectangle 572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8" name="Rectangle 572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29" name="Rectangle 572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0" name="Rectangle 572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1" name="Rectangle 573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2" name="Rectangle 573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3" name="Rectangle 573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4" name="Rectangle 573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5" name="Rectangle 573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6" name="Rectangle 573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7" name="Rectangle 573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8" name="Rectangle 573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39" name="Rectangle 573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0" name="Rectangle 573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1" name="Rectangle 574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2" name="Rectangle 574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3" name="Rectangle 574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4" name="Rectangle 574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5" name="Rectangle 574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6" name="Rectangle 574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7" name="Rectangle 574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8" name="Rectangle 574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49" name="Rectangle 574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0" name="Rectangle 574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1" name="Rectangle 575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2" name="Rectangle 575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3" name="Rectangle 575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4" name="Rectangle 575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5" name="Rectangle 575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6" name="Rectangle 575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7" name="Rectangle 575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8" name="Rectangle 575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59" name="Rectangle 575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0" name="Rectangle 575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1" name="Rectangle 576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2" name="Rectangle 576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3" name="Rectangle 576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4" name="Rectangle 576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5" name="Rectangle 576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6" name="Rectangle 576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7" name="Rectangle 576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8" name="Rectangle 576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69" name="Rectangle 576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0" name="Rectangle 576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1" name="Rectangle 577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2" name="Rectangle 577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3" name="Rectangle 577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4" name="Rectangle 577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5" name="Rectangle 577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6" name="Rectangle 577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7" name="Rectangle 577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8" name="Rectangle 577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79" name="Rectangle 577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0" name="Rectangle 577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1" name="Rectangle 578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2" name="Rectangle 578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3" name="Rectangle 578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4" name="Rectangle 578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5" name="Rectangle 578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6" name="Rectangle 578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7" name="Rectangle 578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8" name="Rectangle 578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89" name="Rectangle 578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0" name="Rectangle 578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1" name="Rectangle 579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2" name="Rectangle 579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3" name="Rectangle 579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4" name="Rectangle 579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5" name="Rectangle 579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6" name="Rectangle 579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7" name="Rectangle 579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8" name="Rectangle 579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799" name="Rectangle 579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0" name="Rectangle 579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1" name="Rectangle 580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2" name="Rectangle 580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3" name="Rectangle 580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4" name="Rectangle 580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5" name="Rectangle 580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6" name="Rectangle 580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7" name="Rectangle 580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8" name="Rectangle 580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09" name="Rectangle 580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0" name="Rectangle 580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1" name="Rectangle 581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2" name="Rectangle 581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3" name="Rectangle 581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4" name="Rectangle 581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5" name="Rectangle 581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6" name="Rectangle 581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7" name="Rectangle 581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8" name="Rectangle 581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19" name="Rectangle 581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0" name="Rectangle 581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1" name="Rectangle 582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2" name="Rectangle 582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3" name="Rectangle 582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4" name="Rectangle 582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5" name="Rectangle 582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6" name="Rectangle 582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7" name="Rectangle 582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8" name="Rectangle 582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29" name="Rectangle 582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0" name="Rectangle 582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1" name="Rectangle 583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2" name="Rectangle 583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3" name="Rectangle 583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4" name="Rectangle 583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5" name="Rectangle 583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6" name="Rectangle 583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7" name="Rectangle 583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8" name="Rectangle 583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39" name="Rectangle 583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0" name="Rectangle 583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1" name="Rectangle 584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2" name="Rectangle 584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3" name="Rectangle 584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4" name="Rectangle 584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5" name="Rectangle 584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6" name="Rectangle 584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7" name="Rectangle 584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8" name="Rectangle 584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49" name="Rectangle 584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0" name="Rectangle 584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1" name="Rectangle 585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2" name="Rectangle 585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3" name="Rectangle 585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4" name="Rectangle 585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5" name="Rectangle 585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6" name="Rectangle 585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7" name="Rectangle 585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8" name="Rectangle 585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59" name="Rectangle 585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0" name="Rectangle 585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1" name="Rectangle 586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2" name="Rectangle 586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3" name="Rectangle 586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4" name="Rectangle 586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5" name="Rectangle 586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6" name="Rectangle 586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7" name="Rectangle 586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8" name="Rectangle 586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69" name="Rectangle 586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0" name="Rectangle 586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1" name="Rectangle 587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2" name="Rectangle 587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3" name="Rectangle 587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4" name="Rectangle 587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5" name="Rectangle 587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6" name="Rectangle 587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7" name="Rectangle 587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8" name="Rectangle 587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79" name="Rectangle 587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0" name="Rectangle 587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1" name="Rectangle 588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2" name="Rectangle 588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3" name="Rectangle 588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4" name="Rectangle 588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5" name="Rectangle 588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6" name="Rectangle 588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7" name="Rectangle 588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8" name="Rectangle 588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89" name="Rectangle 588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0" name="Rectangle 588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1" name="Rectangle 589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2" name="Rectangle 589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3" name="Rectangle 589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4" name="Rectangle 589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5" name="Rectangle 589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6" name="Rectangle 589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7" name="Rectangle 589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8" name="Rectangle 589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99" name="Rectangle 589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0" name="Rectangle 589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1" name="Rectangle 590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2" name="Rectangle 590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3" name="Rectangle 590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4" name="Rectangle 590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5" name="Rectangle 590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6" name="Rectangle 590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7" name="Rectangle 590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8" name="Rectangle 590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09" name="Rectangle 590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0" name="Rectangle 590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1" name="Rectangle 591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2" name="Rectangle 591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3" name="Rectangle 591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4" name="Rectangle 591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5" name="Rectangle 591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6" name="Rectangle 591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7" name="Rectangle 591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8" name="Rectangle 591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19" name="Rectangle 591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0" name="Rectangle 591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1" name="Rectangle 592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2" name="Rectangle 592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3" name="Rectangle 592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4" name="Rectangle 592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5" name="Rectangle 592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6" name="Rectangle 592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7" name="Rectangle 592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8" name="Rectangle 592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29" name="Rectangle 592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0" name="Rectangle 592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1" name="Rectangle 593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2" name="Rectangle 593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3" name="Rectangle 593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4" name="Rectangle 593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5" name="Rectangle 593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6" name="Rectangle 593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7" name="Rectangle 593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8" name="Rectangle 593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39" name="Rectangle 593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0" name="Rectangle 593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1" name="Rectangle 594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2" name="Rectangle 594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3" name="Rectangle 594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4" name="Rectangle 594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5" name="Rectangle 594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6" name="Rectangle 594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47" name="Rectangle 594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5948" name="Group 5947"/>
            <p:cNvGrpSpPr/>
            <p:nvPr/>
          </p:nvGrpSpPr>
          <p:grpSpPr>
            <a:xfrm>
              <a:off x="3039536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5949" name="Rectangle 5948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0" name="Rectangle 5949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1" name="Rectangle 5950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2" name="Rectangle 5951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3" name="Rectangle 5952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4" name="Rectangle 5953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5" name="Rectangle 5954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6" name="Rectangle 5955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7" name="Rectangle 5956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8" name="Rectangle 5957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59" name="Rectangle 5958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0" name="Rectangle 5959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1" name="Rectangle 5960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2" name="Rectangle 5961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3" name="Rectangle 5962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4" name="Rectangle 5963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5" name="Rectangle 5964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6" name="Rectangle 5965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7" name="Rectangle 5966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8" name="Rectangle 5967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69" name="Rectangle 5968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0" name="Rectangle 5969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1" name="Rectangle 5970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2" name="Rectangle 5971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3" name="Rectangle 5972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4" name="Rectangle 5973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5" name="Rectangle 5974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6" name="Rectangle 5975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7" name="Rectangle 5976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8" name="Rectangle 5977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79" name="Rectangle 5978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0" name="Rectangle 5979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1" name="Rectangle 5980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2" name="Rectangle 5981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3" name="Rectangle 5982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4" name="Rectangle 5983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5" name="Rectangle 5984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6" name="Rectangle 5985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7" name="Rectangle 5986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8" name="Rectangle 5987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89" name="Rectangle 5988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0" name="Rectangle 5989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1" name="Rectangle 5990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2" name="Rectangle 5991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3" name="Rectangle 5992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4" name="Rectangle 5993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5" name="Rectangle 5994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6" name="Rectangle 5995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7" name="Rectangle 5996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8" name="Rectangle 5997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99" name="Rectangle 5998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0" name="Rectangle 5999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1" name="Rectangle 6000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2" name="Rectangle 6001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3" name="Rectangle 6002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4" name="Rectangle 6003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5" name="Rectangle 6004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6" name="Rectangle 6005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7" name="Rectangle 6006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8" name="Rectangle 6007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09" name="Rectangle 6008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0" name="Rectangle 6009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1" name="Rectangle 6010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2" name="Rectangle 6011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3" name="Rectangle 6012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4" name="Rectangle 6013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5" name="Rectangle 6014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6" name="Rectangle 6015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7" name="Rectangle 6016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8" name="Rectangle 6017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19" name="Rectangle 6018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0" name="Rectangle 6019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1" name="Rectangle 6020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2" name="Rectangle 6021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3" name="Rectangle 6022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4" name="Rectangle 6023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5" name="Rectangle 6024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6" name="Rectangle 6025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7" name="Rectangle 6026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8" name="Rectangle 6027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29" name="Rectangle 6028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0" name="Rectangle 6029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1" name="Rectangle 6030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2" name="Rectangle 6031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3" name="Rectangle 6032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4" name="Rectangle 6033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5" name="Rectangle 6034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6" name="Rectangle 6035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7" name="Rectangle 6036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8" name="Rectangle 6037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39" name="Rectangle 6038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0" name="Rectangle 6039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1" name="Rectangle 6040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2" name="Rectangle 6041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3" name="Rectangle 6042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4" name="Rectangle 6043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5" name="Rectangle 6044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6" name="Rectangle 6045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7" name="Rectangle 6046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8" name="Rectangle 6047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49" name="Rectangle 6048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0" name="Rectangle 6049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1" name="Rectangle 6050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2" name="Rectangle 6051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3" name="Rectangle 6052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4" name="Rectangle 6053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5" name="Rectangle 6054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6" name="Rectangle 6055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7" name="Rectangle 6056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8" name="Rectangle 6057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59" name="Rectangle 6058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0" name="Rectangle 6059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1" name="Rectangle 6060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2" name="Rectangle 6061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3" name="Rectangle 6062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4" name="Rectangle 6063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5" name="Rectangle 6064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6" name="Rectangle 6065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7" name="Rectangle 6066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8" name="Rectangle 6067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69" name="Rectangle 6068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0" name="Rectangle 6069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1" name="Rectangle 6070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2" name="Rectangle 6071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3" name="Rectangle 6072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4" name="Rectangle 6073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5" name="Rectangle 6074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6" name="Rectangle 6075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7" name="Rectangle 6076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8" name="Rectangle 6077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79" name="Rectangle 6078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0" name="Rectangle 6079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1" name="Rectangle 6080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2" name="Rectangle 6081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3" name="Rectangle 6082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4" name="Rectangle 6083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5" name="Rectangle 6084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6" name="Rectangle 6085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7" name="Rectangle 6086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8" name="Rectangle 6087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89" name="Rectangle 6088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0" name="Rectangle 6089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1" name="Rectangle 6090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2" name="Rectangle 6091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3" name="Rectangle 6092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4" name="Rectangle 6093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5" name="Rectangle 6094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6" name="Rectangle 6095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7" name="Rectangle 6096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8" name="Rectangle 6097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99" name="Rectangle 6098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0" name="Rectangle 6099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1" name="Rectangle 6100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2" name="Rectangle 6101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3" name="Rectangle 6102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4" name="Rectangle 6103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5" name="Rectangle 6104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6" name="Rectangle 6105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7" name="Rectangle 6106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8" name="Rectangle 6107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09" name="Rectangle 6108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0" name="Rectangle 6109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1" name="Rectangle 6110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2" name="Rectangle 6111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3" name="Rectangle 6112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4" name="Rectangle 6113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5" name="Rectangle 6114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6" name="Rectangle 6115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7" name="Rectangle 6116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8" name="Rectangle 6117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19" name="Rectangle 6118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0" name="Rectangle 6119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1" name="Rectangle 6120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2" name="Rectangle 6121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3" name="Rectangle 6122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4" name="Rectangle 6123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5" name="Rectangle 6124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6" name="Rectangle 6125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7" name="Rectangle 6126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8" name="Rectangle 6127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29" name="Rectangle 6128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0" name="Rectangle 6129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1" name="Rectangle 6130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2" name="Rectangle 6131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3" name="Rectangle 6132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4" name="Rectangle 6133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5" name="Rectangle 6134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6" name="Rectangle 6135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7" name="Rectangle 6136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8" name="Rectangle 6137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39" name="Rectangle 6138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0" name="Rectangle 6139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1" name="Rectangle 6140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2" name="Rectangle 6141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3" name="Rectangle 6142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4" name="Rectangle 6143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5" name="Rectangle 6144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6" name="Rectangle 6145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7" name="Rectangle 6146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8" name="Rectangle 6147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49" name="Rectangle 6148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0" name="Rectangle 6149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1" name="Rectangle 6150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2" name="Rectangle 6151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3" name="Rectangle 6152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4" name="Rectangle 6153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5" name="Rectangle 6154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6" name="Rectangle 6155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7" name="Rectangle 6156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8" name="Rectangle 6157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59" name="Rectangle 6158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0" name="Rectangle 6159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1" name="Rectangle 6160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2" name="Rectangle 6161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3" name="Rectangle 6162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4" name="Rectangle 6163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5" name="Rectangle 6164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6" name="Rectangle 6165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7" name="Rectangle 6166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8" name="Rectangle 6167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69" name="Rectangle 6168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0" name="Rectangle 6169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1" name="Rectangle 6170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2" name="Rectangle 6171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3" name="Rectangle 6172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4" name="Rectangle 6173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5" name="Rectangle 6174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6" name="Rectangle 6175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7" name="Rectangle 6176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8" name="Rectangle 6177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79" name="Rectangle 6178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0" name="Rectangle 6179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1" name="Rectangle 6180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2" name="Rectangle 6181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3" name="Rectangle 6182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4" name="Rectangle 6183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5" name="Rectangle 6184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6" name="Rectangle 6185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7" name="Rectangle 6186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8" name="Rectangle 6187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89" name="Rectangle 6188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0" name="Rectangle 6189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1" name="Rectangle 6190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2" name="Rectangle 6191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3" name="Rectangle 6192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4" name="Rectangle 6193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5" name="Rectangle 6194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6" name="Rectangle 6195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7" name="Rectangle 6196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8" name="Rectangle 6197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99" name="Rectangle 6198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0" name="Rectangle 6199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1" name="Rectangle 6200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2" name="Rectangle 6201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3" name="Rectangle 6202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4" name="Rectangle 6203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205" name="Group 6204"/>
            <p:cNvGrpSpPr/>
            <p:nvPr/>
          </p:nvGrpSpPr>
          <p:grpSpPr>
            <a:xfrm>
              <a:off x="4259806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206" name="Rectangle 6205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7" name="Rectangle 6206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8" name="Rectangle 6207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09" name="Rectangle 6208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0" name="Rectangle 6209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1" name="Rectangle 6210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2" name="Rectangle 6211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3" name="Rectangle 6212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4" name="Rectangle 6213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5" name="Rectangle 6214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6" name="Rectangle 6215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7" name="Rectangle 6216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8" name="Rectangle 6217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19" name="Rectangle 6218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0" name="Rectangle 6219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1" name="Rectangle 6220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2" name="Rectangle 6221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3" name="Rectangle 6222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4" name="Rectangle 6223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5" name="Rectangle 6224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6" name="Rectangle 6225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7" name="Rectangle 6226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8" name="Rectangle 6227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29" name="Rectangle 6228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0" name="Rectangle 6229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1" name="Rectangle 6230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2" name="Rectangle 6231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3" name="Rectangle 6232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4" name="Rectangle 6233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5" name="Rectangle 6234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6" name="Rectangle 6235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7" name="Rectangle 6236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8" name="Rectangle 6237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39" name="Rectangle 6238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0" name="Rectangle 6239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1" name="Rectangle 6240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2" name="Rectangle 6241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3" name="Rectangle 6242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4" name="Rectangle 6243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5" name="Rectangle 6244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6" name="Rectangle 6245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7" name="Rectangle 6246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8" name="Rectangle 6247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49" name="Rectangle 6248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0" name="Rectangle 6249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1" name="Rectangle 6250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2" name="Rectangle 6251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3" name="Rectangle 6252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4" name="Rectangle 6253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5" name="Rectangle 6254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6" name="Rectangle 6255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7" name="Rectangle 6256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8" name="Rectangle 6257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59" name="Rectangle 6258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0" name="Rectangle 6259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1" name="Rectangle 6260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2" name="Rectangle 6261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3" name="Rectangle 6262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4" name="Rectangle 6263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5" name="Rectangle 6264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6" name="Rectangle 6265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7" name="Rectangle 6266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8" name="Rectangle 6267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69" name="Rectangle 6268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0" name="Rectangle 6269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1" name="Rectangle 6270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2" name="Rectangle 6271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3" name="Rectangle 6272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4" name="Rectangle 6273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5" name="Rectangle 6274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6" name="Rectangle 6275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7" name="Rectangle 6276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8" name="Rectangle 6277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79" name="Rectangle 6278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0" name="Rectangle 6279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1" name="Rectangle 6280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2" name="Rectangle 6281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3" name="Rectangle 6282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4" name="Rectangle 6283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5" name="Rectangle 6284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6" name="Rectangle 6285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7" name="Rectangle 6286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8" name="Rectangle 6287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89" name="Rectangle 6288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0" name="Rectangle 6289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1" name="Rectangle 6290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2" name="Rectangle 6291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3" name="Rectangle 6292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4" name="Rectangle 6293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5" name="Rectangle 6294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6" name="Rectangle 6295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7" name="Rectangle 6296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8" name="Rectangle 6297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99" name="Rectangle 6298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0" name="Rectangle 6299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1" name="Rectangle 6300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2" name="Rectangle 6301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3" name="Rectangle 6302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4" name="Rectangle 6303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5" name="Rectangle 6304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6" name="Rectangle 6305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7" name="Rectangle 6306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8" name="Rectangle 6307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09" name="Rectangle 6308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0" name="Rectangle 6309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1" name="Rectangle 6310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2" name="Rectangle 6311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3" name="Rectangle 6312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4" name="Rectangle 6313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5" name="Rectangle 6314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6" name="Rectangle 6315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7" name="Rectangle 6316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8" name="Rectangle 6317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19" name="Rectangle 6318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0" name="Rectangle 6319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1" name="Rectangle 6320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2" name="Rectangle 6321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3" name="Rectangle 6322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4" name="Rectangle 6323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5" name="Rectangle 6324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6" name="Rectangle 6325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7" name="Rectangle 6326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8" name="Rectangle 6327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29" name="Rectangle 6328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0" name="Rectangle 6329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1" name="Rectangle 6330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2" name="Rectangle 6331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3" name="Rectangle 6332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4" name="Rectangle 6333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5" name="Rectangle 6334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6" name="Rectangle 6335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7" name="Rectangle 6336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8" name="Rectangle 6337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39" name="Rectangle 6338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0" name="Rectangle 6339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1" name="Rectangle 6340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2" name="Rectangle 6341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3" name="Rectangle 6342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4" name="Rectangle 6343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5" name="Rectangle 6344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6" name="Rectangle 6345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7" name="Rectangle 6346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8" name="Rectangle 6347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49" name="Rectangle 6348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0" name="Rectangle 6349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1" name="Rectangle 6350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2" name="Rectangle 6351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3" name="Rectangle 6352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4" name="Rectangle 6353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5" name="Rectangle 6354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6" name="Rectangle 6355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7" name="Rectangle 6356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8" name="Rectangle 6357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59" name="Rectangle 6358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0" name="Rectangle 6359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1" name="Rectangle 6360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2" name="Rectangle 6361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3" name="Rectangle 6362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4" name="Rectangle 6363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5" name="Rectangle 6364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6" name="Rectangle 6365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7" name="Rectangle 6366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8" name="Rectangle 6367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69" name="Rectangle 6368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0" name="Rectangle 6369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1" name="Rectangle 6370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2" name="Rectangle 6371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3" name="Rectangle 6372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4" name="Rectangle 6373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5" name="Rectangle 6374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6" name="Rectangle 6375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7" name="Rectangle 6376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8" name="Rectangle 6377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79" name="Rectangle 6378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0" name="Rectangle 6379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1" name="Rectangle 6380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2" name="Rectangle 6381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3" name="Rectangle 6382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4" name="Rectangle 6383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5" name="Rectangle 6384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6" name="Rectangle 6385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7" name="Rectangle 6386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8" name="Rectangle 6387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89" name="Rectangle 6388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0" name="Rectangle 6389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1" name="Rectangle 6390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2" name="Rectangle 6391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3" name="Rectangle 6392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4" name="Rectangle 6393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5" name="Rectangle 6394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6" name="Rectangle 6395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7" name="Rectangle 6396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8" name="Rectangle 6397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99" name="Rectangle 6398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0" name="Rectangle 6399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1" name="Rectangle 6400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2" name="Rectangle 6401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3" name="Rectangle 6402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4" name="Rectangle 6403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5" name="Rectangle 6404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6" name="Rectangle 6405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7" name="Rectangle 6406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8" name="Rectangle 6407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09" name="Rectangle 6408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0" name="Rectangle 6409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1" name="Rectangle 6410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2" name="Rectangle 6411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3" name="Rectangle 6412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4" name="Rectangle 6413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5" name="Rectangle 6414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6" name="Rectangle 6415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7" name="Rectangle 6416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8" name="Rectangle 6417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19" name="Rectangle 6418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0" name="Rectangle 6419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1" name="Rectangle 6420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2" name="Rectangle 6421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3" name="Rectangle 6422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4" name="Rectangle 6423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5" name="Rectangle 6424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6" name="Rectangle 6425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7" name="Rectangle 6426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8" name="Rectangle 6427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29" name="Rectangle 6428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0" name="Rectangle 6429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1" name="Rectangle 6430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2" name="Rectangle 6431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3" name="Rectangle 6432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4" name="Rectangle 6433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5" name="Rectangle 6434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6" name="Rectangle 6435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7" name="Rectangle 6436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8" name="Rectangle 6437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39" name="Rectangle 6438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0" name="Rectangle 6439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1" name="Rectangle 6440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2" name="Rectangle 6441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3" name="Rectangle 6442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4" name="Rectangle 6443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5" name="Rectangle 6444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6" name="Rectangle 6445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7" name="Rectangle 6446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8" name="Rectangle 6447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49" name="Rectangle 6448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0" name="Rectangle 6449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1" name="Rectangle 6450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2" name="Rectangle 6451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3" name="Rectangle 6452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4" name="Rectangle 6453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5" name="Rectangle 6454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6" name="Rectangle 6455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7" name="Rectangle 6456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8" name="Rectangle 6457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59" name="Rectangle 6458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0" name="Rectangle 6459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1" name="Rectangle 6460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6462" name="Group 6461"/>
            <p:cNvGrpSpPr/>
            <p:nvPr/>
          </p:nvGrpSpPr>
          <p:grpSpPr>
            <a:xfrm>
              <a:off x="5471045" y="308674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463" name="Rectangle 6462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4" name="Rectangle 6463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5" name="Rectangle 6464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6" name="Rectangle 6465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7" name="Rectangle 6466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8" name="Rectangle 6467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69" name="Rectangle 6468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0" name="Rectangle 6469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1" name="Rectangle 6470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2" name="Rectangle 6471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3" name="Rectangle 6472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4" name="Rectangle 6473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5" name="Rectangle 6474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6" name="Rectangle 6475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7" name="Rectangle 6476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8" name="Rectangle 6477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79" name="Rectangle 6478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0" name="Rectangle 6479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1" name="Rectangle 6480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2" name="Rectangle 6481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3" name="Rectangle 6482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4" name="Rectangle 6483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5" name="Rectangle 6484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6" name="Rectangle 6485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7" name="Rectangle 6486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8" name="Rectangle 6487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89" name="Rectangle 6488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0" name="Rectangle 6489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1" name="Rectangle 6490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2" name="Rectangle 6491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3" name="Rectangle 6492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4" name="Rectangle 6493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5" name="Rectangle 6494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6" name="Rectangle 6495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7" name="Rectangle 6496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8" name="Rectangle 6497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99" name="Rectangle 6498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0" name="Rectangle 6499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1" name="Rectangle 6500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2" name="Rectangle 6501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3" name="Rectangle 6502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4" name="Rectangle 6503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5" name="Rectangle 6504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6" name="Rectangle 6505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7" name="Rectangle 6506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8" name="Rectangle 6507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09" name="Rectangle 6508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0" name="Rectangle 6509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1" name="Rectangle 6510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2" name="Rectangle 6511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3" name="Rectangle 6512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4" name="Rectangle 6513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5" name="Rectangle 6514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6" name="Rectangle 6515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7" name="Rectangle 6516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8" name="Rectangle 6517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19" name="Rectangle 6518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0" name="Rectangle 6519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1" name="Rectangle 6520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2" name="Rectangle 6521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3" name="Rectangle 6522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4" name="Rectangle 6523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5" name="Rectangle 6524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6" name="Rectangle 6525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7" name="Rectangle 6526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8" name="Rectangle 6527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29" name="Rectangle 6528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0" name="Rectangle 6529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1" name="Rectangle 6530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2" name="Rectangle 6531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3" name="Rectangle 6532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4" name="Rectangle 6533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5" name="Rectangle 6534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6" name="Rectangle 6535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7" name="Rectangle 6536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8" name="Rectangle 6537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39" name="Rectangle 6538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0" name="Rectangle 6539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1" name="Rectangle 6540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2" name="Rectangle 6541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3" name="Rectangle 6542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4" name="Rectangle 6543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5" name="Rectangle 6544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6" name="Rectangle 6545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7" name="Rectangle 6546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8" name="Rectangle 6547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49" name="Rectangle 6548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0" name="Rectangle 6549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1" name="Rectangle 6550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2" name="Rectangle 6551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3" name="Rectangle 6552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4" name="Rectangle 6553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5" name="Rectangle 6554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6" name="Rectangle 6555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7" name="Rectangle 6556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8" name="Rectangle 6557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59" name="Rectangle 6558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0" name="Rectangle 6559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1" name="Rectangle 6560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2" name="Rectangle 6561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3" name="Rectangle 6562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4" name="Rectangle 6563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5" name="Rectangle 6564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6" name="Rectangle 6565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7" name="Rectangle 6566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8" name="Rectangle 6567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69" name="Rectangle 6568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0" name="Rectangle 6569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1" name="Rectangle 6570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2" name="Rectangle 6571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3" name="Rectangle 6572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4" name="Rectangle 6573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5" name="Rectangle 6574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6" name="Rectangle 6575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7" name="Rectangle 6576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8" name="Rectangle 6577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79" name="Rectangle 6578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0" name="Rectangle 6579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1" name="Rectangle 6580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2" name="Rectangle 6581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3" name="Rectangle 6582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4" name="Rectangle 6583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5" name="Rectangle 6584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6" name="Rectangle 6585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7" name="Rectangle 6586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8" name="Rectangle 6587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89" name="Rectangle 6588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0" name="Rectangle 6589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1" name="Rectangle 6590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2" name="Rectangle 6591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3" name="Rectangle 6592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4" name="Rectangle 6593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5" name="Rectangle 6594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6" name="Rectangle 6595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7" name="Rectangle 6596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8" name="Rectangle 6597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99" name="Rectangle 6598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0" name="Rectangle 6599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1" name="Rectangle 6600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2" name="Rectangle 6601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3" name="Rectangle 6602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4" name="Rectangle 6603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5" name="Rectangle 6604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6" name="Rectangle 6605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7" name="Rectangle 6606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8" name="Rectangle 6607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09" name="Rectangle 6608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0" name="Rectangle 6609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1" name="Rectangle 6610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2" name="Rectangle 6611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3" name="Rectangle 6612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4" name="Rectangle 6613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5" name="Rectangle 6614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6" name="Rectangle 6615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7" name="Rectangle 6616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8" name="Rectangle 6617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19" name="Rectangle 6618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0" name="Rectangle 6619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1" name="Rectangle 6620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2" name="Rectangle 6621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3" name="Rectangle 6622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4" name="Rectangle 6623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5" name="Rectangle 6624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6" name="Rectangle 6625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7" name="Rectangle 6626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8" name="Rectangle 6627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29" name="Rectangle 6628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0" name="Rectangle 6629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1" name="Rectangle 6630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2" name="Rectangle 6631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3" name="Rectangle 6632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4" name="Rectangle 6633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5" name="Rectangle 6634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6" name="Rectangle 6635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7" name="Rectangle 6636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8" name="Rectangle 6637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39" name="Rectangle 6638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0" name="Rectangle 6639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1" name="Rectangle 6640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2" name="Rectangle 6641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3" name="Rectangle 6642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4" name="Rectangle 6643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5" name="Rectangle 6644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6" name="Rectangle 6645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7" name="Rectangle 6646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8" name="Rectangle 6647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49" name="Rectangle 6648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0" name="Rectangle 6649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1" name="Rectangle 6650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2" name="Rectangle 6651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3" name="Rectangle 6652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4" name="Rectangle 6653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5" name="Rectangle 6654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6" name="Rectangle 6655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7" name="Rectangle 6656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8" name="Rectangle 6657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59" name="Rectangle 6658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0" name="Rectangle 6659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1" name="Rectangle 6660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2" name="Rectangle 6661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3" name="Rectangle 6662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4" name="Rectangle 6663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5" name="Rectangle 6664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6" name="Rectangle 6665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7" name="Rectangle 6666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8" name="Rectangle 6667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69" name="Rectangle 6668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0" name="Rectangle 6669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1" name="Rectangle 6670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2" name="Rectangle 6671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3" name="Rectangle 6672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4" name="Rectangle 6673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5" name="Rectangle 6674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6" name="Rectangle 6675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7" name="Rectangle 6676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8" name="Rectangle 6677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79" name="Rectangle 6678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0" name="Rectangle 6679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1" name="Rectangle 6680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2" name="Rectangle 6681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3" name="Rectangle 6682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4" name="Rectangle 6683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5" name="Rectangle 6684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6" name="Rectangle 6685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7" name="Rectangle 6686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8" name="Rectangle 6687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89" name="Rectangle 6688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0" name="Rectangle 6689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1" name="Rectangle 6690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2" name="Rectangle 6691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3" name="Rectangle 6692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4" name="Rectangle 6693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5" name="Rectangle 6694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6" name="Rectangle 6695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7" name="Rectangle 6696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8" name="Rectangle 6697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99" name="Rectangle 6698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0" name="Rectangle 6699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1" name="Rectangle 6700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2" name="Rectangle 6701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3" name="Rectangle 6702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4" name="Rectangle 6703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5" name="Rectangle 6704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6" name="Rectangle 6705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7" name="Rectangle 6706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8" name="Rectangle 6707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09" name="Rectangle 6708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0" name="Rectangle 6709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1" name="Rectangle 6710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2" name="Rectangle 6711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3" name="Rectangle 6712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4" name="Rectangle 6713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5" name="Rectangle 6714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6" name="Rectangle 6715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7" name="Rectangle 6716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18" name="Rectangle 6717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719" name="Rectangle 6718"/>
            <p:cNvSpPr/>
            <p:nvPr/>
          </p:nvSpPr>
          <p:spPr>
            <a:xfrm>
              <a:off x="1808163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0" name="Rectangle 6719"/>
            <p:cNvSpPr/>
            <p:nvPr/>
          </p:nvSpPr>
          <p:spPr>
            <a:xfrm>
              <a:off x="30432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1" name="Rectangle 6720"/>
            <p:cNvSpPr/>
            <p:nvPr/>
          </p:nvSpPr>
          <p:spPr>
            <a:xfrm>
              <a:off x="4267200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2" name="Rectangle 6721"/>
            <p:cNvSpPr/>
            <p:nvPr/>
          </p:nvSpPr>
          <p:spPr>
            <a:xfrm>
              <a:off x="54816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23" name="Rectangle 6722"/>
            <p:cNvSpPr/>
            <p:nvPr/>
          </p:nvSpPr>
          <p:spPr>
            <a:xfrm>
              <a:off x="1824038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724" name="Group 6723"/>
            <p:cNvGrpSpPr/>
            <p:nvPr/>
          </p:nvGrpSpPr>
          <p:grpSpPr>
            <a:xfrm>
              <a:off x="6701050" y="3084031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725" name="Rectangle 6724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6" name="Rectangle 6725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7" name="Rectangle 6726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8" name="Rectangle 6727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29" name="Rectangle 6728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0" name="Rectangle 6729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1" name="Rectangle 6730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2" name="Rectangle 6731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3" name="Rectangle 6732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4" name="Rectangle 6733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5" name="Rectangle 6734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6" name="Rectangle 6735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7" name="Rectangle 6736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8" name="Rectangle 6737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39" name="Rectangle 6738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0" name="Rectangle 6739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1" name="Rectangle 6740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2" name="Rectangle 6741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3" name="Rectangle 6742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4" name="Rectangle 6743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5" name="Rectangle 6744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6" name="Rectangle 6745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7" name="Rectangle 6746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8" name="Rectangle 6747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49" name="Rectangle 6748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0" name="Rectangle 6749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1" name="Rectangle 6750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2" name="Rectangle 6751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3" name="Rectangle 6752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4" name="Rectangle 6753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5" name="Rectangle 6754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6" name="Rectangle 6755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7" name="Rectangle 6756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8" name="Rectangle 6757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59" name="Rectangle 6758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0" name="Rectangle 6759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1" name="Rectangle 6760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2" name="Rectangle 6761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3" name="Rectangle 6762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4" name="Rectangle 6763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5" name="Rectangle 6764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6" name="Rectangle 6765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7" name="Rectangle 6766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8" name="Rectangle 6767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69" name="Rectangle 6768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0" name="Rectangle 6769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1" name="Rectangle 6770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2" name="Rectangle 6771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3" name="Rectangle 6772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4" name="Rectangle 6773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5" name="Rectangle 6774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6" name="Rectangle 6775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7" name="Rectangle 6776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8" name="Rectangle 6777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79" name="Rectangle 6778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0" name="Rectangle 6779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1" name="Rectangle 6780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2" name="Rectangle 6781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3" name="Rectangle 6782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4" name="Rectangle 6783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5" name="Rectangle 6784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6" name="Rectangle 6785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7" name="Rectangle 6786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8" name="Rectangle 6787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89" name="Rectangle 6788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0" name="Rectangle 6789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1" name="Rectangle 6790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2" name="Rectangle 6791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3" name="Rectangle 6792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4" name="Rectangle 6793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5" name="Rectangle 6794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6" name="Rectangle 6795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7" name="Rectangle 6796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8" name="Rectangle 6797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99" name="Rectangle 6798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0" name="Rectangle 6799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1" name="Rectangle 6800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2" name="Rectangle 6801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3" name="Rectangle 6802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4" name="Rectangle 6803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5" name="Rectangle 6804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6" name="Rectangle 6805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7" name="Rectangle 6806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8" name="Rectangle 6807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09" name="Rectangle 6808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0" name="Rectangle 6809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1" name="Rectangle 6810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2" name="Rectangle 6811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3" name="Rectangle 6812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4" name="Rectangle 6813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5" name="Rectangle 6814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6" name="Rectangle 6815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7" name="Rectangle 6816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8" name="Rectangle 6817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19" name="Rectangle 6818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0" name="Rectangle 6819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1" name="Rectangle 6820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2" name="Rectangle 6821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3" name="Rectangle 6822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4" name="Rectangle 6823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5" name="Rectangle 6824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6" name="Rectangle 6825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7" name="Rectangle 6826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8" name="Rectangle 6827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29" name="Rectangle 6828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0" name="Rectangle 6829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1" name="Rectangle 6830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2" name="Rectangle 6831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3" name="Rectangle 6832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4" name="Rectangle 6833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5" name="Rectangle 6834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6" name="Rectangle 6835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7" name="Rectangle 6836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8" name="Rectangle 6837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39" name="Rectangle 6838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0" name="Rectangle 6839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1" name="Rectangle 6840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2" name="Rectangle 6841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3" name="Rectangle 6842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4" name="Rectangle 6843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5" name="Rectangle 6844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6" name="Rectangle 6845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7" name="Rectangle 6846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8" name="Rectangle 6847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49" name="Rectangle 6848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0" name="Rectangle 6849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1" name="Rectangle 6850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2" name="Rectangle 6851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3" name="Rectangle 6852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4" name="Rectangle 6853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5" name="Rectangle 6854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6" name="Rectangle 6855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7" name="Rectangle 6856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8" name="Rectangle 6857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59" name="Rectangle 6858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0" name="Rectangle 6859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1" name="Rectangle 6860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2" name="Rectangle 6861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3" name="Rectangle 6862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4" name="Rectangle 6863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5" name="Rectangle 6864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6" name="Rectangle 6865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7" name="Rectangle 6866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8" name="Rectangle 6867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69" name="Rectangle 6868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0" name="Rectangle 6869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1" name="Rectangle 6870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2" name="Rectangle 6871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3" name="Rectangle 6872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4" name="Rectangle 6873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5" name="Rectangle 6874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6" name="Rectangle 6875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7" name="Rectangle 6876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8" name="Rectangle 6877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79" name="Rectangle 6878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0" name="Rectangle 6879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1" name="Rectangle 6880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2" name="Rectangle 6881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3" name="Rectangle 6882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4" name="Rectangle 6883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5" name="Rectangle 6884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6" name="Rectangle 6885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7" name="Rectangle 6886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8" name="Rectangle 6887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89" name="Rectangle 6888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0" name="Rectangle 6889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1" name="Rectangle 6890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2" name="Rectangle 6891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3" name="Rectangle 6892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4" name="Rectangle 6893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5" name="Rectangle 6894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6" name="Rectangle 6895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7" name="Rectangle 6896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8" name="Rectangle 6897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99" name="Rectangle 6898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0" name="Rectangle 6899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1" name="Rectangle 6900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2" name="Rectangle 6901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3" name="Rectangle 6902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4" name="Rectangle 6903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5" name="Rectangle 6904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6" name="Rectangle 6905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7" name="Rectangle 6906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8" name="Rectangle 6907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09" name="Rectangle 6908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0" name="Rectangle 6909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1" name="Rectangle 6910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2" name="Rectangle 6911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3" name="Rectangle 6912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4" name="Rectangle 6913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5" name="Rectangle 6914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6" name="Rectangle 6915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7" name="Rectangle 6916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8" name="Rectangle 6917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19" name="Rectangle 6918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0" name="Rectangle 6919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1" name="Rectangle 6920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2" name="Rectangle 6921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3" name="Rectangle 6922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4" name="Rectangle 6923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5" name="Rectangle 6924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6" name="Rectangle 6925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7" name="Rectangle 6926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8" name="Rectangle 6927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29" name="Rectangle 6928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0" name="Rectangle 6929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1" name="Rectangle 6930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2" name="Rectangle 6931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3" name="Rectangle 6932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4" name="Rectangle 6933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5" name="Rectangle 6934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6" name="Rectangle 6935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7" name="Rectangle 6936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8" name="Rectangle 6937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39" name="Rectangle 6938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0" name="Rectangle 6939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1" name="Rectangle 6940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2" name="Rectangle 6941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3" name="Rectangle 6942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4" name="Rectangle 6943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5" name="Rectangle 6944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6" name="Rectangle 6945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7" name="Rectangle 6946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8" name="Rectangle 6947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49" name="Rectangle 6948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0" name="Rectangle 6949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1" name="Rectangle 6950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2" name="Rectangle 6951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3" name="Rectangle 6952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4" name="Rectangle 6953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5" name="Rectangle 6954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6" name="Rectangle 6955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7" name="Rectangle 6956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8" name="Rectangle 6957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59" name="Rectangle 6958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0" name="Rectangle 6959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1" name="Rectangle 6960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2" name="Rectangle 6961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3" name="Rectangle 6962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4" name="Rectangle 6963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5" name="Rectangle 6964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6" name="Rectangle 6965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7" name="Rectangle 6966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8" name="Rectangle 6967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69" name="Rectangle 6968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0" name="Rectangle 6969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1" name="Rectangle 6970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2" name="Rectangle 6971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3" name="Rectangle 6972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4" name="Rectangle 6973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5" name="Rectangle 6974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6" name="Rectangle 6975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7" name="Rectangle 6976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8" name="Rectangle 6977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79" name="Rectangle 6978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0" name="Rectangle 6979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981" name="Rectangle 6980"/>
            <p:cNvSpPr/>
            <p:nvPr/>
          </p:nvSpPr>
          <p:spPr>
            <a:xfrm>
              <a:off x="6689725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82" name="Rectangle 6981"/>
            <p:cNvSpPr/>
            <p:nvPr/>
          </p:nvSpPr>
          <p:spPr>
            <a:xfrm>
              <a:off x="6705600" y="308610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983" name="Group 6982"/>
            <p:cNvGrpSpPr/>
            <p:nvPr/>
          </p:nvGrpSpPr>
          <p:grpSpPr>
            <a:xfrm>
              <a:off x="1823748" y="4255633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6984" name="Rectangle 6983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5" name="Rectangle 6984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6" name="Rectangle 6985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7" name="Rectangle 6986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8" name="Rectangle 6987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89" name="Rectangle 6988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0" name="Rectangle 6989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1" name="Rectangle 6990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2" name="Rectangle 6991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3" name="Rectangle 6992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4" name="Rectangle 6993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5" name="Rectangle 6994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6" name="Rectangle 6995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7" name="Rectangle 6996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8" name="Rectangle 6997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99" name="Rectangle 6998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0" name="Rectangle 6999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1" name="Rectangle 7000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2" name="Rectangle 7001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3" name="Rectangle 7002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4" name="Rectangle 7003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5" name="Rectangle 7004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6" name="Rectangle 7005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7" name="Rectangle 7006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8" name="Rectangle 7007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09" name="Rectangle 7008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0" name="Rectangle 7009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1" name="Rectangle 7010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2" name="Rectangle 7011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3" name="Rectangle 7012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4" name="Rectangle 7013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5" name="Rectangle 7014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6" name="Rectangle 7015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7" name="Rectangle 7016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8" name="Rectangle 7017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19" name="Rectangle 7018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0" name="Rectangle 7019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1" name="Rectangle 7020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2" name="Rectangle 7021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3" name="Rectangle 7022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4" name="Rectangle 7023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5" name="Rectangle 7024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6" name="Rectangle 7025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7" name="Rectangle 7026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8" name="Rectangle 7027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29" name="Rectangle 7028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0" name="Rectangle 7029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1" name="Rectangle 7030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2" name="Rectangle 7031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3" name="Rectangle 7032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4" name="Rectangle 7033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5" name="Rectangle 7034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6" name="Rectangle 7035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7" name="Rectangle 7036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8" name="Rectangle 7037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39" name="Rectangle 7038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0" name="Rectangle 7039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1" name="Rectangle 7040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2" name="Rectangle 7041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3" name="Rectangle 7042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4" name="Rectangle 7043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5" name="Rectangle 7044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6" name="Rectangle 7045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7" name="Rectangle 7046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8" name="Rectangle 7047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49" name="Rectangle 7048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0" name="Rectangle 7049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1" name="Rectangle 7050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2" name="Rectangle 7051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3" name="Rectangle 7052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4" name="Rectangle 7053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5" name="Rectangle 7054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6" name="Rectangle 7055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7" name="Rectangle 7056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8" name="Rectangle 7057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59" name="Rectangle 7058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0" name="Rectangle 7059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1" name="Rectangle 7060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2" name="Rectangle 7061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3" name="Rectangle 7062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4" name="Rectangle 7063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5" name="Rectangle 7064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6" name="Rectangle 7065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7" name="Rectangle 7066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8" name="Rectangle 7067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69" name="Rectangle 7068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0" name="Rectangle 7069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1" name="Rectangle 7070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2" name="Rectangle 7071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3" name="Rectangle 7072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4" name="Rectangle 7073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5" name="Rectangle 7074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6" name="Rectangle 7075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7" name="Rectangle 7076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8" name="Rectangle 7077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79" name="Rectangle 7078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0" name="Rectangle 7079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1" name="Rectangle 7080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2" name="Rectangle 7081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3" name="Rectangle 7082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4" name="Rectangle 7083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5" name="Rectangle 7084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6" name="Rectangle 7085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7" name="Rectangle 7086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8" name="Rectangle 7087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89" name="Rectangle 7088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0" name="Rectangle 7089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1" name="Rectangle 7090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2" name="Rectangle 7091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3" name="Rectangle 7092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4" name="Rectangle 7093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5" name="Rectangle 7094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6" name="Rectangle 7095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7" name="Rectangle 7096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8" name="Rectangle 7097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099" name="Rectangle 7098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0" name="Rectangle 7099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1" name="Rectangle 7100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2" name="Rectangle 7101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3" name="Rectangle 7102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4" name="Rectangle 7103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5" name="Rectangle 7104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6" name="Rectangle 7105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7" name="Rectangle 7106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8" name="Rectangle 7107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09" name="Rectangle 7108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0" name="Rectangle 7109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1" name="Rectangle 7110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2" name="Rectangle 7111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3" name="Rectangle 7112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4" name="Rectangle 7113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5" name="Rectangle 7114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6" name="Rectangle 7115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7" name="Rectangle 7116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8" name="Rectangle 7117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19" name="Rectangle 7118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0" name="Rectangle 7119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1" name="Rectangle 7120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2" name="Rectangle 7121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3" name="Rectangle 7122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4" name="Rectangle 7123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5" name="Rectangle 7124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6" name="Rectangle 7125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7" name="Rectangle 7126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8" name="Rectangle 7127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29" name="Rectangle 7128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0" name="Rectangle 7129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1" name="Rectangle 7130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2" name="Rectangle 7131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3" name="Rectangle 7132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4" name="Rectangle 7133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5" name="Rectangle 7134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6" name="Rectangle 7135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7" name="Rectangle 7136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8" name="Rectangle 7137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39" name="Rectangle 7138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0" name="Rectangle 7139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1" name="Rectangle 7140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2" name="Rectangle 7141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3" name="Rectangle 7142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4" name="Rectangle 7143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5" name="Rectangle 7144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6" name="Rectangle 7145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7" name="Rectangle 7146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8" name="Rectangle 7147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49" name="Rectangle 7148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0" name="Rectangle 7149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1" name="Rectangle 7150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2" name="Rectangle 7151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3" name="Rectangle 7152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4" name="Rectangle 7153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5" name="Rectangle 7154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6" name="Rectangle 7155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7" name="Rectangle 7156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8" name="Rectangle 7157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59" name="Rectangle 7158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0" name="Rectangle 7159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1" name="Rectangle 7160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2" name="Rectangle 7161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3" name="Rectangle 7162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4" name="Rectangle 7163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5" name="Rectangle 7164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6" name="Rectangle 7165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7" name="Rectangle 7166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8" name="Rectangle 7167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69" name="Rectangle 7168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0" name="Rectangle 7169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1" name="Rectangle 7170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2" name="Rectangle 7171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3" name="Rectangle 7172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4" name="Rectangle 7173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5" name="Rectangle 7174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6" name="Rectangle 7175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7" name="Rectangle 7176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8" name="Rectangle 7177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79" name="Rectangle 7178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0" name="Rectangle 7179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1" name="Rectangle 7180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2" name="Rectangle 7181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3" name="Rectangle 7182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4" name="Rectangle 7183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5" name="Rectangle 7184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6" name="Rectangle 7185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7" name="Rectangle 7186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8" name="Rectangle 7187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89" name="Rectangle 7188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0" name="Rectangle 7189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1" name="Rectangle 7190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2" name="Rectangle 7191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3" name="Rectangle 7192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4" name="Rectangle 7193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5" name="Rectangle 7194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6" name="Rectangle 7195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7" name="Rectangle 7196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8" name="Rectangle 7197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199" name="Rectangle 7198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0" name="Rectangle 7199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1" name="Rectangle 7200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2" name="Rectangle 7201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3" name="Rectangle 7202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4" name="Rectangle 7203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5" name="Rectangle 7204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6" name="Rectangle 7205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7" name="Rectangle 7206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8" name="Rectangle 7207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09" name="Rectangle 7208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0" name="Rectangle 7209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1" name="Rectangle 7210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2" name="Rectangle 7211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3" name="Rectangle 7212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4" name="Rectangle 7213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5" name="Rectangle 7214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6" name="Rectangle 7215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7" name="Rectangle 7216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8" name="Rectangle 7217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19" name="Rectangle 7218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0" name="Rectangle 7219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1" name="Rectangle 7220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2" name="Rectangle 7221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3" name="Rectangle 7222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4" name="Rectangle 7223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5" name="Rectangle 7224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6" name="Rectangle 7225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7" name="Rectangle 7226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8" name="Rectangle 7227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29" name="Rectangle 7228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0" name="Rectangle 7229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1" name="Rectangle 7230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2" name="Rectangle 7231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3" name="Rectangle 7232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4" name="Rectangle 7233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5" name="Rectangle 7234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6" name="Rectangle 7235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7" name="Rectangle 7236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8" name="Rectangle 7237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39" name="Rectangle 7238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240" name="Rectangle 7239"/>
            <p:cNvSpPr/>
            <p:nvPr/>
          </p:nvSpPr>
          <p:spPr>
            <a:xfrm>
              <a:off x="1811338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41" name="Rectangle 7240"/>
            <p:cNvSpPr/>
            <p:nvPr/>
          </p:nvSpPr>
          <p:spPr>
            <a:xfrm>
              <a:off x="1827213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242" name="Group 7241"/>
            <p:cNvGrpSpPr/>
            <p:nvPr/>
          </p:nvGrpSpPr>
          <p:grpSpPr>
            <a:xfrm>
              <a:off x="3027025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243" name="Rectangle 7242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4" name="Rectangle 7243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5" name="Rectangle 7244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6" name="Rectangle 7245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7" name="Rectangle 7246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8" name="Rectangle 7247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49" name="Rectangle 7248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0" name="Rectangle 7249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1" name="Rectangle 7250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2" name="Rectangle 7251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3" name="Rectangle 7252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4" name="Rectangle 7253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5" name="Rectangle 7254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6" name="Rectangle 7255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7" name="Rectangle 7256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8" name="Rectangle 7257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59" name="Rectangle 7258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0" name="Rectangle 7259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1" name="Rectangle 7260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2" name="Rectangle 7261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3" name="Rectangle 7262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4" name="Rectangle 7263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5" name="Rectangle 7264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6" name="Rectangle 7265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7" name="Rectangle 7266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8" name="Rectangle 7267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69" name="Rectangle 7268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0" name="Rectangle 7269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1" name="Rectangle 7270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2" name="Rectangle 7271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3" name="Rectangle 7272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4" name="Rectangle 7273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5" name="Rectangle 7274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6" name="Rectangle 7275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7" name="Rectangle 7276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8" name="Rectangle 7277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79" name="Rectangle 7278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0" name="Rectangle 7279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1" name="Rectangle 7280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2" name="Rectangle 7281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3" name="Rectangle 7282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4" name="Rectangle 7283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5" name="Rectangle 7284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6" name="Rectangle 7285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7" name="Rectangle 7286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8" name="Rectangle 7287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89" name="Rectangle 7288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0" name="Rectangle 7289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1" name="Rectangle 7290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2" name="Rectangle 7291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3" name="Rectangle 7292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4" name="Rectangle 7293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5" name="Rectangle 7294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6" name="Rectangle 7295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7" name="Rectangle 7296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8" name="Rectangle 7297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299" name="Rectangle 7298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0" name="Rectangle 7299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1" name="Rectangle 7300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2" name="Rectangle 7301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3" name="Rectangle 7302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4" name="Rectangle 7303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5" name="Rectangle 7304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6" name="Rectangle 7305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7" name="Rectangle 7306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8" name="Rectangle 7307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09" name="Rectangle 7308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0" name="Rectangle 7309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1" name="Rectangle 7310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2" name="Rectangle 7311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3" name="Rectangle 7312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4" name="Rectangle 7313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5" name="Rectangle 7314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6" name="Rectangle 7315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7" name="Rectangle 7316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8" name="Rectangle 7317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19" name="Rectangle 7318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0" name="Rectangle 7319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1" name="Rectangle 7320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2" name="Rectangle 7321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3" name="Rectangle 7322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4" name="Rectangle 7323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5" name="Rectangle 7324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6" name="Rectangle 7325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7" name="Rectangle 7326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8" name="Rectangle 7327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29" name="Rectangle 7328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0" name="Rectangle 7329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1" name="Rectangle 7330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2" name="Rectangle 7331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3" name="Rectangle 7332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4" name="Rectangle 7333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5" name="Rectangle 7334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6" name="Rectangle 7335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7" name="Rectangle 7336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8" name="Rectangle 7337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39" name="Rectangle 7338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0" name="Rectangle 7339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1" name="Rectangle 7340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2" name="Rectangle 7341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3" name="Rectangle 7342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4" name="Rectangle 7343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5" name="Rectangle 7344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6" name="Rectangle 7345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7" name="Rectangle 7346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8" name="Rectangle 7347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49" name="Rectangle 7348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0" name="Rectangle 7349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1" name="Rectangle 7350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2" name="Rectangle 7351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3" name="Rectangle 7352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4" name="Rectangle 7353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5" name="Rectangle 7354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6" name="Rectangle 7355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7" name="Rectangle 7356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8" name="Rectangle 7357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59" name="Rectangle 7358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0" name="Rectangle 7359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1" name="Rectangle 7360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2" name="Rectangle 7361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3" name="Rectangle 7362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4" name="Rectangle 7363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5" name="Rectangle 7364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6" name="Rectangle 7365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7" name="Rectangle 7366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8" name="Rectangle 7367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69" name="Rectangle 7368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0" name="Rectangle 7369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1" name="Rectangle 7370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2" name="Rectangle 7371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3" name="Rectangle 7372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4" name="Rectangle 7373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5" name="Rectangle 7374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6" name="Rectangle 7375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7" name="Rectangle 7376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8" name="Rectangle 7377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79" name="Rectangle 7378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0" name="Rectangle 7379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1" name="Rectangle 7380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2" name="Rectangle 7381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3" name="Rectangle 7382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4" name="Rectangle 7383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5" name="Rectangle 7384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6" name="Rectangle 7385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7" name="Rectangle 7386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8" name="Rectangle 7387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89" name="Rectangle 7388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0" name="Rectangle 7389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1" name="Rectangle 7390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2" name="Rectangle 7391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3" name="Rectangle 7392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4" name="Rectangle 7393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5" name="Rectangle 7394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6" name="Rectangle 7395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7" name="Rectangle 7396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8" name="Rectangle 7397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399" name="Rectangle 7398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0" name="Rectangle 7399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1" name="Rectangle 7400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2" name="Rectangle 7401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3" name="Rectangle 7402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4" name="Rectangle 7403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5" name="Rectangle 7404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6" name="Rectangle 7405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7" name="Rectangle 7406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8" name="Rectangle 7407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09" name="Rectangle 7408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0" name="Rectangle 7409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1" name="Rectangle 7410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2" name="Rectangle 7411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3" name="Rectangle 7412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4" name="Rectangle 7413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5" name="Rectangle 7414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6" name="Rectangle 7415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7" name="Rectangle 7416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8" name="Rectangle 7417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19" name="Rectangle 7418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0" name="Rectangle 7419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1" name="Rectangle 7420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2" name="Rectangle 7421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3" name="Rectangle 7422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4" name="Rectangle 7423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5" name="Rectangle 7424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6" name="Rectangle 7425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7" name="Rectangle 7426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8" name="Rectangle 7427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29" name="Rectangle 7428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0" name="Rectangle 7429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1" name="Rectangle 7430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2" name="Rectangle 7431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3" name="Rectangle 7432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4" name="Rectangle 7433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5" name="Rectangle 7434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6" name="Rectangle 7435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7" name="Rectangle 7436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8" name="Rectangle 7437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39" name="Rectangle 7438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0" name="Rectangle 7439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1" name="Rectangle 7440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2" name="Rectangle 7441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3" name="Rectangle 7442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4" name="Rectangle 7443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5" name="Rectangle 7444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6" name="Rectangle 7445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7" name="Rectangle 7446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8" name="Rectangle 7447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49" name="Rectangle 7448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0" name="Rectangle 7449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1" name="Rectangle 7450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2" name="Rectangle 7451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3" name="Rectangle 7452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4" name="Rectangle 7453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5" name="Rectangle 7454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6" name="Rectangle 7455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7" name="Rectangle 7456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8" name="Rectangle 7457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59" name="Rectangle 7458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0" name="Rectangle 7459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1" name="Rectangle 7460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2" name="Rectangle 7461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3" name="Rectangle 7462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4" name="Rectangle 7463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5" name="Rectangle 7464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6" name="Rectangle 7465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7" name="Rectangle 7466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8" name="Rectangle 7467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69" name="Rectangle 7468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0" name="Rectangle 7469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1" name="Rectangle 7470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2" name="Rectangle 7471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3" name="Rectangle 7472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4" name="Rectangle 7473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5" name="Rectangle 7474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6" name="Rectangle 7475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7" name="Rectangle 7476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8" name="Rectangle 7477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79" name="Rectangle 7478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0" name="Rectangle 7479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1" name="Rectangle 7480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2" name="Rectangle 7481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3" name="Rectangle 7482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4" name="Rectangle 7483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5" name="Rectangle 7484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6" name="Rectangle 7485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7" name="Rectangle 7486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8" name="Rectangle 7487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89" name="Rectangle 7488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0" name="Rectangle 7489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1" name="Rectangle 7490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2" name="Rectangle 7491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3" name="Rectangle 7492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4" name="Rectangle 7493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5" name="Rectangle 7494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6" name="Rectangle 7495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7" name="Rectangle 7496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98" name="Rectangle 7497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499" name="Rectangle 7498"/>
            <p:cNvSpPr/>
            <p:nvPr/>
          </p:nvSpPr>
          <p:spPr>
            <a:xfrm>
              <a:off x="30146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00" name="Rectangle 7499"/>
            <p:cNvSpPr/>
            <p:nvPr/>
          </p:nvSpPr>
          <p:spPr>
            <a:xfrm>
              <a:off x="303053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501" name="Group 7500"/>
            <p:cNvGrpSpPr/>
            <p:nvPr/>
          </p:nvGrpSpPr>
          <p:grpSpPr>
            <a:xfrm>
              <a:off x="4280848" y="4255633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502" name="Rectangle 7501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3" name="Rectangle 7502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4" name="Rectangle 7503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5" name="Rectangle 7504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6" name="Rectangle 7505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7" name="Rectangle 7506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8" name="Rectangle 7507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09" name="Rectangle 7508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0" name="Rectangle 7509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1" name="Rectangle 7510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2" name="Rectangle 7511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3" name="Rectangle 7512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4" name="Rectangle 7513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5" name="Rectangle 7514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6" name="Rectangle 7515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7" name="Rectangle 7516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8" name="Rectangle 7517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19" name="Rectangle 7518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0" name="Rectangle 7519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1" name="Rectangle 7520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2" name="Rectangle 7521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3" name="Rectangle 7522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4" name="Rectangle 7523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5" name="Rectangle 7524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6" name="Rectangle 7525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7" name="Rectangle 7526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8" name="Rectangle 7527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29" name="Rectangle 7528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0" name="Rectangle 7529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1" name="Rectangle 7530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2" name="Rectangle 7531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3" name="Rectangle 7532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4" name="Rectangle 7533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5" name="Rectangle 7534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6" name="Rectangle 7535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7" name="Rectangle 7536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8" name="Rectangle 7537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39" name="Rectangle 7538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0" name="Rectangle 7539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1" name="Rectangle 7540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2" name="Rectangle 7541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3" name="Rectangle 7542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4" name="Rectangle 7543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5" name="Rectangle 7544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6" name="Rectangle 7545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7" name="Rectangle 7546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8" name="Rectangle 7547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49" name="Rectangle 7548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0" name="Rectangle 7549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1" name="Rectangle 7550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2" name="Rectangle 7551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3" name="Rectangle 7552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4" name="Rectangle 7553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5" name="Rectangle 7554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6" name="Rectangle 7555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7" name="Rectangle 7556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8" name="Rectangle 7557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59" name="Rectangle 7558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0" name="Rectangle 7559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1" name="Rectangle 7560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2" name="Rectangle 7561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3" name="Rectangle 7562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4" name="Rectangle 7563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5" name="Rectangle 7564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6" name="Rectangle 7565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7" name="Rectangle 7566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8" name="Rectangle 7567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69" name="Rectangle 7568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0" name="Rectangle 7569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1" name="Rectangle 7570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2" name="Rectangle 7571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3" name="Rectangle 7572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4" name="Rectangle 7573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5" name="Rectangle 7574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6" name="Rectangle 7575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7" name="Rectangle 7576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8" name="Rectangle 7577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79" name="Rectangle 7578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0" name="Rectangle 7579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1" name="Rectangle 7580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2" name="Rectangle 7581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3" name="Rectangle 7582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4" name="Rectangle 7583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5" name="Rectangle 7584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6" name="Rectangle 7585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7" name="Rectangle 7586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8" name="Rectangle 7587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89" name="Rectangle 7588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0" name="Rectangle 7589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1" name="Rectangle 7590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2" name="Rectangle 7591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3" name="Rectangle 7592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4" name="Rectangle 7593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5" name="Rectangle 7594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6" name="Rectangle 7595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7" name="Rectangle 7596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8" name="Rectangle 7597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99" name="Rectangle 7598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0" name="Rectangle 7599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1" name="Rectangle 7600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2" name="Rectangle 7601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3" name="Rectangle 7602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4" name="Rectangle 7603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5" name="Rectangle 7604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6" name="Rectangle 7605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7" name="Rectangle 7606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8" name="Rectangle 7607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09" name="Rectangle 7608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0" name="Rectangle 7609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1" name="Rectangle 7610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2" name="Rectangle 7611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3" name="Rectangle 7612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4" name="Rectangle 7613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5" name="Rectangle 7614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6" name="Rectangle 7615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7" name="Rectangle 7616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8" name="Rectangle 7617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19" name="Rectangle 7618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0" name="Rectangle 7619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1" name="Rectangle 7620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2" name="Rectangle 7621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3" name="Rectangle 7622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4" name="Rectangle 7623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5" name="Rectangle 7624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6" name="Rectangle 7625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7" name="Rectangle 7626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8" name="Rectangle 7627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29" name="Rectangle 7628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0" name="Rectangle 7629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1" name="Rectangle 7630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2" name="Rectangle 7631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3" name="Rectangle 7632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4" name="Rectangle 7633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5" name="Rectangle 7634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6" name="Rectangle 7635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7" name="Rectangle 7636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8" name="Rectangle 7637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39" name="Rectangle 7638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0" name="Rectangle 7639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1" name="Rectangle 7640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2" name="Rectangle 7641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3" name="Rectangle 7642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4" name="Rectangle 7643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5" name="Rectangle 7644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6" name="Rectangle 7645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7" name="Rectangle 7646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8" name="Rectangle 7647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49" name="Rectangle 7648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0" name="Rectangle 7649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1" name="Rectangle 7650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2" name="Rectangle 7651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3" name="Rectangle 7652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4" name="Rectangle 7653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5" name="Rectangle 7654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6" name="Rectangle 7655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7" name="Rectangle 7656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8" name="Rectangle 7657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59" name="Rectangle 7658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0" name="Rectangle 7659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1" name="Rectangle 7660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2" name="Rectangle 7661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3" name="Rectangle 7662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4" name="Rectangle 7663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5" name="Rectangle 7664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6" name="Rectangle 7665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7" name="Rectangle 7666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8" name="Rectangle 7667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69" name="Rectangle 7668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0" name="Rectangle 7669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1" name="Rectangle 7670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2" name="Rectangle 7671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3" name="Rectangle 7672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4" name="Rectangle 7673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5" name="Rectangle 7674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6" name="Rectangle 7675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7" name="Rectangle 7676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8" name="Rectangle 7677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79" name="Rectangle 7678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0" name="Rectangle 7679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1" name="Rectangle 7680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2" name="Rectangle 7681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3" name="Rectangle 7682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4" name="Rectangle 7683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5" name="Rectangle 7684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6" name="Rectangle 7685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7" name="Rectangle 7686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8" name="Rectangle 7687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89" name="Rectangle 7688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0" name="Rectangle 7689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1" name="Rectangle 7690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2" name="Rectangle 7691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3" name="Rectangle 7692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4" name="Rectangle 7693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5" name="Rectangle 7694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6" name="Rectangle 7695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7" name="Rectangle 7696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8" name="Rectangle 7697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699" name="Rectangle 7698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0" name="Rectangle 7699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1" name="Rectangle 7700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2" name="Rectangle 7701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3" name="Rectangle 7702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4" name="Rectangle 7703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5" name="Rectangle 7704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6" name="Rectangle 7705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7" name="Rectangle 7706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8" name="Rectangle 7707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09" name="Rectangle 7708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0" name="Rectangle 7709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1" name="Rectangle 7710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2" name="Rectangle 7711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3" name="Rectangle 7712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4" name="Rectangle 7713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5" name="Rectangle 7714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6" name="Rectangle 7715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7" name="Rectangle 7716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8" name="Rectangle 7717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19" name="Rectangle 7718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0" name="Rectangle 7719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1" name="Rectangle 7720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2" name="Rectangle 7721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3" name="Rectangle 7722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4" name="Rectangle 7723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5" name="Rectangle 7724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6" name="Rectangle 7725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7" name="Rectangle 7726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8" name="Rectangle 7727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29" name="Rectangle 7728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0" name="Rectangle 7729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1" name="Rectangle 7730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2" name="Rectangle 7731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3" name="Rectangle 7732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4" name="Rectangle 7733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5" name="Rectangle 7734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6" name="Rectangle 7735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7" name="Rectangle 7736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8" name="Rectangle 7737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39" name="Rectangle 7738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0" name="Rectangle 7739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1" name="Rectangle 7740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2" name="Rectangle 7741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3" name="Rectangle 7742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4" name="Rectangle 7743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5" name="Rectangle 7744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6" name="Rectangle 7745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7" name="Rectangle 7746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8" name="Rectangle 7747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49" name="Rectangle 7748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0" name="Rectangle 7749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1" name="Rectangle 7750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2" name="Rectangle 7751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3" name="Rectangle 7752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4" name="Rectangle 7753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5" name="Rectangle 7754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6" name="Rectangle 7755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57" name="Rectangle 7756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758" name="Rectangle 7757"/>
            <p:cNvSpPr/>
            <p:nvPr/>
          </p:nvSpPr>
          <p:spPr>
            <a:xfrm>
              <a:off x="4268788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59" name="Rectangle 7758"/>
            <p:cNvSpPr/>
            <p:nvPr/>
          </p:nvSpPr>
          <p:spPr>
            <a:xfrm>
              <a:off x="4284663" y="4257675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7760" name="Group 7759"/>
            <p:cNvGrpSpPr/>
            <p:nvPr/>
          </p:nvGrpSpPr>
          <p:grpSpPr>
            <a:xfrm>
              <a:off x="5500048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7761" name="Rectangle 7760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2" name="Rectangle 7761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3" name="Rectangle 7762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4" name="Rectangle 7763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5" name="Rectangle 7764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6" name="Rectangle 7765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7" name="Rectangle 7766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8" name="Rectangle 7767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69" name="Rectangle 7768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0" name="Rectangle 7769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1" name="Rectangle 7770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2" name="Rectangle 7771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3" name="Rectangle 7772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4" name="Rectangle 7773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5" name="Rectangle 7774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6" name="Rectangle 7775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7" name="Rectangle 7776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8" name="Rectangle 7777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79" name="Rectangle 7778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0" name="Rectangle 7779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1" name="Rectangle 7780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2" name="Rectangle 7781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3" name="Rectangle 7782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4" name="Rectangle 7783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5" name="Rectangle 7784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6" name="Rectangle 7785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7" name="Rectangle 7786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8" name="Rectangle 7787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89" name="Rectangle 7788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0" name="Rectangle 7789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1" name="Rectangle 7790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2" name="Rectangle 7791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3" name="Rectangle 7792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4" name="Rectangle 7793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5" name="Rectangle 7794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6" name="Rectangle 7795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7" name="Rectangle 7796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8" name="Rectangle 7797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99" name="Rectangle 7798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0" name="Rectangle 7799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1" name="Rectangle 7800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2" name="Rectangle 7801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3" name="Rectangle 7802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4" name="Rectangle 7803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5" name="Rectangle 7804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6" name="Rectangle 7805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7" name="Rectangle 7806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8" name="Rectangle 7807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09" name="Rectangle 7808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0" name="Rectangle 7809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1" name="Rectangle 7810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2" name="Rectangle 7811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3" name="Rectangle 7812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4" name="Rectangle 7813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5" name="Rectangle 7814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6" name="Rectangle 7815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7" name="Rectangle 7816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8" name="Rectangle 7817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19" name="Rectangle 7818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0" name="Rectangle 7819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1" name="Rectangle 7820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2" name="Rectangle 7821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3" name="Rectangle 7822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4" name="Rectangle 7823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5" name="Rectangle 7824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6" name="Rectangle 7825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7" name="Rectangle 7826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8" name="Rectangle 7827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29" name="Rectangle 7828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0" name="Rectangle 7829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1" name="Rectangle 7830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2" name="Rectangle 7831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3" name="Rectangle 7832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4" name="Rectangle 7833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5" name="Rectangle 7834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6" name="Rectangle 7835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7" name="Rectangle 7836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8" name="Rectangle 7837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39" name="Rectangle 7838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0" name="Rectangle 7839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1" name="Rectangle 7840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2" name="Rectangle 7841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3" name="Rectangle 7842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4" name="Rectangle 7843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5" name="Rectangle 7844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6" name="Rectangle 7845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7" name="Rectangle 7846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8" name="Rectangle 7847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49" name="Rectangle 7848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0" name="Rectangle 7849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1" name="Rectangle 7850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2" name="Rectangle 7851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3" name="Rectangle 7852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4" name="Rectangle 7853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5" name="Rectangle 7854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6" name="Rectangle 7855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7" name="Rectangle 7856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8" name="Rectangle 7857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59" name="Rectangle 7858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0" name="Rectangle 7859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1" name="Rectangle 7860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2" name="Rectangle 7861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3" name="Rectangle 7862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4" name="Rectangle 7863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5" name="Rectangle 7864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6" name="Rectangle 7865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7" name="Rectangle 7866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8" name="Rectangle 7867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69" name="Rectangle 7868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0" name="Rectangle 7869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1" name="Rectangle 7870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2" name="Rectangle 7871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3" name="Rectangle 7872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4" name="Rectangle 7873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5" name="Rectangle 7874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6" name="Rectangle 7875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7" name="Rectangle 7876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8" name="Rectangle 7877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79" name="Rectangle 7878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0" name="Rectangle 7879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1" name="Rectangle 7880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2" name="Rectangle 7881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3" name="Rectangle 7882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4" name="Rectangle 7883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5" name="Rectangle 7884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6" name="Rectangle 7885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7" name="Rectangle 7886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8" name="Rectangle 7887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89" name="Rectangle 7888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0" name="Rectangle 7889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1" name="Rectangle 7890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2" name="Rectangle 7891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3" name="Rectangle 7892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4" name="Rectangle 7893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5" name="Rectangle 7894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6" name="Rectangle 7895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7" name="Rectangle 7896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8" name="Rectangle 7897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99" name="Rectangle 7898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0" name="Rectangle 7899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1" name="Rectangle 7900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2" name="Rectangle 7901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3" name="Rectangle 7902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4" name="Rectangle 7903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5" name="Rectangle 7904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6" name="Rectangle 7905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7" name="Rectangle 7906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8" name="Rectangle 7907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09" name="Rectangle 7908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0" name="Rectangle 7909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1" name="Rectangle 7910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2" name="Rectangle 7911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3" name="Rectangle 7912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4" name="Rectangle 7913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5" name="Rectangle 7914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6" name="Rectangle 7915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7" name="Rectangle 7916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8" name="Rectangle 7917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19" name="Rectangle 7918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0" name="Rectangle 7919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1" name="Rectangle 7920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2" name="Rectangle 7921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3" name="Rectangle 7922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4" name="Rectangle 7923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5" name="Rectangle 7924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6" name="Rectangle 7925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7" name="Rectangle 7926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8" name="Rectangle 7927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29" name="Rectangle 7928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0" name="Rectangle 7929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1" name="Rectangle 7930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2" name="Rectangle 7931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3" name="Rectangle 7932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4" name="Rectangle 7933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5" name="Rectangle 7934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6" name="Rectangle 7935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7" name="Rectangle 7936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8" name="Rectangle 7937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39" name="Rectangle 7938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0" name="Rectangle 7939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1" name="Rectangle 7940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2" name="Rectangle 7941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3" name="Rectangle 7942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4" name="Rectangle 7943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5" name="Rectangle 7944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6" name="Rectangle 7945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7" name="Rectangle 7946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8" name="Rectangle 7947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49" name="Rectangle 7948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0" name="Rectangle 7949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1" name="Rectangle 7950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2" name="Rectangle 7951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3" name="Rectangle 7952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4" name="Rectangle 7953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5" name="Rectangle 7954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6" name="Rectangle 7955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7" name="Rectangle 7956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8" name="Rectangle 7957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59" name="Rectangle 7958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0" name="Rectangle 7959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1" name="Rectangle 7960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2" name="Rectangle 7961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3" name="Rectangle 7962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4" name="Rectangle 7963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5" name="Rectangle 7964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6" name="Rectangle 7965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7" name="Rectangle 7966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8" name="Rectangle 7967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69" name="Rectangle 7968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0" name="Rectangle 7969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1" name="Rectangle 7970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2" name="Rectangle 7971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3" name="Rectangle 7972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4" name="Rectangle 7973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5" name="Rectangle 7974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6" name="Rectangle 7975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7" name="Rectangle 7976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8" name="Rectangle 7977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79" name="Rectangle 7978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0" name="Rectangle 7979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1" name="Rectangle 7980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2" name="Rectangle 7981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3" name="Rectangle 7982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4" name="Rectangle 7983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5" name="Rectangle 7984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6" name="Rectangle 7985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7" name="Rectangle 7986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8" name="Rectangle 7987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89" name="Rectangle 7988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0" name="Rectangle 7989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1" name="Rectangle 7990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2" name="Rectangle 7991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3" name="Rectangle 7992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4" name="Rectangle 7993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5" name="Rectangle 7994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6" name="Rectangle 7995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7" name="Rectangle 7996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8" name="Rectangle 7997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99" name="Rectangle 7998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0" name="Rectangle 7999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1" name="Rectangle 8000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2" name="Rectangle 8001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3" name="Rectangle 8002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4" name="Rectangle 8003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5" name="Rectangle 8004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6" name="Rectangle 8005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7" name="Rectangle 8006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8" name="Rectangle 8007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09" name="Rectangle 8008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0" name="Rectangle 8009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1" name="Rectangle 8010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2" name="Rectangle 8011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3" name="Rectangle 8012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4" name="Rectangle 8013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5" name="Rectangle 8014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16" name="Rectangle 8015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017" name="Rectangle 8016"/>
            <p:cNvSpPr/>
            <p:nvPr/>
          </p:nvSpPr>
          <p:spPr>
            <a:xfrm>
              <a:off x="548798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018" name="Rectangle 8017"/>
            <p:cNvSpPr/>
            <p:nvPr/>
          </p:nvSpPr>
          <p:spPr>
            <a:xfrm>
              <a:off x="55038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8019" name="Group 8018"/>
            <p:cNvGrpSpPr/>
            <p:nvPr/>
          </p:nvGrpSpPr>
          <p:grpSpPr>
            <a:xfrm>
              <a:off x="6696568" y="4257375"/>
              <a:ext cx="1226024" cy="1231710"/>
              <a:chOff x="148419" y="2895600"/>
              <a:chExt cx="1226024" cy="1231710"/>
            </a:xfrm>
            <a:noFill/>
          </p:grpSpPr>
          <p:sp>
            <p:nvSpPr>
              <p:cNvPr id="8020" name="Rectangle 8019"/>
              <p:cNvSpPr/>
              <p:nvPr/>
            </p:nvSpPr>
            <p:spPr>
              <a:xfrm>
                <a:off x="150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1" name="Rectangle 8020"/>
              <p:cNvSpPr/>
              <p:nvPr/>
            </p:nvSpPr>
            <p:spPr>
              <a:xfrm>
                <a:off x="226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2" name="Rectangle 8021"/>
              <p:cNvSpPr/>
              <p:nvPr/>
            </p:nvSpPr>
            <p:spPr>
              <a:xfrm>
                <a:off x="303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3" name="Rectangle 8022"/>
              <p:cNvSpPr/>
              <p:nvPr/>
            </p:nvSpPr>
            <p:spPr>
              <a:xfrm>
                <a:off x="3792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4" name="Rectangle 8023"/>
              <p:cNvSpPr/>
              <p:nvPr/>
            </p:nvSpPr>
            <p:spPr>
              <a:xfrm>
                <a:off x="4554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5" name="Rectangle 8024"/>
              <p:cNvSpPr/>
              <p:nvPr/>
            </p:nvSpPr>
            <p:spPr>
              <a:xfrm>
                <a:off x="5316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6" name="Rectangle 8025"/>
              <p:cNvSpPr/>
              <p:nvPr/>
            </p:nvSpPr>
            <p:spPr>
              <a:xfrm>
                <a:off x="6078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7" name="Rectangle 8026"/>
              <p:cNvSpPr/>
              <p:nvPr/>
            </p:nvSpPr>
            <p:spPr>
              <a:xfrm>
                <a:off x="684094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8" name="Rectangle 8027"/>
              <p:cNvSpPr/>
              <p:nvPr/>
            </p:nvSpPr>
            <p:spPr>
              <a:xfrm>
                <a:off x="7620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29" name="Rectangle 8028"/>
              <p:cNvSpPr/>
              <p:nvPr/>
            </p:nvSpPr>
            <p:spPr>
              <a:xfrm>
                <a:off x="8382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0" name="Rectangle 8029"/>
              <p:cNvSpPr/>
              <p:nvPr/>
            </p:nvSpPr>
            <p:spPr>
              <a:xfrm>
                <a:off x="9144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1" name="Rectangle 8030"/>
              <p:cNvSpPr/>
              <p:nvPr/>
            </p:nvSpPr>
            <p:spPr>
              <a:xfrm>
                <a:off x="990600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2" name="Rectangle 8031"/>
              <p:cNvSpPr/>
              <p:nvPr/>
            </p:nvSpPr>
            <p:spPr>
              <a:xfrm>
                <a:off x="10696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3" name="Rectangle 8032"/>
              <p:cNvSpPr/>
              <p:nvPr/>
            </p:nvSpPr>
            <p:spPr>
              <a:xfrm>
                <a:off x="11458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4" name="Rectangle 8033"/>
              <p:cNvSpPr/>
              <p:nvPr/>
            </p:nvSpPr>
            <p:spPr>
              <a:xfrm>
                <a:off x="12220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5" name="Rectangle 8034"/>
              <p:cNvSpPr/>
              <p:nvPr/>
            </p:nvSpPr>
            <p:spPr>
              <a:xfrm>
                <a:off x="1298243" y="2895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6" name="Rectangle 8035"/>
              <p:cNvSpPr/>
              <p:nvPr/>
            </p:nvSpPr>
            <p:spPr>
              <a:xfrm>
                <a:off x="150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7" name="Rectangle 8036"/>
              <p:cNvSpPr/>
              <p:nvPr/>
            </p:nvSpPr>
            <p:spPr>
              <a:xfrm>
                <a:off x="226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8" name="Rectangle 8037"/>
              <p:cNvSpPr/>
              <p:nvPr/>
            </p:nvSpPr>
            <p:spPr>
              <a:xfrm>
                <a:off x="303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39" name="Rectangle 8038"/>
              <p:cNvSpPr/>
              <p:nvPr/>
            </p:nvSpPr>
            <p:spPr>
              <a:xfrm>
                <a:off x="3792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0" name="Rectangle 8039"/>
              <p:cNvSpPr/>
              <p:nvPr/>
            </p:nvSpPr>
            <p:spPr>
              <a:xfrm>
                <a:off x="4554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1" name="Rectangle 8040"/>
              <p:cNvSpPr/>
              <p:nvPr/>
            </p:nvSpPr>
            <p:spPr>
              <a:xfrm>
                <a:off x="5316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2" name="Rectangle 8041"/>
              <p:cNvSpPr/>
              <p:nvPr/>
            </p:nvSpPr>
            <p:spPr>
              <a:xfrm>
                <a:off x="6078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3" name="Rectangle 8042"/>
              <p:cNvSpPr/>
              <p:nvPr/>
            </p:nvSpPr>
            <p:spPr>
              <a:xfrm>
                <a:off x="684094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4" name="Rectangle 8043"/>
              <p:cNvSpPr/>
              <p:nvPr/>
            </p:nvSpPr>
            <p:spPr>
              <a:xfrm>
                <a:off x="7620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5" name="Rectangle 8044"/>
              <p:cNvSpPr/>
              <p:nvPr/>
            </p:nvSpPr>
            <p:spPr>
              <a:xfrm>
                <a:off x="8382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6" name="Rectangle 8045"/>
              <p:cNvSpPr/>
              <p:nvPr/>
            </p:nvSpPr>
            <p:spPr>
              <a:xfrm>
                <a:off x="9144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7" name="Rectangle 8046"/>
              <p:cNvSpPr/>
              <p:nvPr/>
            </p:nvSpPr>
            <p:spPr>
              <a:xfrm>
                <a:off x="990600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8" name="Rectangle 8047"/>
              <p:cNvSpPr/>
              <p:nvPr/>
            </p:nvSpPr>
            <p:spPr>
              <a:xfrm>
                <a:off x="10696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49" name="Rectangle 8048"/>
              <p:cNvSpPr/>
              <p:nvPr/>
            </p:nvSpPr>
            <p:spPr>
              <a:xfrm>
                <a:off x="11458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0" name="Rectangle 8049"/>
              <p:cNvSpPr/>
              <p:nvPr/>
            </p:nvSpPr>
            <p:spPr>
              <a:xfrm>
                <a:off x="12220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1" name="Rectangle 8050"/>
              <p:cNvSpPr/>
              <p:nvPr/>
            </p:nvSpPr>
            <p:spPr>
              <a:xfrm>
                <a:off x="1298243" y="29718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2" name="Rectangle 8051"/>
              <p:cNvSpPr/>
              <p:nvPr/>
            </p:nvSpPr>
            <p:spPr>
              <a:xfrm>
                <a:off x="150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3" name="Rectangle 8052"/>
              <p:cNvSpPr/>
              <p:nvPr/>
            </p:nvSpPr>
            <p:spPr>
              <a:xfrm>
                <a:off x="226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4" name="Rectangle 8053"/>
              <p:cNvSpPr/>
              <p:nvPr/>
            </p:nvSpPr>
            <p:spPr>
              <a:xfrm>
                <a:off x="303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5" name="Rectangle 8054"/>
              <p:cNvSpPr/>
              <p:nvPr/>
            </p:nvSpPr>
            <p:spPr>
              <a:xfrm>
                <a:off x="3792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6" name="Rectangle 8055"/>
              <p:cNvSpPr/>
              <p:nvPr/>
            </p:nvSpPr>
            <p:spPr>
              <a:xfrm>
                <a:off x="4554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7" name="Rectangle 8056"/>
              <p:cNvSpPr/>
              <p:nvPr/>
            </p:nvSpPr>
            <p:spPr>
              <a:xfrm>
                <a:off x="5316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8" name="Rectangle 8057"/>
              <p:cNvSpPr/>
              <p:nvPr/>
            </p:nvSpPr>
            <p:spPr>
              <a:xfrm>
                <a:off x="6078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59" name="Rectangle 8058"/>
              <p:cNvSpPr/>
              <p:nvPr/>
            </p:nvSpPr>
            <p:spPr>
              <a:xfrm>
                <a:off x="684094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0" name="Rectangle 8059"/>
              <p:cNvSpPr/>
              <p:nvPr/>
            </p:nvSpPr>
            <p:spPr>
              <a:xfrm>
                <a:off x="7620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1" name="Rectangle 8060"/>
              <p:cNvSpPr/>
              <p:nvPr/>
            </p:nvSpPr>
            <p:spPr>
              <a:xfrm>
                <a:off x="8382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2" name="Rectangle 8061"/>
              <p:cNvSpPr/>
              <p:nvPr/>
            </p:nvSpPr>
            <p:spPr>
              <a:xfrm>
                <a:off x="9144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3" name="Rectangle 8062"/>
              <p:cNvSpPr/>
              <p:nvPr/>
            </p:nvSpPr>
            <p:spPr>
              <a:xfrm>
                <a:off x="990600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4" name="Rectangle 8063"/>
              <p:cNvSpPr/>
              <p:nvPr/>
            </p:nvSpPr>
            <p:spPr>
              <a:xfrm>
                <a:off x="10696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5" name="Rectangle 8064"/>
              <p:cNvSpPr/>
              <p:nvPr/>
            </p:nvSpPr>
            <p:spPr>
              <a:xfrm>
                <a:off x="11458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6" name="Rectangle 8065"/>
              <p:cNvSpPr/>
              <p:nvPr/>
            </p:nvSpPr>
            <p:spPr>
              <a:xfrm>
                <a:off x="12220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7" name="Rectangle 8066"/>
              <p:cNvSpPr/>
              <p:nvPr/>
            </p:nvSpPr>
            <p:spPr>
              <a:xfrm>
                <a:off x="1298243" y="3054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8" name="Rectangle 8067"/>
              <p:cNvSpPr/>
              <p:nvPr/>
            </p:nvSpPr>
            <p:spPr>
              <a:xfrm>
                <a:off x="150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69" name="Rectangle 8068"/>
              <p:cNvSpPr/>
              <p:nvPr/>
            </p:nvSpPr>
            <p:spPr>
              <a:xfrm>
                <a:off x="226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0" name="Rectangle 8069"/>
              <p:cNvSpPr/>
              <p:nvPr/>
            </p:nvSpPr>
            <p:spPr>
              <a:xfrm>
                <a:off x="303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1" name="Rectangle 8070"/>
              <p:cNvSpPr/>
              <p:nvPr/>
            </p:nvSpPr>
            <p:spPr>
              <a:xfrm>
                <a:off x="3792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2" name="Rectangle 8071"/>
              <p:cNvSpPr/>
              <p:nvPr/>
            </p:nvSpPr>
            <p:spPr>
              <a:xfrm>
                <a:off x="4554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3" name="Rectangle 8072"/>
              <p:cNvSpPr/>
              <p:nvPr/>
            </p:nvSpPr>
            <p:spPr>
              <a:xfrm>
                <a:off x="5316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4" name="Rectangle 8073"/>
              <p:cNvSpPr/>
              <p:nvPr/>
            </p:nvSpPr>
            <p:spPr>
              <a:xfrm>
                <a:off x="6078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5" name="Rectangle 8074"/>
              <p:cNvSpPr/>
              <p:nvPr/>
            </p:nvSpPr>
            <p:spPr>
              <a:xfrm>
                <a:off x="684094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6" name="Rectangle 8075"/>
              <p:cNvSpPr/>
              <p:nvPr/>
            </p:nvSpPr>
            <p:spPr>
              <a:xfrm>
                <a:off x="7620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7" name="Rectangle 8076"/>
              <p:cNvSpPr/>
              <p:nvPr/>
            </p:nvSpPr>
            <p:spPr>
              <a:xfrm>
                <a:off x="8382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8" name="Rectangle 8077"/>
              <p:cNvSpPr/>
              <p:nvPr/>
            </p:nvSpPr>
            <p:spPr>
              <a:xfrm>
                <a:off x="9144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79" name="Rectangle 8078"/>
              <p:cNvSpPr/>
              <p:nvPr/>
            </p:nvSpPr>
            <p:spPr>
              <a:xfrm>
                <a:off x="990600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0" name="Rectangle 8079"/>
              <p:cNvSpPr/>
              <p:nvPr/>
            </p:nvSpPr>
            <p:spPr>
              <a:xfrm>
                <a:off x="10696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1" name="Rectangle 8080"/>
              <p:cNvSpPr/>
              <p:nvPr/>
            </p:nvSpPr>
            <p:spPr>
              <a:xfrm>
                <a:off x="11458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2" name="Rectangle 8081"/>
              <p:cNvSpPr/>
              <p:nvPr/>
            </p:nvSpPr>
            <p:spPr>
              <a:xfrm>
                <a:off x="12220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3" name="Rectangle 8082"/>
              <p:cNvSpPr/>
              <p:nvPr/>
            </p:nvSpPr>
            <p:spPr>
              <a:xfrm>
                <a:off x="1298243" y="3130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4" name="Rectangle 8083"/>
              <p:cNvSpPr/>
              <p:nvPr/>
            </p:nvSpPr>
            <p:spPr>
              <a:xfrm>
                <a:off x="148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5" name="Rectangle 8084"/>
              <p:cNvSpPr/>
              <p:nvPr/>
            </p:nvSpPr>
            <p:spPr>
              <a:xfrm>
                <a:off x="225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6" name="Rectangle 8085"/>
              <p:cNvSpPr/>
              <p:nvPr/>
            </p:nvSpPr>
            <p:spPr>
              <a:xfrm>
                <a:off x="301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7" name="Rectangle 8086"/>
              <p:cNvSpPr/>
              <p:nvPr/>
            </p:nvSpPr>
            <p:spPr>
              <a:xfrm>
                <a:off x="3775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8" name="Rectangle 8087"/>
              <p:cNvSpPr/>
              <p:nvPr/>
            </p:nvSpPr>
            <p:spPr>
              <a:xfrm>
                <a:off x="4537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89" name="Rectangle 8088"/>
              <p:cNvSpPr/>
              <p:nvPr/>
            </p:nvSpPr>
            <p:spPr>
              <a:xfrm>
                <a:off x="5299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0" name="Rectangle 8089"/>
              <p:cNvSpPr/>
              <p:nvPr/>
            </p:nvSpPr>
            <p:spPr>
              <a:xfrm>
                <a:off x="6061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1" name="Rectangle 8090"/>
              <p:cNvSpPr/>
              <p:nvPr/>
            </p:nvSpPr>
            <p:spPr>
              <a:xfrm>
                <a:off x="682388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2" name="Rectangle 8091"/>
              <p:cNvSpPr/>
              <p:nvPr/>
            </p:nvSpPr>
            <p:spPr>
              <a:xfrm>
                <a:off x="7602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3" name="Rectangle 8092"/>
              <p:cNvSpPr/>
              <p:nvPr/>
            </p:nvSpPr>
            <p:spPr>
              <a:xfrm>
                <a:off x="8364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4" name="Rectangle 8093"/>
              <p:cNvSpPr/>
              <p:nvPr/>
            </p:nvSpPr>
            <p:spPr>
              <a:xfrm>
                <a:off x="9126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5" name="Rectangle 8094"/>
              <p:cNvSpPr/>
              <p:nvPr/>
            </p:nvSpPr>
            <p:spPr>
              <a:xfrm>
                <a:off x="988894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6" name="Rectangle 8095"/>
              <p:cNvSpPr/>
              <p:nvPr/>
            </p:nvSpPr>
            <p:spPr>
              <a:xfrm>
                <a:off x="10679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7" name="Rectangle 8096"/>
              <p:cNvSpPr/>
              <p:nvPr/>
            </p:nvSpPr>
            <p:spPr>
              <a:xfrm>
                <a:off x="11441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8" name="Rectangle 8097"/>
              <p:cNvSpPr/>
              <p:nvPr/>
            </p:nvSpPr>
            <p:spPr>
              <a:xfrm>
                <a:off x="12203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99" name="Rectangle 8098"/>
              <p:cNvSpPr/>
              <p:nvPr/>
            </p:nvSpPr>
            <p:spPr>
              <a:xfrm>
                <a:off x="1296537" y="32004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0" name="Rectangle 8099"/>
              <p:cNvSpPr/>
              <p:nvPr/>
            </p:nvSpPr>
            <p:spPr>
              <a:xfrm>
                <a:off x="148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1" name="Rectangle 8100"/>
              <p:cNvSpPr/>
              <p:nvPr/>
            </p:nvSpPr>
            <p:spPr>
              <a:xfrm>
                <a:off x="225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2" name="Rectangle 8101"/>
              <p:cNvSpPr/>
              <p:nvPr/>
            </p:nvSpPr>
            <p:spPr>
              <a:xfrm>
                <a:off x="301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3" name="Rectangle 8102"/>
              <p:cNvSpPr/>
              <p:nvPr/>
            </p:nvSpPr>
            <p:spPr>
              <a:xfrm>
                <a:off x="3775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4" name="Rectangle 8103"/>
              <p:cNvSpPr/>
              <p:nvPr/>
            </p:nvSpPr>
            <p:spPr>
              <a:xfrm>
                <a:off x="4537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5" name="Rectangle 8104"/>
              <p:cNvSpPr/>
              <p:nvPr/>
            </p:nvSpPr>
            <p:spPr>
              <a:xfrm>
                <a:off x="5299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6" name="Rectangle 8105"/>
              <p:cNvSpPr/>
              <p:nvPr/>
            </p:nvSpPr>
            <p:spPr>
              <a:xfrm>
                <a:off x="6061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7" name="Rectangle 8106"/>
              <p:cNvSpPr/>
              <p:nvPr/>
            </p:nvSpPr>
            <p:spPr>
              <a:xfrm>
                <a:off x="682388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8" name="Rectangle 8107"/>
              <p:cNvSpPr/>
              <p:nvPr/>
            </p:nvSpPr>
            <p:spPr>
              <a:xfrm>
                <a:off x="7602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09" name="Rectangle 8108"/>
              <p:cNvSpPr/>
              <p:nvPr/>
            </p:nvSpPr>
            <p:spPr>
              <a:xfrm>
                <a:off x="8364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0" name="Rectangle 8109"/>
              <p:cNvSpPr/>
              <p:nvPr/>
            </p:nvSpPr>
            <p:spPr>
              <a:xfrm>
                <a:off x="9126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1" name="Rectangle 8110"/>
              <p:cNvSpPr/>
              <p:nvPr/>
            </p:nvSpPr>
            <p:spPr>
              <a:xfrm>
                <a:off x="988894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2" name="Rectangle 8111"/>
              <p:cNvSpPr/>
              <p:nvPr/>
            </p:nvSpPr>
            <p:spPr>
              <a:xfrm>
                <a:off x="10679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3" name="Rectangle 8112"/>
              <p:cNvSpPr/>
              <p:nvPr/>
            </p:nvSpPr>
            <p:spPr>
              <a:xfrm>
                <a:off x="11441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4" name="Rectangle 8113"/>
              <p:cNvSpPr/>
              <p:nvPr/>
            </p:nvSpPr>
            <p:spPr>
              <a:xfrm>
                <a:off x="12203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5" name="Rectangle 8114"/>
              <p:cNvSpPr/>
              <p:nvPr/>
            </p:nvSpPr>
            <p:spPr>
              <a:xfrm>
                <a:off x="1296537" y="327660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6" name="Rectangle 8115"/>
              <p:cNvSpPr/>
              <p:nvPr/>
            </p:nvSpPr>
            <p:spPr>
              <a:xfrm>
                <a:off x="148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7" name="Rectangle 8116"/>
              <p:cNvSpPr/>
              <p:nvPr/>
            </p:nvSpPr>
            <p:spPr>
              <a:xfrm>
                <a:off x="225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8" name="Rectangle 8117"/>
              <p:cNvSpPr/>
              <p:nvPr/>
            </p:nvSpPr>
            <p:spPr>
              <a:xfrm>
                <a:off x="301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19" name="Rectangle 8118"/>
              <p:cNvSpPr/>
              <p:nvPr/>
            </p:nvSpPr>
            <p:spPr>
              <a:xfrm>
                <a:off x="3775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0" name="Rectangle 8119"/>
              <p:cNvSpPr/>
              <p:nvPr/>
            </p:nvSpPr>
            <p:spPr>
              <a:xfrm>
                <a:off x="4537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1" name="Rectangle 8120"/>
              <p:cNvSpPr/>
              <p:nvPr/>
            </p:nvSpPr>
            <p:spPr>
              <a:xfrm>
                <a:off x="5299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2" name="Rectangle 8121"/>
              <p:cNvSpPr/>
              <p:nvPr/>
            </p:nvSpPr>
            <p:spPr>
              <a:xfrm>
                <a:off x="6061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3" name="Rectangle 8122"/>
              <p:cNvSpPr/>
              <p:nvPr/>
            </p:nvSpPr>
            <p:spPr>
              <a:xfrm>
                <a:off x="682388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4" name="Rectangle 8123"/>
              <p:cNvSpPr/>
              <p:nvPr/>
            </p:nvSpPr>
            <p:spPr>
              <a:xfrm>
                <a:off x="7602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5" name="Rectangle 8124"/>
              <p:cNvSpPr/>
              <p:nvPr/>
            </p:nvSpPr>
            <p:spPr>
              <a:xfrm>
                <a:off x="8364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6" name="Rectangle 8125"/>
              <p:cNvSpPr/>
              <p:nvPr/>
            </p:nvSpPr>
            <p:spPr>
              <a:xfrm>
                <a:off x="9126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7" name="Rectangle 8126"/>
              <p:cNvSpPr/>
              <p:nvPr/>
            </p:nvSpPr>
            <p:spPr>
              <a:xfrm>
                <a:off x="988894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8" name="Rectangle 8127"/>
              <p:cNvSpPr/>
              <p:nvPr/>
            </p:nvSpPr>
            <p:spPr>
              <a:xfrm>
                <a:off x="10679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29" name="Rectangle 8128"/>
              <p:cNvSpPr/>
              <p:nvPr/>
            </p:nvSpPr>
            <p:spPr>
              <a:xfrm>
                <a:off x="11441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0" name="Rectangle 8129"/>
              <p:cNvSpPr/>
              <p:nvPr/>
            </p:nvSpPr>
            <p:spPr>
              <a:xfrm>
                <a:off x="12203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1" name="Rectangle 8130"/>
              <p:cNvSpPr/>
              <p:nvPr/>
            </p:nvSpPr>
            <p:spPr>
              <a:xfrm>
                <a:off x="1296537" y="33590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2" name="Rectangle 8131"/>
              <p:cNvSpPr/>
              <p:nvPr/>
            </p:nvSpPr>
            <p:spPr>
              <a:xfrm>
                <a:off x="148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3" name="Rectangle 8132"/>
              <p:cNvSpPr/>
              <p:nvPr/>
            </p:nvSpPr>
            <p:spPr>
              <a:xfrm>
                <a:off x="225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4" name="Rectangle 8133"/>
              <p:cNvSpPr/>
              <p:nvPr/>
            </p:nvSpPr>
            <p:spPr>
              <a:xfrm>
                <a:off x="301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5" name="Rectangle 8134"/>
              <p:cNvSpPr/>
              <p:nvPr/>
            </p:nvSpPr>
            <p:spPr>
              <a:xfrm>
                <a:off x="3775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6" name="Rectangle 8135"/>
              <p:cNvSpPr/>
              <p:nvPr/>
            </p:nvSpPr>
            <p:spPr>
              <a:xfrm>
                <a:off x="4537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7" name="Rectangle 8136"/>
              <p:cNvSpPr/>
              <p:nvPr/>
            </p:nvSpPr>
            <p:spPr>
              <a:xfrm>
                <a:off x="5299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8" name="Rectangle 8137"/>
              <p:cNvSpPr/>
              <p:nvPr/>
            </p:nvSpPr>
            <p:spPr>
              <a:xfrm>
                <a:off x="6061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39" name="Rectangle 8138"/>
              <p:cNvSpPr/>
              <p:nvPr/>
            </p:nvSpPr>
            <p:spPr>
              <a:xfrm>
                <a:off x="682388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0" name="Rectangle 8139"/>
              <p:cNvSpPr/>
              <p:nvPr/>
            </p:nvSpPr>
            <p:spPr>
              <a:xfrm>
                <a:off x="7602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1" name="Rectangle 8140"/>
              <p:cNvSpPr/>
              <p:nvPr/>
            </p:nvSpPr>
            <p:spPr>
              <a:xfrm>
                <a:off x="8364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2" name="Rectangle 8141"/>
              <p:cNvSpPr/>
              <p:nvPr/>
            </p:nvSpPr>
            <p:spPr>
              <a:xfrm>
                <a:off x="9126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3" name="Rectangle 8142"/>
              <p:cNvSpPr/>
              <p:nvPr/>
            </p:nvSpPr>
            <p:spPr>
              <a:xfrm>
                <a:off x="988894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4" name="Rectangle 8143"/>
              <p:cNvSpPr/>
              <p:nvPr/>
            </p:nvSpPr>
            <p:spPr>
              <a:xfrm>
                <a:off x="10679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5" name="Rectangle 8144"/>
              <p:cNvSpPr/>
              <p:nvPr/>
            </p:nvSpPr>
            <p:spPr>
              <a:xfrm>
                <a:off x="11441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6" name="Rectangle 8145"/>
              <p:cNvSpPr/>
              <p:nvPr/>
            </p:nvSpPr>
            <p:spPr>
              <a:xfrm>
                <a:off x="12203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7" name="Rectangle 8146"/>
              <p:cNvSpPr/>
              <p:nvPr/>
            </p:nvSpPr>
            <p:spPr>
              <a:xfrm>
                <a:off x="1296537" y="3435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8" name="Rectangle 8147"/>
              <p:cNvSpPr/>
              <p:nvPr/>
            </p:nvSpPr>
            <p:spPr>
              <a:xfrm>
                <a:off x="150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49" name="Rectangle 8148"/>
              <p:cNvSpPr/>
              <p:nvPr/>
            </p:nvSpPr>
            <p:spPr>
              <a:xfrm>
                <a:off x="226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0" name="Rectangle 8149"/>
              <p:cNvSpPr/>
              <p:nvPr/>
            </p:nvSpPr>
            <p:spPr>
              <a:xfrm>
                <a:off x="302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1" name="Rectangle 8150"/>
              <p:cNvSpPr/>
              <p:nvPr/>
            </p:nvSpPr>
            <p:spPr>
              <a:xfrm>
                <a:off x="3787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2" name="Rectangle 8151"/>
              <p:cNvSpPr/>
              <p:nvPr/>
            </p:nvSpPr>
            <p:spPr>
              <a:xfrm>
                <a:off x="4549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3" name="Rectangle 8152"/>
              <p:cNvSpPr/>
              <p:nvPr/>
            </p:nvSpPr>
            <p:spPr>
              <a:xfrm>
                <a:off x="5311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4" name="Rectangle 8153"/>
              <p:cNvSpPr/>
              <p:nvPr/>
            </p:nvSpPr>
            <p:spPr>
              <a:xfrm>
                <a:off x="6073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5" name="Rectangle 8154"/>
              <p:cNvSpPr/>
              <p:nvPr/>
            </p:nvSpPr>
            <p:spPr>
              <a:xfrm>
                <a:off x="683525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6" name="Rectangle 8155"/>
              <p:cNvSpPr/>
              <p:nvPr/>
            </p:nvSpPr>
            <p:spPr>
              <a:xfrm>
                <a:off x="7614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7" name="Rectangle 8156"/>
              <p:cNvSpPr/>
              <p:nvPr/>
            </p:nvSpPr>
            <p:spPr>
              <a:xfrm>
                <a:off x="8376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8" name="Rectangle 8157"/>
              <p:cNvSpPr/>
              <p:nvPr/>
            </p:nvSpPr>
            <p:spPr>
              <a:xfrm>
                <a:off x="9138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59" name="Rectangle 8158"/>
              <p:cNvSpPr/>
              <p:nvPr/>
            </p:nvSpPr>
            <p:spPr>
              <a:xfrm>
                <a:off x="990031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0" name="Rectangle 8159"/>
              <p:cNvSpPr/>
              <p:nvPr/>
            </p:nvSpPr>
            <p:spPr>
              <a:xfrm>
                <a:off x="10690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1" name="Rectangle 8160"/>
              <p:cNvSpPr/>
              <p:nvPr/>
            </p:nvSpPr>
            <p:spPr>
              <a:xfrm>
                <a:off x="11452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2" name="Rectangle 8161"/>
              <p:cNvSpPr/>
              <p:nvPr/>
            </p:nvSpPr>
            <p:spPr>
              <a:xfrm>
                <a:off x="12214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3" name="Rectangle 8162"/>
              <p:cNvSpPr/>
              <p:nvPr/>
            </p:nvSpPr>
            <p:spPr>
              <a:xfrm>
                <a:off x="1297674" y="3511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4" name="Rectangle 8163"/>
              <p:cNvSpPr/>
              <p:nvPr/>
            </p:nvSpPr>
            <p:spPr>
              <a:xfrm>
                <a:off x="150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5" name="Rectangle 8164"/>
              <p:cNvSpPr/>
              <p:nvPr/>
            </p:nvSpPr>
            <p:spPr>
              <a:xfrm>
                <a:off x="226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6" name="Rectangle 8165"/>
              <p:cNvSpPr/>
              <p:nvPr/>
            </p:nvSpPr>
            <p:spPr>
              <a:xfrm>
                <a:off x="302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7" name="Rectangle 8166"/>
              <p:cNvSpPr/>
              <p:nvPr/>
            </p:nvSpPr>
            <p:spPr>
              <a:xfrm>
                <a:off x="3787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8" name="Rectangle 8167"/>
              <p:cNvSpPr/>
              <p:nvPr/>
            </p:nvSpPr>
            <p:spPr>
              <a:xfrm>
                <a:off x="4549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69" name="Rectangle 8168"/>
              <p:cNvSpPr/>
              <p:nvPr/>
            </p:nvSpPr>
            <p:spPr>
              <a:xfrm>
                <a:off x="5311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0" name="Rectangle 8169"/>
              <p:cNvSpPr/>
              <p:nvPr/>
            </p:nvSpPr>
            <p:spPr>
              <a:xfrm>
                <a:off x="6073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1" name="Rectangle 8170"/>
              <p:cNvSpPr/>
              <p:nvPr/>
            </p:nvSpPr>
            <p:spPr>
              <a:xfrm>
                <a:off x="683525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2" name="Rectangle 8171"/>
              <p:cNvSpPr/>
              <p:nvPr/>
            </p:nvSpPr>
            <p:spPr>
              <a:xfrm>
                <a:off x="7614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3" name="Rectangle 8172"/>
              <p:cNvSpPr/>
              <p:nvPr/>
            </p:nvSpPr>
            <p:spPr>
              <a:xfrm>
                <a:off x="8376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4" name="Rectangle 8173"/>
              <p:cNvSpPr/>
              <p:nvPr/>
            </p:nvSpPr>
            <p:spPr>
              <a:xfrm>
                <a:off x="9138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5" name="Rectangle 8174"/>
              <p:cNvSpPr/>
              <p:nvPr/>
            </p:nvSpPr>
            <p:spPr>
              <a:xfrm>
                <a:off x="990031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6" name="Rectangle 8175"/>
              <p:cNvSpPr/>
              <p:nvPr/>
            </p:nvSpPr>
            <p:spPr>
              <a:xfrm>
                <a:off x="10690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7" name="Rectangle 8176"/>
              <p:cNvSpPr/>
              <p:nvPr/>
            </p:nvSpPr>
            <p:spPr>
              <a:xfrm>
                <a:off x="11452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8" name="Rectangle 8177"/>
              <p:cNvSpPr/>
              <p:nvPr/>
            </p:nvSpPr>
            <p:spPr>
              <a:xfrm>
                <a:off x="12214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79" name="Rectangle 8178"/>
              <p:cNvSpPr/>
              <p:nvPr/>
            </p:nvSpPr>
            <p:spPr>
              <a:xfrm>
                <a:off x="1297674" y="35876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0" name="Rectangle 8179"/>
              <p:cNvSpPr/>
              <p:nvPr/>
            </p:nvSpPr>
            <p:spPr>
              <a:xfrm>
                <a:off x="150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1" name="Rectangle 8180"/>
              <p:cNvSpPr/>
              <p:nvPr/>
            </p:nvSpPr>
            <p:spPr>
              <a:xfrm>
                <a:off x="226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2" name="Rectangle 8181"/>
              <p:cNvSpPr/>
              <p:nvPr/>
            </p:nvSpPr>
            <p:spPr>
              <a:xfrm>
                <a:off x="302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3" name="Rectangle 8182"/>
              <p:cNvSpPr/>
              <p:nvPr/>
            </p:nvSpPr>
            <p:spPr>
              <a:xfrm>
                <a:off x="3787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4" name="Rectangle 8183"/>
              <p:cNvSpPr/>
              <p:nvPr/>
            </p:nvSpPr>
            <p:spPr>
              <a:xfrm>
                <a:off x="4549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5" name="Rectangle 8184"/>
              <p:cNvSpPr/>
              <p:nvPr/>
            </p:nvSpPr>
            <p:spPr>
              <a:xfrm>
                <a:off x="5311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6" name="Rectangle 8185"/>
              <p:cNvSpPr/>
              <p:nvPr/>
            </p:nvSpPr>
            <p:spPr>
              <a:xfrm>
                <a:off x="6073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7" name="Rectangle 8186"/>
              <p:cNvSpPr/>
              <p:nvPr/>
            </p:nvSpPr>
            <p:spPr>
              <a:xfrm>
                <a:off x="683525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8" name="Rectangle 8187"/>
              <p:cNvSpPr/>
              <p:nvPr/>
            </p:nvSpPr>
            <p:spPr>
              <a:xfrm>
                <a:off x="7614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89" name="Rectangle 8188"/>
              <p:cNvSpPr/>
              <p:nvPr/>
            </p:nvSpPr>
            <p:spPr>
              <a:xfrm>
                <a:off x="8376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0" name="Rectangle 8189"/>
              <p:cNvSpPr/>
              <p:nvPr/>
            </p:nvSpPr>
            <p:spPr>
              <a:xfrm>
                <a:off x="9138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1" name="Rectangle 8190"/>
              <p:cNvSpPr/>
              <p:nvPr/>
            </p:nvSpPr>
            <p:spPr>
              <a:xfrm>
                <a:off x="990031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2" name="Rectangle 8191"/>
              <p:cNvSpPr/>
              <p:nvPr/>
            </p:nvSpPr>
            <p:spPr>
              <a:xfrm>
                <a:off x="10690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3" name="Rectangle 8192"/>
              <p:cNvSpPr/>
              <p:nvPr/>
            </p:nvSpPr>
            <p:spPr>
              <a:xfrm>
                <a:off x="11452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4" name="Rectangle 8193"/>
              <p:cNvSpPr/>
              <p:nvPr/>
            </p:nvSpPr>
            <p:spPr>
              <a:xfrm>
                <a:off x="12214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5" name="Rectangle 8194"/>
              <p:cNvSpPr/>
              <p:nvPr/>
            </p:nvSpPr>
            <p:spPr>
              <a:xfrm>
                <a:off x="1297674" y="3670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6" name="Rectangle 8195"/>
              <p:cNvSpPr/>
              <p:nvPr/>
            </p:nvSpPr>
            <p:spPr>
              <a:xfrm>
                <a:off x="150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7" name="Rectangle 8196"/>
              <p:cNvSpPr/>
              <p:nvPr/>
            </p:nvSpPr>
            <p:spPr>
              <a:xfrm>
                <a:off x="226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8" name="Rectangle 8197"/>
              <p:cNvSpPr/>
              <p:nvPr/>
            </p:nvSpPr>
            <p:spPr>
              <a:xfrm>
                <a:off x="302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199" name="Rectangle 8198"/>
              <p:cNvSpPr/>
              <p:nvPr/>
            </p:nvSpPr>
            <p:spPr>
              <a:xfrm>
                <a:off x="3787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0" name="Rectangle 8199"/>
              <p:cNvSpPr/>
              <p:nvPr/>
            </p:nvSpPr>
            <p:spPr>
              <a:xfrm>
                <a:off x="4549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1" name="Rectangle 8200"/>
              <p:cNvSpPr/>
              <p:nvPr/>
            </p:nvSpPr>
            <p:spPr>
              <a:xfrm>
                <a:off x="5311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2" name="Rectangle 8201"/>
              <p:cNvSpPr/>
              <p:nvPr/>
            </p:nvSpPr>
            <p:spPr>
              <a:xfrm>
                <a:off x="6073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3" name="Rectangle 8202"/>
              <p:cNvSpPr/>
              <p:nvPr/>
            </p:nvSpPr>
            <p:spPr>
              <a:xfrm>
                <a:off x="683525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4" name="Rectangle 8203"/>
              <p:cNvSpPr/>
              <p:nvPr/>
            </p:nvSpPr>
            <p:spPr>
              <a:xfrm>
                <a:off x="7614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5" name="Rectangle 8204"/>
              <p:cNvSpPr/>
              <p:nvPr/>
            </p:nvSpPr>
            <p:spPr>
              <a:xfrm>
                <a:off x="8376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6" name="Rectangle 8205"/>
              <p:cNvSpPr/>
              <p:nvPr/>
            </p:nvSpPr>
            <p:spPr>
              <a:xfrm>
                <a:off x="9138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7" name="Rectangle 8206"/>
              <p:cNvSpPr/>
              <p:nvPr/>
            </p:nvSpPr>
            <p:spPr>
              <a:xfrm>
                <a:off x="990031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8" name="Rectangle 8207"/>
              <p:cNvSpPr/>
              <p:nvPr/>
            </p:nvSpPr>
            <p:spPr>
              <a:xfrm>
                <a:off x="10690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09" name="Rectangle 8208"/>
              <p:cNvSpPr/>
              <p:nvPr/>
            </p:nvSpPr>
            <p:spPr>
              <a:xfrm>
                <a:off x="11452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0" name="Rectangle 8209"/>
              <p:cNvSpPr/>
              <p:nvPr/>
            </p:nvSpPr>
            <p:spPr>
              <a:xfrm>
                <a:off x="12214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1" name="Rectangle 8210"/>
              <p:cNvSpPr/>
              <p:nvPr/>
            </p:nvSpPr>
            <p:spPr>
              <a:xfrm>
                <a:off x="1297674" y="37463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2" name="Rectangle 8211"/>
              <p:cNvSpPr/>
              <p:nvPr/>
            </p:nvSpPr>
            <p:spPr>
              <a:xfrm>
                <a:off x="148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3" name="Rectangle 8212"/>
              <p:cNvSpPr/>
              <p:nvPr/>
            </p:nvSpPr>
            <p:spPr>
              <a:xfrm>
                <a:off x="224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4" name="Rectangle 8213"/>
              <p:cNvSpPr/>
              <p:nvPr/>
            </p:nvSpPr>
            <p:spPr>
              <a:xfrm>
                <a:off x="300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5" name="Rectangle 8214"/>
              <p:cNvSpPr/>
              <p:nvPr/>
            </p:nvSpPr>
            <p:spPr>
              <a:xfrm>
                <a:off x="3770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6" name="Rectangle 8215"/>
              <p:cNvSpPr/>
              <p:nvPr/>
            </p:nvSpPr>
            <p:spPr>
              <a:xfrm>
                <a:off x="4532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7" name="Rectangle 8216"/>
              <p:cNvSpPr/>
              <p:nvPr/>
            </p:nvSpPr>
            <p:spPr>
              <a:xfrm>
                <a:off x="5294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8" name="Rectangle 8217"/>
              <p:cNvSpPr/>
              <p:nvPr/>
            </p:nvSpPr>
            <p:spPr>
              <a:xfrm>
                <a:off x="6056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19" name="Rectangle 8218"/>
              <p:cNvSpPr/>
              <p:nvPr/>
            </p:nvSpPr>
            <p:spPr>
              <a:xfrm>
                <a:off x="681819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0" name="Rectangle 8219"/>
              <p:cNvSpPr/>
              <p:nvPr/>
            </p:nvSpPr>
            <p:spPr>
              <a:xfrm>
                <a:off x="7597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1" name="Rectangle 8220"/>
              <p:cNvSpPr/>
              <p:nvPr/>
            </p:nvSpPr>
            <p:spPr>
              <a:xfrm>
                <a:off x="8359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2" name="Rectangle 8221"/>
              <p:cNvSpPr/>
              <p:nvPr/>
            </p:nvSpPr>
            <p:spPr>
              <a:xfrm>
                <a:off x="9121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3" name="Rectangle 8222"/>
              <p:cNvSpPr/>
              <p:nvPr/>
            </p:nvSpPr>
            <p:spPr>
              <a:xfrm>
                <a:off x="988325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4" name="Rectangle 8223"/>
              <p:cNvSpPr/>
              <p:nvPr/>
            </p:nvSpPr>
            <p:spPr>
              <a:xfrm>
                <a:off x="10673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5" name="Rectangle 8224"/>
              <p:cNvSpPr/>
              <p:nvPr/>
            </p:nvSpPr>
            <p:spPr>
              <a:xfrm>
                <a:off x="11435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6" name="Rectangle 8225"/>
              <p:cNvSpPr/>
              <p:nvPr/>
            </p:nvSpPr>
            <p:spPr>
              <a:xfrm>
                <a:off x="12197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7" name="Rectangle 8226"/>
              <p:cNvSpPr/>
              <p:nvPr/>
            </p:nvSpPr>
            <p:spPr>
              <a:xfrm>
                <a:off x="1295968" y="38162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8" name="Rectangle 8227"/>
              <p:cNvSpPr/>
              <p:nvPr/>
            </p:nvSpPr>
            <p:spPr>
              <a:xfrm>
                <a:off x="148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29" name="Rectangle 8228"/>
              <p:cNvSpPr/>
              <p:nvPr/>
            </p:nvSpPr>
            <p:spPr>
              <a:xfrm>
                <a:off x="224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0" name="Rectangle 8229"/>
              <p:cNvSpPr/>
              <p:nvPr/>
            </p:nvSpPr>
            <p:spPr>
              <a:xfrm>
                <a:off x="300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1" name="Rectangle 8230"/>
              <p:cNvSpPr/>
              <p:nvPr/>
            </p:nvSpPr>
            <p:spPr>
              <a:xfrm>
                <a:off x="3770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2" name="Rectangle 8231"/>
              <p:cNvSpPr/>
              <p:nvPr/>
            </p:nvSpPr>
            <p:spPr>
              <a:xfrm>
                <a:off x="4532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3" name="Rectangle 8232"/>
              <p:cNvSpPr/>
              <p:nvPr/>
            </p:nvSpPr>
            <p:spPr>
              <a:xfrm>
                <a:off x="5294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4" name="Rectangle 8233"/>
              <p:cNvSpPr/>
              <p:nvPr/>
            </p:nvSpPr>
            <p:spPr>
              <a:xfrm>
                <a:off x="6056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5" name="Rectangle 8234"/>
              <p:cNvSpPr/>
              <p:nvPr/>
            </p:nvSpPr>
            <p:spPr>
              <a:xfrm>
                <a:off x="681819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6" name="Rectangle 8235"/>
              <p:cNvSpPr/>
              <p:nvPr/>
            </p:nvSpPr>
            <p:spPr>
              <a:xfrm>
                <a:off x="7597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7" name="Rectangle 8236"/>
              <p:cNvSpPr/>
              <p:nvPr/>
            </p:nvSpPr>
            <p:spPr>
              <a:xfrm>
                <a:off x="8359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8" name="Rectangle 8237"/>
              <p:cNvSpPr/>
              <p:nvPr/>
            </p:nvSpPr>
            <p:spPr>
              <a:xfrm>
                <a:off x="9121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39" name="Rectangle 8238"/>
              <p:cNvSpPr/>
              <p:nvPr/>
            </p:nvSpPr>
            <p:spPr>
              <a:xfrm>
                <a:off x="988325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0" name="Rectangle 8239"/>
              <p:cNvSpPr/>
              <p:nvPr/>
            </p:nvSpPr>
            <p:spPr>
              <a:xfrm>
                <a:off x="10673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1" name="Rectangle 8240"/>
              <p:cNvSpPr/>
              <p:nvPr/>
            </p:nvSpPr>
            <p:spPr>
              <a:xfrm>
                <a:off x="11435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2" name="Rectangle 8241"/>
              <p:cNvSpPr/>
              <p:nvPr/>
            </p:nvSpPr>
            <p:spPr>
              <a:xfrm>
                <a:off x="12197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3" name="Rectangle 8242"/>
              <p:cNvSpPr/>
              <p:nvPr/>
            </p:nvSpPr>
            <p:spPr>
              <a:xfrm>
                <a:off x="1295968" y="3892455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4" name="Rectangle 8243"/>
              <p:cNvSpPr/>
              <p:nvPr/>
            </p:nvSpPr>
            <p:spPr>
              <a:xfrm>
                <a:off x="148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5" name="Rectangle 8244"/>
              <p:cNvSpPr/>
              <p:nvPr/>
            </p:nvSpPr>
            <p:spPr>
              <a:xfrm>
                <a:off x="224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6" name="Rectangle 8245"/>
              <p:cNvSpPr/>
              <p:nvPr/>
            </p:nvSpPr>
            <p:spPr>
              <a:xfrm>
                <a:off x="300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7" name="Rectangle 8246"/>
              <p:cNvSpPr/>
              <p:nvPr/>
            </p:nvSpPr>
            <p:spPr>
              <a:xfrm>
                <a:off x="3770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8" name="Rectangle 8247"/>
              <p:cNvSpPr/>
              <p:nvPr/>
            </p:nvSpPr>
            <p:spPr>
              <a:xfrm>
                <a:off x="4532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49" name="Rectangle 8248"/>
              <p:cNvSpPr/>
              <p:nvPr/>
            </p:nvSpPr>
            <p:spPr>
              <a:xfrm>
                <a:off x="5294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0" name="Rectangle 8249"/>
              <p:cNvSpPr/>
              <p:nvPr/>
            </p:nvSpPr>
            <p:spPr>
              <a:xfrm>
                <a:off x="6056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1" name="Rectangle 8250"/>
              <p:cNvSpPr/>
              <p:nvPr/>
            </p:nvSpPr>
            <p:spPr>
              <a:xfrm>
                <a:off x="681819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2" name="Rectangle 8251"/>
              <p:cNvSpPr/>
              <p:nvPr/>
            </p:nvSpPr>
            <p:spPr>
              <a:xfrm>
                <a:off x="7597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3" name="Rectangle 8252"/>
              <p:cNvSpPr/>
              <p:nvPr/>
            </p:nvSpPr>
            <p:spPr>
              <a:xfrm>
                <a:off x="8359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4" name="Rectangle 8253"/>
              <p:cNvSpPr/>
              <p:nvPr/>
            </p:nvSpPr>
            <p:spPr>
              <a:xfrm>
                <a:off x="9121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5" name="Rectangle 8254"/>
              <p:cNvSpPr/>
              <p:nvPr/>
            </p:nvSpPr>
            <p:spPr>
              <a:xfrm>
                <a:off x="988325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6" name="Rectangle 8255"/>
              <p:cNvSpPr/>
              <p:nvPr/>
            </p:nvSpPr>
            <p:spPr>
              <a:xfrm>
                <a:off x="10673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7" name="Rectangle 8256"/>
              <p:cNvSpPr/>
              <p:nvPr/>
            </p:nvSpPr>
            <p:spPr>
              <a:xfrm>
                <a:off x="11435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8" name="Rectangle 8257"/>
              <p:cNvSpPr/>
              <p:nvPr/>
            </p:nvSpPr>
            <p:spPr>
              <a:xfrm>
                <a:off x="12197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59" name="Rectangle 8258"/>
              <p:cNvSpPr/>
              <p:nvPr/>
            </p:nvSpPr>
            <p:spPr>
              <a:xfrm>
                <a:off x="1295968" y="39749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0" name="Rectangle 8259"/>
              <p:cNvSpPr/>
              <p:nvPr/>
            </p:nvSpPr>
            <p:spPr>
              <a:xfrm>
                <a:off x="148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1" name="Rectangle 8260"/>
              <p:cNvSpPr/>
              <p:nvPr/>
            </p:nvSpPr>
            <p:spPr>
              <a:xfrm>
                <a:off x="224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2" name="Rectangle 8261"/>
              <p:cNvSpPr/>
              <p:nvPr/>
            </p:nvSpPr>
            <p:spPr>
              <a:xfrm>
                <a:off x="300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3" name="Rectangle 8262"/>
              <p:cNvSpPr/>
              <p:nvPr/>
            </p:nvSpPr>
            <p:spPr>
              <a:xfrm>
                <a:off x="3770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4" name="Rectangle 8263"/>
              <p:cNvSpPr/>
              <p:nvPr/>
            </p:nvSpPr>
            <p:spPr>
              <a:xfrm>
                <a:off x="4532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5" name="Rectangle 8264"/>
              <p:cNvSpPr/>
              <p:nvPr/>
            </p:nvSpPr>
            <p:spPr>
              <a:xfrm>
                <a:off x="5294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6" name="Rectangle 8265"/>
              <p:cNvSpPr/>
              <p:nvPr/>
            </p:nvSpPr>
            <p:spPr>
              <a:xfrm>
                <a:off x="6056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7" name="Rectangle 8266"/>
              <p:cNvSpPr/>
              <p:nvPr/>
            </p:nvSpPr>
            <p:spPr>
              <a:xfrm>
                <a:off x="681819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8" name="Rectangle 8267"/>
              <p:cNvSpPr/>
              <p:nvPr/>
            </p:nvSpPr>
            <p:spPr>
              <a:xfrm>
                <a:off x="7597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69" name="Rectangle 8268"/>
              <p:cNvSpPr/>
              <p:nvPr/>
            </p:nvSpPr>
            <p:spPr>
              <a:xfrm>
                <a:off x="8359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0" name="Rectangle 8269"/>
              <p:cNvSpPr/>
              <p:nvPr/>
            </p:nvSpPr>
            <p:spPr>
              <a:xfrm>
                <a:off x="9121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1" name="Rectangle 8270"/>
              <p:cNvSpPr/>
              <p:nvPr/>
            </p:nvSpPr>
            <p:spPr>
              <a:xfrm>
                <a:off x="988325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2" name="Rectangle 8271"/>
              <p:cNvSpPr/>
              <p:nvPr/>
            </p:nvSpPr>
            <p:spPr>
              <a:xfrm>
                <a:off x="10673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3" name="Rectangle 8272"/>
              <p:cNvSpPr/>
              <p:nvPr/>
            </p:nvSpPr>
            <p:spPr>
              <a:xfrm>
                <a:off x="11435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4" name="Rectangle 8273"/>
              <p:cNvSpPr/>
              <p:nvPr/>
            </p:nvSpPr>
            <p:spPr>
              <a:xfrm>
                <a:off x="12197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75" name="Rectangle 8274"/>
              <p:cNvSpPr/>
              <p:nvPr/>
            </p:nvSpPr>
            <p:spPr>
              <a:xfrm>
                <a:off x="1295968" y="4051110"/>
                <a:ext cx="76200" cy="76200"/>
              </a:xfrm>
              <a:prstGeom prst="rect">
                <a:avLst/>
              </a:prstGeom>
              <a:grp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8276" name="Rectangle 8275"/>
            <p:cNvSpPr/>
            <p:nvPr/>
          </p:nvSpPr>
          <p:spPr>
            <a:xfrm>
              <a:off x="6684963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77" name="Rectangle 8276"/>
            <p:cNvSpPr/>
            <p:nvPr/>
          </p:nvSpPr>
          <p:spPr>
            <a:xfrm>
              <a:off x="6700838" y="4260850"/>
              <a:ext cx="1219200" cy="12192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50800" y="3200400"/>
              <a:ext cx="140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16×16 blocks</a:t>
              </a:r>
              <a:endParaRPr lang="en-US" dirty="0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a Picture with a 2D Grid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29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Example: Thread Scheduling (Cont.)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8305800" cy="35052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 altLang="zh-TW" sz="2400" smtClean="0">
                <a:ea typeface="PMingLiU" pitchFamily="18" charset="-120"/>
              </a:rPr>
              <a:t>SM implements zero-overhead warp scheduling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At any time, 1 or 2 of the warps is executed by SM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Warps whose next instruction has its operands ready for consumption are eligible for execution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Eligible Warps are selected for execution on a prioritized scheduling policy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zh-TW" sz="2000" smtClean="0">
                <a:ea typeface="PMingLiU" pitchFamily="18" charset="-120"/>
              </a:rPr>
              <a:t>All threads in a warp execute the same instruction when selected</a:t>
            </a:r>
          </a:p>
        </p:txBody>
      </p:sp>
      <p:graphicFrame>
        <p:nvGraphicFramePr>
          <p:cNvPr id="4506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828800" y="5181600"/>
          <a:ext cx="5892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Visio" r:id="rId3" imgW="5892336" imgH="1066133" progId="Visio.Drawing.11">
                  <p:embed/>
                </p:oleObj>
              </mc:Choice>
              <mc:Fallback>
                <p:oleObj name="Visio" r:id="rId3" imgW="5892336" imgH="1066133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81600"/>
                        <a:ext cx="5892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1" name="Rectangle 6"/>
          <p:cNvSpPr>
            <a:spLocks noChangeArrowheads="1"/>
          </p:cNvSpPr>
          <p:nvPr/>
        </p:nvSpPr>
        <p:spPr bwMode="auto">
          <a:xfrm>
            <a:off x="3505200" y="1219200"/>
            <a:ext cx="5348288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spcBef>
                <a:spcPct val="10000"/>
              </a:spcBef>
              <a:buFontTx/>
              <a:buChar char="•"/>
            </a:pPr>
            <a:endParaRPr lang="zh-TW" altLang="en-US">
              <a:latin typeface="Arial" pitchFamily="34" charset="0"/>
              <a:ea typeface="PMingLiU" pitchFamily="18" charset="-12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Block Granularity Considerations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305800" cy="45720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ea typeface="PMingLiU" pitchFamily="18" charset="-120"/>
              </a:rPr>
              <a:t>For Matrix Multiplication using multiple blocks, should I use 8X8, 16X16 or 32X32 blocks?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8X8, we have 64 threads per Block. Since each SM can take up to 1536 threads, there are 24 Blocks. However, each SM can only take up to 8 Blocks, only 512 threads will go into each SM!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16X16, we have 256 threads per Block. Since each SM can take up to 1536 threads, it can take up to 6 Blocks and achieve full capacity unless other resource considerations overrule.</a:t>
            </a:r>
          </a:p>
          <a:p>
            <a:pPr lvl="1" eaLnBrk="1" hangingPunct="1"/>
            <a:endParaRPr lang="en-US" altLang="zh-TW" sz="2000" smtClean="0">
              <a:ea typeface="PMingLiU" pitchFamily="18" charset="-120"/>
            </a:endParaRPr>
          </a:p>
          <a:p>
            <a:pPr lvl="1" eaLnBrk="1" hangingPunct="1"/>
            <a:r>
              <a:rPr lang="en-US" altLang="zh-TW" sz="2000" smtClean="0">
                <a:ea typeface="PMingLiU" pitchFamily="18" charset="-120"/>
              </a:rPr>
              <a:t>For 32X32, we would have 1024 threads per Block. Only one block can fit into an SM for Fermi. Using only 2/3 of the thread capacity of an SM. Also, this works for CUDA 3.0 and beyond but too large for some early CUDA versions.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</a:t>
            </a:r>
            <a:r>
              <a:rPr lang="en-US" dirty="0" err="1" smtClean="0"/>
              <a:t>MoRe</a:t>
            </a:r>
            <a:r>
              <a:rPr lang="en-US" dirty="0" smtClean="0"/>
              <a:t> Questions?</a:t>
            </a:r>
            <a:br>
              <a:rPr lang="en-US" dirty="0" smtClean="0"/>
            </a:br>
            <a:r>
              <a:rPr lang="en-US" dirty="0" smtClean="0"/>
              <a:t>Read Chapter 4!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zh-TW" dirty="0" smtClean="0"/>
              <a:t>© David Kirk/NVIDIA </a:t>
            </a:r>
            <a:r>
              <a:rPr lang="de-DE" altLang="zh-TW" dirty="0" err="1" smtClean="0"/>
              <a:t>and</a:t>
            </a:r>
            <a:r>
              <a:rPr lang="de-DE" altLang="zh-TW" dirty="0" smtClean="0"/>
              <a:t> Wen-</a:t>
            </a:r>
            <a:r>
              <a:rPr lang="de-DE" altLang="zh-TW" dirty="0" err="1" smtClean="0"/>
              <a:t>mei</a:t>
            </a:r>
            <a:r>
              <a:rPr lang="de-DE" altLang="zh-TW" dirty="0" smtClean="0"/>
              <a:t> </a:t>
            </a:r>
            <a:r>
              <a:rPr lang="de-DE" altLang="zh-TW" dirty="0" err="1" smtClean="0"/>
              <a:t>Hwu</a:t>
            </a:r>
            <a:r>
              <a:rPr lang="de-DE" altLang="zh-TW" dirty="0" smtClean="0"/>
              <a:t>, 2007-2013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52980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Some Additional API Features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>
              <a:ea typeface="PMingLiU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765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Application Programming Interface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The API is an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extension to the C programming language</a:t>
            </a:r>
          </a:p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It consists of:</a:t>
            </a:r>
          </a:p>
          <a:p>
            <a:pPr marL="974725" lvl="1" indent="-403225" eaLnBrk="1" hangingPunct="1"/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Language extensions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To target portions of the code for execution on the device</a:t>
            </a:r>
          </a:p>
          <a:p>
            <a:pPr marL="974725" lvl="1" indent="-403225" eaLnBrk="1" hangingPunct="1"/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A runtime</a:t>
            </a:r>
            <a:r>
              <a:rPr lang="en-US" altLang="zh-TW" smtClean="0">
                <a:ea typeface="PMingLiU" pitchFamily="18" charset="-120"/>
              </a:rPr>
              <a:t> library split into: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common component</a:t>
            </a:r>
            <a:r>
              <a:rPr lang="en-US" altLang="zh-TW" smtClean="0">
                <a:ea typeface="PMingLiU" pitchFamily="18" charset="-120"/>
              </a:rPr>
              <a:t> providing built-in vector types and a subset of the C runtime library in both host and device codes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host component</a:t>
            </a:r>
            <a:r>
              <a:rPr lang="en-US" altLang="zh-TW" smtClean="0">
                <a:ea typeface="PMingLiU" pitchFamily="18" charset="-120"/>
              </a:rPr>
              <a:t> to control and access one or more devices from the host</a:t>
            </a:r>
          </a:p>
          <a:p>
            <a:pPr marL="1431925" lvl="2" indent="-342900" eaLnBrk="1" hangingPunct="1"/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smtClean="0">
                <a:solidFill>
                  <a:schemeClr val="accent2"/>
                </a:solidFill>
                <a:ea typeface="PMingLiU" pitchFamily="18" charset="-120"/>
              </a:rPr>
              <a:t>device component</a:t>
            </a:r>
            <a:r>
              <a:rPr lang="en-US" altLang="zh-TW" smtClean="0">
                <a:ea typeface="PMingLiU" pitchFamily="18" charset="-120"/>
              </a:rPr>
              <a:t> providing device-specific functions</a:t>
            </a:r>
          </a:p>
        </p:txBody>
      </p:sp>
    </p:spTree>
    <p:extLst>
      <p:ext uri="{BB962C8B-B14F-4D97-AF65-F5344CB8AC3E}">
        <p14:creationId xmlns:p14="http://schemas.microsoft.com/office/powerpoint/2010/main" val="1479224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Common Runtime Component: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Mathematical Functions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9213"/>
            <a:ext cx="8229600" cy="5303837"/>
          </a:xfrm>
        </p:spPr>
        <p:txBody>
          <a:bodyPr/>
          <a:lstStyle/>
          <a:p>
            <a:pPr marL="457200" indent="-457200" eaLnBrk="1" hangingPunct="1"/>
            <a:endParaRPr lang="zh-TW" altLang="en-US" sz="800" smtClean="0">
              <a:latin typeface="Courier New" pitchFamily="49" charset="0"/>
              <a:ea typeface="PMingLiU" pitchFamily="18" charset="-120"/>
            </a:endParaRP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pow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sqrt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cbrt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hypot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exp2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expm1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log2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log10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log1p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cos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tan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asin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acos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atan2</a:t>
            </a:r>
            <a:endParaRPr lang="en-US" altLang="zh-TW" sz="2400" b="1" smtClean="0">
              <a:solidFill>
                <a:schemeClr val="accent2"/>
              </a:solidFill>
              <a:latin typeface="Courier New" pitchFamily="49" charset="0"/>
              <a:ea typeface="PMingLiU" pitchFamily="18" charset="-120"/>
            </a:endParaRP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sinh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tanh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asinh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a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cosh</a:t>
            </a:r>
            <a:r>
              <a:rPr lang="pt-BR" sz="2400" b="1" smtClean="0">
                <a:solidFill>
                  <a:schemeClr val="accent2"/>
                </a:solidFill>
              </a:rPr>
              <a:t>, </a:t>
            </a:r>
            <a:r>
              <a:rPr lang="pt-BR" sz="2400" b="1" smtClean="0">
                <a:solidFill>
                  <a:schemeClr val="accent2"/>
                </a:solidFill>
                <a:latin typeface="Courier New" pitchFamily="49" charset="0"/>
              </a:rPr>
              <a:t>atanh</a:t>
            </a:r>
          </a:p>
          <a:p>
            <a:pPr marL="457200" indent="-457200" eaLnBrk="1" hangingPunct="1"/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ceil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floor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trunc</a:t>
            </a:r>
            <a:r>
              <a:rPr lang="en-US" altLang="zh-TW" sz="2400" b="1" smtClean="0">
                <a:solidFill>
                  <a:schemeClr val="accent2"/>
                </a:solidFill>
                <a:ea typeface="PMingLiU" pitchFamily="18" charset="-120"/>
              </a:rPr>
              <a:t>, </a:t>
            </a:r>
            <a:r>
              <a:rPr lang="en-US" altLang="zh-TW" sz="2400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round</a:t>
            </a:r>
          </a:p>
          <a:p>
            <a:pPr marL="457200" indent="-457200" eaLnBrk="1" hangingPunct="1"/>
            <a:r>
              <a:rPr lang="en-US" altLang="zh-TW" sz="2400" smtClean="0">
                <a:ea typeface="PMingLiU" pitchFamily="18" charset="-120"/>
              </a:rPr>
              <a:t>Etc.</a:t>
            </a:r>
          </a:p>
          <a:p>
            <a:pPr marL="974725" lvl="1" indent="-403225" eaLnBrk="1" hangingPunct="1"/>
            <a:r>
              <a:rPr lang="en-US" altLang="zh-TW" smtClean="0">
                <a:ea typeface="PMingLiU" pitchFamily="18" charset="-120"/>
              </a:rPr>
              <a:t>When executed on the host, a given function uses the C runtime implementation if available</a:t>
            </a:r>
          </a:p>
          <a:p>
            <a:pPr marL="974725" lvl="1" indent="-403225" eaLnBrk="1" hangingPunct="1"/>
            <a:r>
              <a:rPr lang="en-US" altLang="zh-TW" smtClean="0">
                <a:ea typeface="PMingLiU" pitchFamily="18" charset="-120"/>
              </a:rPr>
              <a:t>These functions are only supported for scalar types, not vector types</a:t>
            </a:r>
          </a:p>
        </p:txBody>
      </p:sp>
    </p:spTree>
    <p:extLst>
      <p:ext uri="{BB962C8B-B14F-4D97-AF65-F5344CB8AC3E}">
        <p14:creationId xmlns:p14="http://schemas.microsoft.com/office/powerpoint/2010/main" val="13845931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391400" cy="10668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Device Runtime Component:</a:t>
            </a:r>
            <a:br>
              <a:rPr lang="en-US" altLang="zh-TW" smtClean="0">
                <a:ea typeface="PMingLiU" pitchFamily="18" charset="-120"/>
              </a:rPr>
            </a:br>
            <a:r>
              <a:rPr lang="en-US" altLang="zh-TW" smtClean="0">
                <a:ea typeface="PMingLiU" pitchFamily="18" charset="-120"/>
              </a:rPr>
              <a:t>Mathematical Functions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zh-TW" smtClean="0">
                <a:ea typeface="PMingLiU" pitchFamily="18" charset="-120"/>
              </a:rPr>
              <a:t>Some mathematical functions (e.g.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sin(x)</a:t>
            </a:r>
            <a:r>
              <a:rPr lang="en-US" altLang="zh-TW" smtClean="0">
                <a:ea typeface="PMingLiU" pitchFamily="18" charset="-120"/>
              </a:rPr>
              <a:t>) have a less accurate, but faster device-only version (e.g.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__sin(x)</a:t>
            </a:r>
            <a:r>
              <a:rPr lang="en-US" altLang="zh-TW" smtClean="0">
                <a:ea typeface="PMingLiU" pitchFamily="18" charset="-120"/>
              </a:rPr>
              <a:t>)</a:t>
            </a: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__pow</a:t>
            </a: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__log2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__log10</a:t>
            </a:r>
            <a:endParaRPr lang="en-US" altLang="zh-TW" b="1" smtClean="0">
              <a:solidFill>
                <a:schemeClr val="accent2"/>
              </a:solidFill>
              <a:ea typeface="PMingLiU" pitchFamily="18" charset="-120"/>
            </a:endParaRP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__exp</a:t>
            </a:r>
            <a:endParaRPr lang="en-US" altLang="zh-TW" b="1" smtClean="0">
              <a:solidFill>
                <a:schemeClr val="accent2"/>
              </a:solidFill>
              <a:ea typeface="PMingLiU" pitchFamily="18" charset="-120"/>
            </a:endParaRPr>
          </a:p>
          <a:p>
            <a:pPr marL="974725" lvl="1" indent="-403225" eaLnBrk="1" hangingPunct="1"/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__sin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__cos</a:t>
            </a:r>
            <a:r>
              <a:rPr lang="en-US" altLang="zh-TW" b="1" smtClean="0">
                <a:ea typeface="PMingLiU" pitchFamily="18" charset="-120"/>
              </a:rPr>
              <a:t>,</a:t>
            </a:r>
            <a:r>
              <a:rPr lang="en-US" altLang="zh-TW" b="1" smtClean="0">
                <a:solidFill>
                  <a:schemeClr val="accent2"/>
                </a:solidFill>
                <a:ea typeface="PMingLiU" pitchFamily="18" charset="-120"/>
              </a:rPr>
              <a:t> </a:t>
            </a:r>
            <a:r>
              <a:rPr lang="en-US" altLang="zh-TW" b="1" smtClean="0">
                <a:solidFill>
                  <a:schemeClr val="accent2"/>
                </a:solidFill>
                <a:latin typeface="Courier New" pitchFamily="49" charset="0"/>
                <a:ea typeface="PMingLiU" pitchFamily="18" charset="-120"/>
              </a:rPr>
              <a:t>__tan</a:t>
            </a:r>
          </a:p>
        </p:txBody>
      </p:sp>
    </p:spTree>
    <p:extLst>
      <p:ext uri="{BB962C8B-B14F-4D97-AF65-F5344CB8AC3E}">
        <p14:creationId xmlns:p14="http://schemas.microsoft.com/office/powerpoint/2010/main" val="29620759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pPr eaLnBrk="1" hangingPunct="1"/>
            <a:r>
              <a:rPr lang="en-US" smtClean="0"/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pPr eaLnBrk="1" hangingPunct="1"/>
            <a:r>
              <a:rPr lang="en-US" sz="2000" dirty="0" smtClean="0"/>
              <a:t>Declaration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1800" i="1" dirty="0" smtClean="0"/>
              <a:t>T</a:t>
            </a:r>
            <a:r>
              <a:rPr lang="en-US" sz="1800" dirty="0" smtClean="0"/>
              <a:t>   </a:t>
            </a:r>
            <a:r>
              <a:rPr lang="en-US" sz="1800" b="1" dirty="0" smtClean="0">
                <a:latin typeface="Courier New" pitchFamily="49" charset="0"/>
              </a:rPr>
              <a:t>A</a:t>
            </a:r>
            <a:r>
              <a:rPr lang="en-US" sz="1800" dirty="0" smtClean="0">
                <a:latin typeface="Courier New" pitchFamily="49" charset="0"/>
              </a:rPr>
              <a:t>[</a:t>
            </a:r>
            <a:r>
              <a:rPr lang="en-US" sz="1800" i="1" dirty="0" smtClean="0"/>
              <a:t>R</a:t>
            </a:r>
            <a:r>
              <a:rPr lang="en-US" sz="1800" dirty="0" smtClean="0">
                <a:latin typeface="Courier New" pitchFamily="49" charset="0"/>
              </a:rPr>
              <a:t>][</a:t>
            </a:r>
            <a:r>
              <a:rPr lang="en-US" sz="1800" i="1" dirty="0" smtClean="0"/>
              <a:t>C</a:t>
            </a:r>
            <a:r>
              <a:rPr lang="en-US" sz="1800" dirty="0" smtClean="0">
                <a:latin typeface="Courier New" pitchFamily="49" charset="0"/>
              </a:rPr>
              <a:t>];</a:t>
            </a:r>
            <a:endParaRPr lang="en-US" sz="1800" dirty="0" smtClean="0"/>
          </a:p>
          <a:p>
            <a:pPr lvl="1" eaLnBrk="1" hangingPunct="1"/>
            <a:r>
              <a:rPr lang="en-US" sz="1800" dirty="0" smtClean="0"/>
              <a:t>2D array of data type </a:t>
            </a:r>
            <a:r>
              <a:rPr lang="en-US" sz="1800" i="1" dirty="0" smtClean="0"/>
              <a:t>T</a:t>
            </a:r>
            <a:endParaRPr lang="en-US" sz="1800" dirty="0" smtClean="0"/>
          </a:p>
          <a:p>
            <a:pPr lvl="1" eaLnBrk="1" hangingPunct="1"/>
            <a:r>
              <a:rPr lang="en-US" sz="1800" i="1" dirty="0" smtClean="0"/>
              <a:t>R</a:t>
            </a:r>
            <a:r>
              <a:rPr lang="en-US" sz="1800" dirty="0" smtClean="0"/>
              <a:t> rows, </a:t>
            </a:r>
            <a:r>
              <a:rPr lang="en-US" sz="1800" i="1" dirty="0" smtClean="0"/>
              <a:t>C</a:t>
            </a:r>
            <a:r>
              <a:rPr lang="en-US" sz="1800" dirty="0" smtClean="0"/>
              <a:t> columns</a:t>
            </a:r>
          </a:p>
          <a:p>
            <a:pPr lvl="1" eaLnBrk="1" hangingPunct="1"/>
            <a:r>
              <a:rPr lang="en-US" sz="1800" dirty="0" smtClean="0"/>
              <a:t>Type </a:t>
            </a:r>
            <a:r>
              <a:rPr lang="en-US" sz="1800" i="1" dirty="0" smtClean="0"/>
              <a:t>T</a:t>
            </a:r>
            <a:r>
              <a:rPr lang="en-US" sz="1800" dirty="0" smtClean="0"/>
              <a:t> element requires </a:t>
            </a:r>
            <a:r>
              <a:rPr lang="en-US" sz="1800" i="1" dirty="0" smtClean="0"/>
              <a:t>K</a:t>
            </a:r>
            <a:r>
              <a:rPr lang="en-US" sz="1800" dirty="0" smtClean="0"/>
              <a:t> bytes</a:t>
            </a:r>
          </a:p>
          <a:p>
            <a:pPr eaLnBrk="1" hangingPunct="1"/>
            <a:r>
              <a:rPr lang="en-US" sz="2000" dirty="0" smtClean="0"/>
              <a:t>Array Size</a:t>
            </a:r>
          </a:p>
          <a:p>
            <a:pPr lvl="1" eaLnBrk="1" hangingPunct="1"/>
            <a:r>
              <a:rPr lang="en-US" sz="1800" i="1" dirty="0" smtClean="0"/>
              <a:t>R</a:t>
            </a:r>
            <a:r>
              <a:rPr lang="en-US" sz="1800" dirty="0" smtClean="0"/>
              <a:t> * </a:t>
            </a:r>
            <a:r>
              <a:rPr lang="en-US" sz="1800" i="1" dirty="0" smtClean="0"/>
              <a:t>C </a:t>
            </a:r>
            <a:r>
              <a:rPr lang="en-US" sz="1800" dirty="0" smtClean="0"/>
              <a:t>* </a:t>
            </a:r>
            <a:r>
              <a:rPr lang="en-US" sz="1800" i="1" dirty="0" smtClean="0"/>
              <a:t>K </a:t>
            </a:r>
            <a:r>
              <a:rPr lang="en-US" sz="1800" dirty="0" smtClean="0"/>
              <a:t>bytes</a:t>
            </a:r>
          </a:p>
          <a:p>
            <a:pPr eaLnBrk="1" hangingPunct="1"/>
            <a:r>
              <a:rPr lang="en-US" sz="2000" dirty="0" smtClean="0"/>
              <a:t>Arrangement</a:t>
            </a:r>
          </a:p>
          <a:p>
            <a:pPr lvl="1" eaLnBrk="1" hangingPunct="1"/>
            <a:r>
              <a:rPr lang="en-US" sz="1800" dirty="0" smtClean="0"/>
              <a:t>Row-Major Ordering</a:t>
            </a:r>
          </a:p>
        </p:txBody>
      </p:sp>
      <p:grpSp>
        <p:nvGrpSpPr>
          <p:cNvPr id="50179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50199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A[0][0]</a:t>
              </a:r>
            </a:p>
          </p:txBody>
        </p:sp>
        <p:sp>
          <p:nvSpPr>
            <p:cNvPr id="50200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800">
                  <a:latin typeface="Courier New" pitchFamily="49" charset="0"/>
                </a:rPr>
                <a:t>A[0][C-1]</a:t>
              </a:r>
            </a:p>
          </p:txBody>
        </p:sp>
        <p:sp>
          <p:nvSpPr>
            <p:cNvPr id="50201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A[R-1][0]</a:t>
              </a:r>
            </a:p>
          </p:txBody>
        </p:sp>
        <p:sp>
          <p:nvSpPr>
            <p:cNvPr id="50202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50203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 • •</a:t>
              </a:r>
            </a:p>
          </p:txBody>
        </p:sp>
        <p:sp>
          <p:nvSpPr>
            <p:cNvPr id="50204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 eaLnBrk="0" hangingPunct="0"/>
              <a:r>
                <a:rPr lang="en-US" sz="1800">
                  <a:latin typeface="Courier New" pitchFamily="49" charset="0"/>
                </a:rPr>
                <a:t>A[R-1][C-1]</a:t>
              </a:r>
            </a:p>
          </p:txBody>
        </p:sp>
        <p:sp>
          <p:nvSpPr>
            <p:cNvPr id="50205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50206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49" charset="0"/>
                </a:rPr>
                <a:t>•</a:t>
              </a:r>
            </a:p>
          </p:txBody>
        </p:sp>
        <p:sp>
          <p:nvSpPr>
            <p:cNvPr id="50207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08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04800" y="4857750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>
                <a:latin typeface="Courier New" pitchFamily="49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50186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50196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7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8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50187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50193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4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5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grpSp>
          <p:nvGrpSpPr>
            <p:cNvPr id="50188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50190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ourier New" pitchFamily="49" charset="0"/>
                  </a:rPr>
                  <a:t>• • •</a:t>
                </a:r>
              </a:p>
            </p:txBody>
          </p:sp>
          <p:sp>
            <p:nvSpPr>
              <p:cNvPr id="50191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0192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0189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b="0">
                  <a:latin typeface="Courier New" pitchFamily="49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ourier New" pitchFamily="49" charset="0"/>
              </a:rPr>
              <a:t>4*R*C</a:t>
            </a:r>
            <a:r>
              <a:rPr lang="en-US" sz="1800" b="0">
                <a:latin typeface="Calibri" pitchFamily="34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58724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3" grpId="0"/>
      <p:bldP spid="309278" grpId="0" animBg="1"/>
      <p:bldP spid="309279" grpId="0" animBg="1"/>
      <p:bldP spid="309280" grpId="0" animBg="1"/>
      <p:bldP spid="3092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5943600" y="4975225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0">
                <a:latin typeface="Calibri" pitchFamily="34" charset="0"/>
              </a:rPr>
              <a:t>•  •  •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pPr eaLnBrk="1" hangingPunct="1"/>
            <a:r>
              <a:rPr lang="en-US" smtClean="0"/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5957887" cy="1450975"/>
          </a:xfrm>
        </p:spPr>
        <p:txBody>
          <a:bodyPr/>
          <a:lstStyle/>
          <a:p>
            <a:pPr eaLnBrk="1" hangingPunct="1"/>
            <a:r>
              <a:rPr lang="en-US" dirty="0" smtClean="0"/>
              <a:t>Row Vectors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A[</a:t>
            </a:r>
            <a:r>
              <a:rPr lang="en-US" b="1" dirty="0" err="1" smtClean="0">
                <a:latin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</a:rPr>
              <a:t>]</a:t>
            </a:r>
            <a:r>
              <a:rPr lang="en-US" dirty="0" smtClean="0"/>
              <a:t> is array of </a:t>
            </a:r>
            <a:r>
              <a:rPr lang="en-US" i="1" dirty="0" smtClean="0"/>
              <a:t>C</a:t>
            </a:r>
            <a:r>
              <a:rPr lang="en-US" dirty="0" smtClean="0"/>
              <a:t> elements</a:t>
            </a:r>
          </a:p>
          <a:p>
            <a:pPr lvl="1" eaLnBrk="1" hangingPunct="1"/>
            <a:r>
              <a:rPr lang="en-US" dirty="0" smtClean="0"/>
              <a:t>Each element of type </a:t>
            </a:r>
            <a:r>
              <a:rPr lang="en-US" i="1" dirty="0" smtClean="0"/>
              <a:t>T </a:t>
            </a:r>
            <a:r>
              <a:rPr lang="en-US" dirty="0" smtClean="0"/>
              <a:t>requires </a:t>
            </a:r>
            <a:r>
              <a:rPr lang="en-US" i="1" dirty="0" smtClean="0"/>
              <a:t>K </a:t>
            </a:r>
            <a:r>
              <a:rPr lang="en-US" dirty="0" smtClean="0"/>
              <a:t>bytes</a:t>
            </a:r>
          </a:p>
          <a:p>
            <a:pPr lvl="1" eaLnBrk="1" hangingPunct="1"/>
            <a:r>
              <a:rPr lang="en-US" dirty="0" smtClean="0"/>
              <a:t>Starting address </a:t>
            </a:r>
            <a:r>
              <a:rPr lang="en-US" b="1" dirty="0" smtClean="0">
                <a:latin typeface="Courier New" pitchFamily="49" charset="0"/>
              </a:rPr>
              <a:t>A +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 * (</a:t>
            </a:r>
            <a:r>
              <a:rPr lang="en-US" i="1" dirty="0" smtClean="0"/>
              <a:t>C </a:t>
            </a:r>
            <a:r>
              <a:rPr lang="en-US" dirty="0" smtClean="0"/>
              <a:t>*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pPr lvl="1" eaLnBrk="1" hangingPunct="1"/>
            <a:endParaRPr lang="en-US" dirty="0" smtClean="0"/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3810000" y="4441825"/>
            <a:ext cx="2133600" cy="1524000"/>
            <a:chOff x="1680" y="2064"/>
            <a:chExt cx="1344" cy="960"/>
          </a:xfrm>
        </p:grpSpPr>
        <p:grpSp>
          <p:nvGrpSpPr>
            <p:cNvPr id="52255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cs typeface="+mn-cs"/>
                  </a:rPr>
                  <a:t>[C-1]</a:t>
                </a:r>
              </a:p>
            </p:txBody>
          </p:sp>
        </p:grpSp>
        <p:sp>
          <p:nvSpPr>
            <p:cNvPr id="52256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A[i]</a:t>
              </a:r>
              <a:endParaRPr lang="en-US" sz="1600" b="0">
                <a:latin typeface="Calibri" pitchFamily="34" charset="0"/>
              </a:endParaRPr>
            </a:p>
          </p:txBody>
        </p:sp>
      </p:grpSp>
      <p:grpSp>
        <p:nvGrpSpPr>
          <p:cNvPr id="52229" name="Group 15"/>
          <p:cNvGrpSpPr>
            <a:grpSpLocks/>
          </p:cNvGrpSpPr>
          <p:nvPr/>
        </p:nvGrpSpPr>
        <p:grpSpPr bwMode="auto">
          <a:xfrm>
            <a:off x="6858000" y="4441825"/>
            <a:ext cx="2133600" cy="1524000"/>
            <a:chOff x="4176" y="2064"/>
            <a:chExt cx="1344" cy="960"/>
          </a:xfrm>
        </p:grpSpPr>
        <p:grpSp>
          <p:nvGrpSpPr>
            <p:cNvPr id="52247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52252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52253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2254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2248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A[R-1]</a:t>
              </a:r>
              <a:endParaRPr lang="en-US" sz="1600" b="0">
                <a:latin typeface="Calibri" pitchFamily="34" charset="0"/>
              </a:endParaRPr>
            </a:p>
          </p:txBody>
        </p:sp>
      </p:grpSp>
      <p:sp>
        <p:nvSpPr>
          <p:cNvPr id="52230" name="Rectangle 24"/>
          <p:cNvSpPr>
            <a:spLocks noChangeArrowheads="1"/>
          </p:cNvSpPr>
          <p:nvPr/>
        </p:nvSpPr>
        <p:spPr bwMode="auto">
          <a:xfrm>
            <a:off x="2819400" y="4975225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b="0">
                <a:latin typeface="Calibri" pitchFamily="34" charset="0"/>
              </a:rPr>
              <a:t>•  •  •</a:t>
            </a:r>
          </a:p>
        </p:txBody>
      </p:sp>
      <p:sp>
        <p:nvSpPr>
          <p:cNvPr id="52231" name="Text Box 25"/>
          <p:cNvSpPr txBox="1">
            <a:spLocks noChangeArrowheads="1"/>
          </p:cNvSpPr>
          <p:nvPr/>
        </p:nvSpPr>
        <p:spPr bwMode="auto">
          <a:xfrm>
            <a:off x="490538" y="6186487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</a:t>
            </a:r>
          </a:p>
        </p:txBody>
      </p:sp>
      <p:sp>
        <p:nvSpPr>
          <p:cNvPr id="52232" name="Line 26"/>
          <p:cNvSpPr>
            <a:spLocks noChangeShapeType="1"/>
          </p:cNvSpPr>
          <p:nvPr/>
        </p:nvSpPr>
        <p:spPr bwMode="auto">
          <a:xfrm flipV="1">
            <a:off x="6858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27"/>
          <p:cNvSpPr>
            <a:spLocks noChangeShapeType="1"/>
          </p:cNvSpPr>
          <p:nvPr/>
        </p:nvSpPr>
        <p:spPr bwMode="auto">
          <a:xfrm flipV="1">
            <a:off x="38100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234" name="Group 28"/>
          <p:cNvGrpSpPr>
            <a:grpSpLocks/>
          </p:cNvGrpSpPr>
          <p:nvPr/>
        </p:nvGrpSpPr>
        <p:grpSpPr bwMode="auto">
          <a:xfrm>
            <a:off x="685800" y="4441825"/>
            <a:ext cx="2133600" cy="1524000"/>
            <a:chOff x="336" y="2064"/>
            <a:chExt cx="1344" cy="960"/>
          </a:xfrm>
        </p:grpSpPr>
        <p:grpSp>
          <p:nvGrpSpPr>
            <p:cNvPr id="52239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52244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0">
                    <a:latin typeface="Calibri" pitchFamily="34" charset="0"/>
                  </a:rPr>
                  <a:t>• • •</a:t>
                </a:r>
              </a:p>
            </p:txBody>
          </p:sp>
          <p:sp>
            <p:nvSpPr>
              <p:cNvPr id="52245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</p:txBody>
          </p:sp>
          <p:sp>
            <p:nvSpPr>
              <p:cNvPr id="52246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49" charset="0"/>
                  </a:rPr>
                  <a:t>[C-1]</a:t>
                </a:r>
              </a:p>
            </p:txBody>
          </p:sp>
        </p:grpSp>
        <p:sp>
          <p:nvSpPr>
            <p:cNvPr id="52240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A[0]</a:t>
              </a:r>
              <a:endParaRPr lang="en-US" sz="1600" b="0">
                <a:latin typeface="Calibri" pitchFamily="34" charset="0"/>
              </a:endParaRPr>
            </a:p>
          </p:txBody>
        </p:sp>
        <p:sp>
          <p:nvSpPr>
            <p:cNvPr id="52243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19488" y="6183312"/>
            <a:ext cx="1447800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A+i*C*4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705600" y="6183312"/>
            <a:ext cx="1752600" cy="369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800">
                <a:latin typeface="Courier New" pitchFamily="49" charset="0"/>
              </a:rPr>
              <a:t>A+(R-1)*C*4</a:t>
            </a:r>
          </a:p>
        </p:txBody>
      </p:sp>
      <p:sp>
        <p:nvSpPr>
          <p:cNvPr id="52237" name="Line 40"/>
          <p:cNvSpPr>
            <a:spLocks noChangeShapeType="1"/>
          </p:cNvSpPr>
          <p:nvPr/>
        </p:nvSpPr>
        <p:spPr bwMode="auto">
          <a:xfrm flipV="1">
            <a:off x="6858000" y="5965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Text Box 15"/>
          <p:cNvSpPr txBox="1">
            <a:spLocks noChangeArrowheads="1"/>
          </p:cNvSpPr>
          <p:nvPr/>
        </p:nvSpPr>
        <p:spPr bwMode="auto">
          <a:xfrm>
            <a:off x="558800" y="3897312"/>
            <a:ext cx="2032000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2000" dirty="0" err="1">
                <a:latin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</a:rPr>
              <a:t> A[R][C];</a:t>
            </a:r>
          </a:p>
        </p:txBody>
      </p:sp>
    </p:spTree>
    <p:extLst>
      <p:ext uri="{BB962C8B-B14F-4D97-AF65-F5344CB8AC3E}">
        <p14:creationId xmlns:p14="http://schemas.microsoft.com/office/powerpoint/2010/main" val="3327654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6" grpId="0" build="p"/>
      <p:bldP spid="310310" grpId="0"/>
      <p:bldP spid="3103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69913"/>
            <a:ext cx="7315200" cy="573087"/>
          </a:xfrm>
        </p:spPr>
        <p:txBody>
          <a:bodyPr/>
          <a:lstStyle/>
          <a:p>
            <a:pPr eaLnBrk="1" hangingPunct="1"/>
            <a:r>
              <a:rPr lang="en-US" smtClean="0"/>
              <a:t>Strange Referencing Examples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3490912"/>
            <a:ext cx="8307387" cy="2757488"/>
          </a:xfrm>
        </p:spPr>
        <p:txBody>
          <a:bodyPr/>
          <a:lstStyle/>
          <a:p>
            <a:pPr marL="223838" indent="-223838" defTabSz="895350" eaLnBrk="1" hangingPunct="1">
              <a:tabLst>
                <a:tab pos="1943100" algn="l"/>
                <a:tab pos="4978400" algn="l"/>
                <a:tab pos="5943600" algn="l"/>
              </a:tabLst>
            </a:pPr>
            <a:r>
              <a:rPr lang="en-US" dirty="0" smtClean="0"/>
              <a:t>Reference	Address	Value	Guaranteed?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endParaRPr lang="en-US" sz="1800" b="1" dirty="0" smtClean="0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[3][3]	76+20*3+4*3 = 148	2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[2][5]	76+20*2+4*5 = 136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[2][-1]	76+20*2+4*-1 = 112	3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[4][-1]	76+20*4+4*-1 = 152	1	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[0][19]	76+20*0+4*19 = 152	1 	</a:t>
            </a:r>
            <a:endParaRPr lang="en-US" sz="1800" b="1" dirty="0" smtClean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43100" algn="l"/>
                <a:tab pos="4978400" algn="l"/>
                <a:tab pos="5943600" algn="l"/>
              </a:tabLst>
            </a:pPr>
            <a:r>
              <a:rPr lang="en-US" sz="1800" b="1" dirty="0" err="1" smtClean="0">
                <a:latin typeface="Courier New" pitchFamily="49" charset="0"/>
              </a:rPr>
              <a:t>ec</a:t>
            </a:r>
            <a:r>
              <a:rPr lang="en-US" sz="1800" b="1" dirty="0" smtClean="0">
                <a:latin typeface="Courier New" pitchFamily="49" charset="0"/>
              </a:rPr>
              <a:t>[0][-1]	76+20*0+4*-1 = 72	?? </a:t>
            </a:r>
            <a:r>
              <a:rPr lang="en-US" dirty="0" smtClean="0">
                <a:latin typeface="Courier New" pitchFamily="49" charset="0"/>
              </a:rPr>
              <a:t>	</a:t>
            </a:r>
            <a:endParaRPr lang="en-US" dirty="0" smtClean="0"/>
          </a:p>
        </p:txBody>
      </p:sp>
      <p:sp>
        <p:nvSpPr>
          <p:cNvPr id="62468" name="Line 8"/>
          <p:cNvSpPr>
            <a:spLocks noChangeShapeType="1"/>
          </p:cNvSpPr>
          <p:nvPr/>
        </p:nvSpPr>
        <p:spPr bwMode="auto">
          <a:xfrm flipV="1">
            <a:off x="1828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9"/>
          <p:cNvSpPr txBox="1">
            <a:spLocks noChangeArrowheads="1"/>
          </p:cNvSpPr>
          <p:nvPr/>
        </p:nvSpPr>
        <p:spPr bwMode="auto">
          <a:xfrm>
            <a:off x="1600200" y="25288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76</a:t>
            </a:r>
          </a:p>
        </p:txBody>
      </p:sp>
      <p:sp>
        <p:nvSpPr>
          <p:cNvPr id="62470" name="Line 10"/>
          <p:cNvSpPr>
            <a:spLocks noChangeShapeType="1"/>
          </p:cNvSpPr>
          <p:nvPr/>
        </p:nvSpPr>
        <p:spPr bwMode="auto">
          <a:xfrm flipV="1">
            <a:off x="3352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Text Box 11"/>
          <p:cNvSpPr txBox="1">
            <a:spLocks noChangeArrowheads="1"/>
          </p:cNvSpPr>
          <p:nvPr/>
        </p:nvSpPr>
        <p:spPr bwMode="auto">
          <a:xfrm>
            <a:off x="3124200" y="2528888"/>
            <a:ext cx="457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96</a:t>
            </a:r>
          </a:p>
        </p:txBody>
      </p:sp>
      <p:sp>
        <p:nvSpPr>
          <p:cNvPr id="62472" name="Line 12"/>
          <p:cNvSpPr>
            <a:spLocks noChangeShapeType="1"/>
          </p:cNvSpPr>
          <p:nvPr/>
        </p:nvSpPr>
        <p:spPr bwMode="auto">
          <a:xfrm flipV="1">
            <a:off x="4876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Text Box 13"/>
          <p:cNvSpPr txBox="1">
            <a:spLocks noChangeArrowheads="1"/>
          </p:cNvSpPr>
          <p:nvPr/>
        </p:nvSpPr>
        <p:spPr bwMode="auto">
          <a:xfrm>
            <a:off x="4579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116</a:t>
            </a:r>
          </a:p>
        </p:txBody>
      </p:sp>
      <p:sp>
        <p:nvSpPr>
          <p:cNvPr id="62474" name="Line 14"/>
          <p:cNvSpPr>
            <a:spLocks noChangeShapeType="1"/>
          </p:cNvSpPr>
          <p:nvPr/>
        </p:nvSpPr>
        <p:spPr bwMode="auto">
          <a:xfrm flipV="1">
            <a:off x="6400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Text Box 15"/>
          <p:cNvSpPr txBox="1">
            <a:spLocks noChangeArrowheads="1"/>
          </p:cNvSpPr>
          <p:nvPr/>
        </p:nvSpPr>
        <p:spPr bwMode="auto">
          <a:xfrm>
            <a:off x="6103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136</a:t>
            </a:r>
          </a:p>
        </p:txBody>
      </p:sp>
      <p:sp>
        <p:nvSpPr>
          <p:cNvPr id="62476" name="Line 16"/>
          <p:cNvSpPr>
            <a:spLocks noChangeShapeType="1"/>
          </p:cNvSpPr>
          <p:nvPr/>
        </p:nvSpPr>
        <p:spPr bwMode="auto">
          <a:xfrm flipV="1">
            <a:off x="7924800" y="2376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Text Box 17"/>
          <p:cNvSpPr txBox="1">
            <a:spLocks noChangeArrowheads="1"/>
          </p:cNvSpPr>
          <p:nvPr/>
        </p:nvSpPr>
        <p:spPr bwMode="auto">
          <a:xfrm>
            <a:off x="7627938" y="2528888"/>
            <a:ext cx="59372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156</a:t>
            </a:r>
          </a:p>
        </p:txBody>
      </p:sp>
      <p:grpSp>
        <p:nvGrpSpPr>
          <p:cNvPr id="62478" name="Group 19"/>
          <p:cNvGrpSpPr>
            <a:grpSpLocks/>
          </p:cNvGrpSpPr>
          <p:nvPr/>
        </p:nvGrpSpPr>
        <p:grpSpPr bwMode="auto">
          <a:xfrm>
            <a:off x="1828800" y="1614488"/>
            <a:ext cx="1524000" cy="762000"/>
            <a:chOff x="816" y="2640"/>
            <a:chExt cx="960" cy="480"/>
          </a:xfrm>
        </p:grpSpPr>
        <p:sp>
          <p:nvSpPr>
            <p:cNvPr id="62502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503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504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505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0</a:t>
              </a:r>
            </a:p>
          </p:txBody>
        </p:sp>
        <p:sp>
          <p:nvSpPr>
            <p:cNvPr id="62506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6</a:t>
              </a:r>
            </a:p>
          </p:txBody>
        </p:sp>
      </p:grpSp>
      <p:grpSp>
        <p:nvGrpSpPr>
          <p:cNvPr id="62479" name="Group 25"/>
          <p:cNvGrpSpPr>
            <a:grpSpLocks/>
          </p:cNvGrpSpPr>
          <p:nvPr/>
        </p:nvGrpSpPr>
        <p:grpSpPr bwMode="auto">
          <a:xfrm>
            <a:off x="3352800" y="1614488"/>
            <a:ext cx="1524000" cy="762000"/>
            <a:chOff x="816" y="2640"/>
            <a:chExt cx="960" cy="480"/>
          </a:xfrm>
        </p:grpSpPr>
        <p:sp>
          <p:nvSpPr>
            <p:cNvPr id="62497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498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499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500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501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3</a:t>
              </a:r>
            </a:p>
          </p:txBody>
        </p:sp>
      </p:grpSp>
      <p:grpSp>
        <p:nvGrpSpPr>
          <p:cNvPr id="62480" name="Group 31"/>
          <p:cNvGrpSpPr>
            <a:grpSpLocks/>
          </p:cNvGrpSpPr>
          <p:nvPr/>
        </p:nvGrpSpPr>
        <p:grpSpPr bwMode="auto">
          <a:xfrm>
            <a:off x="4876800" y="1614488"/>
            <a:ext cx="1524000" cy="762000"/>
            <a:chOff x="816" y="2640"/>
            <a:chExt cx="960" cy="480"/>
          </a:xfrm>
        </p:grpSpPr>
        <p:sp>
          <p:nvSpPr>
            <p:cNvPr id="75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1</a:t>
              </a:r>
            </a:p>
          </p:txBody>
        </p:sp>
        <p:sp>
          <p:nvSpPr>
            <p:cNvPr id="76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5</a:t>
              </a:r>
            </a:p>
          </p:txBody>
        </p:sp>
        <p:sp>
          <p:nvSpPr>
            <p:cNvPr id="77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2</a:t>
              </a:r>
            </a:p>
          </p:txBody>
        </p:sp>
        <p:sp>
          <p:nvSpPr>
            <p:cNvPr id="78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1</a:t>
              </a:r>
            </a:p>
          </p:txBody>
        </p:sp>
        <p:sp>
          <p:nvSpPr>
            <p:cNvPr id="79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cs typeface="+mn-cs"/>
                </a:rPr>
                <a:t>7</a:t>
              </a:r>
            </a:p>
          </p:txBody>
        </p:sp>
      </p:grpSp>
      <p:grpSp>
        <p:nvGrpSpPr>
          <p:cNvPr id="62481" name="Group 37"/>
          <p:cNvGrpSpPr>
            <a:grpSpLocks/>
          </p:cNvGrpSpPr>
          <p:nvPr/>
        </p:nvGrpSpPr>
        <p:grpSpPr bwMode="auto">
          <a:xfrm>
            <a:off x="6400800" y="1609725"/>
            <a:ext cx="1524000" cy="766763"/>
            <a:chOff x="816" y="2637"/>
            <a:chExt cx="960" cy="483"/>
          </a:xfrm>
        </p:grpSpPr>
        <p:sp>
          <p:nvSpPr>
            <p:cNvPr id="62487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  <p:sp>
          <p:nvSpPr>
            <p:cNvPr id="62488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5</a:t>
              </a:r>
            </a:p>
          </p:txBody>
        </p:sp>
        <p:sp>
          <p:nvSpPr>
            <p:cNvPr id="62489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490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2</a:t>
              </a:r>
            </a:p>
          </p:txBody>
        </p:sp>
        <p:sp>
          <p:nvSpPr>
            <p:cNvPr id="62491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ourier New" pitchFamily="49" charset="0"/>
                </a:rPr>
                <a:t>1</a:t>
              </a:r>
            </a:p>
          </p:txBody>
        </p:sp>
      </p:grpSp>
      <p:sp>
        <p:nvSpPr>
          <p:cNvPr id="62482" name="Rectangle 43"/>
          <p:cNvSpPr>
            <a:spLocks noChangeArrowheads="1"/>
          </p:cNvSpPr>
          <p:nvPr/>
        </p:nvSpPr>
        <p:spPr bwMode="auto">
          <a:xfrm>
            <a:off x="1828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3" name="Rectangle 44"/>
          <p:cNvSpPr>
            <a:spLocks noChangeArrowheads="1"/>
          </p:cNvSpPr>
          <p:nvPr/>
        </p:nvSpPr>
        <p:spPr bwMode="auto">
          <a:xfrm>
            <a:off x="3352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4" name="Rectangle 45"/>
          <p:cNvSpPr>
            <a:spLocks noChangeArrowheads="1"/>
          </p:cNvSpPr>
          <p:nvPr/>
        </p:nvSpPr>
        <p:spPr bwMode="auto">
          <a:xfrm>
            <a:off x="4876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62485" name="Rectangle 46"/>
          <p:cNvSpPr>
            <a:spLocks noChangeArrowheads="1"/>
          </p:cNvSpPr>
          <p:nvPr/>
        </p:nvSpPr>
        <p:spPr bwMode="auto">
          <a:xfrm>
            <a:off x="6400800" y="16144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2667000" y="4419600"/>
            <a:ext cx="3505200" cy="21209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dirty="0">
                <a:latin typeface="Calibri" pitchFamily="34" charset="0"/>
                <a:cs typeface="+mn-cs"/>
              </a:rPr>
              <a:t>Will disappear</a:t>
            </a:r>
          </a:p>
        </p:txBody>
      </p:sp>
    </p:spTree>
    <p:extLst>
      <p:ext uri="{BB962C8B-B14F-4D97-AF65-F5344CB8AC3E}">
        <p14:creationId xmlns:p14="http://schemas.microsoft.com/office/powerpoint/2010/main" val="94719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Code of the </a:t>
            </a:r>
            <a:r>
              <a:rPr lang="en-US" smtClean="0"/>
              <a:t>PictureKernel</a:t>
            </a:r>
            <a:endParaRPr lang="en-US" dirty="0"/>
          </a:p>
        </p:txBody>
      </p:sp>
      <p:sp>
        <p:nvSpPr>
          <p:cNvPr id="5122" name="Slide Number Placeholder 4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184463-3890-4D40-81CE-DC0996E03BE5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7088" y="2438400"/>
            <a:ext cx="9136912" cy="34290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__global__ 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PictureKernel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(float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float*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n,int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m) {</a:t>
            </a:r>
          </a:p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Calculate the row # of the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element to process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Row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blockIdx.y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blockDim.y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threadIdx.y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Calculate the column # of the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element to process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Col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blockIdx.x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blockDim.x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" sz="1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// each thread computes one element of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if in range</a:t>
            </a:r>
          </a:p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if ((Row &lt; m) &amp;&amp; (Col &lt; n))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d_Pout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n+Col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 = 2*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d_Pin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[Row*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n+Col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" sz="1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386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820" y="762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124363" y="5715000"/>
            <a:ext cx="555312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Figure 4.5 Covering a 76×62 picture with 16×blocks.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0377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958040C243B47934B331ABABBB60A" ma:contentTypeVersion="0" ma:contentTypeDescription="Create a new document." ma:contentTypeScope="" ma:versionID="161d8e412e6d3cb302c24d310324e98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A7C6FD5-A046-4201-9514-FF397B9AD9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03A05F-1264-4E32-876F-96A6F653F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497035E-2025-4B80-A2F9-2C1C5225A82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47897</TotalTime>
  <Words>3145</Words>
  <Application>Microsoft Macintosh PowerPoint</Application>
  <PresentationFormat>On-screen Show (4:3)</PresentationFormat>
  <Paragraphs>928</Paragraphs>
  <Slides>46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Default Design</vt:lpstr>
      <vt:lpstr>Visio</vt:lpstr>
      <vt:lpstr>CS/EE 217 GPU Architecture and Parallel Programming   Lecture 3: Kernel-Based  Data Parallel Execution Model</vt:lpstr>
      <vt:lpstr>Objective</vt:lpstr>
      <vt:lpstr>A Multi-Dimensional Grid Example</vt:lpstr>
      <vt:lpstr>Processing a Picture with a 2D Grid</vt:lpstr>
      <vt:lpstr>Multidimensional (Nested) Arrays</vt:lpstr>
      <vt:lpstr>Nested Array Row Access</vt:lpstr>
      <vt:lpstr>Strange Referencing Examples</vt:lpstr>
      <vt:lpstr>Source Code of the PictureKernel</vt:lpstr>
      <vt:lpstr>PowerPoint Presentation</vt:lpstr>
      <vt:lpstr>A Simple Running Example Matrix Multiplication</vt:lpstr>
      <vt:lpstr>Square Matrix-Matrix Multiplication</vt:lpstr>
      <vt:lpstr>Row-Major Layout in C/C++</vt:lpstr>
      <vt:lpstr>Matrix Multiplication A Simple Host Version in C</vt:lpstr>
      <vt:lpstr>Kernel Function - A Small Example</vt:lpstr>
      <vt:lpstr>A Slightly Bigger Example</vt:lpstr>
      <vt:lpstr>A Slightly Bigger Example (cont.)</vt:lpstr>
      <vt:lpstr>Kernel Invocation (Host-side Code) </vt:lpstr>
      <vt:lpstr>Kernel Function</vt:lpstr>
      <vt:lpstr>Work for Block (0,0) in a TILE_WIDTH = 2 Configuration</vt:lpstr>
      <vt:lpstr>Work for Block (0,1)</vt:lpstr>
      <vt:lpstr>A Simple Matrix Multiplication Kernel</vt:lpstr>
      <vt:lpstr>CUDA Thread Block</vt:lpstr>
      <vt:lpstr>History of parallelism</vt:lpstr>
      <vt:lpstr>History - Cont’d</vt:lpstr>
      <vt:lpstr>History –  Instruction Level Parallelism</vt:lpstr>
      <vt:lpstr>Instruction Level Parallelism (Cont.)</vt:lpstr>
      <vt:lpstr>History – Cont’d</vt:lpstr>
      <vt:lpstr>Transparent Scalability</vt:lpstr>
      <vt:lpstr>Example: Executing Thread Blocks</vt:lpstr>
      <vt:lpstr>Configuration of Fermi and Kepler</vt:lpstr>
      <vt:lpstr>The Von-Neumann Model</vt:lpstr>
      <vt:lpstr>The Von-Neumann Model with SIMD units</vt:lpstr>
      <vt:lpstr>Example: Thread Scheduling</vt:lpstr>
      <vt:lpstr>Going back to the program</vt:lpstr>
      <vt:lpstr>Operate Instructions</vt:lpstr>
      <vt:lpstr>Data Transfer Instructions</vt:lpstr>
      <vt:lpstr>Control Flow Operations</vt:lpstr>
      <vt:lpstr>How thread blocks are partitioned</vt:lpstr>
      <vt:lpstr>Control Flow Instructions</vt:lpstr>
      <vt:lpstr>Example: Thread Scheduling (Cont.)</vt:lpstr>
      <vt:lpstr>Block Granularity Considerations</vt:lpstr>
      <vt:lpstr>Any MoRe Questions? Read Chapter 4!</vt:lpstr>
      <vt:lpstr>Some Additional API Features</vt:lpstr>
      <vt:lpstr>Application Programming Interface</vt:lpstr>
      <vt:lpstr>Common Runtime Component: Mathematical Functions</vt:lpstr>
      <vt:lpstr>Device Runtime Component: Mathematical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Kirk</dc:creator>
  <cp:lastModifiedBy>Nael Abu-Ghazaleh</cp:lastModifiedBy>
  <cp:revision>184</cp:revision>
  <dcterms:created xsi:type="dcterms:W3CDTF">1601-01-01T00:00:00Z</dcterms:created>
  <dcterms:modified xsi:type="dcterms:W3CDTF">2019-10-07T20:22:26Z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0x0101006D5958040C243B47934B331ABABBB60A</vt:lpwstr>
  </property>
</Properties>
</file>