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69" r:id="rId5"/>
  </p:sldMasterIdLst>
  <p:notesMasterIdLst>
    <p:notesMasterId r:id="rId51"/>
  </p:notesMasterIdLst>
  <p:sldIdLst>
    <p:sldId id="355" r:id="rId6"/>
    <p:sldId id="264" r:id="rId7"/>
    <p:sldId id="265" r:id="rId8"/>
    <p:sldId id="266" r:id="rId9"/>
    <p:sldId id="267" r:id="rId10"/>
    <p:sldId id="285" r:id="rId11"/>
    <p:sldId id="290" r:id="rId12"/>
    <p:sldId id="294" r:id="rId13"/>
    <p:sldId id="291" r:id="rId14"/>
    <p:sldId id="295" r:id="rId15"/>
    <p:sldId id="296" r:id="rId16"/>
    <p:sldId id="297" r:id="rId17"/>
    <p:sldId id="292" r:id="rId18"/>
    <p:sldId id="293" r:id="rId19"/>
    <p:sldId id="356" r:id="rId20"/>
    <p:sldId id="301" r:id="rId21"/>
    <p:sldId id="302" r:id="rId22"/>
    <p:sldId id="358" r:id="rId23"/>
    <p:sldId id="303" r:id="rId24"/>
    <p:sldId id="304" r:id="rId25"/>
    <p:sldId id="305" r:id="rId26"/>
    <p:sldId id="306" r:id="rId27"/>
    <p:sldId id="307" r:id="rId28"/>
    <p:sldId id="308" r:id="rId29"/>
    <p:sldId id="357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11" r:id="rId39"/>
    <p:sldId id="312" r:id="rId40"/>
    <p:sldId id="313" r:id="rId41"/>
    <p:sldId id="316" r:id="rId42"/>
    <p:sldId id="317" r:id="rId43"/>
    <p:sldId id="318" r:id="rId44"/>
    <p:sldId id="319" r:id="rId45"/>
    <p:sldId id="367" r:id="rId46"/>
    <p:sldId id="368" r:id="rId47"/>
    <p:sldId id="369" r:id="rId48"/>
    <p:sldId id="370" r:id="rId49"/>
    <p:sldId id="371" r:id="rId50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VIDI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2" autoAdjust="0"/>
    <p:restoredTop sz="71429" autoAdjust="0"/>
  </p:normalViewPr>
  <p:slideViewPr>
    <p:cSldViewPr>
      <p:cViewPr varScale="1">
        <p:scale>
          <a:sx n="105" d="100"/>
          <a:sy n="105" d="100"/>
        </p:scale>
        <p:origin x="-2008" y="-10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B56C-E4C3-477D-9DBB-EDFB8DEA061A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2262F-AFE6-4C9E-BD41-86DCF51B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>
              <a:defRPr>
                <a:solidFill>
                  <a:schemeClr val="tx1"/>
                </a:solidFill>
                <a:latin typeface="Arial" charset="0"/>
              </a:defRPr>
            </a:lvl3pPr>
            <a:lvl4pPr marL="1630513" indent="-23293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8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7FB307-75B3-4713-8C40-ADDB71E7CAA4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3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F65CB6B3-9940-4793-A7A9-823904D6B992}" type="slidenum">
              <a:rPr lang="en-US" sz="1200">
                <a:latin typeface="Times New Roman" pitchFamily="18" charset="0"/>
              </a:rPr>
              <a:pPr>
                <a:defRPr/>
              </a:pPr>
              <a:t>22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2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125B-8C9F-4B54-BB19-EB91240FE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07853A43-8D19-4BBC-8597-28040EE495F9}" type="slidenum">
              <a:rPr lang="en-US" sz="1200">
                <a:latin typeface="Times New Roman" pitchFamily="18" charset="0"/>
              </a:rPr>
              <a:pPr>
                <a:defRPr/>
              </a:pPr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DF7827B1-E76C-4B79-873B-19FD38A888E6}" type="slidenum">
              <a:rPr lang="en-US" sz="1200">
                <a:latin typeface="Times New Roman" pitchFamily="18" charset="0"/>
              </a:rPr>
              <a:pPr>
                <a:defRPr/>
              </a:pPr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65736" y="685918"/>
            <a:ext cx="4526528" cy="3429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0" tIns="43245" rIns="86490" bIns="43245" anchor="ctr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2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C536D384-0A6C-43C6-9A0B-181BBA487207}" type="slidenum">
              <a:rPr lang="en-US" sz="1200">
                <a:latin typeface="Times New Roman" pitchFamily="18" charset="0"/>
              </a:rPr>
              <a:pPr>
                <a:defRPr/>
              </a:pPr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Insert von-neumann schematic here</a:t>
            </a:r>
          </a:p>
        </p:txBody>
      </p:sp>
    </p:spTree>
    <p:extLst>
      <p:ext uri="{BB962C8B-B14F-4D97-AF65-F5344CB8AC3E}">
        <p14:creationId xmlns:p14="http://schemas.microsoft.com/office/powerpoint/2010/main" val="87083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22A372FA-7516-4E96-B718-907B140B53D7}" type="slidenum">
              <a:rPr lang="en-US" sz="1200">
                <a:latin typeface="Times New Roman" pitchFamily="18" charset="0"/>
              </a:rPr>
              <a:pPr>
                <a:defRPr/>
              </a:pPr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65736" y="685918"/>
            <a:ext cx="4526528" cy="3429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0" tIns="43245" rIns="86490" bIns="43245" anchor="ctr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E75D8180-D2AB-4BEB-84C3-6FE6FF8C36E2}" type="slidenum">
              <a:rPr lang="en-US" sz="1200">
                <a:latin typeface="Times New Roman" pitchFamily="18" charset="0"/>
              </a:rPr>
              <a:pPr>
                <a:defRPr/>
              </a:pPr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5334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40" y="3329940"/>
            <a:ext cx="7437120" cy="454452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/>
            <a:r>
              <a:rPr lang="en-US" baseline="0" dirty="0"/>
              <a:t>Developing applications around libraries offers a range of benefits:  </a:t>
            </a:r>
          </a:p>
          <a:p>
            <a:pPr lvl="0"/>
            <a:endParaRPr lang="en-US" baseline="0" dirty="0"/>
          </a:p>
          <a:p>
            <a:pPr lvl="0"/>
            <a:r>
              <a:rPr lang="en-US" baseline="0" dirty="0"/>
              <a:t>- Being callable from your host application, the CUDA accelerated libraries can hide a lot of the architectural details of the GPUs and therefore significantly shorten your application development </a:t>
            </a:r>
          </a:p>
          <a:p>
            <a:pPr lvl="0"/>
            <a:r>
              <a:rPr lang="en-US" baseline="0" dirty="0"/>
              <a:t>cycle.  </a:t>
            </a:r>
          </a:p>
          <a:p>
            <a:pPr lvl="0"/>
            <a:endParaRPr lang="en-US" baseline="0" dirty="0"/>
          </a:p>
          <a:p>
            <a:pPr marL="174708" indent="-174708">
              <a:buFontTx/>
              <a:buChar char="-"/>
            </a:pPr>
            <a:r>
              <a:rPr lang="en-US" baseline="0" dirty="0"/>
              <a:t>CUDA-accelerated libraries often use APIs similar to  well established libraries widely used </a:t>
            </a:r>
          </a:p>
          <a:p>
            <a:r>
              <a:rPr lang="en-US" baseline="0" dirty="0"/>
              <a:t>in scientific applications, thus enabling a drop-in acceleration experience. In some cases, the </a:t>
            </a:r>
          </a:p>
          <a:p>
            <a:r>
              <a:rPr lang="en-US" baseline="0" dirty="0"/>
              <a:t>libraries will offer exactly the same interface for both the GPU accelerated Version and the CPU </a:t>
            </a:r>
          </a:p>
          <a:p>
            <a:r>
              <a:rPr lang="en-US" baseline="0" dirty="0"/>
              <a:t>only version, resulting in code portable between the worlds. In other cases, some with a minimal </a:t>
            </a:r>
          </a:p>
          <a:p>
            <a:r>
              <a:rPr lang="en-US" baseline="0" dirty="0"/>
              <a:t>amount of code changes will be necessary to accommodate both CPU and GPU support. </a:t>
            </a:r>
          </a:p>
          <a:p>
            <a:pPr lvl="0"/>
            <a:endParaRPr lang="en-US" baseline="0" dirty="0"/>
          </a:p>
          <a:p>
            <a:pPr marL="174708" indent="-174708">
              <a:buFontTx/>
              <a:buChar char="-"/>
            </a:pPr>
            <a:r>
              <a:rPr lang="en-US" baseline="0" dirty="0"/>
              <a:t>Designing an application around libraries is also good software engineering practice, as it</a:t>
            </a:r>
          </a:p>
          <a:p>
            <a:r>
              <a:rPr lang="en-US" baseline="0" dirty="0"/>
              <a:t>reuses well tested code and therefore enhancing the overall quality of your application. </a:t>
            </a:r>
          </a:p>
          <a:p>
            <a:pPr lvl="0"/>
            <a:endParaRPr lang="en-US" baseline="0" dirty="0"/>
          </a:p>
          <a:p>
            <a:pPr lvl="0"/>
            <a:r>
              <a:rPr lang="en-US" baseline="0" dirty="0"/>
              <a:t>- Finally, CUDA accelerated libraries developed by NVIDIA engineers are highly tuned for</a:t>
            </a:r>
          </a:p>
          <a:p>
            <a:pPr lvl="0"/>
            <a:r>
              <a:rPr lang="en-US" baseline="0" dirty="0"/>
              <a:t>Performance, delivering excellent performance on every generation of GPUs, while maintaining generality.</a:t>
            </a:r>
          </a:p>
          <a:p>
            <a:pPr lvl="0"/>
            <a:endParaRPr lang="en-US" baseline="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0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7130" y="4283268"/>
            <a:ext cx="5608833" cy="4182458"/>
          </a:xfrm>
        </p:spPr>
        <p:txBody>
          <a:bodyPr>
            <a:normAutofit/>
          </a:bodyPr>
          <a:lstStyle/>
          <a:p>
            <a:r>
              <a:rPr lang="en-US" sz="1000" dirty="0"/>
              <a:t>GPU</a:t>
            </a:r>
            <a:r>
              <a:rPr lang="en-US" sz="1000" baseline="0" dirty="0"/>
              <a:t> Accelerated libraries provide “drop-in” acceleration for your applications.</a:t>
            </a:r>
          </a:p>
          <a:p>
            <a:r>
              <a:rPr lang="en-US" sz="1000" baseline="0" dirty="0"/>
              <a:t>There are a wide variety of computational libraries available.  You are probably familiar with the FFTW fast fourier transform library, the various BLAS linear algebra libraries,</a:t>
            </a:r>
          </a:p>
          <a:p>
            <a:r>
              <a:rPr lang="en-US" sz="1000" baseline="0" dirty="0"/>
              <a:t>the Intel Math Kernel Library, or Intel Performance Primitives library, to name a few.  There are compatible GPU-accelerated libraries available as drop-in replacements</a:t>
            </a:r>
          </a:p>
          <a:p>
            <a:r>
              <a:rPr lang="en-US" sz="1000" baseline="0" dirty="0"/>
              <a:t>for all of the libraries I just mentioned, and many more.  </a:t>
            </a:r>
          </a:p>
          <a:p>
            <a:endParaRPr lang="en-US" sz="1000" baseline="0" dirty="0"/>
          </a:p>
          <a:p>
            <a:r>
              <a:rPr lang="en-US" sz="1000" baseline="0" dirty="0"/>
              <a:t>cuBLAS is NVIDIA’s GPU-accelerated BLAS linear algebra library, which includes very fast dense matrix and vector computations.</a:t>
            </a:r>
          </a:p>
          <a:p>
            <a:r>
              <a:rPr lang="en-US" sz="1000" baseline="0" dirty="0"/>
              <a:t>cuFFT is NVIDIA’s GPU-accelerated Fast Fourier Transform Library.</a:t>
            </a:r>
          </a:p>
          <a:p>
            <a:r>
              <a:rPr lang="en-US" sz="1000" baseline="0" dirty="0"/>
              <a:t>cuRAND is NVIDIA’s GPU-accelerated random number generation library, which is useful in Monte Carlo algorithms and financial applications, among others.</a:t>
            </a:r>
          </a:p>
          <a:p>
            <a:r>
              <a:rPr lang="en-US" sz="1000" baseline="0" dirty="0"/>
              <a:t>cuSPARSE is NVIDIA’s Sparse matrix library, which includes sparse matrix-vector multiplication, fast sparse linear equation solvers, and tridiagonal solvers.</a:t>
            </a:r>
          </a:p>
          <a:p>
            <a:r>
              <a:rPr lang="en-US" sz="1000" baseline="0" dirty="0"/>
              <a:t>NVIDIA Performance Primitives includes literally thousands of signal and image processing functions.</a:t>
            </a:r>
          </a:p>
          <a:p>
            <a:r>
              <a:rPr lang="en-US" sz="1000" baseline="0" dirty="0"/>
              <a:t>Thrust is an open-source C++ Template library of parallel algorithms such as sorting, reductions, searching, and set operations.</a:t>
            </a:r>
          </a:p>
          <a:p>
            <a:endParaRPr lang="en-US" sz="1000" baseline="0" dirty="0"/>
          </a:p>
          <a:p>
            <a:r>
              <a:rPr lang="en-US" sz="1000" baseline="0" dirty="0"/>
              <a:t>And there are many more libraries available from third-party developers and open source projects.  </a:t>
            </a:r>
          </a:p>
          <a:p>
            <a:endParaRPr lang="en-US" sz="1000" baseline="0" dirty="0"/>
          </a:p>
          <a:p>
            <a:r>
              <a:rPr lang="en-US" sz="1000" baseline="0" dirty="0"/>
              <a:t>GPU-accelerated libraries are the most straightforward way to add GPU acceleration to applications, and in many cases their performance cannot be beat.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2136B-A577-4509-9D28-357ED05D0A8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5334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9640" y="3329940"/>
            <a:ext cx="7437120" cy="454452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/>
            <a:r>
              <a:rPr lang="en-US" baseline="0" dirty="0"/>
              <a:t>Developing applications around libraries offers a range of benefits:  </a:t>
            </a:r>
          </a:p>
          <a:p>
            <a:pPr lvl="0"/>
            <a:endParaRPr lang="en-US" baseline="0" dirty="0"/>
          </a:p>
          <a:p>
            <a:pPr lvl="0"/>
            <a:r>
              <a:rPr lang="en-US" baseline="0" dirty="0"/>
              <a:t>- Being callable from your host application, the CUDA accelerated libraries can hide a lot of the architectural details of the GPUs and therefore significantly shorten your application development </a:t>
            </a:r>
          </a:p>
          <a:p>
            <a:pPr lvl="0"/>
            <a:r>
              <a:rPr lang="en-US" baseline="0" dirty="0"/>
              <a:t>cycle.  </a:t>
            </a:r>
          </a:p>
          <a:p>
            <a:pPr lvl="0"/>
            <a:endParaRPr lang="en-US" baseline="0" dirty="0"/>
          </a:p>
          <a:p>
            <a:pPr marL="174708" indent="-174708">
              <a:buFontTx/>
              <a:buChar char="-"/>
            </a:pPr>
            <a:r>
              <a:rPr lang="en-US" baseline="0" dirty="0"/>
              <a:t>CUDA-accelerated libraries often use APIs similar to  well established libraries widely used </a:t>
            </a:r>
          </a:p>
          <a:p>
            <a:r>
              <a:rPr lang="en-US" baseline="0" dirty="0"/>
              <a:t>in scientific applications, thus enabling a drop-in acceleration experience. In some cases, the </a:t>
            </a:r>
          </a:p>
          <a:p>
            <a:r>
              <a:rPr lang="en-US" baseline="0" dirty="0"/>
              <a:t>libraries will offer exactly the same interface for both the GPU accelerated Version and the CPU </a:t>
            </a:r>
          </a:p>
          <a:p>
            <a:r>
              <a:rPr lang="en-US" baseline="0" dirty="0"/>
              <a:t>only version, resulting in code portable between the worlds. In other cases, some with a minimal </a:t>
            </a:r>
          </a:p>
          <a:p>
            <a:r>
              <a:rPr lang="en-US" baseline="0" dirty="0"/>
              <a:t>amount of code changes will be necessary to accommodate both CPU and GPU support. </a:t>
            </a:r>
          </a:p>
          <a:p>
            <a:pPr lvl="0"/>
            <a:endParaRPr lang="en-US" baseline="0" dirty="0"/>
          </a:p>
          <a:p>
            <a:pPr marL="174708" indent="-174708">
              <a:buFontTx/>
              <a:buChar char="-"/>
            </a:pPr>
            <a:r>
              <a:rPr lang="en-US" baseline="0" dirty="0"/>
              <a:t>Designing an application around libraries is also good software engineering practice, as it</a:t>
            </a:r>
          </a:p>
          <a:p>
            <a:r>
              <a:rPr lang="en-US" baseline="0" dirty="0"/>
              <a:t>reuses well tested code and therefore enhancing the overall quality of your application. </a:t>
            </a:r>
          </a:p>
          <a:p>
            <a:pPr lvl="0"/>
            <a:endParaRPr lang="en-US" baseline="0" dirty="0"/>
          </a:p>
          <a:p>
            <a:pPr lvl="0"/>
            <a:r>
              <a:rPr lang="en-US" baseline="0" dirty="0"/>
              <a:t>- Finally, CUDA accelerated libraries developed by NVIDIA engineers are highly tuned for</a:t>
            </a:r>
          </a:p>
          <a:p>
            <a:pPr lvl="0"/>
            <a:r>
              <a:rPr lang="en-US" baseline="0" dirty="0"/>
              <a:t>Performance, delivering excellent performance on every generation of GPUs, while maintaining generality.</a:t>
            </a:r>
          </a:p>
          <a:p>
            <a:pPr lvl="0"/>
            <a:endParaRPr lang="en-US" baseline="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3838" y="698500"/>
            <a:ext cx="4022725" cy="30162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aseline="0" dirty="0"/>
              <a:t/>
            </a:r>
            <a:br>
              <a:rPr lang="en-GB" baseline="0" dirty="0"/>
            </a:br>
            <a:r>
              <a:rPr lang="en-GB" baseline="0" dirty="0"/>
              <a:t>In this presentation I will talk about a variety of available GPU programming languages and interfaces.  The languages include C, C++, C#, Fortran, Python, and numerical analytics packages such as MATLAB, </a:t>
            </a:r>
            <a:r>
              <a:rPr lang="en-GB" baseline="0" dirty="0" err="1"/>
              <a:t>Mathematica</a:t>
            </a:r>
            <a:r>
              <a:rPr lang="en-GB" baseline="0" dirty="0"/>
              <a:t>, and </a:t>
            </a:r>
            <a:r>
              <a:rPr lang="en-GB" baseline="0" dirty="0" err="1"/>
              <a:t>LabVIEW</a:t>
            </a:r>
            <a:r>
              <a:rPr lang="en-GB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37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>
              <a:defRPr>
                <a:solidFill>
                  <a:schemeClr val="tx1"/>
                </a:solidFill>
                <a:latin typeface="Arial" charset="0"/>
              </a:defRPr>
            </a:lvl3pPr>
            <a:lvl4pPr marL="1630513" indent="-23293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8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7FB307-75B3-4713-8C40-ADDB71E7CAA4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1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fld id="{B724254C-A6E9-8F4F-9F9F-D0311FEB9145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65736" y="685918"/>
            <a:ext cx="4526528" cy="3429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0" tIns="43245" rIns="86490" bIns="43245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9793" tIns="44897" rIns="89793" bIns="44897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5B624894-4D92-4DBB-8004-B71488959709}" type="slidenum">
              <a:rPr lang="en-US" sz="1200">
                <a:latin typeface="Times New Roman" pitchFamily="18" charset="0"/>
              </a:rPr>
              <a:pPr>
                <a:defRPr/>
              </a:pPr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745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398AD55D-83DB-45B5-AC5B-5063FC01955C}" type="slidenum">
              <a:rPr lang="en-US" sz="1200">
                <a:latin typeface="Times New Roman" pitchFamily="18" charset="0"/>
              </a:rPr>
              <a:pPr>
                <a:defRPr/>
              </a:pPr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4344144"/>
            <a:ext cx="5031887" cy="4113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Global, constant, and texture memory spaces are persistent across kernels called by the same application.</a:t>
            </a:r>
          </a:p>
        </p:txBody>
      </p:sp>
    </p:spTree>
    <p:extLst>
      <p:ext uri="{BB962C8B-B14F-4D97-AF65-F5344CB8AC3E}">
        <p14:creationId xmlns:p14="http://schemas.microsoft.com/office/powerpoint/2010/main" val="55124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6858000" cy="5143499"/>
            <a:chOff x="0" y="-1"/>
            <a:chExt cx="10972800" cy="617219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8" b="9530"/>
            <a:stretch/>
          </p:blipFill>
          <p:spPr>
            <a:xfrm>
              <a:off x="0" y="-1"/>
              <a:ext cx="10972800" cy="617219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1"/>
              <a:ext cx="10972800" cy="6172199"/>
            </a:xfrm>
            <a:prstGeom prst="rect">
              <a:avLst/>
            </a:pr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5728" fontAlgn="base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7650" y="3998625"/>
            <a:ext cx="5430791" cy="27693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33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/>
          </p:nvPr>
        </p:nvSpPr>
        <p:spPr>
          <a:xfrm>
            <a:off x="1121520" y="3560045"/>
            <a:ext cx="5439300" cy="438582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2500" b="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" y="624038"/>
            <a:ext cx="6858001" cy="1488781"/>
            <a:chOff x="0" y="748845"/>
            <a:chExt cx="6356036" cy="137981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/>
            <a:srcRect l="12327"/>
            <a:stretch/>
          </p:blipFill>
          <p:spPr>
            <a:xfrm>
              <a:off x="0" y="748845"/>
              <a:ext cx="3105001" cy="7603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80" y="937806"/>
              <a:ext cx="2073674" cy="3824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77"/>
            <a:stretch/>
          </p:blipFill>
          <p:spPr>
            <a:xfrm>
              <a:off x="1039432" y="1561775"/>
              <a:ext cx="5316604" cy="56688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1643784" y="1708498"/>
              <a:ext cx="1170069" cy="272357"/>
              <a:chOff x="4100403" y="1765746"/>
              <a:chExt cx="3118543" cy="725905"/>
            </a:xfrm>
          </p:grpSpPr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403" y="1765746"/>
                <a:ext cx="561259" cy="72590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8124" y="1905033"/>
                <a:ext cx="2380822" cy="581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31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7F4EB-457E-C842-B198-7DC949865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6DB2-3F1F-804D-83AE-47ED229AB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9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57250"/>
            <a:ext cx="302895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57250"/>
            <a:ext cx="302895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35B1C-632B-704D-B5A9-838BE12B1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2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E4F36-B980-BD45-9C98-B4D77CA97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0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AC4B4-E784-3A43-9BEE-ABF590D2D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6CCDE-1E55-D643-89D7-46FE1F414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1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F91E1-27EC-5749-B519-1D9D19127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87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224A3-3157-114B-90B5-A113182E6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21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FA58F-3437-504F-83EF-265A9C77B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3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71450"/>
            <a:ext cx="1543050" cy="451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71450"/>
            <a:ext cx="4514850" cy="451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EA47-46D0-8E44-97EB-D7DFC00DB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1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78" y="809626"/>
            <a:ext cx="6217920" cy="40239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6793" marR="0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00" dirty="0" smtClean="0"/>
            </a:lvl1pPr>
            <a:lvl2pPr marL="525177" marR="0" indent="-190492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167" dirty="0" smtClean="0"/>
            </a:lvl2pPr>
            <a:lvl3pPr marL="670692" marR="0" indent="-169327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167" dirty="0" smtClean="0"/>
            </a:lvl3pPr>
          </a:lstStyle>
          <a:p>
            <a:pPr marL="236793" marR="0" lvl="0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236793" marR="0" lvl="1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36793" marR="0" lvl="2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2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78" y="809626"/>
            <a:ext cx="6217920" cy="40239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6793" marR="0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00" dirty="0" smtClean="0"/>
            </a:lvl1pPr>
            <a:lvl2pPr marL="525177" marR="0" indent="-190492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167" dirty="0" smtClean="0"/>
            </a:lvl2pPr>
            <a:lvl3pPr marL="670692" marR="0" indent="-169327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167" dirty="0" smtClean="0"/>
            </a:lvl3pPr>
          </a:lstStyle>
          <a:p>
            <a:pPr marL="236793" marR="0" lvl="0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236793" marR="0" lvl="1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36793" marR="0" lvl="2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74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1450"/>
            <a:ext cx="5943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143000"/>
            <a:ext cx="59436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914650"/>
            <a:ext cx="59436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David Kirk/NVIDIA and Wen-mei W. Hwu, 2007-2011 ECE408/CS483,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9ED7-D4B7-104A-BBA3-C620A041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randin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78" y="812272"/>
            <a:ext cx="6217920" cy="4021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6793" marR="0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00" dirty="0" smtClean="0"/>
            </a:lvl1pPr>
            <a:lvl2pPr marL="525177" marR="0" indent="-190492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333" dirty="0" smtClean="0"/>
            </a:lvl2pPr>
            <a:lvl3pPr marL="670692" marR="0" indent="-169327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167" dirty="0" smtClean="0"/>
            </a:lvl3pPr>
          </a:lstStyle>
          <a:p>
            <a:pPr marL="236793" marR="0" lvl="0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236793" marR="0" lvl="1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36793" marR="0" lvl="2" indent="-236793" algn="l" defTabSz="288704" rtl="0" eaLnBrk="1" fontAlgn="base" latinLnBrk="0" hangingPunct="1">
              <a:lnSpc>
                <a:spcPct val="90000"/>
              </a:lnSpc>
              <a:spcBef>
                <a:spcPts val="187"/>
              </a:spcBef>
              <a:spcAft>
                <a:spcPts val="187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31172"/>
            <a:ext cx="6858000" cy="215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28" fontAlgn="base">
              <a:spcBef>
                <a:spcPct val="0"/>
              </a:spcBef>
              <a:spcAft>
                <a:spcPct val="0"/>
              </a:spcAft>
            </a:pPr>
            <a:endParaRPr lang="en-US" sz="1125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49" y="5042944"/>
            <a:ext cx="200643" cy="641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 defTabSz="285728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417" smtClean="0">
                <a:solidFill>
                  <a:srgbClr val="6F6F6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 defTabSz="2857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417" cap="none" dirty="0">
                <a:solidFill>
                  <a:srgbClr val="6F6F6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78" y="809625"/>
            <a:ext cx="6217920" cy="3994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500" dirty="0" smtClean="0"/>
            </a:lvl1pPr>
            <a:lvl2pPr>
              <a:defRPr lang="en-US" sz="1167" dirty="0" smtClean="0"/>
            </a:lvl2pPr>
            <a:lvl3pPr>
              <a:defRPr lang="en-US" sz="1167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36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438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" y="0"/>
            <a:ext cx="685190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80"/>
            <a:ext cx="6286500" cy="384571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accent2">
                    <a:lumMod val="75000"/>
                  </a:schemeClr>
                </a:solidFill>
                <a:latin typeface="Akzidenz-Grotesk Extended BQ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742950"/>
            <a:ext cx="4229100" cy="3962400"/>
          </a:xfrm>
        </p:spPr>
        <p:txBody>
          <a:bodyPr>
            <a:normAutofit/>
          </a:bodyPr>
          <a:lstStyle>
            <a:lvl1pPr>
              <a:defRPr sz="1350"/>
            </a:lvl1pPr>
            <a:lvl2pPr marL="557213" indent="-214313">
              <a:buFont typeface="Arial" pitchFamily="34" charset="0"/>
              <a:buChar char="•"/>
              <a:defRPr sz="1350">
                <a:latin typeface="AkzidenzGrotesk" pitchFamily="50" charset="0"/>
              </a:defRPr>
            </a:lvl2pPr>
            <a:lvl3pPr>
              <a:defRPr sz="1350">
                <a:latin typeface="AkzidenzGrotesk" pitchFamily="50" charset="0"/>
              </a:defRPr>
            </a:lvl3pPr>
            <a:lvl4pPr marL="1200150" indent="-171450">
              <a:buFont typeface="Arial" pitchFamily="34" charset="0"/>
              <a:buChar char="•"/>
              <a:defRPr sz="1350">
                <a:latin typeface="AkzidenzGrotesk" pitchFamily="50" charset="0"/>
              </a:defRPr>
            </a:lvl4pPr>
            <a:lvl5pPr marL="1543050" indent="-171450">
              <a:buFont typeface="Arial" pitchFamily="34" charset="0"/>
              <a:buChar char="•"/>
              <a:defRPr sz="1350">
                <a:latin typeface="AkzidenzGrotes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50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op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49" y="206375"/>
            <a:ext cx="5752703" cy="4385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0300" y="285750"/>
            <a:ext cx="4171950" cy="20574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2457450"/>
            <a:ext cx="4171950" cy="1771650"/>
          </a:xfrm>
        </p:spPr>
        <p:txBody>
          <a:bodyPr/>
          <a:lstStyle>
            <a:lvl1pPr marL="0" indent="0">
              <a:buFont typeface="Wingdings" charset="0"/>
              <a:buNone/>
              <a:defRPr sz="24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BB7CD7A-4738-C944-85F0-E4B6B1B10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36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6" Type="http://schemas.openxmlformats.org/officeDocument/2006/relationships/image" Target="../media/image13.jpe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250" y="291626"/>
            <a:ext cx="61850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341" y="1110344"/>
            <a:ext cx="6169964" cy="36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" y="4989837"/>
            <a:ext cx="6859964" cy="158643"/>
            <a:chOff x="0" y="5987804"/>
            <a:chExt cx="8231957" cy="190372"/>
          </a:xfrm>
        </p:grpSpPr>
        <p:sp>
          <p:nvSpPr>
            <p:cNvPr id="36" name="Parallelogram 35"/>
            <p:cNvSpPr/>
            <p:nvPr userDrawn="1"/>
          </p:nvSpPr>
          <p:spPr>
            <a:xfrm>
              <a:off x="7178479" y="6000375"/>
              <a:ext cx="819901" cy="171825"/>
            </a:xfrm>
            <a:prstGeom prst="parallelogram">
              <a:avLst>
                <a:gd name="adj" fmla="val 36300"/>
              </a:avLst>
            </a:prstGeom>
            <a:solidFill>
              <a:srgbClr val="FA6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619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37" name="Parallelogram 36"/>
            <p:cNvSpPr/>
            <p:nvPr userDrawn="1"/>
          </p:nvSpPr>
          <p:spPr>
            <a:xfrm>
              <a:off x="6394206" y="6000375"/>
              <a:ext cx="819901" cy="171825"/>
            </a:xfrm>
            <a:prstGeom prst="parallelogram">
              <a:avLst>
                <a:gd name="adj" fmla="val 36300"/>
              </a:avLst>
            </a:prstGeom>
            <a:solidFill>
              <a:srgbClr val="76B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619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10"/>
            <a:srcRect t="-6317" r="97921" b="17099"/>
            <a:stretch/>
          </p:blipFill>
          <p:spPr>
            <a:xfrm>
              <a:off x="7947899" y="5987804"/>
              <a:ext cx="284058" cy="1903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 rotWithShape="1">
            <a:blip r:embed="rId11"/>
            <a:srcRect l="52877" t="1978" r="-1" b="17095"/>
            <a:stretch/>
          </p:blipFill>
          <p:spPr>
            <a:xfrm>
              <a:off x="0" y="6002009"/>
              <a:ext cx="6433059" cy="17267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98934" y="5034091"/>
            <a:ext cx="200643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 defTabSz="285728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417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 defTabSz="2857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500" cap="none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-6713" y="4993160"/>
            <a:ext cx="68732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27" y="5032625"/>
            <a:ext cx="412598" cy="76098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6149909" y="5028452"/>
            <a:ext cx="362782" cy="84445"/>
            <a:chOff x="4100403" y="1765746"/>
            <a:chExt cx="3118543" cy="725905"/>
          </a:xfrm>
        </p:grpSpPr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403" y="1765746"/>
              <a:ext cx="561259" cy="72590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124" y="1905033"/>
              <a:ext cx="2380822" cy="581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364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0" cap="none" baseline="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5pPr>
      <a:lvl6pPr marL="285728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6pPr>
      <a:lvl7pPr marL="571455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7pPr>
      <a:lvl8pPr marL="857182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8pPr>
      <a:lvl9pPr marL="1142908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73B900"/>
          </a:solidFill>
          <a:latin typeface="Arial" charset="0"/>
        </a:defRPr>
      </a:lvl9pPr>
    </p:titleStyle>
    <p:bodyStyle>
      <a:lvl1pPr marL="236793" indent="-236793" algn="l" defTabSz="288704" rtl="0" eaLnBrk="1" fontAlgn="base" hangingPunct="1">
        <a:lnSpc>
          <a:spcPct val="90000"/>
        </a:lnSpc>
        <a:spcBef>
          <a:spcPts val="187"/>
        </a:spcBef>
        <a:spcAft>
          <a:spcPts val="187"/>
        </a:spcAft>
        <a:buClr>
          <a:srgbClr val="6F6F6F"/>
        </a:buClr>
        <a:buSzPct val="100000"/>
        <a:buFont typeface="Arial" panose="020B0604020202020204" pitchFamily="34" charset="0"/>
        <a:buChar char="–"/>
        <a:defRPr sz="1500" b="0" baseline="0">
          <a:solidFill>
            <a:srgbClr val="6F6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177" indent="-190492" algn="l" defTabSz="288704" rtl="0" eaLnBrk="1" fontAlgn="base" hangingPunct="1">
        <a:lnSpc>
          <a:spcPct val="90000"/>
        </a:lnSpc>
        <a:spcBef>
          <a:spcPts val="187"/>
        </a:spcBef>
        <a:spcAft>
          <a:spcPts val="187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167" b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670692" indent="-169327" algn="l" defTabSz="288704" rtl="0" eaLnBrk="1" fontAlgn="base" hangingPunct="1">
        <a:lnSpc>
          <a:spcPct val="90000"/>
        </a:lnSpc>
        <a:spcBef>
          <a:spcPts val="187"/>
        </a:spcBef>
        <a:spcAft>
          <a:spcPts val="187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167" b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109177" indent="-142863" algn="l" rtl="0" eaLnBrk="1" fontAlgn="base" hangingPunct="1">
        <a:spcBef>
          <a:spcPct val="20000"/>
        </a:spcBef>
        <a:spcAft>
          <a:spcPct val="0"/>
        </a:spcAft>
        <a:buChar char="–"/>
        <a:defRPr sz="1250">
          <a:solidFill>
            <a:schemeClr val="bg1"/>
          </a:solidFill>
          <a:latin typeface="+mn-lt"/>
        </a:defRPr>
      </a:lvl4pPr>
      <a:lvl5pPr marL="1323472" indent="-142863" algn="l" rtl="0" eaLnBrk="1" fontAlgn="base" hangingPunct="1">
        <a:spcBef>
          <a:spcPct val="20000"/>
        </a:spcBef>
        <a:spcAft>
          <a:spcPct val="0"/>
        </a:spcAft>
        <a:buChar char="»"/>
        <a:defRPr sz="1250">
          <a:solidFill>
            <a:schemeClr val="bg1"/>
          </a:solidFill>
          <a:latin typeface="+mn-lt"/>
        </a:defRPr>
      </a:lvl5pPr>
      <a:lvl6pPr marL="1609200" indent="-142863" algn="l" rtl="0" eaLnBrk="1" fontAlgn="base" hangingPunct="1">
        <a:spcBef>
          <a:spcPct val="20000"/>
        </a:spcBef>
        <a:spcAft>
          <a:spcPct val="0"/>
        </a:spcAft>
        <a:buChar char="»"/>
        <a:defRPr sz="1250">
          <a:solidFill>
            <a:schemeClr val="bg1"/>
          </a:solidFill>
          <a:latin typeface="+mn-lt"/>
        </a:defRPr>
      </a:lvl6pPr>
      <a:lvl7pPr marL="1894927" indent="-142863" algn="l" rtl="0" eaLnBrk="1" fontAlgn="base" hangingPunct="1">
        <a:spcBef>
          <a:spcPct val="20000"/>
        </a:spcBef>
        <a:spcAft>
          <a:spcPct val="0"/>
        </a:spcAft>
        <a:buChar char="»"/>
        <a:defRPr sz="1250">
          <a:solidFill>
            <a:schemeClr val="bg1"/>
          </a:solidFill>
          <a:latin typeface="+mn-lt"/>
        </a:defRPr>
      </a:lvl7pPr>
      <a:lvl8pPr marL="2180654" indent="-142863" algn="l" rtl="0" eaLnBrk="1" fontAlgn="base" hangingPunct="1">
        <a:spcBef>
          <a:spcPct val="20000"/>
        </a:spcBef>
        <a:spcAft>
          <a:spcPct val="0"/>
        </a:spcAft>
        <a:buChar char="»"/>
        <a:defRPr sz="1250">
          <a:solidFill>
            <a:schemeClr val="bg1"/>
          </a:solidFill>
          <a:latin typeface="+mn-lt"/>
        </a:defRPr>
      </a:lvl8pPr>
      <a:lvl9pPr marL="2466381" indent="-142863" algn="l" rtl="0" eaLnBrk="1" fontAlgn="base" hangingPunct="1">
        <a:spcBef>
          <a:spcPct val="20000"/>
        </a:spcBef>
        <a:spcAft>
          <a:spcPct val="0"/>
        </a:spcAft>
        <a:buChar char="»"/>
        <a:defRPr sz="125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28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55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82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08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36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363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090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817" algn="l" defTabSz="571455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43450"/>
            <a:ext cx="6858000" cy="40005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19" y="0"/>
            <a:ext cx="992981" cy="8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71450"/>
            <a:ext cx="5600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857250"/>
            <a:ext cx="61722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8006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 dirty="0" smtClean="0">
                <a:solidFill>
                  <a:schemeClr val="bg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800600"/>
            <a:ext cx="2171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 smtClean="0">
                <a:solidFill>
                  <a:schemeClr val="bg1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8006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76878869-5E9A-E643-8F05-4B8AD2B4F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1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2" r:id="rId12"/>
    <p:sldLayoutId id="2147483683" r:id="rId13"/>
    <p:sldLayoutId id="214748368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925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Blip>
          <a:blip r:embed="rId17"/>
        </a:buBlip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Blip>
          <a:blip r:embed="rId18"/>
        </a:buBlip>
        <a:defRPr sz="1950">
          <a:solidFill>
            <a:schemeClr val="tx1"/>
          </a:solidFill>
          <a:latin typeface="+mn-lt"/>
          <a:ea typeface="+mn-ea"/>
        </a:defRPr>
      </a:lvl2pPr>
      <a:lvl3pPr marL="740569" indent="-2202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Blip>
          <a:blip r:embed="rId19"/>
        </a:buBlip>
        <a:defRPr sz="1725">
          <a:solidFill>
            <a:schemeClr val="tx1"/>
          </a:solidFill>
          <a:latin typeface="+mn-lt"/>
          <a:ea typeface="+mn-ea"/>
        </a:defRPr>
      </a:lvl3pPr>
      <a:lvl4pPr marL="960835" indent="-2190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Blip>
          <a:blip r:embed="rId18"/>
        </a:buBlip>
        <a:defRPr sz="1500">
          <a:solidFill>
            <a:schemeClr val="tx1"/>
          </a:solidFill>
          <a:latin typeface="+mn-lt"/>
          <a:ea typeface="+mn-ea"/>
        </a:defRPr>
      </a:lvl4pPr>
      <a:lvl5pPr marL="11989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Blip>
          <a:blip r:embed="rId19"/>
        </a:buBlip>
        <a:defRPr sz="1500">
          <a:solidFill>
            <a:schemeClr val="tx1"/>
          </a:solidFill>
          <a:latin typeface="+mn-lt"/>
          <a:ea typeface="+mn-ea"/>
        </a:defRPr>
      </a:lvl5pPr>
      <a:lvl6pPr marL="15418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9"/>
        </a:buBlip>
        <a:defRPr sz="1500">
          <a:solidFill>
            <a:schemeClr val="tx1"/>
          </a:solidFill>
          <a:latin typeface="+mn-lt"/>
          <a:ea typeface="+mn-ea"/>
        </a:defRPr>
      </a:lvl6pPr>
      <a:lvl7pPr marL="18847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9"/>
        </a:buBlip>
        <a:defRPr sz="1500">
          <a:solidFill>
            <a:schemeClr val="tx1"/>
          </a:solidFill>
          <a:latin typeface="+mn-lt"/>
          <a:ea typeface="+mn-ea"/>
        </a:defRPr>
      </a:lvl7pPr>
      <a:lvl8pPr marL="22276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9"/>
        </a:buBlip>
        <a:defRPr sz="1500">
          <a:solidFill>
            <a:schemeClr val="tx1"/>
          </a:solidFill>
          <a:latin typeface="+mn-lt"/>
          <a:ea typeface="+mn-ea"/>
        </a:defRPr>
      </a:lvl8pPr>
      <a:lvl9pPr marL="2570560" indent="-23693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9"/>
        </a:buBlip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1.png"/><Relationship Id="rId5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0.png"/><Relationship Id="rId3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CUDA 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793917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cs typeface="Times New Roman" pitchFamily="18" charset="0"/>
              </a:rPr>
              <a:t>Slide credit:  Slides adapted from </a:t>
            </a:r>
          </a:p>
          <a:p>
            <a:r>
              <a:rPr lang="en-US" sz="800" dirty="0">
                <a:solidFill>
                  <a:schemeClr val="bg1"/>
                </a:solidFill>
                <a:cs typeface="Times New Roman" pitchFamily="18" charset="0"/>
              </a:rPr>
              <a:t>© David Kirk/NVIDIA and Wen-</a:t>
            </a:r>
            <a:r>
              <a:rPr lang="en-US" sz="800" dirty="0" err="1">
                <a:solidFill>
                  <a:schemeClr val="bg1"/>
                </a:solidFill>
                <a:cs typeface="Times New Roman" pitchFamily="18" charset="0"/>
              </a:rPr>
              <a:t>mei</a:t>
            </a:r>
            <a:r>
              <a:rPr lang="en-US" sz="800" dirty="0">
                <a:solidFill>
                  <a:schemeClr val="bg1"/>
                </a:solidFill>
                <a:cs typeface="Times New Roman" pitchFamily="18" charset="0"/>
              </a:rPr>
              <a:t> W. </a:t>
            </a:r>
            <a:r>
              <a:rPr lang="en-US" sz="800" dirty="0" err="1">
                <a:solidFill>
                  <a:schemeClr val="bg1"/>
                </a:solidFill>
                <a:cs typeface="Times New Roman" pitchFamily="18" charset="0"/>
              </a:rPr>
              <a:t>Hwu</a:t>
            </a:r>
            <a:r>
              <a:rPr lang="en-US" sz="800" dirty="0">
                <a:solidFill>
                  <a:schemeClr val="bg1"/>
                </a:solidFill>
                <a:cs typeface="Times New Roman" pitchFamily="18" charset="0"/>
              </a:rPr>
              <a:t>, 2007-2016</a:t>
            </a:r>
          </a:p>
        </p:txBody>
      </p:sp>
    </p:spTree>
    <p:extLst>
      <p:ext uri="{BB962C8B-B14F-4D97-AF65-F5344CB8AC3E}">
        <p14:creationId xmlns:p14="http://schemas.microsoft.com/office/powerpoint/2010/main" val="195232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2733" y="0"/>
            <a:ext cx="6235065" cy="99257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Compiler Directives: Easy, Portable Acceleration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344160" marR="0" lvl="0" indent="-34416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None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4160" marR="0" lvl="0" indent="-34416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Blip>
                <a:blip r:embed="rId3"/>
              </a:buBlip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914400" marR="0" lvl="1" indent="-34308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SzPts val="2057"/>
              <a:buBlip>
                <a:blip r:embed="rId3"/>
              </a:buBlip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371600" marR="0" lvl="2" indent="-28260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Blip>
                <a:blip r:embed="rId3"/>
              </a:buBlip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774800" marR="0" lvl="3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3640" algn="l"/>
                <a:tab pos="968040" algn="l"/>
                <a:tab pos="1882440" algn="l"/>
                <a:tab pos="2796840" algn="l"/>
                <a:tab pos="3711240" algn="l"/>
                <a:tab pos="4625640" algn="l"/>
                <a:tab pos="5540040" algn="l"/>
                <a:tab pos="6454439" algn="l"/>
                <a:tab pos="7368839" algn="l"/>
                <a:tab pos="8283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117520" marR="0" lvl="4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117520" marR="0" lvl="5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117520" marR="0" lvl="6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117520" marR="0" lvl="7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117520" marR="0" lvl="8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endParaRPr lang="en-US" sz="1438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Ease of use: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Compiler takes care of details of parallelism management and data movement</a:t>
            </a:r>
          </a:p>
          <a:p>
            <a:pPr lvl="0"/>
            <a:endParaRPr lang="en-US" sz="800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Portable: 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The code is generic, not specific to any type of hardware and can be deployed into multiple languages</a:t>
            </a:r>
          </a:p>
          <a:p>
            <a:pPr lvl="0"/>
            <a:endParaRPr lang="en-US" sz="1400" b="0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Uncertain: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Performance of code can vary across compiler versions</a:t>
            </a:r>
          </a:p>
          <a:p>
            <a:pPr marL="0" lvl="0" indent="0">
              <a:buNone/>
            </a:pP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		</a:t>
            </a:r>
            <a:endParaRPr lang="en-US" sz="1400" dirty="0">
              <a:solidFill>
                <a:schemeClr val="tx1"/>
              </a:solidFill>
              <a:latin typeface="" pitchFamily="16"/>
            </a:endParaRPr>
          </a:p>
          <a:p>
            <a:pPr marL="0" indent="0">
              <a:buNone/>
            </a:pPr>
            <a:endParaRPr lang="en-US" sz="1438" dirty="0">
              <a:solidFill>
                <a:schemeClr val="tx1"/>
              </a:solidFill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0844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6"/>
    </mc:Choice>
    <mc:Fallback xmlns="">
      <p:transition spd="slow" advTm="480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54245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OpenACC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78" y="1276350"/>
            <a:ext cx="6217920" cy="3557195"/>
          </a:xfrm>
        </p:spPr>
        <p:txBody>
          <a:bodyPr/>
          <a:lstStyle/>
          <a:p>
            <a:r>
              <a:rPr lang="en-US" dirty="0"/>
              <a:t>Compiler directives for C, C++, and FORTRAN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#pragma </a:t>
            </a:r>
            <a:r>
              <a:rPr lang="en-US" sz="16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acc</a:t>
            </a:r>
            <a:r>
              <a:rPr lang="en-US" sz="1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parallel loop </a:t>
            </a:r>
            <a:r>
              <a:rPr lang="en-US" sz="16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copyin</a:t>
            </a:r>
            <a:r>
              <a:rPr lang="en-US" sz="1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(input1[0:inputLength],input2[0:inputLength]),  	</a:t>
            </a:r>
            <a:r>
              <a:rPr lang="en-US" sz="16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copyout</a:t>
            </a:r>
            <a:r>
              <a:rPr lang="en-US" sz="1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(output[0:inputLength])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for(i = 0; i &lt;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inputLength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; ++i)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output[i] = input1[i] + input2[i];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16">
        <p:fade/>
      </p:transition>
    </mc:Choice>
    <mc:Fallback xmlns="">
      <p:transition spd="med" advTm="5091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79" y="147594"/>
            <a:ext cx="5547522" cy="70788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Programming Languages: Most Performance and Flexible Acceleration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344160" marR="0" lvl="0" indent="-34416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None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4160" marR="0" lvl="0" indent="-34416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Blip>
                <a:blip r:embed="rId2"/>
              </a:buBlip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914400" marR="0" lvl="1" indent="-34308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SzPts val="2057"/>
              <a:buBlip>
                <a:blip r:embed="rId2"/>
              </a:buBlip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371600" marR="0" lvl="2" indent="-28260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Blip>
                <a:blip r:embed="rId2"/>
              </a:buBlip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774800" marR="0" lvl="3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3640" algn="l"/>
                <a:tab pos="968040" algn="l"/>
                <a:tab pos="1882440" algn="l"/>
                <a:tab pos="2796840" algn="l"/>
                <a:tab pos="3711240" algn="l"/>
                <a:tab pos="4625640" algn="l"/>
                <a:tab pos="5540040" algn="l"/>
                <a:tab pos="6454439" algn="l"/>
                <a:tab pos="7368839" algn="l"/>
                <a:tab pos="8283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117520" marR="0" lvl="4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117520" marR="0" lvl="5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117520" marR="0" lvl="6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117520" marR="0" lvl="7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117520" marR="0" lvl="8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endParaRPr lang="en-US" sz="1438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Performance: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Programmer has best control of parallelism and data movement</a:t>
            </a:r>
          </a:p>
          <a:p>
            <a:pPr lvl="0"/>
            <a:endParaRPr lang="en-US" sz="800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Flexible: 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The computation does not need to fit into a limited set of library patterns or directive types</a:t>
            </a:r>
          </a:p>
          <a:p>
            <a:pPr lvl="0"/>
            <a:endParaRPr lang="en-US" sz="1400" b="0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Verbose: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The programmer often needs to express more details </a:t>
            </a:r>
          </a:p>
          <a:p>
            <a:pPr marL="0" lvl="0" indent="0">
              <a:buNone/>
            </a:pP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		</a:t>
            </a:r>
            <a:endParaRPr lang="en-US" sz="1400" dirty="0">
              <a:solidFill>
                <a:schemeClr val="tx1"/>
              </a:solidFill>
              <a:latin typeface="" pitchFamily="16"/>
            </a:endParaRPr>
          </a:p>
          <a:p>
            <a:pPr marL="0" indent="0">
              <a:buNone/>
            </a:pPr>
            <a:endParaRPr lang="en-US" sz="1438" dirty="0">
              <a:solidFill>
                <a:schemeClr val="tx1"/>
              </a:solidFill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657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592">
        <p:fade/>
      </p:transition>
    </mc:Choice>
    <mc:Fallback xmlns="">
      <p:transition spd="med" advTm="41592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973343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 Programming Languages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3104" y="1774364"/>
            <a:ext cx="5969403" cy="407278"/>
            <a:chOff x="-175103" y="2296752"/>
            <a:chExt cx="9523684" cy="651643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4125837" y="2357467"/>
              <a:ext cx="5222744" cy="53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dirty="0">
                  <a:latin typeface="Trebuchet MS" pitchFamily="34" charset="0"/>
                  <a:ea typeface="MS PGothic" pitchFamily="34" charset="-128"/>
                </a:rPr>
                <a:t>CUDA Fortran</a:t>
              </a: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 rot="16200000">
              <a:off x="1563968" y="557681"/>
              <a:ext cx="583092" cy="4061234"/>
            </a:xfrm>
            <a:prstGeom prst="roundRect">
              <a:avLst>
                <a:gd name="adj" fmla="val 13523"/>
              </a:avLst>
            </a:prstGeom>
            <a:solidFill>
              <a:schemeClr val="bg1"/>
            </a:soli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 defTabSz="571275"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 rot="5400000">
              <a:off x="3560197" y="2499160"/>
              <a:ext cx="231489" cy="178276"/>
            </a:xfrm>
            <a:prstGeom prst="triangle">
              <a:avLst/>
            </a:prstGeom>
            <a:gradFill flip="none" rotWithShape="0">
              <a:gsLst>
                <a:gs pos="0">
                  <a:srgbClr val="8FD026"/>
                </a:gs>
                <a:gs pos="100000">
                  <a:srgbClr val="76B900"/>
                </a:gs>
              </a:gsLst>
              <a:lin ang="16200000" scaled="1"/>
              <a:tileRect/>
            </a:gradFill>
            <a:ln w="1905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tx2"/>
              </a:contourClr>
            </a:sp3d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17765" y="2357465"/>
              <a:ext cx="1564960" cy="59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Fortran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346" y="2216500"/>
            <a:ext cx="6602054" cy="407277"/>
            <a:chOff x="-202459" y="3105666"/>
            <a:chExt cx="10563286" cy="651642"/>
          </a:xfrm>
        </p:grpSpPr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4125837" y="3166378"/>
              <a:ext cx="6234990" cy="53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dirty="0">
                  <a:latin typeface="Trebuchet MS" pitchFamily="34" charset="0"/>
                  <a:ea typeface="MS PGothic" pitchFamily="34" charset="-128"/>
                </a:rPr>
                <a:t> CUDA C</a:t>
              </a:r>
            </a:p>
          </p:txBody>
        </p:sp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 rot="16200000">
              <a:off x="1542446" y="1360761"/>
              <a:ext cx="583092" cy="4072901"/>
            </a:xfrm>
            <a:prstGeom prst="roundRect">
              <a:avLst>
                <a:gd name="adj" fmla="val 13523"/>
              </a:avLst>
            </a:prstGeom>
            <a:solidFill>
              <a:schemeClr val="bg1"/>
            </a:soli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 defTabSz="571275"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 rot="5400000">
              <a:off x="3544157" y="3308071"/>
              <a:ext cx="231489" cy="178276"/>
            </a:xfrm>
            <a:prstGeom prst="triangle">
              <a:avLst/>
            </a:prstGeom>
            <a:gradFill flip="none" rotWithShape="0">
              <a:gsLst>
                <a:gs pos="0">
                  <a:srgbClr val="8FD026"/>
                </a:gs>
                <a:gs pos="100000">
                  <a:srgbClr val="76B900"/>
                </a:gs>
              </a:gsLst>
              <a:lin ang="16200000" scaled="1"/>
              <a:tileRect/>
            </a:gradFill>
            <a:ln w="1905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tx2"/>
              </a:contourClr>
            </a:sp3d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3554" y="3166378"/>
              <a:ext cx="521168" cy="59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3109" y="2770386"/>
            <a:ext cx="6536292" cy="407278"/>
            <a:chOff x="-280992" y="3914574"/>
            <a:chExt cx="10520953" cy="651644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4087429" y="3975288"/>
              <a:ext cx="615253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dirty="0">
                  <a:latin typeface="Trebuchet MS" pitchFamily="34" charset="0"/>
                  <a:ea typeface="MS PGothic" pitchFamily="34" charset="-128"/>
                </a:rPr>
                <a:t>CUDA C++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16200000">
              <a:off x="1476158" y="2157424"/>
              <a:ext cx="583092" cy="4097392"/>
            </a:xfrm>
            <a:prstGeom prst="roundRect">
              <a:avLst>
                <a:gd name="adj" fmla="val 13523"/>
              </a:avLst>
            </a:prstGeom>
            <a:solidFill>
              <a:schemeClr val="bg1"/>
            </a:soli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 defTabSz="571275"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60519" y="3975288"/>
              <a:ext cx="957781" cy="59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C++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 rot="5400000">
              <a:off x="3489385" y="4116981"/>
              <a:ext cx="231489" cy="178276"/>
            </a:xfrm>
            <a:prstGeom prst="triangle">
              <a:avLst/>
            </a:prstGeom>
            <a:gradFill flip="none" rotWithShape="0">
              <a:gsLst>
                <a:gs pos="0">
                  <a:srgbClr val="8FD026"/>
                </a:gs>
                <a:gs pos="100000">
                  <a:srgbClr val="76B900"/>
                </a:gs>
              </a:gsLst>
              <a:lin ang="16200000" scaled="1"/>
              <a:tileRect/>
            </a:gradFill>
            <a:ln w="1905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tx2"/>
              </a:contourClr>
            </a:sp3d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dirty="0"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3106" y="3268399"/>
            <a:ext cx="6453427" cy="407278"/>
            <a:chOff x="-357194" y="4723486"/>
            <a:chExt cx="10447823" cy="651644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4056937" y="4784200"/>
              <a:ext cx="603369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dirty="0" err="1">
                  <a:latin typeface="Trebuchet MS" pitchFamily="34" charset="0"/>
                  <a:ea typeface="MS PGothic" pitchFamily="34" charset="-128"/>
                </a:rPr>
                <a:t>PyCUDA</a:t>
              </a:r>
              <a:r>
                <a:rPr lang="en-US" dirty="0">
                  <a:latin typeface="Trebuchet MS" pitchFamily="34" charset="0"/>
                  <a:ea typeface="MS PGothic" pitchFamily="34" charset="-128"/>
                </a:rPr>
                <a:t>, Copperhead, </a:t>
              </a:r>
              <a:r>
                <a:rPr lang="en-US" dirty="0" err="1">
                  <a:latin typeface="Trebuchet MS" pitchFamily="34" charset="0"/>
                  <a:ea typeface="MS PGothic" pitchFamily="34" charset="-128"/>
                </a:rPr>
                <a:t>Numba</a:t>
              </a:r>
              <a:endParaRPr lang="en-US" dirty="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rot="16200000">
              <a:off x="1411839" y="2954453"/>
              <a:ext cx="583092" cy="4121158"/>
            </a:xfrm>
            <a:prstGeom prst="roundRect">
              <a:avLst>
                <a:gd name="adj" fmla="val 13523"/>
              </a:avLst>
            </a:prstGeom>
            <a:solidFill>
              <a:schemeClr val="bg1"/>
            </a:soli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 defTabSz="571275"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5400000">
              <a:off x="3429473" y="4925894"/>
              <a:ext cx="231489" cy="178276"/>
            </a:xfrm>
            <a:prstGeom prst="triangle">
              <a:avLst/>
            </a:prstGeom>
            <a:gradFill flip="none" rotWithShape="0">
              <a:gsLst>
                <a:gs pos="0">
                  <a:srgbClr val="8FD026"/>
                </a:gs>
                <a:gs pos="100000">
                  <a:srgbClr val="76B900"/>
                </a:gs>
              </a:gsLst>
              <a:lin ang="16200000" scaled="1"/>
              <a:tileRect/>
            </a:gradFill>
            <a:ln w="1905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tx2"/>
              </a:contourClr>
            </a:sp3d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dirty="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4699" y="4784200"/>
              <a:ext cx="1518707" cy="59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Python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106" y="3766409"/>
            <a:ext cx="6453427" cy="372653"/>
            <a:chOff x="-442917" y="5471936"/>
            <a:chExt cx="10515596" cy="596244"/>
          </a:xfrm>
        </p:grpSpPr>
        <p:sp>
          <p:nvSpPr>
            <p:cNvPr id="31" name="Title 1"/>
            <p:cNvSpPr txBox="1">
              <a:spLocks/>
            </p:cNvSpPr>
            <p:nvPr/>
          </p:nvSpPr>
          <p:spPr bwMode="auto">
            <a:xfrm>
              <a:off x="4018679" y="5532650"/>
              <a:ext cx="6054000" cy="53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dirty="0" err="1">
                  <a:latin typeface="Trebuchet MS" pitchFamily="34" charset="0"/>
                  <a:ea typeface="MS PGothic" pitchFamily="34" charset="-128"/>
                </a:rPr>
                <a:t>Alea.cuBase</a:t>
              </a:r>
              <a:endParaRPr lang="en-US" dirty="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rot="16200000">
              <a:off x="1339483" y="3689536"/>
              <a:ext cx="583092" cy="4147891"/>
            </a:xfrm>
            <a:prstGeom prst="roundRect">
              <a:avLst>
                <a:gd name="adj" fmla="val 13523"/>
              </a:avLst>
            </a:prstGeom>
            <a:solidFill>
              <a:schemeClr val="bg1"/>
            </a:soli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 defTabSz="571275">
                <a:defRPr/>
              </a:pPr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6668" y="3781598"/>
            <a:ext cx="384676" cy="334685"/>
          </a:xfrm>
          <a:prstGeom prst="rect">
            <a:avLst/>
          </a:prstGeom>
          <a:noFill/>
        </p:spPr>
        <p:txBody>
          <a:bodyPr wrap="none" lIns="57128" tIns="28564" rIns="57128" bIns="28564" rtlCol="0">
            <a:spAutoFit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F#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3104" y="1276350"/>
            <a:ext cx="6536296" cy="407278"/>
            <a:chOff x="-172328" y="1487843"/>
            <a:chExt cx="10433942" cy="651644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150830" y="1548557"/>
              <a:ext cx="6110784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dirty="0">
                  <a:latin typeface="Trebuchet MS" pitchFamily="34" charset="0"/>
                  <a:ea typeface="MS PGothic" pitchFamily="34" charset="-128"/>
                </a:rPr>
                <a:t>MATLAB, </a:t>
              </a:r>
              <a:r>
                <a:rPr lang="en-US" dirty="0" err="1">
                  <a:latin typeface="Trebuchet MS" pitchFamily="34" charset="0"/>
                  <a:ea typeface="MS PGothic" pitchFamily="34" charset="-128"/>
                </a:rPr>
                <a:t>Mathematica</a:t>
              </a:r>
              <a:r>
                <a:rPr lang="en-US" dirty="0">
                  <a:latin typeface="Trebuchet MS" pitchFamily="34" charset="0"/>
                  <a:ea typeface="MS PGothic" pitchFamily="34" charset="-128"/>
                </a:rPr>
                <a:t>, </a:t>
              </a:r>
              <a:r>
                <a:rPr lang="en-US" dirty="0" err="1">
                  <a:latin typeface="Trebuchet MS" pitchFamily="34" charset="0"/>
                  <a:ea typeface="MS PGothic" pitchFamily="34" charset="-128"/>
                </a:rPr>
                <a:t>LabVIEW</a:t>
              </a:r>
              <a:endParaRPr lang="en-US" dirty="0"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 rot="16200000">
              <a:off x="1567877" y="-252362"/>
              <a:ext cx="583092" cy="4063502"/>
            </a:xfrm>
            <a:prstGeom prst="roundRect">
              <a:avLst>
                <a:gd name="adj" fmla="val 13523"/>
              </a:avLst>
            </a:prstGeom>
            <a:solidFill>
              <a:schemeClr val="bg1"/>
            </a:solidFill>
            <a:ln w="9525" algn="ctr"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/>
                  </a:gs>
                </a:gsLst>
                <a:lin ang="5400000" scaled="0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bg2">
                  <a:lumMod val="75000"/>
                </a:schemeClr>
              </a:contourClr>
            </a:sp3d>
          </p:spPr>
          <p:txBody>
            <a:bodyPr wrap="none" anchor="ctr"/>
            <a:lstStyle/>
            <a:p>
              <a:pPr algn="ctr" defTabSz="571275"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51708" y="1548557"/>
              <a:ext cx="3680191" cy="590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Numerical analytics</a:t>
              </a:r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 rot="5400000">
              <a:off x="3565172" y="1690251"/>
              <a:ext cx="231489" cy="178276"/>
            </a:xfrm>
            <a:prstGeom prst="triangle">
              <a:avLst/>
            </a:prstGeom>
            <a:gradFill flip="none" rotWithShape="0">
              <a:gsLst>
                <a:gs pos="0">
                  <a:srgbClr val="8FD026"/>
                </a:gs>
                <a:gs pos="100000">
                  <a:srgbClr val="76B900"/>
                </a:gs>
              </a:gsLst>
              <a:lin ang="16200000" scaled="1"/>
              <a:tileRect/>
            </a:gradFill>
            <a:ln w="1905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12700" h="6350"/>
              <a:contourClr>
                <a:schemeClr val="tx2"/>
              </a:contourClr>
            </a:sp3d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dirty="0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41" name="AutoShape 14"/>
          <p:cNvSpPr>
            <a:spLocks noChangeArrowheads="1"/>
          </p:cNvSpPr>
          <p:nvPr/>
        </p:nvSpPr>
        <p:spPr bwMode="auto">
          <a:xfrm rot="5400000">
            <a:off x="2434741" y="3870758"/>
            <a:ext cx="144681" cy="111423"/>
          </a:xfrm>
          <a:prstGeom prst="triangle">
            <a:avLst/>
          </a:prstGeom>
          <a:gradFill flip="none" rotWithShape="0">
            <a:gsLst>
              <a:gs pos="0">
                <a:srgbClr val="8FD026"/>
              </a:gs>
              <a:gs pos="100000">
                <a:srgbClr val="76B900"/>
              </a:gs>
            </a:gsLst>
            <a:lin ang="16200000" scaled="1"/>
            <a:tileRect/>
          </a:gradFill>
          <a:ln w="1905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" h="6350"/>
            <a:contourClr>
              <a:schemeClr val="tx2"/>
            </a:contourClr>
          </a:sp3d>
        </p:spPr>
        <p:txBody>
          <a:bodyPr wrap="none" lIns="57128" tIns="28564" rIns="57128" bIns="28564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4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882">
        <p:fade/>
      </p:transition>
    </mc:Choice>
    <mc:Fallback xmlns="">
      <p:transition spd="med" advTm="11288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1468" y="289561"/>
            <a:ext cx="6235065" cy="523220"/>
          </a:xfrm>
        </p:spPr>
        <p:txBody>
          <a:bodyPr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CUDA - 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6960" y="1676105"/>
            <a:ext cx="5867400" cy="520601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  <a:lumOff val="25000"/>
                  <a:shade val="30000"/>
                  <a:satMod val="115000"/>
                  <a:alpha val="36000"/>
                </a:schemeClr>
              </a:gs>
              <a:gs pos="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8900000" scaled="1"/>
          </a:gra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1" tIns="28570" rIns="57141" bIns="28570" anchor="ctr"/>
          <a:lstStyle/>
          <a:p>
            <a:pPr algn="ctr">
              <a:defRPr/>
            </a:pPr>
            <a:r>
              <a:rPr lang="en-US" sz="225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960" y="2357441"/>
            <a:ext cx="1734740" cy="104120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1" tIns="28570" rIns="57141" bIns="28570"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4172" y="3573352"/>
            <a:ext cx="2001153" cy="6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1" tIns="28570" rIns="57141" bIns="2857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Easy to use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Most Performance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93648" y="2336010"/>
            <a:ext cx="2018110" cy="1041202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1" tIns="28570" rIns="57141" bIns="2857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Languages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084648" y="3573353"/>
            <a:ext cx="2227110" cy="6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3" tIns="28571" rIns="57143" bIns="2857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itchFamily="34" charset="0"/>
              </a:rPr>
              <a:t>Most Performance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rebuchet MS" pitchFamily="34" charset="0"/>
              </a:rPr>
              <a:t>Most Flexibility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53553" y="3573350"/>
            <a:ext cx="1955126" cy="6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3" tIns="28571" rIns="57143" bIns="28571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Easy to use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Portable code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37029" y="2357440"/>
            <a:ext cx="1771650" cy="104120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3" tIns="28571" rIns="57143" bIns="28571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  <a:b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Directives</a:t>
            </a:r>
          </a:p>
        </p:txBody>
      </p:sp>
    </p:spTree>
    <p:extLst>
      <p:ext uri="{BB962C8B-B14F-4D97-AF65-F5344CB8AC3E}">
        <p14:creationId xmlns:p14="http://schemas.microsoft.com/office/powerpoint/2010/main" val="12278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338">
        <p:fade/>
      </p:transition>
    </mc:Choice>
    <mc:Fallback xmlns="">
      <p:transition spd="med" advTm="4833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Allocation and Data Movement API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171252" y="134302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A[0]</a:t>
            </a: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999679" y="1388790"/>
            <a:ext cx="1028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050" dirty="0"/>
              <a:t>vector  A</a:t>
            </a:r>
          </a:p>
        </p:txBody>
      </p:sp>
      <p:sp>
        <p:nvSpPr>
          <p:cNvPr id="15364" name="TextBox 22"/>
          <p:cNvSpPr txBox="1">
            <a:spLocks noChangeArrowheads="1"/>
          </p:cNvSpPr>
          <p:nvPr/>
        </p:nvSpPr>
        <p:spPr bwMode="auto">
          <a:xfrm>
            <a:off x="999679" y="1943099"/>
            <a:ext cx="1028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050" dirty="0"/>
              <a:t>vector  B</a:t>
            </a:r>
          </a:p>
        </p:txBody>
      </p:sp>
      <p:sp>
        <p:nvSpPr>
          <p:cNvPr id="15365" name="TextBox 23"/>
          <p:cNvSpPr txBox="1">
            <a:spLocks noChangeArrowheads="1"/>
          </p:cNvSpPr>
          <p:nvPr/>
        </p:nvSpPr>
        <p:spPr bwMode="auto">
          <a:xfrm>
            <a:off x="1014263" y="3027833"/>
            <a:ext cx="1028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050" dirty="0"/>
              <a:t>vector 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14202" y="134302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A[1]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57152" y="134302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A[2]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881" y="134302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A[N-1]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71252" y="190023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B[0]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4202" y="190023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B[1]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57152" y="190023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B[2]</a:t>
            </a:r>
          </a:p>
        </p:txBody>
      </p:sp>
      <p:sp>
        <p:nvSpPr>
          <p:cNvPr id="15375" name="TextBox 33"/>
          <p:cNvSpPr txBox="1">
            <a:spLocks noChangeArrowheads="1"/>
          </p:cNvSpPr>
          <p:nvPr/>
        </p:nvSpPr>
        <p:spPr bwMode="auto">
          <a:xfrm>
            <a:off x="4542382" y="1428750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15377" name="TextBox 35"/>
          <p:cNvSpPr txBox="1">
            <a:spLocks noChangeArrowheads="1"/>
          </p:cNvSpPr>
          <p:nvPr/>
        </p:nvSpPr>
        <p:spPr bwMode="auto">
          <a:xfrm>
            <a:off x="4542382" y="1943100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13881" y="190023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B[N-1]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71252" y="297180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C[0]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14202" y="297180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C[1]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57152" y="297180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C[2]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13881" y="297180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C[N-1]</a:t>
            </a:r>
          </a:p>
        </p:txBody>
      </p:sp>
      <p:sp>
        <p:nvSpPr>
          <p:cNvPr id="15385" name="TextBox 43"/>
          <p:cNvSpPr txBox="1">
            <a:spLocks noChangeArrowheads="1"/>
          </p:cNvSpPr>
          <p:nvPr/>
        </p:nvSpPr>
        <p:spPr bwMode="auto">
          <a:xfrm>
            <a:off x="4542382" y="3057525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45" name="Oval 44"/>
          <p:cNvSpPr/>
          <p:nvPr/>
        </p:nvSpPr>
        <p:spPr>
          <a:xfrm>
            <a:off x="2342702" y="245745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47" name="Straight Arrow Connector 46"/>
          <p:cNvCxnSpPr>
            <a:endCxn id="45" idx="1"/>
          </p:cNvCxnSpPr>
          <p:nvPr/>
        </p:nvCxnSpPr>
        <p:spPr>
          <a:xfrm rot="16200000" flipH="1">
            <a:off x="1992808" y="209297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5" idx="7"/>
          </p:cNvCxnSpPr>
          <p:nvPr/>
        </p:nvCxnSpPr>
        <p:spPr>
          <a:xfrm rot="5400000">
            <a:off x="2555974" y="237157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4"/>
            <a:endCxn id="38" idx="0"/>
          </p:cNvCxnSpPr>
          <p:nvPr/>
        </p:nvCxnSpPr>
        <p:spPr>
          <a:xfrm rot="5400000">
            <a:off x="2435572" y="286434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085652" y="245745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 rot="16200000" flipH="1">
            <a:off x="2735758" y="209297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2" idx="7"/>
          </p:cNvCxnSpPr>
          <p:nvPr/>
        </p:nvCxnSpPr>
        <p:spPr>
          <a:xfrm rot="5400000">
            <a:off x="3298924" y="237157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4"/>
          </p:cNvCxnSpPr>
          <p:nvPr/>
        </p:nvCxnSpPr>
        <p:spPr>
          <a:xfrm rot="5400000">
            <a:off x="3178522" y="286434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828602" y="245745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7" name="Straight Arrow Connector 56"/>
          <p:cNvCxnSpPr>
            <a:endCxn id="56" idx="1"/>
          </p:cNvCxnSpPr>
          <p:nvPr/>
        </p:nvCxnSpPr>
        <p:spPr>
          <a:xfrm rot="16200000" flipH="1">
            <a:off x="3478708" y="209297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6" idx="7"/>
          </p:cNvCxnSpPr>
          <p:nvPr/>
        </p:nvCxnSpPr>
        <p:spPr>
          <a:xfrm rot="5400000">
            <a:off x="4041874" y="237157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6" idx="4"/>
          </p:cNvCxnSpPr>
          <p:nvPr/>
        </p:nvCxnSpPr>
        <p:spPr>
          <a:xfrm rot="5400000">
            <a:off x="3921472" y="286434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285331" y="245745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69" name="Straight Arrow Connector 68"/>
          <p:cNvCxnSpPr>
            <a:endCxn id="68" idx="1"/>
          </p:cNvCxnSpPr>
          <p:nvPr/>
        </p:nvCxnSpPr>
        <p:spPr>
          <a:xfrm rot="16200000" flipH="1">
            <a:off x="4935437" y="209297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8" idx="7"/>
          </p:cNvCxnSpPr>
          <p:nvPr/>
        </p:nvCxnSpPr>
        <p:spPr>
          <a:xfrm rot="5400000">
            <a:off x="5498603" y="237157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4"/>
          </p:cNvCxnSpPr>
          <p:nvPr/>
        </p:nvCxnSpPr>
        <p:spPr>
          <a:xfrm rot="5400000">
            <a:off x="5378200" y="286434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0" name="Title 7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Data Parallelism - Vector Addition Example</a:t>
            </a:r>
          </a:p>
        </p:txBody>
      </p:sp>
      <p:sp>
        <p:nvSpPr>
          <p:cNvPr id="15411" name="Slide Number Placeholder 71"/>
          <p:cNvSpPr>
            <a:spLocks noGrp="1"/>
          </p:cNvSpPr>
          <p:nvPr>
            <p:ph type="sldNum" sz="quarter" idx="4294967295"/>
          </p:nvPr>
        </p:nvSpPr>
        <p:spPr>
          <a:xfrm>
            <a:off x="4438650" y="4972050"/>
            <a:ext cx="142875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7D19AA-ECD4-4533-8333-298847C0F63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6224"/>
      </p:ext>
    </p:extLst>
  </p:cSld>
  <p:clrMapOvr>
    <a:masterClrMapping/>
  </p:clrMapOvr>
  <p:transition xmlns:p14="http://schemas.microsoft.com/office/powerpoint/2010/main" advTm="6483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Vector Addition – Traditional C Code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1400" dirty="0">
                <a:latin typeface="Courier New" pitchFamily="49" charset="0"/>
              </a:rPr>
              <a:t>// Compute vector sum C = A + B</a:t>
            </a:r>
          </a:p>
          <a:p>
            <a:pPr eaLnBrk="1" hangingPunct="1">
              <a:buFontTx/>
              <a:buNone/>
            </a:pPr>
            <a:r>
              <a:rPr lang="en-US" sz="1400" b="1" dirty="0">
                <a:latin typeface="Courier New" pitchFamily="49" charset="0"/>
              </a:rPr>
              <a:t>void </a:t>
            </a:r>
            <a:r>
              <a:rPr lang="en-US" sz="1400" b="1" dirty="0" err="1">
                <a:latin typeface="Courier New" pitchFamily="49" charset="0"/>
              </a:rPr>
              <a:t>vecAdd</a:t>
            </a:r>
            <a:r>
              <a:rPr lang="en-US" sz="1400" b="1" dirty="0">
                <a:latin typeface="Courier New" pitchFamily="49" charset="0"/>
              </a:rPr>
              <a:t>(float *</a:t>
            </a:r>
            <a:r>
              <a:rPr lang="en-US" sz="1400" b="1" dirty="0" err="1">
                <a:latin typeface="Courier New" pitchFamily="49" charset="0"/>
              </a:rPr>
              <a:t>h_A</a:t>
            </a:r>
            <a:r>
              <a:rPr lang="en-US" sz="1400" b="1" dirty="0">
                <a:latin typeface="Courier New" pitchFamily="49" charset="0"/>
              </a:rPr>
              <a:t>, float *</a:t>
            </a:r>
            <a:r>
              <a:rPr lang="en-US" sz="1400" b="1" dirty="0" err="1">
                <a:latin typeface="Courier New" pitchFamily="49" charset="0"/>
              </a:rPr>
              <a:t>h_B</a:t>
            </a:r>
            <a:r>
              <a:rPr lang="en-US" sz="1400" b="1" dirty="0">
                <a:latin typeface="Courier New" pitchFamily="49" charset="0"/>
              </a:rPr>
              <a:t>, float *</a:t>
            </a:r>
            <a:r>
              <a:rPr lang="en-US" sz="1400" b="1" dirty="0" err="1">
                <a:latin typeface="Courier New" pitchFamily="49" charset="0"/>
              </a:rPr>
              <a:t>h_C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for (i = 0; i&lt;n; i++) </a:t>
            </a:r>
            <a:r>
              <a:rPr lang="en-US" sz="1400" b="1" dirty="0" err="1">
                <a:latin typeface="Courier New" pitchFamily="49" charset="0"/>
              </a:rPr>
              <a:t>h_C</a:t>
            </a:r>
            <a:r>
              <a:rPr lang="en-US" sz="1400" b="1" dirty="0">
                <a:latin typeface="Courier New" pitchFamily="49" charset="0"/>
              </a:rPr>
              <a:t>[i] = </a:t>
            </a:r>
            <a:r>
              <a:rPr lang="en-US" sz="1400" b="1" dirty="0" err="1">
                <a:latin typeface="Courier New" pitchFamily="49" charset="0"/>
              </a:rPr>
              <a:t>h_A</a:t>
            </a:r>
            <a:r>
              <a:rPr lang="en-US" sz="1400" b="1" dirty="0">
                <a:latin typeface="Courier New" pitchFamily="49" charset="0"/>
              </a:rPr>
              <a:t>[</a:t>
            </a:r>
            <a:r>
              <a:rPr lang="en-US" sz="1400" b="1" dirty="0" err="1">
                <a:latin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</a:rPr>
              <a:t>] + </a:t>
            </a:r>
            <a:r>
              <a:rPr lang="en-US" sz="1400" b="1" dirty="0" err="1">
                <a:latin typeface="Courier New" pitchFamily="49" charset="0"/>
              </a:rPr>
              <a:t>h_B</a:t>
            </a:r>
            <a:r>
              <a:rPr lang="en-US" sz="1400" b="1" dirty="0">
                <a:latin typeface="Courier New" pitchFamily="49" charset="0"/>
              </a:rPr>
              <a:t>[</a:t>
            </a:r>
            <a:r>
              <a:rPr lang="en-US" sz="1400" b="1" dirty="0" err="1">
                <a:latin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400" dirty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main()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dirty="0">
                <a:latin typeface="Courier New" pitchFamily="49" charset="0"/>
              </a:rPr>
              <a:t>// Memory allocation for </a:t>
            </a:r>
            <a:r>
              <a:rPr lang="en-US" sz="1400" dirty="0" err="1">
                <a:latin typeface="Courier New" pitchFamily="49" charset="0"/>
              </a:rPr>
              <a:t>h_A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</a:rPr>
              <a:t>h_B</a:t>
            </a:r>
            <a:r>
              <a:rPr lang="en-US" sz="1400" dirty="0">
                <a:latin typeface="Courier New" pitchFamily="49" charset="0"/>
              </a:rPr>
              <a:t>, and </a:t>
            </a:r>
            <a:r>
              <a:rPr lang="en-US" sz="1400" dirty="0" err="1">
                <a:latin typeface="Courier New" pitchFamily="49" charset="0"/>
              </a:rPr>
              <a:t>h_C</a:t>
            </a:r>
            <a:endParaRPr lang="en-US" sz="1400" dirty="0">
              <a:latin typeface="Courier New" pitchFamily="49" charset="0"/>
            </a:endParaRPr>
          </a:p>
          <a:p>
            <a:pPr>
              <a:buNone/>
            </a:pPr>
            <a:r>
              <a:rPr lang="en-US" sz="1400" dirty="0">
                <a:latin typeface="Courier New" pitchFamily="49" charset="0"/>
              </a:rPr>
              <a:t>	  // I/O to read </a:t>
            </a:r>
            <a:r>
              <a:rPr lang="en-US" sz="1400" dirty="0" err="1">
                <a:latin typeface="Courier New" pitchFamily="49" charset="0"/>
              </a:rPr>
              <a:t>h_A</a:t>
            </a:r>
            <a:r>
              <a:rPr lang="en-US" sz="1400" dirty="0">
                <a:latin typeface="Courier New" pitchFamily="49" charset="0"/>
              </a:rPr>
              <a:t> and </a:t>
            </a:r>
            <a:r>
              <a:rPr lang="en-US" sz="1400" dirty="0" err="1">
                <a:latin typeface="Courier New" pitchFamily="49" charset="0"/>
              </a:rPr>
              <a:t>h_B</a:t>
            </a:r>
            <a:r>
              <a:rPr lang="en-US" sz="1400" dirty="0">
                <a:latin typeface="Courier New" pitchFamily="49" charset="0"/>
              </a:rPr>
              <a:t>, N elements</a:t>
            </a:r>
          </a:p>
          <a:p>
            <a:pPr>
              <a:buNone/>
            </a:pPr>
            <a:r>
              <a:rPr lang="en-US" sz="1400" b="1" dirty="0">
                <a:latin typeface="Courier New" pitchFamily="49" charset="0"/>
              </a:rPr>
              <a:t>	  </a:t>
            </a:r>
            <a:r>
              <a:rPr lang="en-US" sz="1400" dirty="0">
                <a:latin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vecAdd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 err="1">
                <a:latin typeface="Courier New" pitchFamily="49" charset="0"/>
              </a:rPr>
              <a:t>h_A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h_B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h_C</a:t>
            </a:r>
            <a:r>
              <a:rPr lang="en-US" sz="1400" b="1" dirty="0">
                <a:latin typeface="Courier New" pitchFamily="49" charset="0"/>
              </a:rPr>
              <a:t>, N);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429250" y="4157663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FCE9F9-2174-467D-BBB8-141CC49361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3199"/>
      </p:ext>
    </p:extLst>
  </p:cSld>
  <p:clrMapOvr>
    <a:masterClrMapping/>
  </p:clrMapOvr>
  <p:transition xmlns:p14="http://schemas.microsoft.com/office/powerpoint/2010/main" advTm="4737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125016"/>
            <a:ext cx="6515100" cy="527447"/>
          </a:xfrm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>
                <a:latin typeface="Times New Roman" charset="0"/>
              </a:rPr>
              <a:t>CUDA /OpenCL – Execution Model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742950"/>
            <a:ext cx="6457950" cy="1052513"/>
          </a:xfrm>
        </p:spPr>
        <p:txBody>
          <a:bodyPr/>
          <a:lstStyle/>
          <a:p>
            <a:pPr marL="342900" indent="-342900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>
                <a:latin typeface="Times New Roman" charset="0"/>
              </a:rPr>
              <a:t>Integrated host+device app C program</a:t>
            </a:r>
          </a:p>
          <a:p>
            <a:pPr marL="729854" lvl="1" indent="-301229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>
                <a:latin typeface="Times New Roman" charset="0"/>
              </a:rPr>
              <a:t>Serial or modestly parallel parts in </a:t>
            </a:r>
            <a:r>
              <a:rPr lang="en-US" b="1">
                <a:latin typeface="Times New Roman" charset="0"/>
              </a:rPr>
              <a:t>host </a:t>
            </a:r>
            <a:r>
              <a:rPr lang="en-US">
                <a:latin typeface="Times New Roman" charset="0"/>
              </a:rPr>
              <a:t>C code</a:t>
            </a:r>
          </a:p>
          <a:p>
            <a:pPr marL="729854" lvl="1" indent="-301229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>
                <a:latin typeface="Times New Roman" charset="0"/>
              </a:rPr>
              <a:t>Highly parallel parts in </a:t>
            </a:r>
            <a:r>
              <a:rPr lang="en-US" b="1">
                <a:latin typeface="Times New Roman" charset="0"/>
              </a:rPr>
              <a:t>device</a:t>
            </a:r>
            <a:r>
              <a:rPr lang="en-US">
                <a:latin typeface="Times New Roman" charset="0"/>
              </a:rPr>
              <a:t> SPMD kernel C code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09650" y="2243138"/>
            <a:ext cx="1696641" cy="2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169"/>
              </a:spcBef>
              <a:buClr>
                <a:srgbClr val="3333CC"/>
              </a:buClr>
            </a:pPr>
            <a:r>
              <a:rPr lang="en-US" sz="1400" b="1">
                <a:solidFill>
                  <a:srgbClr val="3333CC"/>
                </a:solidFill>
                <a:latin typeface="Arial" charset="0"/>
              </a:rPr>
              <a:t>Serial Code (host)</a:t>
            </a:r>
            <a:r>
              <a:rPr lang="ar-sa" sz="1400" b="1">
                <a:solidFill>
                  <a:srgbClr val="3333CC"/>
                </a:solidFill>
                <a:latin typeface="Arial" charset="0"/>
              </a:rPr>
              <a:t>‏</a:t>
            </a:r>
            <a:endParaRPr lang="en-US" sz="1400" b="1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3992" y="2733675"/>
            <a:ext cx="2945606" cy="765573"/>
            <a:chOff x="2817" y="2296"/>
            <a:chExt cx="2474" cy="643"/>
          </a:xfrm>
        </p:grpSpPr>
        <p:sp>
          <p:nvSpPr>
            <p:cNvPr id="23622" name="Rectangle 5"/>
            <p:cNvSpPr>
              <a:spLocks noChangeArrowheads="1"/>
            </p:cNvSpPr>
            <p:nvPr/>
          </p:nvSpPr>
          <p:spPr bwMode="auto">
            <a:xfrm>
              <a:off x="2817" y="2296"/>
              <a:ext cx="2474" cy="526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Text Box 6"/>
            <p:cNvSpPr txBox="1">
              <a:spLocks noChangeArrowheads="1"/>
            </p:cNvSpPr>
            <p:nvPr/>
          </p:nvSpPr>
          <p:spPr bwMode="auto">
            <a:xfrm>
              <a:off x="4431" y="2498"/>
              <a:ext cx="31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. . .</a:t>
              </a:r>
            </a:p>
          </p:txBody>
        </p:sp>
        <p:grpSp>
          <p:nvGrpSpPr>
            <p:cNvPr id="23624" name="Group 7"/>
            <p:cNvGrpSpPr>
              <a:grpSpLocks/>
            </p:cNvGrpSpPr>
            <p:nvPr/>
          </p:nvGrpSpPr>
          <p:grpSpPr bwMode="auto">
            <a:xfrm>
              <a:off x="2872" y="2339"/>
              <a:ext cx="489" cy="440"/>
              <a:chOff x="2872" y="2339"/>
              <a:chExt cx="489" cy="440"/>
            </a:xfrm>
          </p:grpSpPr>
          <p:sp>
            <p:nvSpPr>
              <p:cNvPr id="23667" name="Text Box 8"/>
              <p:cNvSpPr txBox="1">
                <a:spLocks noChangeArrowheads="1"/>
              </p:cNvSpPr>
              <p:nvPr/>
            </p:nvSpPr>
            <p:spPr bwMode="auto">
              <a:xfrm>
                <a:off x="2872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668" name="Group 9"/>
              <p:cNvGrpSpPr>
                <a:grpSpLocks/>
              </p:cNvGrpSpPr>
              <p:nvPr/>
            </p:nvGrpSpPr>
            <p:grpSpPr bwMode="auto">
              <a:xfrm>
                <a:off x="2920" y="2393"/>
                <a:ext cx="392" cy="332"/>
                <a:chOff x="2920" y="2393"/>
                <a:chExt cx="392" cy="332"/>
              </a:xfrm>
            </p:grpSpPr>
            <p:sp>
              <p:nvSpPr>
                <p:cNvPr id="23669" name="Freeform 10"/>
                <p:cNvSpPr>
                  <a:spLocks/>
                </p:cNvSpPr>
                <p:nvPr/>
              </p:nvSpPr>
              <p:spPr bwMode="auto">
                <a:xfrm>
                  <a:off x="29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0" name="Freeform 11"/>
                <p:cNvSpPr>
                  <a:spLocks/>
                </p:cNvSpPr>
                <p:nvPr/>
              </p:nvSpPr>
              <p:spPr bwMode="auto">
                <a:xfrm>
                  <a:off x="2955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1" name="Freeform 12"/>
                <p:cNvSpPr>
                  <a:spLocks/>
                </p:cNvSpPr>
                <p:nvPr/>
              </p:nvSpPr>
              <p:spPr bwMode="auto">
                <a:xfrm>
                  <a:off x="2986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2" name="Freeform 13"/>
                <p:cNvSpPr>
                  <a:spLocks/>
                </p:cNvSpPr>
                <p:nvPr/>
              </p:nvSpPr>
              <p:spPr bwMode="auto">
                <a:xfrm>
                  <a:off x="301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3" name="Freeform 14"/>
                <p:cNvSpPr>
                  <a:spLocks/>
                </p:cNvSpPr>
                <p:nvPr/>
              </p:nvSpPr>
              <p:spPr bwMode="auto">
                <a:xfrm>
                  <a:off x="305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4" name="Freeform 15"/>
                <p:cNvSpPr>
                  <a:spLocks/>
                </p:cNvSpPr>
                <p:nvPr/>
              </p:nvSpPr>
              <p:spPr bwMode="auto">
                <a:xfrm>
                  <a:off x="3083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Freeform 16"/>
                <p:cNvSpPr>
                  <a:spLocks/>
                </p:cNvSpPr>
                <p:nvPr/>
              </p:nvSpPr>
              <p:spPr bwMode="auto">
                <a:xfrm>
                  <a:off x="311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Freeform 17"/>
                <p:cNvSpPr>
                  <a:spLocks/>
                </p:cNvSpPr>
                <p:nvPr/>
              </p:nvSpPr>
              <p:spPr bwMode="auto">
                <a:xfrm>
                  <a:off x="314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Freeform 18"/>
                <p:cNvSpPr>
                  <a:spLocks/>
                </p:cNvSpPr>
                <p:nvPr/>
              </p:nvSpPr>
              <p:spPr bwMode="auto">
                <a:xfrm>
                  <a:off x="317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8" name="Freeform 19"/>
                <p:cNvSpPr>
                  <a:spLocks/>
                </p:cNvSpPr>
                <p:nvPr/>
              </p:nvSpPr>
              <p:spPr bwMode="auto">
                <a:xfrm>
                  <a:off x="321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9" name="Freeform 20"/>
                <p:cNvSpPr>
                  <a:spLocks/>
                </p:cNvSpPr>
                <p:nvPr/>
              </p:nvSpPr>
              <p:spPr bwMode="auto">
                <a:xfrm>
                  <a:off x="324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5" name="Group 21"/>
            <p:cNvGrpSpPr>
              <a:grpSpLocks/>
            </p:cNvGrpSpPr>
            <p:nvPr/>
          </p:nvGrpSpPr>
          <p:grpSpPr bwMode="auto">
            <a:xfrm>
              <a:off x="3406" y="2339"/>
              <a:ext cx="489" cy="440"/>
              <a:chOff x="3406" y="2339"/>
              <a:chExt cx="489" cy="440"/>
            </a:xfrm>
          </p:grpSpPr>
          <p:sp>
            <p:nvSpPr>
              <p:cNvPr id="23654" name="Text Box 22"/>
              <p:cNvSpPr txBox="1">
                <a:spLocks noChangeArrowheads="1"/>
              </p:cNvSpPr>
              <p:nvPr/>
            </p:nvSpPr>
            <p:spPr bwMode="auto">
              <a:xfrm>
                <a:off x="340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655" name="Group 23"/>
              <p:cNvGrpSpPr>
                <a:grpSpLocks/>
              </p:cNvGrpSpPr>
              <p:nvPr/>
            </p:nvGrpSpPr>
            <p:grpSpPr bwMode="auto">
              <a:xfrm>
                <a:off x="3454" y="2393"/>
                <a:ext cx="392" cy="332"/>
                <a:chOff x="3454" y="2393"/>
                <a:chExt cx="392" cy="332"/>
              </a:xfrm>
            </p:grpSpPr>
            <p:sp>
              <p:nvSpPr>
                <p:cNvPr id="23656" name="Freeform 24"/>
                <p:cNvSpPr>
                  <a:spLocks/>
                </p:cNvSpPr>
                <p:nvPr/>
              </p:nvSpPr>
              <p:spPr bwMode="auto">
                <a:xfrm>
                  <a:off x="345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7" name="Freeform 25"/>
                <p:cNvSpPr>
                  <a:spLocks/>
                </p:cNvSpPr>
                <p:nvPr/>
              </p:nvSpPr>
              <p:spPr bwMode="auto">
                <a:xfrm>
                  <a:off x="348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8" name="Freeform 26"/>
                <p:cNvSpPr>
                  <a:spLocks/>
                </p:cNvSpPr>
                <p:nvPr/>
              </p:nvSpPr>
              <p:spPr bwMode="auto">
                <a:xfrm>
                  <a:off x="35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9" name="Freeform 27"/>
                <p:cNvSpPr>
                  <a:spLocks/>
                </p:cNvSpPr>
                <p:nvPr/>
              </p:nvSpPr>
              <p:spPr bwMode="auto">
                <a:xfrm>
                  <a:off x="355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0" name="Freeform 28"/>
                <p:cNvSpPr>
                  <a:spLocks/>
                </p:cNvSpPr>
                <p:nvPr/>
              </p:nvSpPr>
              <p:spPr bwMode="auto">
                <a:xfrm>
                  <a:off x="35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1" name="Freeform 29"/>
                <p:cNvSpPr>
                  <a:spLocks/>
                </p:cNvSpPr>
                <p:nvPr/>
              </p:nvSpPr>
              <p:spPr bwMode="auto">
                <a:xfrm>
                  <a:off x="361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2" name="Freeform 30"/>
                <p:cNvSpPr>
                  <a:spLocks/>
                </p:cNvSpPr>
                <p:nvPr/>
              </p:nvSpPr>
              <p:spPr bwMode="auto">
                <a:xfrm>
                  <a:off x="36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3" name="Freeform 31"/>
                <p:cNvSpPr>
                  <a:spLocks/>
                </p:cNvSpPr>
                <p:nvPr/>
              </p:nvSpPr>
              <p:spPr bwMode="auto">
                <a:xfrm>
                  <a:off x="368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4" name="Freeform 32"/>
                <p:cNvSpPr>
                  <a:spLocks/>
                </p:cNvSpPr>
                <p:nvPr/>
              </p:nvSpPr>
              <p:spPr bwMode="auto">
                <a:xfrm>
                  <a:off x="371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5" name="Freeform 33"/>
                <p:cNvSpPr>
                  <a:spLocks/>
                </p:cNvSpPr>
                <p:nvPr/>
              </p:nvSpPr>
              <p:spPr bwMode="auto">
                <a:xfrm>
                  <a:off x="374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6" name="Freeform 34"/>
                <p:cNvSpPr>
                  <a:spLocks/>
                </p:cNvSpPr>
                <p:nvPr/>
              </p:nvSpPr>
              <p:spPr bwMode="auto">
                <a:xfrm>
                  <a:off x="377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6" name="Group 35"/>
            <p:cNvGrpSpPr>
              <a:grpSpLocks/>
            </p:cNvGrpSpPr>
            <p:nvPr/>
          </p:nvGrpSpPr>
          <p:grpSpPr bwMode="auto">
            <a:xfrm>
              <a:off x="4746" y="2339"/>
              <a:ext cx="489" cy="440"/>
              <a:chOff x="4746" y="2339"/>
              <a:chExt cx="489" cy="440"/>
            </a:xfrm>
          </p:grpSpPr>
          <p:sp>
            <p:nvSpPr>
              <p:cNvPr id="23641" name="Text Box 36"/>
              <p:cNvSpPr txBox="1">
                <a:spLocks noChangeArrowheads="1"/>
              </p:cNvSpPr>
              <p:nvPr/>
            </p:nvSpPr>
            <p:spPr bwMode="auto">
              <a:xfrm>
                <a:off x="474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642" name="Group 37"/>
              <p:cNvGrpSpPr>
                <a:grpSpLocks/>
              </p:cNvGrpSpPr>
              <p:nvPr/>
            </p:nvGrpSpPr>
            <p:grpSpPr bwMode="auto">
              <a:xfrm>
                <a:off x="4794" y="2393"/>
                <a:ext cx="392" cy="332"/>
                <a:chOff x="4794" y="2393"/>
                <a:chExt cx="392" cy="332"/>
              </a:xfrm>
            </p:grpSpPr>
            <p:sp>
              <p:nvSpPr>
                <p:cNvPr id="23643" name="Freeform 38"/>
                <p:cNvSpPr>
                  <a:spLocks/>
                </p:cNvSpPr>
                <p:nvPr/>
              </p:nvSpPr>
              <p:spPr bwMode="auto">
                <a:xfrm>
                  <a:off x="479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Freeform 39"/>
                <p:cNvSpPr>
                  <a:spLocks/>
                </p:cNvSpPr>
                <p:nvPr/>
              </p:nvSpPr>
              <p:spPr bwMode="auto">
                <a:xfrm>
                  <a:off x="482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5" name="Freeform 40"/>
                <p:cNvSpPr>
                  <a:spLocks/>
                </p:cNvSpPr>
                <p:nvPr/>
              </p:nvSpPr>
              <p:spPr bwMode="auto">
                <a:xfrm>
                  <a:off x="486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6" name="Freeform 41"/>
                <p:cNvSpPr>
                  <a:spLocks/>
                </p:cNvSpPr>
                <p:nvPr/>
              </p:nvSpPr>
              <p:spPr bwMode="auto">
                <a:xfrm>
                  <a:off x="489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7" name="Freeform 42"/>
                <p:cNvSpPr>
                  <a:spLocks/>
                </p:cNvSpPr>
                <p:nvPr/>
              </p:nvSpPr>
              <p:spPr bwMode="auto">
                <a:xfrm>
                  <a:off x="492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8" name="Freeform 43"/>
                <p:cNvSpPr>
                  <a:spLocks/>
                </p:cNvSpPr>
                <p:nvPr/>
              </p:nvSpPr>
              <p:spPr bwMode="auto">
                <a:xfrm>
                  <a:off x="495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9" name="Freeform 44"/>
                <p:cNvSpPr>
                  <a:spLocks/>
                </p:cNvSpPr>
                <p:nvPr/>
              </p:nvSpPr>
              <p:spPr bwMode="auto">
                <a:xfrm>
                  <a:off x="49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0" name="Freeform 45"/>
                <p:cNvSpPr>
                  <a:spLocks/>
                </p:cNvSpPr>
                <p:nvPr/>
              </p:nvSpPr>
              <p:spPr bwMode="auto">
                <a:xfrm>
                  <a:off x="50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1" name="Freeform 46"/>
                <p:cNvSpPr>
                  <a:spLocks/>
                </p:cNvSpPr>
                <p:nvPr/>
              </p:nvSpPr>
              <p:spPr bwMode="auto">
                <a:xfrm>
                  <a:off x="50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2" name="Freeform 47"/>
                <p:cNvSpPr>
                  <a:spLocks/>
                </p:cNvSpPr>
                <p:nvPr/>
              </p:nvSpPr>
              <p:spPr bwMode="auto">
                <a:xfrm>
                  <a:off x="50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3" name="Freeform 48"/>
                <p:cNvSpPr>
                  <a:spLocks/>
                </p:cNvSpPr>
                <p:nvPr/>
              </p:nvSpPr>
              <p:spPr bwMode="auto">
                <a:xfrm>
                  <a:off x="51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7" name="Group 49"/>
            <p:cNvGrpSpPr>
              <a:grpSpLocks/>
            </p:cNvGrpSpPr>
            <p:nvPr/>
          </p:nvGrpSpPr>
          <p:grpSpPr bwMode="auto">
            <a:xfrm>
              <a:off x="3942" y="2339"/>
              <a:ext cx="488" cy="440"/>
              <a:chOff x="3942" y="2339"/>
              <a:chExt cx="488" cy="440"/>
            </a:xfrm>
          </p:grpSpPr>
          <p:sp>
            <p:nvSpPr>
              <p:cNvPr id="23628" name="Text Box 50"/>
              <p:cNvSpPr txBox="1">
                <a:spLocks noChangeArrowheads="1"/>
              </p:cNvSpPr>
              <p:nvPr/>
            </p:nvSpPr>
            <p:spPr bwMode="auto">
              <a:xfrm>
                <a:off x="3942" y="233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629" name="Group 51"/>
              <p:cNvGrpSpPr>
                <a:grpSpLocks/>
              </p:cNvGrpSpPr>
              <p:nvPr/>
            </p:nvGrpSpPr>
            <p:grpSpPr bwMode="auto">
              <a:xfrm>
                <a:off x="3990" y="2393"/>
                <a:ext cx="391" cy="332"/>
                <a:chOff x="3990" y="2393"/>
                <a:chExt cx="391" cy="332"/>
              </a:xfrm>
            </p:grpSpPr>
            <p:sp>
              <p:nvSpPr>
                <p:cNvPr id="23630" name="Freeform 52"/>
                <p:cNvSpPr>
                  <a:spLocks/>
                </p:cNvSpPr>
                <p:nvPr/>
              </p:nvSpPr>
              <p:spPr bwMode="auto">
                <a:xfrm>
                  <a:off x="399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1" name="Freeform 53"/>
                <p:cNvSpPr>
                  <a:spLocks/>
                </p:cNvSpPr>
                <p:nvPr/>
              </p:nvSpPr>
              <p:spPr bwMode="auto">
                <a:xfrm>
                  <a:off x="4025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2" name="Freeform 54"/>
                <p:cNvSpPr>
                  <a:spLocks/>
                </p:cNvSpPr>
                <p:nvPr/>
              </p:nvSpPr>
              <p:spPr bwMode="auto">
                <a:xfrm>
                  <a:off x="405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3" name="Freeform 55"/>
                <p:cNvSpPr>
                  <a:spLocks/>
                </p:cNvSpPr>
                <p:nvPr/>
              </p:nvSpPr>
              <p:spPr bwMode="auto">
                <a:xfrm>
                  <a:off x="40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Freeform 56"/>
                <p:cNvSpPr>
                  <a:spLocks/>
                </p:cNvSpPr>
                <p:nvPr/>
              </p:nvSpPr>
              <p:spPr bwMode="auto">
                <a:xfrm>
                  <a:off x="41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Freeform 57"/>
                <p:cNvSpPr>
                  <a:spLocks/>
                </p:cNvSpPr>
                <p:nvPr/>
              </p:nvSpPr>
              <p:spPr bwMode="auto">
                <a:xfrm>
                  <a:off x="41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Freeform 58"/>
                <p:cNvSpPr>
                  <a:spLocks/>
                </p:cNvSpPr>
                <p:nvPr/>
              </p:nvSpPr>
              <p:spPr bwMode="auto">
                <a:xfrm>
                  <a:off x="41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7" name="Freeform 59"/>
                <p:cNvSpPr>
                  <a:spLocks/>
                </p:cNvSpPr>
                <p:nvPr/>
              </p:nvSpPr>
              <p:spPr bwMode="auto">
                <a:xfrm>
                  <a:off x="42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Freeform 60"/>
                <p:cNvSpPr>
                  <a:spLocks/>
                </p:cNvSpPr>
                <p:nvPr/>
              </p:nvSpPr>
              <p:spPr bwMode="auto">
                <a:xfrm>
                  <a:off x="42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9" name="Freeform 61"/>
                <p:cNvSpPr>
                  <a:spLocks/>
                </p:cNvSpPr>
                <p:nvPr/>
              </p:nvSpPr>
              <p:spPr bwMode="auto">
                <a:xfrm>
                  <a:off x="4280" y="2393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0" name="Freeform 62"/>
                <p:cNvSpPr>
                  <a:spLocks/>
                </p:cNvSpPr>
                <p:nvPr/>
              </p:nvSpPr>
              <p:spPr bwMode="auto">
                <a:xfrm>
                  <a:off x="4311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557" name="Group 63"/>
          <p:cNvGrpSpPr>
            <a:grpSpLocks/>
          </p:cNvGrpSpPr>
          <p:nvPr/>
        </p:nvGrpSpPr>
        <p:grpSpPr bwMode="auto">
          <a:xfrm>
            <a:off x="3353992" y="4174333"/>
            <a:ext cx="2945606" cy="625079"/>
            <a:chOff x="2817" y="3506"/>
            <a:chExt cx="2474" cy="525"/>
          </a:xfrm>
        </p:grpSpPr>
        <p:sp>
          <p:nvSpPr>
            <p:cNvPr id="23564" name="Rectangle 64"/>
            <p:cNvSpPr>
              <a:spLocks noChangeArrowheads="1"/>
            </p:cNvSpPr>
            <p:nvPr/>
          </p:nvSpPr>
          <p:spPr bwMode="auto">
            <a:xfrm>
              <a:off x="2817" y="3506"/>
              <a:ext cx="2474" cy="525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Text Box 65"/>
            <p:cNvSpPr txBox="1">
              <a:spLocks noChangeArrowheads="1"/>
            </p:cNvSpPr>
            <p:nvPr/>
          </p:nvSpPr>
          <p:spPr bwMode="auto">
            <a:xfrm>
              <a:off x="4407" y="3708"/>
              <a:ext cx="36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ＭＳ Ｐゴシック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. . .</a:t>
              </a:r>
            </a:p>
          </p:txBody>
        </p:sp>
        <p:grpSp>
          <p:nvGrpSpPr>
            <p:cNvPr id="23566" name="Group 66"/>
            <p:cNvGrpSpPr>
              <a:grpSpLocks/>
            </p:cNvGrpSpPr>
            <p:nvPr/>
          </p:nvGrpSpPr>
          <p:grpSpPr bwMode="auto">
            <a:xfrm>
              <a:off x="2872" y="3549"/>
              <a:ext cx="489" cy="440"/>
              <a:chOff x="2872" y="3549"/>
              <a:chExt cx="489" cy="440"/>
            </a:xfrm>
          </p:grpSpPr>
          <p:sp>
            <p:nvSpPr>
              <p:cNvPr id="23609" name="Text Box 67"/>
              <p:cNvSpPr txBox="1">
                <a:spLocks noChangeArrowheads="1"/>
              </p:cNvSpPr>
              <p:nvPr/>
            </p:nvSpPr>
            <p:spPr bwMode="auto">
              <a:xfrm>
                <a:off x="2872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610" name="Group 68"/>
              <p:cNvGrpSpPr>
                <a:grpSpLocks/>
              </p:cNvGrpSpPr>
              <p:nvPr/>
            </p:nvGrpSpPr>
            <p:grpSpPr bwMode="auto">
              <a:xfrm>
                <a:off x="2920" y="3602"/>
                <a:ext cx="392" cy="332"/>
                <a:chOff x="2920" y="3602"/>
                <a:chExt cx="392" cy="332"/>
              </a:xfrm>
            </p:grpSpPr>
            <p:sp>
              <p:nvSpPr>
                <p:cNvPr id="23611" name="Freeform 69"/>
                <p:cNvSpPr>
                  <a:spLocks/>
                </p:cNvSpPr>
                <p:nvPr/>
              </p:nvSpPr>
              <p:spPr bwMode="auto">
                <a:xfrm>
                  <a:off x="29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2" name="Freeform 70"/>
                <p:cNvSpPr>
                  <a:spLocks/>
                </p:cNvSpPr>
                <p:nvPr/>
              </p:nvSpPr>
              <p:spPr bwMode="auto">
                <a:xfrm>
                  <a:off x="2955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3" name="Freeform 71"/>
                <p:cNvSpPr>
                  <a:spLocks/>
                </p:cNvSpPr>
                <p:nvPr/>
              </p:nvSpPr>
              <p:spPr bwMode="auto">
                <a:xfrm>
                  <a:off x="2986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4" name="Freeform 72"/>
                <p:cNvSpPr>
                  <a:spLocks/>
                </p:cNvSpPr>
                <p:nvPr/>
              </p:nvSpPr>
              <p:spPr bwMode="auto">
                <a:xfrm>
                  <a:off x="301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5" name="Freeform 73"/>
                <p:cNvSpPr>
                  <a:spLocks/>
                </p:cNvSpPr>
                <p:nvPr/>
              </p:nvSpPr>
              <p:spPr bwMode="auto">
                <a:xfrm>
                  <a:off x="305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6" name="Freeform 74"/>
                <p:cNvSpPr>
                  <a:spLocks/>
                </p:cNvSpPr>
                <p:nvPr/>
              </p:nvSpPr>
              <p:spPr bwMode="auto">
                <a:xfrm>
                  <a:off x="3083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7" name="Freeform 75"/>
                <p:cNvSpPr>
                  <a:spLocks/>
                </p:cNvSpPr>
                <p:nvPr/>
              </p:nvSpPr>
              <p:spPr bwMode="auto">
                <a:xfrm>
                  <a:off x="311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8" name="Freeform 76"/>
                <p:cNvSpPr>
                  <a:spLocks/>
                </p:cNvSpPr>
                <p:nvPr/>
              </p:nvSpPr>
              <p:spPr bwMode="auto">
                <a:xfrm>
                  <a:off x="314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9" name="Freeform 77"/>
                <p:cNvSpPr>
                  <a:spLocks/>
                </p:cNvSpPr>
                <p:nvPr/>
              </p:nvSpPr>
              <p:spPr bwMode="auto">
                <a:xfrm>
                  <a:off x="317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0" name="Freeform 78"/>
                <p:cNvSpPr>
                  <a:spLocks/>
                </p:cNvSpPr>
                <p:nvPr/>
              </p:nvSpPr>
              <p:spPr bwMode="auto">
                <a:xfrm>
                  <a:off x="321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1" name="Freeform 79"/>
                <p:cNvSpPr>
                  <a:spLocks/>
                </p:cNvSpPr>
                <p:nvPr/>
              </p:nvSpPr>
              <p:spPr bwMode="auto">
                <a:xfrm>
                  <a:off x="324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7" name="Group 80"/>
            <p:cNvGrpSpPr>
              <a:grpSpLocks/>
            </p:cNvGrpSpPr>
            <p:nvPr/>
          </p:nvGrpSpPr>
          <p:grpSpPr bwMode="auto">
            <a:xfrm>
              <a:off x="3406" y="3549"/>
              <a:ext cx="489" cy="440"/>
              <a:chOff x="3406" y="3549"/>
              <a:chExt cx="489" cy="440"/>
            </a:xfrm>
          </p:grpSpPr>
          <p:sp>
            <p:nvSpPr>
              <p:cNvPr id="23596" name="Text Box 81"/>
              <p:cNvSpPr txBox="1">
                <a:spLocks noChangeArrowheads="1"/>
              </p:cNvSpPr>
              <p:nvPr/>
            </p:nvSpPr>
            <p:spPr bwMode="auto">
              <a:xfrm>
                <a:off x="340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597" name="Group 82"/>
              <p:cNvGrpSpPr>
                <a:grpSpLocks/>
              </p:cNvGrpSpPr>
              <p:nvPr/>
            </p:nvGrpSpPr>
            <p:grpSpPr bwMode="auto">
              <a:xfrm>
                <a:off x="3454" y="3602"/>
                <a:ext cx="392" cy="332"/>
                <a:chOff x="3454" y="3602"/>
                <a:chExt cx="392" cy="332"/>
              </a:xfrm>
            </p:grpSpPr>
            <p:sp>
              <p:nvSpPr>
                <p:cNvPr id="23598" name="Freeform 83"/>
                <p:cNvSpPr>
                  <a:spLocks/>
                </p:cNvSpPr>
                <p:nvPr/>
              </p:nvSpPr>
              <p:spPr bwMode="auto">
                <a:xfrm>
                  <a:off x="345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9" name="Freeform 84"/>
                <p:cNvSpPr>
                  <a:spLocks/>
                </p:cNvSpPr>
                <p:nvPr/>
              </p:nvSpPr>
              <p:spPr bwMode="auto">
                <a:xfrm>
                  <a:off x="348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0" name="Freeform 85"/>
                <p:cNvSpPr>
                  <a:spLocks/>
                </p:cNvSpPr>
                <p:nvPr/>
              </p:nvSpPr>
              <p:spPr bwMode="auto">
                <a:xfrm>
                  <a:off x="35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Freeform 86"/>
                <p:cNvSpPr>
                  <a:spLocks/>
                </p:cNvSpPr>
                <p:nvPr/>
              </p:nvSpPr>
              <p:spPr bwMode="auto">
                <a:xfrm>
                  <a:off x="355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Freeform 87"/>
                <p:cNvSpPr>
                  <a:spLocks/>
                </p:cNvSpPr>
                <p:nvPr/>
              </p:nvSpPr>
              <p:spPr bwMode="auto">
                <a:xfrm>
                  <a:off x="35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Freeform 88"/>
                <p:cNvSpPr>
                  <a:spLocks/>
                </p:cNvSpPr>
                <p:nvPr/>
              </p:nvSpPr>
              <p:spPr bwMode="auto">
                <a:xfrm>
                  <a:off x="361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4" name="Freeform 89"/>
                <p:cNvSpPr>
                  <a:spLocks/>
                </p:cNvSpPr>
                <p:nvPr/>
              </p:nvSpPr>
              <p:spPr bwMode="auto">
                <a:xfrm>
                  <a:off x="36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5" name="Freeform 90"/>
                <p:cNvSpPr>
                  <a:spLocks/>
                </p:cNvSpPr>
                <p:nvPr/>
              </p:nvSpPr>
              <p:spPr bwMode="auto">
                <a:xfrm>
                  <a:off x="368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6" name="Freeform 91"/>
                <p:cNvSpPr>
                  <a:spLocks/>
                </p:cNvSpPr>
                <p:nvPr/>
              </p:nvSpPr>
              <p:spPr bwMode="auto">
                <a:xfrm>
                  <a:off x="371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7" name="Freeform 92"/>
                <p:cNvSpPr>
                  <a:spLocks/>
                </p:cNvSpPr>
                <p:nvPr/>
              </p:nvSpPr>
              <p:spPr bwMode="auto">
                <a:xfrm>
                  <a:off x="374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8" name="Freeform 93"/>
                <p:cNvSpPr>
                  <a:spLocks/>
                </p:cNvSpPr>
                <p:nvPr/>
              </p:nvSpPr>
              <p:spPr bwMode="auto">
                <a:xfrm>
                  <a:off x="377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8" name="Group 94"/>
            <p:cNvGrpSpPr>
              <a:grpSpLocks/>
            </p:cNvGrpSpPr>
            <p:nvPr/>
          </p:nvGrpSpPr>
          <p:grpSpPr bwMode="auto">
            <a:xfrm>
              <a:off x="4746" y="3549"/>
              <a:ext cx="489" cy="440"/>
              <a:chOff x="4746" y="3549"/>
              <a:chExt cx="489" cy="440"/>
            </a:xfrm>
          </p:grpSpPr>
          <p:sp>
            <p:nvSpPr>
              <p:cNvPr id="23583" name="Text Box 95"/>
              <p:cNvSpPr txBox="1">
                <a:spLocks noChangeArrowheads="1"/>
              </p:cNvSpPr>
              <p:nvPr/>
            </p:nvSpPr>
            <p:spPr bwMode="auto">
              <a:xfrm>
                <a:off x="474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584" name="Group 96"/>
              <p:cNvGrpSpPr>
                <a:grpSpLocks/>
              </p:cNvGrpSpPr>
              <p:nvPr/>
            </p:nvGrpSpPr>
            <p:grpSpPr bwMode="auto">
              <a:xfrm>
                <a:off x="4794" y="3602"/>
                <a:ext cx="392" cy="332"/>
                <a:chOff x="4794" y="3602"/>
                <a:chExt cx="392" cy="332"/>
              </a:xfrm>
            </p:grpSpPr>
            <p:sp>
              <p:nvSpPr>
                <p:cNvPr id="23585" name="Freeform 97"/>
                <p:cNvSpPr>
                  <a:spLocks/>
                </p:cNvSpPr>
                <p:nvPr/>
              </p:nvSpPr>
              <p:spPr bwMode="auto">
                <a:xfrm>
                  <a:off x="479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6" name="Freeform 98"/>
                <p:cNvSpPr>
                  <a:spLocks/>
                </p:cNvSpPr>
                <p:nvPr/>
              </p:nvSpPr>
              <p:spPr bwMode="auto">
                <a:xfrm>
                  <a:off x="482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7" name="Freeform 99"/>
                <p:cNvSpPr>
                  <a:spLocks/>
                </p:cNvSpPr>
                <p:nvPr/>
              </p:nvSpPr>
              <p:spPr bwMode="auto">
                <a:xfrm>
                  <a:off x="486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8" name="Freeform 100"/>
                <p:cNvSpPr>
                  <a:spLocks/>
                </p:cNvSpPr>
                <p:nvPr/>
              </p:nvSpPr>
              <p:spPr bwMode="auto">
                <a:xfrm>
                  <a:off x="489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9" name="Freeform 101"/>
                <p:cNvSpPr>
                  <a:spLocks/>
                </p:cNvSpPr>
                <p:nvPr/>
              </p:nvSpPr>
              <p:spPr bwMode="auto">
                <a:xfrm>
                  <a:off x="492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0" name="Freeform 102"/>
                <p:cNvSpPr>
                  <a:spLocks/>
                </p:cNvSpPr>
                <p:nvPr/>
              </p:nvSpPr>
              <p:spPr bwMode="auto">
                <a:xfrm>
                  <a:off x="495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1" name="Freeform 103"/>
                <p:cNvSpPr>
                  <a:spLocks/>
                </p:cNvSpPr>
                <p:nvPr/>
              </p:nvSpPr>
              <p:spPr bwMode="auto">
                <a:xfrm>
                  <a:off x="49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2" name="Freeform 104"/>
                <p:cNvSpPr>
                  <a:spLocks/>
                </p:cNvSpPr>
                <p:nvPr/>
              </p:nvSpPr>
              <p:spPr bwMode="auto">
                <a:xfrm>
                  <a:off x="50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3" name="Freeform 105"/>
                <p:cNvSpPr>
                  <a:spLocks/>
                </p:cNvSpPr>
                <p:nvPr/>
              </p:nvSpPr>
              <p:spPr bwMode="auto">
                <a:xfrm>
                  <a:off x="50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4" name="Freeform 106"/>
                <p:cNvSpPr>
                  <a:spLocks/>
                </p:cNvSpPr>
                <p:nvPr/>
              </p:nvSpPr>
              <p:spPr bwMode="auto">
                <a:xfrm>
                  <a:off x="50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5" name="Freeform 107"/>
                <p:cNvSpPr>
                  <a:spLocks/>
                </p:cNvSpPr>
                <p:nvPr/>
              </p:nvSpPr>
              <p:spPr bwMode="auto">
                <a:xfrm>
                  <a:off x="51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9" name="Group 108"/>
            <p:cNvGrpSpPr>
              <a:grpSpLocks/>
            </p:cNvGrpSpPr>
            <p:nvPr/>
          </p:nvGrpSpPr>
          <p:grpSpPr bwMode="auto">
            <a:xfrm>
              <a:off x="3942" y="3549"/>
              <a:ext cx="488" cy="440"/>
              <a:chOff x="3942" y="3549"/>
              <a:chExt cx="488" cy="440"/>
            </a:xfrm>
          </p:grpSpPr>
          <p:sp>
            <p:nvSpPr>
              <p:cNvPr id="23570" name="Text Box 109"/>
              <p:cNvSpPr txBox="1">
                <a:spLocks noChangeArrowheads="1"/>
              </p:cNvSpPr>
              <p:nvPr/>
            </p:nvSpPr>
            <p:spPr bwMode="auto">
              <a:xfrm>
                <a:off x="3942" y="354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grpSp>
            <p:nvGrpSpPr>
              <p:cNvPr id="23571" name="Group 110"/>
              <p:cNvGrpSpPr>
                <a:grpSpLocks/>
              </p:cNvGrpSpPr>
              <p:nvPr/>
            </p:nvGrpSpPr>
            <p:grpSpPr bwMode="auto">
              <a:xfrm>
                <a:off x="3990" y="3602"/>
                <a:ext cx="391" cy="332"/>
                <a:chOff x="3990" y="3602"/>
                <a:chExt cx="391" cy="332"/>
              </a:xfrm>
            </p:grpSpPr>
            <p:sp>
              <p:nvSpPr>
                <p:cNvPr id="23572" name="Freeform 111"/>
                <p:cNvSpPr>
                  <a:spLocks/>
                </p:cNvSpPr>
                <p:nvPr/>
              </p:nvSpPr>
              <p:spPr bwMode="auto">
                <a:xfrm>
                  <a:off x="399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3" name="Freeform 112"/>
                <p:cNvSpPr>
                  <a:spLocks/>
                </p:cNvSpPr>
                <p:nvPr/>
              </p:nvSpPr>
              <p:spPr bwMode="auto">
                <a:xfrm>
                  <a:off x="4025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4" name="Freeform 113"/>
                <p:cNvSpPr>
                  <a:spLocks/>
                </p:cNvSpPr>
                <p:nvPr/>
              </p:nvSpPr>
              <p:spPr bwMode="auto">
                <a:xfrm>
                  <a:off x="405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5" name="Freeform 114"/>
                <p:cNvSpPr>
                  <a:spLocks/>
                </p:cNvSpPr>
                <p:nvPr/>
              </p:nvSpPr>
              <p:spPr bwMode="auto">
                <a:xfrm>
                  <a:off x="40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6" name="Freeform 115"/>
                <p:cNvSpPr>
                  <a:spLocks/>
                </p:cNvSpPr>
                <p:nvPr/>
              </p:nvSpPr>
              <p:spPr bwMode="auto">
                <a:xfrm>
                  <a:off x="41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7" name="Freeform 116"/>
                <p:cNvSpPr>
                  <a:spLocks/>
                </p:cNvSpPr>
                <p:nvPr/>
              </p:nvSpPr>
              <p:spPr bwMode="auto">
                <a:xfrm>
                  <a:off x="41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Freeform 117"/>
                <p:cNvSpPr>
                  <a:spLocks/>
                </p:cNvSpPr>
                <p:nvPr/>
              </p:nvSpPr>
              <p:spPr bwMode="auto">
                <a:xfrm>
                  <a:off x="41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9" name="Freeform 118"/>
                <p:cNvSpPr>
                  <a:spLocks/>
                </p:cNvSpPr>
                <p:nvPr/>
              </p:nvSpPr>
              <p:spPr bwMode="auto">
                <a:xfrm>
                  <a:off x="42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0" name="Freeform 119"/>
                <p:cNvSpPr>
                  <a:spLocks/>
                </p:cNvSpPr>
                <p:nvPr/>
              </p:nvSpPr>
              <p:spPr bwMode="auto">
                <a:xfrm>
                  <a:off x="42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1" name="Freeform 120"/>
                <p:cNvSpPr>
                  <a:spLocks/>
                </p:cNvSpPr>
                <p:nvPr/>
              </p:nvSpPr>
              <p:spPr bwMode="auto">
                <a:xfrm>
                  <a:off x="4280" y="3602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2" name="Freeform 121"/>
                <p:cNvSpPr>
                  <a:spLocks/>
                </p:cNvSpPr>
                <p:nvPr/>
              </p:nvSpPr>
              <p:spPr bwMode="auto">
                <a:xfrm>
                  <a:off x="4311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58" name="Text Box 122"/>
          <p:cNvSpPr txBox="1">
            <a:spLocks noChangeArrowheads="1"/>
          </p:cNvSpPr>
          <p:nvPr/>
        </p:nvSpPr>
        <p:spPr bwMode="auto">
          <a:xfrm>
            <a:off x="409575" y="2786063"/>
            <a:ext cx="2895600" cy="48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Parallel Kernel (device)</a:t>
            </a:r>
            <a:r>
              <a:rPr lang="ar-sa" sz="1200" b="1" dirty="0">
                <a:solidFill>
                  <a:srgbClr val="00CC00"/>
                </a:solidFill>
                <a:latin typeface="Arial" charset="0"/>
              </a:rPr>
              <a:t>‏</a:t>
            </a:r>
            <a:endParaRPr lang="en-US" sz="1200" b="1" dirty="0">
              <a:solidFill>
                <a:srgbClr val="00CC00"/>
              </a:solidFill>
              <a:latin typeface="Arial" charset="0"/>
            </a:endParaRPr>
          </a:p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KernelA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&lt;&lt;&lt; </a:t>
            </a: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nBlk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, </a:t>
            </a: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nTid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 &gt;&gt;&gt;(</a:t>
            </a: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args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);</a:t>
            </a:r>
          </a:p>
        </p:txBody>
      </p:sp>
      <p:sp>
        <p:nvSpPr>
          <p:cNvPr id="23559" name="Freeform 123"/>
          <p:cNvSpPr>
            <a:spLocks/>
          </p:cNvSpPr>
          <p:nvPr/>
        </p:nvSpPr>
        <p:spPr bwMode="auto">
          <a:xfrm>
            <a:off x="4799410" y="2062162"/>
            <a:ext cx="54769" cy="606029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23560" name="Text Box 124"/>
          <p:cNvSpPr txBox="1">
            <a:spLocks noChangeArrowheads="1"/>
          </p:cNvSpPr>
          <p:nvPr/>
        </p:nvSpPr>
        <p:spPr bwMode="auto">
          <a:xfrm>
            <a:off x="997743" y="3673079"/>
            <a:ext cx="1720454" cy="2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169"/>
              </a:spcBef>
              <a:buClr>
                <a:srgbClr val="3333CC"/>
              </a:buClr>
            </a:pPr>
            <a:r>
              <a:rPr lang="en-US" sz="1400" b="1">
                <a:solidFill>
                  <a:srgbClr val="3333CC"/>
                </a:solidFill>
                <a:latin typeface="Arial" charset="0"/>
              </a:rPr>
              <a:t>Serial Code (host)</a:t>
            </a:r>
            <a:r>
              <a:rPr lang="ar-sa" sz="1400" b="1">
                <a:solidFill>
                  <a:srgbClr val="3333CC"/>
                </a:solidFill>
                <a:latin typeface="Arial" charset="0"/>
              </a:rPr>
              <a:t>‏</a:t>
            </a:r>
            <a:endParaRPr lang="en-US" sz="1400" b="1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3561" name="Freeform 125"/>
          <p:cNvSpPr>
            <a:spLocks/>
          </p:cNvSpPr>
          <p:nvPr/>
        </p:nvSpPr>
        <p:spPr bwMode="auto">
          <a:xfrm>
            <a:off x="4799410" y="3492104"/>
            <a:ext cx="54769" cy="606028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23562" name="Text Box 126"/>
          <p:cNvSpPr txBox="1">
            <a:spLocks noChangeArrowheads="1"/>
          </p:cNvSpPr>
          <p:nvPr/>
        </p:nvSpPr>
        <p:spPr bwMode="auto">
          <a:xfrm>
            <a:off x="409575" y="4225529"/>
            <a:ext cx="2895600" cy="48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Parallel Kernel (device)</a:t>
            </a:r>
            <a:r>
              <a:rPr lang="ar-sa" sz="1200" b="1" dirty="0">
                <a:solidFill>
                  <a:srgbClr val="00CC00"/>
                </a:solidFill>
                <a:latin typeface="Arial" charset="0"/>
              </a:rPr>
              <a:t>‏</a:t>
            </a:r>
            <a:endParaRPr lang="en-US" sz="1200" b="1" dirty="0">
              <a:solidFill>
                <a:srgbClr val="00CC00"/>
              </a:solidFill>
              <a:latin typeface="Arial" charset="0"/>
            </a:endParaRPr>
          </a:p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KernelB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&lt;&lt;&lt; </a:t>
            </a: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nBlk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, </a:t>
            </a: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nTid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 &gt;&gt;&gt;(</a:t>
            </a:r>
            <a:r>
              <a:rPr lang="en-US" sz="1200" b="1" dirty="0" err="1">
                <a:solidFill>
                  <a:srgbClr val="00CC00"/>
                </a:solidFill>
                <a:latin typeface="Arial" charset="0"/>
              </a:rPr>
              <a:t>args</a:t>
            </a:r>
            <a:r>
              <a:rPr lang="en-US" sz="1200" b="1" dirty="0">
                <a:solidFill>
                  <a:srgbClr val="00CC00"/>
                </a:solidFill>
                <a:latin typeface="Arial" charset="0"/>
              </a:rPr>
              <a:t>);</a:t>
            </a:r>
          </a:p>
        </p:txBody>
      </p:sp>
      <p:sp>
        <p:nvSpPr>
          <p:cNvPr id="23563" name="Slide Number Placeholder 12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fld id="{7F42D720-A039-5543-B349-09B59AD79698}" type="slidenum">
              <a:rPr lang="en-US" sz="1100">
                <a:latin typeface="Times New Roman" charset="0"/>
              </a:rPr>
              <a:pPr eaLnBrk="1" hangingPunct="1"/>
              <a:t>18</a:t>
            </a:fld>
            <a:endParaRPr lang="en-US" sz="11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1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153" y="2255255"/>
            <a:ext cx="68580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4" name="Rectangle 3"/>
          <p:cNvSpPr/>
          <p:nvPr/>
        </p:nvSpPr>
        <p:spPr>
          <a:xfrm>
            <a:off x="-21920" y="1912355"/>
            <a:ext cx="1257300" cy="771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7990" y="1912355"/>
            <a:ext cx="109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Host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6053" y="2255255"/>
            <a:ext cx="80010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7453" y="1912355"/>
            <a:ext cx="1257300" cy="771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1667454" y="1890740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</a:p>
        </p:txBody>
      </p:sp>
      <p:sp>
        <p:nvSpPr>
          <p:cNvPr id="9" name="Curved Down Arrow 8"/>
          <p:cNvSpPr/>
          <p:nvPr/>
        </p:nvSpPr>
        <p:spPr>
          <a:xfrm>
            <a:off x="1095953" y="1655180"/>
            <a:ext cx="971550" cy="2571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1240169" y="1260371"/>
            <a:ext cx="6783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/>
              <a:t>Part 1</a:t>
            </a:r>
          </a:p>
        </p:txBody>
      </p:sp>
      <p:sp>
        <p:nvSpPr>
          <p:cNvPr id="11" name="Curved Up Arrow 10"/>
          <p:cNvSpPr/>
          <p:nvPr/>
        </p:nvSpPr>
        <p:spPr>
          <a:xfrm flipH="1">
            <a:off x="1095953" y="2726742"/>
            <a:ext cx="971550" cy="2143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1297319" y="2932009"/>
            <a:ext cx="6783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/>
              <a:t>Part 3</a:t>
            </a:r>
          </a:p>
        </p:txBody>
      </p:sp>
      <p:sp>
        <p:nvSpPr>
          <p:cNvPr id="17421" name="Title 12"/>
          <p:cNvSpPr>
            <a:spLocks noGrp="1"/>
          </p:cNvSpPr>
          <p:nvPr>
            <p:ph type="title"/>
          </p:nvPr>
        </p:nvSpPr>
        <p:spPr>
          <a:xfrm>
            <a:off x="311469" y="289561"/>
            <a:ext cx="5555932" cy="438582"/>
          </a:xfrm>
        </p:spPr>
        <p:txBody>
          <a:bodyPr>
            <a:noAutofit/>
          </a:bodyPr>
          <a:lstStyle/>
          <a:p>
            <a:r>
              <a:rPr lang="en-US" sz="2000" dirty="0"/>
              <a:t>Heterogeneous Computing </a:t>
            </a:r>
            <a:r>
              <a:rPr lang="en-US" sz="2000" dirty="0" err="1"/>
              <a:t>vecAdd</a:t>
            </a:r>
            <a:r>
              <a:rPr lang="en-US" sz="2000" dirty="0"/>
              <a:t> CUDA Host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30538" y="1273175"/>
            <a:ext cx="3827462" cy="2971800"/>
          </a:xfrm>
        </p:spPr>
        <p:txBody>
          <a:bodyPr>
            <a:normAutofit/>
          </a:bodyPr>
          <a:lstStyle/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</a:rPr>
              <a:t>#include &lt;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</a:rPr>
              <a:t>cuda.h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&gt;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</a:rPr>
              <a:t>void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</a:rPr>
              <a:t>vecAdd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(float *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</a:rPr>
              <a:t>h_A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, float *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</a:rPr>
              <a:t>h_B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, float *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</a:rPr>
              <a:t>h_C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050" dirty="0" err="1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 n)</a:t>
            </a:r>
            <a:r>
              <a:rPr lang="x-none" sz="1050" dirty="0">
                <a:solidFill>
                  <a:srgbClr val="000000"/>
                </a:solidFill>
                <a:latin typeface="Arial" charset="0"/>
              </a:rPr>
              <a:t>‏</a:t>
            </a:r>
            <a:endParaRPr lang="en-US" sz="1050" dirty="0">
              <a:solidFill>
                <a:srgbClr val="000000"/>
              </a:solidFill>
              <a:latin typeface="Arial" charset="0"/>
            </a:endParaRP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{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Arial" charset="0"/>
              </a:rPr>
              <a:t> size = n*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</a:rPr>
              <a:t>sizeof</a:t>
            </a:r>
            <a:r>
              <a:rPr lang="en-US" sz="900" dirty="0">
                <a:solidFill>
                  <a:srgbClr val="000000"/>
                </a:solidFill>
                <a:latin typeface="Arial" charset="0"/>
              </a:rPr>
              <a:t>(float); 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</a:rPr>
              <a:t>   float *</a:t>
            </a:r>
            <a:r>
              <a:rPr lang="en-US" sz="900" dirty="0" err="1">
                <a:solidFill>
                  <a:srgbClr val="000000"/>
                </a:solidFill>
              </a:rPr>
              <a:t>d_A</a:t>
            </a:r>
            <a:r>
              <a:rPr lang="en-US" sz="900" dirty="0">
                <a:solidFill>
                  <a:srgbClr val="000000"/>
                </a:solidFill>
              </a:rPr>
              <a:t>, *</a:t>
            </a:r>
            <a:r>
              <a:rPr lang="en-US" sz="900" dirty="0" err="1">
                <a:solidFill>
                  <a:srgbClr val="000000"/>
                </a:solidFill>
              </a:rPr>
              <a:t>d_B</a:t>
            </a:r>
            <a:r>
              <a:rPr lang="en-US" sz="900" dirty="0">
                <a:solidFill>
                  <a:srgbClr val="000000"/>
                </a:solidFill>
              </a:rPr>
              <a:t>, *</a:t>
            </a:r>
            <a:r>
              <a:rPr lang="en-US" sz="900" dirty="0" err="1">
                <a:solidFill>
                  <a:srgbClr val="000000"/>
                </a:solidFill>
              </a:rPr>
              <a:t>d_C</a:t>
            </a:r>
            <a:r>
              <a:rPr lang="en-US" sz="900" dirty="0">
                <a:solidFill>
                  <a:srgbClr val="000000"/>
                </a:solidFill>
              </a:rPr>
              <a:t>;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   // Part 1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   // Allocate device memory for A, B, and C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   // copy A and B to device memory 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500" dirty="0">
                <a:solidFill>
                  <a:srgbClr val="000000"/>
                </a:solidFill>
                <a:latin typeface="Arial" charset="0"/>
              </a:rPr>
              <a:t>    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   // Part 2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   // Kernel launch code – the device performs the actual vector addition</a:t>
            </a:r>
          </a:p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sz="5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latin typeface="Arial" charset="0"/>
              </a:rPr>
              <a:t>   // Part 3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latin typeface="Arial" charset="0"/>
              </a:rPr>
              <a:t>	   // copy C from the device memory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solidFill>
                  <a:schemeClr val="bg1"/>
                </a:solidFill>
                <a:latin typeface="Arial" charset="0"/>
              </a:rPr>
              <a:t>   // Free device vectors</a:t>
            </a:r>
          </a:p>
          <a:p>
            <a:pPr marL="0" indent="0"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en-US" sz="900" dirty="0">
                <a:latin typeface="Arial" charset="0"/>
              </a:rPr>
              <a:t>}</a:t>
            </a:r>
          </a:p>
          <a:p>
            <a:pPr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en-US" sz="105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17422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5429250" y="4175125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909A3C-B771-4A9B-A5A5-307DC3287AB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960059" y="2027780"/>
            <a:ext cx="6783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023743705"/>
      </p:ext>
    </p:extLst>
  </p:cSld>
  <p:clrMapOvr>
    <a:masterClrMapping/>
  </p:clrMapOvr>
  <p:transition xmlns:p14="http://schemas.microsoft.com/office/powerpoint/2010/main" spd="med" advTm="5908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 and GPU are designed very differently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754" y="1625806"/>
            <a:ext cx="2627710" cy="3760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algn="ctr" hangingPunct="0">
              <a:defRPr/>
            </a:pPr>
            <a:r>
              <a:rPr lang="en-US" sz="15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CPU</a:t>
            </a:r>
          </a:p>
          <a:p>
            <a:pPr algn="ctr" hangingPunct="0">
              <a:defRPr/>
            </a:pPr>
            <a:r>
              <a:rPr lang="en-US" sz="105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Latency Oriented Cores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4112" y="2048471"/>
            <a:ext cx="2515791" cy="1893987"/>
          </a:xfrm>
          <a:prstGeom prst="rect">
            <a:avLst/>
          </a:prstGeom>
          <a:solidFill>
            <a:schemeClr val="accent3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688" y="2084190"/>
            <a:ext cx="426244" cy="1990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135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Chip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26088" y="2080618"/>
            <a:ext cx="1907381" cy="1540372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1554" y="2173486"/>
            <a:ext cx="1906190" cy="1540372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55828" y="2259211"/>
            <a:ext cx="1907381" cy="1540372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5816" y="2344936"/>
            <a:ext cx="1907381" cy="1540372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202249" y="2386906"/>
            <a:ext cx="1925241" cy="1412677"/>
            <a:chOff x="6156720" y="2834786"/>
            <a:chExt cx="2829600" cy="2768615"/>
          </a:xfrm>
        </p:grpSpPr>
        <p:sp>
          <p:nvSpPr>
            <p:cNvPr id="30" name="TextBox 29"/>
            <p:cNvSpPr txBox="1"/>
            <p:nvPr/>
          </p:nvSpPr>
          <p:spPr>
            <a:xfrm>
              <a:off x="6156720" y="2834786"/>
              <a:ext cx="2829600" cy="47677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compatLnSpc="0">
              <a:spAutoFit/>
            </a:bodyPr>
            <a:lstStyle/>
            <a:p>
              <a:pPr hangingPunct="0">
                <a:defRPr/>
              </a:pPr>
              <a:r>
                <a:rPr lang="en-US" sz="1650" dirty="0">
                  <a:latin typeface="Albany" pitchFamily="34"/>
                  <a:ea typeface="HG Mincho Light J" pitchFamily="2"/>
                  <a:cs typeface="Arial Unicode MS" pitchFamily="2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08962" y="3303805"/>
              <a:ext cx="2460369" cy="95728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1650" dirty="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Local Cache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6961" y="4457103"/>
              <a:ext cx="1448923" cy="301013"/>
            </a:xfrm>
            <a:prstGeom prst="rect">
              <a:avLst/>
            </a:prstGeom>
            <a:solidFill>
              <a:srgbClr val="FF5425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1125" dirty="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Registers</a:t>
              </a:r>
            </a:p>
          </p:txBody>
        </p:sp>
        <p:grpSp>
          <p:nvGrpSpPr>
            <p:cNvPr id="9247" name="Group 32"/>
            <p:cNvGrpSpPr>
              <a:grpSpLocks/>
            </p:cNvGrpSpPr>
            <p:nvPr/>
          </p:nvGrpSpPr>
          <p:grpSpPr bwMode="auto">
            <a:xfrm>
              <a:off x="6334560" y="4874759"/>
              <a:ext cx="1467720" cy="663481"/>
              <a:chOff x="6334560" y="4874759"/>
              <a:chExt cx="1467720" cy="66348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335210" y="4875371"/>
                <a:ext cx="1466421" cy="659777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algn="ctr" hangingPunct="0">
                  <a:defRPr/>
                </a:pPr>
                <a:r>
                  <a:rPr lang="en-US" sz="1650">
                    <a:solidFill>
                      <a:srgbClr val="FFFFFF"/>
                    </a:solidFill>
                    <a:latin typeface="Albany" pitchFamily="34"/>
                    <a:ea typeface="HG Mincho Light J" pitchFamily="2"/>
                    <a:cs typeface="Arial Unicode MS" pitchFamily="2"/>
                  </a:rPr>
                  <a:t>SIMD Unit</a:t>
                </a:r>
              </a:p>
            </p:txBody>
          </p:sp>
          <p:sp>
            <p:nvSpPr>
              <p:cNvPr id="36" name="Straight Connector 35"/>
              <p:cNvSpPr/>
              <p:nvPr/>
            </p:nvSpPr>
            <p:spPr>
              <a:xfrm>
                <a:off x="666244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165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7" name="Straight Connector 36"/>
              <p:cNvSpPr/>
              <p:nvPr/>
            </p:nvSpPr>
            <p:spPr>
              <a:xfrm>
                <a:off x="703692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165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8" name="Straight Connector 37"/>
              <p:cNvSpPr/>
              <p:nvPr/>
            </p:nvSpPr>
            <p:spPr>
              <a:xfrm>
                <a:off x="7411403" y="4877120"/>
                <a:ext cx="0" cy="6615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</a:ln>
            </p:spPr>
            <p:txBody>
              <a:bodyPr lIns="0" tIns="0" rIns="0" bIns="0" anchor="ctr" anchorCtr="1" compatLnSpc="0"/>
              <a:lstStyle/>
              <a:p>
                <a:pPr hangingPunct="0">
                  <a:defRPr/>
                </a:pPr>
                <a:endParaRPr lang="en-US" sz="1650">
                  <a:solidFill>
                    <a:srgbClr val="000000"/>
                  </a:solidFill>
                  <a:latin typeface="Albany" pitchFamily="34"/>
                  <a:ea typeface="HG Mincho Light J" pitchFamily="2"/>
                  <a:cs typeface="Arial Unicode MS" pitchFamily="2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5400000">
              <a:off x="7711454" y="4545524"/>
              <a:ext cx="1232051" cy="883704"/>
            </a:xfrm>
            <a:prstGeom prst="rect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</a:ln>
          </p:spPr>
          <p:txBody>
            <a:bodyPr lIns="0" tIns="0" rIns="0" bIns="0" anchor="ctr" anchorCtr="1" compatLnSpc="0"/>
            <a:lstStyle/>
            <a:p>
              <a:pPr hangingPunct="0">
                <a:defRPr/>
              </a:pPr>
              <a:r>
                <a:rPr lang="en-US" sz="1500" dirty="0">
                  <a:solidFill>
                    <a:srgbClr val="FFFFFF"/>
                  </a:solidFill>
                  <a:latin typeface="Albany" pitchFamily="34"/>
                  <a:ea typeface="HG Mincho Light J" pitchFamily="2"/>
                  <a:cs typeface="Arial Unicode MS" pitchFamily="2"/>
                </a:rPr>
                <a:t>Control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480924" y="2049363"/>
            <a:ext cx="2515790" cy="1893987"/>
          </a:xfrm>
          <a:prstGeom prst="rect">
            <a:avLst/>
          </a:prstGeom>
          <a:solidFill>
            <a:schemeClr val="accent3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89697" y="1625806"/>
            <a:ext cx="2806303" cy="3760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algn="ctr" hangingPunct="0">
              <a:defRPr/>
            </a:pPr>
            <a:r>
              <a:rPr lang="en-US" sz="15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GPU </a:t>
            </a:r>
          </a:p>
          <a:p>
            <a:pPr algn="ctr" hangingPunct="0">
              <a:defRPr/>
            </a:pPr>
            <a:r>
              <a:rPr lang="en-US" sz="105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Throughput Oriented Cores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20214" y="2085082"/>
            <a:ext cx="426244" cy="1990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135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Chip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42899" y="2080618"/>
            <a:ext cx="1907381" cy="1541264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57174" y="2173487"/>
            <a:ext cx="1907381" cy="1541264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72638" y="2259212"/>
            <a:ext cx="1906191" cy="1541264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72627" y="2344937"/>
            <a:ext cx="1907381" cy="1541264"/>
          </a:xfrm>
          <a:prstGeom prst="rect">
            <a:avLst/>
          </a:prstGeom>
          <a:solidFill>
            <a:schemeClr val="accent2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9061" y="2372617"/>
            <a:ext cx="1924050" cy="243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hangingPunct="0">
              <a:defRPr/>
            </a:pPr>
            <a:r>
              <a:rPr lang="en-US" sz="1650" dirty="0">
                <a:latin typeface="Albany" pitchFamily="34"/>
                <a:ea typeface="HG Mincho Light J" pitchFamily="2"/>
                <a:cs typeface="Arial Unicode MS" pitchFamily="2"/>
              </a:rPr>
              <a:t>Compute Unit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94071" y="2598539"/>
            <a:ext cx="1684735" cy="175915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150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Cache/Local </a:t>
            </a:r>
            <a:r>
              <a:rPr lang="en-US" sz="150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Mem</a:t>
            </a:r>
            <a:endParaRPr lang="en-US" sz="1500" dirty="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02404" y="2838748"/>
            <a:ext cx="1266825" cy="292001"/>
          </a:xfrm>
          <a:prstGeom prst="rect">
            <a:avLst/>
          </a:prstGeom>
          <a:solidFill>
            <a:srgbClr val="FF5425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135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Registers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78592" y="3187005"/>
            <a:ext cx="1290638" cy="517922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algn="ctr" hangingPunct="0">
              <a:defRPr/>
            </a:pPr>
            <a:r>
              <a:rPr lang="en-US" sz="165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SIMD </a:t>
            </a:r>
            <a:br>
              <a:rPr lang="en-US" sz="165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</a:br>
            <a:r>
              <a:rPr lang="en-US" sz="165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Unit</a:t>
            </a:r>
          </a:p>
        </p:txBody>
      </p:sp>
      <p:sp>
        <p:nvSpPr>
          <p:cNvPr id="50" name="Straight Connector 49"/>
          <p:cNvSpPr/>
          <p:nvPr/>
        </p:nvSpPr>
        <p:spPr>
          <a:xfrm>
            <a:off x="4145292" y="3188791"/>
            <a:ext cx="0" cy="5179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4410801" y="3188791"/>
            <a:ext cx="0" cy="5179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>
            <a:off x="4677501" y="3188791"/>
            <a:ext cx="0" cy="5179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>
            <a:off x="3894071" y="3442394"/>
            <a:ext cx="127516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endParaRPr lang="en-US" sz="165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54" name="Rectangle 53"/>
          <p:cNvSpPr/>
          <p:nvPr/>
        </p:nvSpPr>
        <p:spPr>
          <a:xfrm rot="5400000">
            <a:off x="4981557" y="3121670"/>
            <a:ext cx="899220" cy="333375"/>
          </a:xfrm>
          <a:prstGeom prst="rect">
            <a:avLst/>
          </a:prstGeom>
          <a:solidFill>
            <a:srgbClr val="80008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 anchorCtr="1" compatLnSpc="0"/>
          <a:lstStyle/>
          <a:p>
            <a:pPr hangingPunct="0">
              <a:defRPr/>
            </a:pPr>
            <a:r>
              <a:rPr lang="en-US" sz="1500" dirty="0">
                <a:solidFill>
                  <a:srgbClr val="FFFFFF"/>
                </a:solidFill>
                <a:latin typeface="Albany" pitchFamily="34"/>
                <a:ea typeface="HG Mincho Light J" pitchFamily="2"/>
                <a:cs typeface="Arial Unicode MS" pitchFamily="2"/>
              </a:rPr>
              <a:t>Threading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910863" y="3187005"/>
            <a:ext cx="0" cy="52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456">
        <p:fade/>
      </p:transition>
    </mc:Choice>
    <mc:Fallback xmlns="">
      <p:transition spd="med" advTm="5945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700" dirty="0">
                <a:solidFill>
                  <a:schemeClr val="tx1"/>
                </a:solidFill>
              </a:rPr>
              <a:t>Partial Overview of CUDA Memories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595153" y="809626"/>
            <a:ext cx="3186647" cy="4023919"/>
          </a:xfrm>
        </p:spPr>
        <p:txBody>
          <a:bodyPr/>
          <a:lstStyle/>
          <a:p>
            <a:pPr marL="342900" indent="-342900">
              <a:defRPr/>
            </a:pPr>
            <a:r>
              <a:rPr lang="en-US" sz="1500" dirty="0"/>
              <a:t>Device code can:</a:t>
            </a:r>
          </a:p>
          <a:p>
            <a:pPr marL="731044" lvl="1" indent="-302419">
              <a:defRPr/>
            </a:pPr>
            <a:r>
              <a:rPr lang="en-US" sz="1500" dirty="0"/>
              <a:t>R/W per-thread </a:t>
            </a:r>
            <a:r>
              <a:rPr lang="en-US" sz="1500" dirty="0">
                <a:solidFill>
                  <a:schemeClr val="accent2"/>
                </a:solidFill>
              </a:rPr>
              <a:t>registers</a:t>
            </a:r>
          </a:p>
          <a:p>
            <a:pPr marL="731044" lvl="1" indent="-302419">
              <a:defRPr/>
            </a:pPr>
            <a:r>
              <a:rPr lang="en-US" sz="1500" dirty="0"/>
              <a:t>R/W all-shared </a:t>
            </a:r>
            <a:r>
              <a:rPr lang="en-US" sz="1500" dirty="0">
                <a:solidFill>
                  <a:schemeClr val="accent2"/>
                </a:solidFill>
              </a:rPr>
              <a:t>global memory</a:t>
            </a:r>
          </a:p>
          <a:p>
            <a:pPr marL="642938" lvl="1" indent="-342900">
              <a:defRPr/>
            </a:pPr>
            <a:endParaRPr lang="en-US" sz="1200" dirty="0"/>
          </a:p>
          <a:p>
            <a:pPr marL="342900" indent="-342900">
              <a:defRPr/>
            </a:pPr>
            <a:r>
              <a:rPr lang="en-US" sz="1500" dirty="0"/>
              <a:t>Host code can</a:t>
            </a:r>
          </a:p>
          <a:p>
            <a:pPr marL="731044" lvl="1" indent="-302419">
              <a:defRPr/>
            </a:pPr>
            <a:r>
              <a:rPr lang="en-US" sz="1500" dirty="0"/>
              <a:t>Transfer data to/from per grid</a:t>
            </a:r>
            <a:r>
              <a:rPr lang="en-US" sz="1500" dirty="0">
                <a:solidFill>
                  <a:schemeClr val="accent2"/>
                </a:solidFill>
              </a:rPr>
              <a:t> global memory </a:t>
            </a:r>
          </a:p>
        </p:txBody>
      </p:sp>
      <p:sp>
        <p:nvSpPr>
          <p:cNvPr id="18458" name="Slide Number Placeholder 38"/>
          <p:cNvSpPr>
            <a:spLocks noGrp="1"/>
          </p:cNvSpPr>
          <p:nvPr>
            <p:ph type="sldNum" sz="quarter" idx="4294967295"/>
          </p:nvPr>
        </p:nvSpPr>
        <p:spPr>
          <a:xfrm>
            <a:off x="5429250" y="4224338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C886E6-A9CB-438C-8A98-E539CC0B7D4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602087" y="3422714"/>
            <a:ext cx="3314700" cy="513618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/>
              <a:t>We will cover more memory types  and more sophisticated memory models later.</a:t>
            </a:r>
          </a:p>
        </p:txBody>
      </p:sp>
      <p:sp>
        <p:nvSpPr>
          <p:cNvPr id="29" name="Text Box 88"/>
          <p:cNvSpPr txBox="1">
            <a:spLocks noChangeArrowheads="1"/>
          </p:cNvSpPr>
          <p:nvPr/>
        </p:nvSpPr>
        <p:spPr bwMode="auto">
          <a:xfrm>
            <a:off x="265923" y="2120791"/>
            <a:ext cx="474976" cy="600075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endParaRPr lang="en-US" sz="900" b="1" dirty="0">
              <a:solidFill>
                <a:srgbClr val="003300"/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3300"/>
                </a:solidFill>
              </a:rPr>
              <a:t>Host</a:t>
            </a: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785109" y="1143001"/>
            <a:ext cx="2780705" cy="1656449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(Device) Grid</a:t>
            </a: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904097" y="2390564"/>
            <a:ext cx="2628900" cy="2857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75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 eaLnBrk="1" hangingPunct="1"/>
            <a:r>
              <a:rPr lang="en-US" sz="75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75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832735" y="1336749"/>
            <a:ext cx="1359694" cy="932284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(0, 0)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888816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0)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935265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67"/>
          <p:cNvSpPr>
            <a:spLocks noChangeShapeType="1"/>
          </p:cNvSpPr>
          <p:nvPr/>
        </p:nvSpPr>
        <p:spPr bwMode="auto">
          <a:xfrm>
            <a:off x="1178112" y="213800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>
            <a:off x="1863912" y="213800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74"/>
          <p:cNvSpPr txBox="1">
            <a:spLocks noChangeArrowheads="1"/>
          </p:cNvSpPr>
          <p:nvPr/>
        </p:nvSpPr>
        <p:spPr bwMode="auto">
          <a:xfrm>
            <a:off x="2230528" y="1334986"/>
            <a:ext cx="1308497" cy="934046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(0, 1)</a:t>
            </a:r>
            <a:endParaRPr lang="en-US" sz="18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80"/>
          <p:cNvSpPr>
            <a:spLocks noChangeShapeType="1"/>
          </p:cNvSpPr>
          <p:nvPr/>
        </p:nvSpPr>
        <p:spPr bwMode="auto">
          <a:xfrm>
            <a:off x="2606862" y="214044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86"/>
          <p:cNvSpPr>
            <a:spLocks noChangeShapeType="1"/>
          </p:cNvSpPr>
          <p:nvPr/>
        </p:nvSpPr>
        <p:spPr bwMode="auto">
          <a:xfrm>
            <a:off x="3235512" y="2125331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89"/>
          <p:cNvSpPr>
            <a:spLocks noChangeShapeType="1"/>
          </p:cNvSpPr>
          <p:nvPr/>
        </p:nvSpPr>
        <p:spPr bwMode="auto">
          <a:xfrm flipV="1">
            <a:off x="665974" y="2310100"/>
            <a:ext cx="23693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2274739" y="1622515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0)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2321188" y="1719781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1551921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1)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1598370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925973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1)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64"/>
          <p:cNvSpPr txBox="1">
            <a:spLocks noChangeArrowheads="1"/>
          </p:cNvSpPr>
          <p:nvPr/>
        </p:nvSpPr>
        <p:spPr bwMode="auto">
          <a:xfrm>
            <a:off x="2972423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3355"/>
      </p:ext>
    </p:extLst>
  </p:cSld>
  <p:clrMapOvr>
    <a:masterClrMapping/>
  </p:clrMapOvr>
  <p:transition xmlns:p14="http://schemas.microsoft.com/office/powerpoint/2010/main" advTm="9111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5"/>
          <p:cNvSpPr>
            <a:spLocks noGrp="1"/>
          </p:cNvSpPr>
          <p:nvPr>
            <p:ph type="title"/>
          </p:nvPr>
        </p:nvSpPr>
        <p:spPr>
          <a:xfrm>
            <a:off x="311469" y="289561"/>
            <a:ext cx="5555932" cy="43858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CUDA Device Memory Management API functions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89820" y="819150"/>
            <a:ext cx="3191980" cy="40239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500" dirty="0" err="1"/>
              <a:t>cudaMalloc</a:t>
            </a:r>
            <a:r>
              <a:rPr lang="en-US" sz="1500" dirty="0"/>
              <a:t>()</a:t>
            </a:r>
          </a:p>
          <a:p>
            <a:pPr lvl="1" eaLnBrk="1" hangingPunct="1">
              <a:defRPr/>
            </a:pPr>
            <a:r>
              <a:rPr lang="en-US" dirty="0"/>
              <a:t>Allocates an object in the device 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memory</a:t>
            </a:r>
          </a:p>
          <a:p>
            <a:pPr lvl="1" eaLnBrk="1" hangingPunct="1">
              <a:defRPr/>
            </a:pPr>
            <a:r>
              <a:rPr lang="en-US" dirty="0"/>
              <a:t>Two parameters</a:t>
            </a:r>
          </a:p>
          <a:p>
            <a:pPr lvl="2" eaLnBrk="1" hangingPunct="1">
              <a:defRPr/>
            </a:pPr>
            <a:r>
              <a:rPr lang="en-US" sz="1200" b="1" dirty="0"/>
              <a:t>Address of a pointe</a:t>
            </a:r>
            <a:r>
              <a:rPr lang="en-US" sz="1200" dirty="0"/>
              <a:t>r to the allocated object</a:t>
            </a:r>
          </a:p>
          <a:p>
            <a:pPr lvl="2" eaLnBrk="1" hangingPunct="1">
              <a:defRPr/>
            </a:pPr>
            <a:r>
              <a:rPr lang="en-US" sz="1200" b="1" dirty="0"/>
              <a:t>Size of</a:t>
            </a:r>
            <a:r>
              <a:rPr lang="en-US" sz="1200" dirty="0"/>
              <a:t> allocated object in terms of bytes</a:t>
            </a:r>
          </a:p>
          <a:p>
            <a:pPr eaLnBrk="1" hangingPunct="1">
              <a:defRPr/>
            </a:pPr>
            <a:r>
              <a:rPr lang="en-US" sz="1500" dirty="0" err="1"/>
              <a:t>cudaFree</a:t>
            </a:r>
            <a:r>
              <a:rPr lang="en-US" sz="1500" dirty="0"/>
              <a:t>()</a:t>
            </a:r>
          </a:p>
          <a:p>
            <a:pPr lvl="1" eaLnBrk="1" hangingPunct="1">
              <a:defRPr/>
            </a:pPr>
            <a:r>
              <a:rPr lang="en-US" dirty="0"/>
              <a:t>Frees object from device global memory</a:t>
            </a:r>
          </a:p>
          <a:p>
            <a:pPr lvl="1" eaLnBrk="1" hangingPunct="1">
              <a:defRPr/>
            </a:pPr>
            <a:r>
              <a:rPr lang="en-US" dirty="0"/>
              <a:t>One parameter</a:t>
            </a:r>
          </a:p>
          <a:p>
            <a:pPr lvl="2" eaLnBrk="1" hangingPunct="1">
              <a:defRPr/>
            </a:pPr>
            <a:r>
              <a:rPr lang="en-US" sz="1200" b="1" dirty="0"/>
              <a:t>Pointer </a:t>
            </a:r>
            <a:r>
              <a:rPr lang="en-US" sz="1200" dirty="0"/>
              <a:t>to freed object</a:t>
            </a:r>
          </a:p>
        </p:txBody>
      </p:sp>
      <p:sp>
        <p:nvSpPr>
          <p:cNvPr id="24" name="Text Box 88"/>
          <p:cNvSpPr txBox="1">
            <a:spLocks noChangeArrowheads="1"/>
          </p:cNvSpPr>
          <p:nvPr/>
        </p:nvSpPr>
        <p:spPr bwMode="auto">
          <a:xfrm>
            <a:off x="265922" y="2120791"/>
            <a:ext cx="474976" cy="600075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endParaRPr lang="en-US" sz="900" b="1" dirty="0">
              <a:solidFill>
                <a:srgbClr val="003300"/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3300"/>
                </a:solidFill>
              </a:rPr>
              <a:t>Host</a:t>
            </a: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785108" y="1143001"/>
            <a:ext cx="2780705" cy="1656449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(Device) Grid</a:t>
            </a:r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904096" y="2390564"/>
            <a:ext cx="2628900" cy="2857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75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 eaLnBrk="1" hangingPunct="1"/>
            <a:r>
              <a:rPr lang="en-US" sz="75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75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832734" y="1336749"/>
            <a:ext cx="1359694" cy="932284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(0, 0)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888815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0)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935264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67"/>
          <p:cNvSpPr>
            <a:spLocks noChangeShapeType="1"/>
          </p:cNvSpPr>
          <p:nvPr/>
        </p:nvSpPr>
        <p:spPr bwMode="auto">
          <a:xfrm>
            <a:off x="1178111" y="213800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73"/>
          <p:cNvSpPr>
            <a:spLocks noChangeShapeType="1"/>
          </p:cNvSpPr>
          <p:nvPr/>
        </p:nvSpPr>
        <p:spPr bwMode="auto">
          <a:xfrm>
            <a:off x="1863911" y="213800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74"/>
          <p:cNvSpPr txBox="1">
            <a:spLocks noChangeArrowheads="1"/>
          </p:cNvSpPr>
          <p:nvPr/>
        </p:nvSpPr>
        <p:spPr bwMode="auto">
          <a:xfrm>
            <a:off x="2230527" y="1334986"/>
            <a:ext cx="1308497" cy="934046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(0, 1)</a:t>
            </a:r>
            <a:endParaRPr lang="en-US" sz="18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80"/>
          <p:cNvSpPr>
            <a:spLocks noChangeShapeType="1"/>
          </p:cNvSpPr>
          <p:nvPr/>
        </p:nvSpPr>
        <p:spPr bwMode="auto">
          <a:xfrm>
            <a:off x="2606861" y="214044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86"/>
          <p:cNvSpPr>
            <a:spLocks noChangeShapeType="1"/>
          </p:cNvSpPr>
          <p:nvPr/>
        </p:nvSpPr>
        <p:spPr bwMode="auto">
          <a:xfrm>
            <a:off x="3235511" y="2125331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89"/>
          <p:cNvSpPr>
            <a:spLocks noChangeShapeType="1"/>
          </p:cNvSpPr>
          <p:nvPr/>
        </p:nvSpPr>
        <p:spPr bwMode="auto">
          <a:xfrm flipV="1">
            <a:off x="665973" y="2310100"/>
            <a:ext cx="23693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2274738" y="1622515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0)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2321187" y="1719781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1551920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1)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1598369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2925972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1)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2972422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368202" y="1276350"/>
            <a:ext cx="6096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658">
        <p:fade/>
      </p:transition>
    </mc:Choice>
    <mc:Fallback xmlns="">
      <p:transition spd="med" advTm="97658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100" dirty="0">
                <a:solidFill>
                  <a:schemeClr val="tx1"/>
                </a:solidFill>
              </a:rPr>
              <a:t>Host-Device Data Transfer API functions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809626"/>
            <a:ext cx="3096999" cy="402391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err="1">
                <a:ea typeface="Times New Roman" pitchFamily="18" charset="0"/>
                <a:cs typeface="Courier New" pitchFamily="49" charset="0"/>
              </a:rPr>
              <a:t>cudaMemcpy</a:t>
            </a:r>
            <a:r>
              <a:rPr lang="en-US" sz="1800" dirty="0">
                <a:ea typeface="Times New Roman" pitchFamily="18" charset="0"/>
                <a:cs typeface="Courier New" pitchFamily="49" charset="0"/>
              </a:rPr>
              <a:t>()</a:t>
            </a:r>
          </a:p>
          <a:p>
            <a:pPr lvl="1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memory data transfer</a:t>
            </a:r>
          </a:p>
          <a:p>
            <a:pPr lvl="1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Requires four parameters</a:t>
            </a:r>
          </a:p>
          <a:p>
            <a:pPr lvl="2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Pointer to destination </a:t>
            </a:r>
          </a:p>
          <a:p>
            <a:pPr lvl="2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Pointer to source</a:t>
            </a:r>
          </a:p>
          <a:p>
            <a:pPr lvl="2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Number of bytes copied</a:t>
            </a:r>
          </a:p>
          <a:p>
            <a:pPr lvl="2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Type/Direction of transfer</a:t>
            </a:r>
          </a:p>
          <a:p>
            <a:pPr lvl="2" eaLnBrk="1" hangingPunct="1"/>
            <a:endParaRPr lang="en-US" dirty="0">
              <a:ea typeface="Times New Roman" pitchFamily="18" charset="0"/>
              <a:cs typeface="Courier New" pitchFamily="49" charset="0"/>
            </a:endParaRPr>
          </a:p>
          <a:p>
            <a:pPr lvl="1" eaLnBrk="1" hangingPunct="1"/>
            <a:r>
              <a:rPr lang="en-US" dirty="0">
                <a:ea typeface="Times New Roman" pitchFamily="18" charset="0"/>
                <a:cs typeface="Courier New" pitchFamily="49" charset="0"/>
              </a:rPr>
              <a:t>Transfer to device is asynchronous</a:t>
            </a:r>
          </a:p>
        </p:txBody>
      </p:sp>
      <p:sp>
        <p:nvSpPr>
          <p:cNvPr id="30" name="Text Box 88"/>
          <p:cNvSpPr txBox="1">
            <a:spLocks noChangeArrowheads="1"/>
          </p:cNvSpPr>
          <p:nvPr/>
        </p:nvSpPr>
        <p:spPr bwMode="auto">
          <a:xfrm>
            <a:off x="265879" y="2120791"/>
            <a:ext cx="474976" cy="600075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endParaRPr lang="en-US" sz="900" b="1" dirty="0">
              <a:solidFill>
                <a:srgbClr val="003300"/>
              </a:solidFill>
            </a:endParaRPr>
          </a:p>
          <a:p>
            <a:pPr eaLnBrk="1" hangingPunct="1"/>
            <a:r>
              <a:rPr lang="en-US" sz="900" b="1" dirty="0">
                <a:solidFill>
                  <a:srgbClr val="003300"/>
                </a:solidFill>
              </a:rPr>
              <a:t>Host</a:t>
            </a: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785065" y="1143001"/>
            <a:ext cx="2780705" cy="1656449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(Device) Grid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904053" y="2390564"/>
            <a:ext cx="2628900" cy="2857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75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  <a:p>
            <a:pPr eaLnBrk="1" hangingPunct="1"/>
            <a:r>
              <a:rPr lang="en-US" sz="75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endParaRPr lang="en-US" sz="75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61"/>
          <p:cNvSpPr txBox="1">
            <a:spLocks noChangeArrowheads="1"/>
          </p:cNvSpPr>
          <p:nvPr/>
        </p:nvSpPr>
        <p:spPr bwMode="auto">
          <a:xfrm>
            <a:off x="832691" y="1336749"/>
            <a:ext cx="1359694" cy="932284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(0, 0)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888772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0)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935221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67"/>
          <p:cNvSpPr>
            <a:spLocks noChangeShapeType="1"/>
          </p:cNvSpPr>
          <p:nvPr/>
        </p:nvSpPr>
        <p:spPr bwMode="auto">
          <a:xfrm>
            <a:off x="1178068" y="213800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73"/>
          <p:cNvSpPr>
            <a:spLocks noChangeShapeType="1"/>
          </p:cNvSpPr>
          <p:nvPr/>
        </p:nvSpPr>
        <p:spPr bwMode="auto">
          <a:xfrm>
            <a:off x="1863868" y="213800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74"/>
          <p:cNvSpPr txBox="1">
            <a:spLocks noChangeArrowheads="1"/>
          </p:cNvSpPr>
          <p:nvPr/>
        </p:nvSpPr>
        <p:spPr bwMode="auto">
          <a:xfrm>
            <a:off x="2230484" y="1334986"/>
            <a:ext cx="1308497" cy="934046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(0, 1)</a:t>
            </a:r>
            <a:endParaRPr lang="en-US" sz="18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80"/>
          <p:cNvSpPr>
            <a:spLocks noChangeShapeType="1"/>
          </p:cNvSpPr>
          <p:nvPr/>
        </p:nvSpPr>
        <p:spPr bwMode="auto">
          <a:xfrm>
            <a:off x="2606818" y="2140445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86"/>
          <p:cNvSpPr>
            <a:spLocks noChangeShapeType="1"/>
          </p:cNvSpPr>
          <p:nvPr/>
        </p:nvSpPr>
        <p:spPr bwMode="auto">
          <a:xfrm>
            <a:off x="3235468" y="2125331"/>
            <a:ext cx="0" cy="257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89"/>
          <p:cNvSpPr>
            <a:spLocks noChangeShapeType="1"/>
          </p:cNvSpPr>
          <p:nvPr/>
        </p:nvSpPr>
        <p:spPr bwMode="auto">
          <a:xfrm flipV="1">
            <a:off x="665930" y="2310100"/>
            <a:ext cx="23693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2274695" y="1622515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0)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2321144" y="1719781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1551877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1)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1598326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925929" y="1613520"/>
            <a:ext cx="607024" cy="502817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09728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75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(0, 1)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2972379" y="1710786"/>
            <a:ext cx="531017" cy="175811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Registers</a:t>
            </a:r>
            <a:endParaRPr lang="en-US" sz="7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9481" y="2116337"/>
            <a:ext cx="51435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253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466">
        <p:fade/>
      </p:transition>
    </mc:Choice>
    <mc:Fallback xmlns="">
      <p:transition spd="med" advTm="12346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Vector Addition Host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050" dirty="0"/>
              <a:t>void </a:t>
            </a:r>
            <a:r>
              <a:rPr lang="en-US" sz="1050" dirty="0" err="1"/>
              <a:t>vecAdd</a:t>
            </a:r>
            <a:r>
              <a:rPr lang="en-US" sz="1050" dirty="0"/>
              <a:t>(float *</a:t>
            </a:r>
            <a:r>
              <a:rPr lang="en-US" sz="1050" dirty="0" err="1"/>
              <a:t>h_A</a:t>
            </a:r>
            <a:r>
              <a:rPr lang="en-US" sz="1050" dirty="0"/>
              <a:t>, float *</a:t>
            </a:r>
            <a:r>
              <a:rPr lang="en-US" sz="1050" dirty="0" err="1"/>
              <a:t>h_B</a:t>
            </a:r>
            <a:r>
              <a:rPr lang="en-US" sz="1050" dirty="0"/>
              <a:t>, float *</a:t>
            </a:r>
            <a:r>
              <a:rPr lang="en-US" sz="1050" dirty="0" err="1"/>
              <a:t>h_C</a:t>
            </a:r>
            <a:r>
              <a:rPr lang="en-US" sz="1050" dirty="0"/>
              <a:t>, </a:t>
            </a:r>
            <a:r>
              <a:rPr lang="en-US" sz="1050" dirty="0" err="1"/>
              <a:t>int</a:t>
            </a:r>
            <a:r>
              <a:rPr lang="en-US" sz="1050" dirty="0"/>
              <a:t> n)</a:t>
            </a:r>
          </a:p>
          <a:p>
            <a:pPr marL="0" indent="0">
              <a:buNone/>
              <a:defRPr/>
            </a:pPr>
            <a:r>
              <a:rPr lang="en-US" sz="900" dirty="0"/>
              <a:t>{</a:t>
            </a:r>
          </a:p>
          <a:p>
            <a:pPr marL="0" indent="0">
              <a:buNone/>
              <a:defRPr/>
            </a:pPr>
            <a:r>
              <a:rPr lang="en-US" sz="1050" dirty="0"/>
              <a:t>    </a:t>
            </a:r>
            <a:r>
              <a:rPr lang="en-US" sz="1050" dirty="0" err="1"/>
              <a:t>int</a:t>
            </a:r>
            <a:r>
              <a:rPr lang="en-US" sz="1050" dirty="0"/>
              <a:t> size = n * </a:t>
            </a:r>
            <a:r>
              <a:rPr lang="en-US" sz="1050" dirty="0" err="1"/>
              <a:t>sizeof</a:t>
            </a:r>
            <a:r>
              <a:rPr lang="en-US" sz="1050" dirty="0"/>
              <a:t>(float); float *</a:t>
            </a:r>
            <a:r>
              <a:rPr lang="en-US" sz="1050" dirty="0" err="1"/>
              <a:t>d_A</a:t>
            </a:r>
            <a:r>
              <a:rPr lang="en-US" sz="1050" dirty="0"/>
              <a:t>, *</a:t>
            </a:r>
            <a:r>
              <a:rPr lang="en-US" sz="1050" dirty="0" err="1"/>
              <a:t>d_B</a:t>
            </a:r>
            <a:r>
              <a:rPr lang="en-US" sz="1050" dirty="0"/>
              <a:t>, *</a:t>
            </a:r>
            <a:r>
              <a:rPr lang="en-US" sz="1050" dirty="0" err="1"/>
              <a:t>d_C</a:t>
            </a:r>
            <a:r>
              <a:rPr lang="en-US" sz="1050" dirty="0"/>
              <a:t>;</a:t>
            </a:r>
          </a:p>
          <a:p>
            <a:pPr>
              <a:defRPr/>
            </a:pPr>
            <a:endParaRPr lang="en-US" sz="300" dirty="0"/>
          </a:p>
          <a:p>
            <a:pPr marL="0" indent="0">
              <a:buNone/>
              <a:defRPr/>
            </a:pPr>
            <a:r>
              <a:rPr lang="en-US" sz="1050" dirty="0"/>
              <a:t>    </a:t>
            </a:r>
            <a:r>
              <a:rPr lang="en-US" sz="1050" dirty="0" err="1"/>
              <a:t>cudaMalloc</a:t>
            </a:r>
            <a:r>
              <a:rPr lang="en-US" sz="1050" dirty="0"/>
              <a:t>((void **) &amp;</a:t>
            </a:r>
            <a:r>
              <a:rPr lang="en-US" sz="1050" dirty="0" err="1"/>
              <a:t>d_A</a:t>
            </a:r>
            <a:r>
              <a:rPr lang="en-US" sz="1050" dirty="0"/>
              <a:t>, size);    </a:t>
            </a:r>
          </a:p>
          <a:p>
            <a:pPr marL="0" indent="0">
              <a:buNone/>
              <a:defRPr/>
            </a:pPr>
            <a:r>
              <a:rPr lang="en-US" sz="1050" b="1" dirty="0"/>
              <a:t>    </a:t>
            </a:r>
            <a:r>
              <a:rPr lang="en-US" sz="1050" b="1" dirty="0" err="1"/>
              <a:t>cudaMemcpy</a:t>
            </a:r>
            <a:r>
              <a:rPr lang="en-US" sz="1050" b="1" dirty="0"/>
              <a:t>(</a:t>
            </a:r>
            <a:r>
              <a:rPr lang="en-US" sz="1050" b="1" dirty="0" err="1"/>
              <a:t>d_A</a:t>
            </a:r>
            <a:r>
              <a:rPr lang="en-US" sz="1050" b="1" dirty="0"/>
              <a:t>, </a:t>
            </a:r>
            <a:r>
              <a:rPr lang="en-US" sz="1050" b="1" dirty="0" err="1"/>
              <a:t>h_A</a:t>
            </a:r>
            <a:r>
              <a:rPr lang="en-US" sz="1050" b="1" dirty="0"/>
              <a:t>, size, </a:t>
            </a:r>
            <a:r>
              <a:rPr lang="en-US" sz="1050" b="1" dirty="0" err="1"/>
              <a:t>cudaMemcpyHostToDevice</a:t>
            </a:r>
            <a:r>
              <a:rPr lang="en-US" sz="1050" b="1" dirty="0"/>
              <a:t>);</a:t>
            </a:r>
          </a:p>
          <a:p>
            <a:pPr marL="0" indent="0">
              <a:buNone/>
              <a:defRPr/>
            </a:pPr>
            <a:r>
              <a:rPr lang="en-US" sz="1050" dirty="0"/>
              <a:t>     </a:t>
            </a:r>
            <a:r>
              <a:rPr lang="en-US" sz="1050" dirty="0" err="1"/>
              <a:t>cudaMalloc</a:t>
            </a:r>
            <a:r>
              <a:rPr lang="en-US" sz="1050" dirty="0"/>
              <a:t>((void **) &amp;</a:t>
            </a:r>
            <a:r>
              <a:rPr lang="en-US" sz="1050" dirty="0" err="1"/>
              <a:t>d_B</a:t>
            </a:r>
            <a:r>
              <a:rPr lang="en-US" sz="1050" dirty="0"/>
              <a:t>, size);</a:t>
            </a:r>
          </a:p>
          <a:p>
            <a:pPr marL="0" indent="0">
              <a:buNone/>
              <a:defRPr/>
            </a:pPr>
            <a:r>
              <a:rPr lang="en-US" sz="1050" b="1" dirty="0"/>
              <a:t>     </a:t>
            </a:r>
            <a:r>
              <a:rPr lang="en-US" sz="1050" b="1" dirty="0" err="1"/>
              <a:t>cudaMemcpy</a:t>
            </a:r>
            <a:r>
              <a:rPr lang="en-US" sz="1050" b="1" dirty="0"/>
              <a:t>(</a:t>
            </a:r>
            <a:r>
              <a:rPr lang="en-US" sz="1050" b="1" dirty="0" err="1"/>
              <a:t>d_B</a:t>
            </a:r>
            <a:r>
              <a:rPr lang="en-US" sz="1050" b="1" dirty="0"/>
              <a:t>, </a:t>
            </a:r>
            <a:r>
              <a:rPr lang="en-US" sz="1050" b="1" dirty="0" err="1"/>
              <a:t>h_B</a:t>
            </a:r>
            <a:r>
              <a:rPr lang="en-US" sz="1050" b="1" dirty="0"/>
              <a:t>, size, </a:t>
            </a:r>
            <a:r>
              <a:rPr lang="en-US" sz="1050" b="1" dirty="0" err="1"/>
              <a:t>cudaMemcpyHostToDevice</a:t>
            </a:r>
            <a:r>
              <a:rPr lang="en-US" sz="1050" b="1" dirty="0"/>
              <a:t>);</a:t>
            </a:r>
            <a:endParaRPr lang="en-US" sz="750" dirty="0"/>
          </a:p>
          <a:p>
            <a:pPr marL="0" indent="0">
              <a:buNone/>
              <a:defRPr/>
            </a:pPr>
            <a:r>
              <a:rPr lang="en-US" sz="1050" dirty="0"/>
              <a:t>     </a:t>
            </a:r>
            <a:r>
              <a:rPr lang="en-US" sz="1050" dirty="0" err="1"/>
              <a:t>cudaMalloc</a:t>
            </a:r>
            <a:r>
              <a:rPr lang="en-US" sz="1050" dirty="0"/>
              <a:t>((void **) &amp;</a:t>
            </a:r>
            <a:r>
              <a:rPr lang="en-US" sz="1050" dirty="0" err="1"/>
              <a:t>d_C</a:t>
            </a:r>
            <a:r>
              <a:rPr lang="en-US" sz="1050" dirty="0"/>
              <a:t>, size);</a:t>
            </a:r>
          </a:p>
          <a:p>
            <a:pPr marL="0" indent="0">
              <a:buNone/>
              <a:defRPr/>
            </a:pPr>
            <a:endParaRPr lang="en-US" sz="300" dirty="0"/>
          </a:p>
          <a:p>
            <a:pPr marL="0" indent="0">
              <a:buNone/>
              <a:defRPr/>
            </a:pPr>
            <a:r>
              <a:rPr lang="en-US" sz="1050" dirty="0"/>
              <a:t>     // Kernel invocation code – to be shown later</a:t>
            </a:r>
          </a:p>
          <a:p>
            <a:pPr marL="0" indent="0">
              <a:buNone/>
              <a:defRPr/>
            </a:pPr>
            <a:endParaRPr lang="en-US" sz="750" dirty="0"/>
          </a:p>
          <a:p>
            <a:pPr marL="0" indent="0">
              <a:buNone/>
              <a:defRPr/>
            </a:pPr>
            <a:r>
              <a:rPr lang="en-US" sz="1050" b="1" dirty="0"/>
              <a:t>     </a:t>
            </a:r>
            <a:r>
              <a:rPr lang="en-US" sz="1050" b="1" dirty="0" err="1"/>
              <a:t>cudaMemcpy</a:t>
            </a:r>
            <a:r>
              <a:rPr lang="en-US" sz="1050" b="1" dirty="0"/>
              <a:t>(</a:t>
            </a:r>
            <a:r>
              <a:rPr lang="en-US" sz="1050" b="1" dirty="0" err="1"/>
              <a:t>h_C</a:t>
            </a:r>
            <a:r>
              <a:rPr lang="en-US" sz="1050" b="1" dirty="0"/>
              <a:t>, </a:t>
            </a:r>
            <a:r>
              <a:rPr lang="en-US" sz="1050" b="1" dirty="0" err="1"/>
              <a:t>d_C</a:t>
            </a:r>
            <a:r>
              <a:rPr lang="en-US" sz="1050" b="1" dirty="0"/>
              <a:t>, size, </a:t>
            </a:r>
            <a:r>
              <a:rPr lang="en-US" sz="1050" b="1" dirty="0" err="1"/>
              <a:t>cudaMemcpyDeviceToHost</a:t>
            </a:r>
            <a:r>
              <a:rPr lang="en-US" sz="1050" b="1" dirty="0"/>
              <a:t>);</a:t>
            </a:r>
            <a:endParaRPr lang="en-US" sz="1050" dirty="0"/>
          </a:p>
          <a:p>
            <a:pPr marL="0" indent="0">
              <a:buNone/>
              <a:defRPr/>
            </a:pPr>
            <a:r>
              <a:rPr lang="en-US" sz="1050" dirty="0"/>
              <a:t>     </a:t>
            </a:r>
            <a:r>
              <a:rPr lang="en-US" sz="1050" dirty="0" err="1"/>
              <a:t>cudaFree</a:t>
            </a:r>
            <a:r>
              <a:rPr lang="en-US" sz="1050" dirty="0"/>
              <a:t>(</a:t>
            </a:r>
            <a:r>
              <a:rPr lang="en-US" sz="1050" dirty="0" err="1"/>
              <a:t>d_A</a:t>
            </a:r>
            <a:r>
              <a:rPr lang="en-US" sz="1050" dirty="0"/>
              <a:t>); </a:t>
            </a:r>
            <a:r>
              <a:rPr lang="en-US" sz="1050" dirty="0" err="1"/>
              <a:t>cudaFree</a:t>
            </a:r>
            <a:r>
              <a:rPr lang="en-US" sz="1050" dirty="0"/>
              <a:t>(</a:t>
            </a:r>
            <a:r>
              <a:rPr lang="en-US" sz="1050" dirty="0" err="1"/>
              <a:t>d_B</a:t>
            </a:r>
            <a:r>
              <a:rPr lang="en-US" sz="1050" dirty="0"/>
              <a:t>); </a:t>
            </a:r>
            <a:r>
              <a:rPr lang="en-US" sz="1050" dirty="0" err="1"/>
              <a:t>cudaFree</a:t>
            </a:r>
            <a:r>
              <a:rPr lang="en-US" sz="1050" dirty="0"/>
              <a:t> (</a:t>
            </a:r>
            <a:r>
              <a:rPr lang="en-US" sz="1050" dirty="0" err="1"/>
              <a:t>d_C</a:t>
            </a:r>
            <a:r>
              <a:rPr lang="en-US" sz="1050" dirty="0"/>
              <a:t>);</a:t>
            </a:r>
          </a:p>
          <a:p>
            <a:pPr marL="0" indent="0">
              <a:buNone/>
              <a:defRPr/>
            </a:pPr>
            <a:r>
              <a:rPr lang="en-US" sz="9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429250" y="4157663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A3FA8-E247-4E98-848E-2BB16604A7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059">
        <p:fade/>
      </p:transition>
    </mc:Choice>
    <mc:Fallback xmlns="">
      <p:transition spd="med" advTm="129059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 Practice, Check for API Errors in Host 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878" y="1276350"/>
            <a:ext cx="6217920" cy="355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cudaError_t</a:t>
            </a:r>
            <a:r>
              <a:rPr lang="en-US" dirty="0"/>
              <a:t>  err = </a:t>
            </a:r>
            <a:r>
              <a:rPr lang="en-US" dirty="0" err="1"/>
              <a:t>cudaMalloc</a:t>
            </a:r>
            <a:r>
              <a:rPr lang="en-US" dirty="0"/>
              <a:t>((void **) &amp;</a:t>
            </a:r>
            <a:r>
              <a:rPr lang="en-US" dirty="0" err="1"/>
              <a:t>d_A</a:t>
            </a:r>
            <a:r>
              <a:rPr lang="en-US" dirty="0"/>
              <a:t>, size);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(err != </a:t>
            </a:r>
            <a:r>
              <a:rPr lang="en-US" dirty="0" err="1"/>
              <a:t>cudaSuccess</a:t>
            </a:r>
            <a:r>
              <a:rPr lang="en-US" dirty="0"/>
              <a:t>)  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printf</a:t>
            </a:r>
            <a:r>
              <a:rPr lang="en-US" dirty="0"/>
              <a:t>(“%s in %s at line %d\n”,   </a:t>
            </a:r>
            <a:r>
              <a:rPr lang="en-US" dirty="0" err="1"/>
              <a:t>cudaGetErrorString</a:t>
            </a:r>
            <a:r>
              <a:rPr lang="en-US" dirty="0"/>
              <a:t>(err), __FILE__,</a:t>
            </a:r>
          </a:p>
          <a:p>
            <a:pPr marL="0" indent="0">
              <a:buNone/>
            </a:pPr>
            <a:r>
              <a:rPr lang="en-US" dirty="0"/>
              <a:t>   __LINE__);</a:t>
            </a:r>
          </a:p>
          <a:p>
            <a:pPr marL="0" indent="0">
              <a:buNone/>
            </a:pPr>
            <a:r>
              <a:rPr lang="en-US" dirty="0"/>
              <a:t>   exit(EXIT_FAILURE);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4972050" y="4157663"/>
            <a:ext cx="1428750" cy="25717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632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982">
        <p:fade/>
      </p:transition>
    </mc:Choice>
    <mc:Fallback xmlns="">
      <p:transition spd="med" advTm="131982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and Kernel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the basic concepts involved in a simple CUDA kernel function</a:t>
            </a:r>
          </a:p>
          <a:p>
            <a:pPr lvl="1"/>
            <a:r>
              <a:rPr lang="en-US" dirty="0"/>
              <a:t>Declaration</a:t>
            </a:r>
          </a:p>
          <a:p>
            <a:pPr lvl="1"/>
            <a:r>
              <a:rPr lang="en-US" dirty="0"/>
              <a:t>Built-in variables</a:t>
            </a:r>
          </a:p>
          <a:p>
            <a:pPr lvl="1"/>
            <a:r>
              <a:rPr lang="en-US" dirty="0"/>
              <a:t>Thread index to data index mapping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10"/>
          <p:cNvSpPr txBox="1">
            <a:spLocks/>
          </p:cNvSpPr>
          <p:nvPr/>
        </p:nvSpPr>
        <p:spPr>
          <a:xfrm>
            <a:off x="5029200" y="4191845"/>
            <a:ext cx="1428750" cy="25717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9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967"/>
    </mc:Choice>
    <mc:Fallback xmlns="">
      <p:transition advTm="3696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Example: Vector Addition Kernel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19878" y="1293988"/>
            <a:ext cx="6385722" cy="3539557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15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15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1500" dirty="0">
                <a:latin typeface="Courier New" pitchFamily="49" charset="0"/>
              </a:rPr>
              <a:t>// </a:t>
            </a:r>
            <a:r>
              <a:rPr lang="en-US" sz="1275" dirty="0">
                <a:latin typeface="Courier New" pitchFamily="49" charset="0"/>
              </a:rPr>
              <a:t>Compute vector sum C = A + B</a:t>
            </a:r>
          </a:p>
          <a:p>
            <a:pPr eaLnBrk="1" hangingPunct="1">
              <a:buFontTx/>
              <a:buNone/>
            </a:pPr>
            <a:r>
              <a:rPr lang="en-US" sz="1275" dirty="0">
                <a:latin typeface="Courier New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</a:pPr>
            <a:endParaRPr lang="en-US" sz="15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1500" b="1" dirty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vecAddKernel</a:t>
            </a:r>
            <a:r>
              <a:rPr lang="en-US" b="1" dirty="0">
                <a:latin typeface="Courier New" pitchFamily="49" charset="0"/>
              </a:rPr>
              <a:t>(float* A, float* B, float* C,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i =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b="1" dirty="0" err="1">
                <a:latin typeface="Courier New" pitchFamily="49" charset="0"/>
              </a:rPr>
              <a:t>+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    if(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&lt;n) C[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+ 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];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}</a:t>
            </a:r>
            <a:r>
              <a:rPr lang="en-US" sz="1500" b="1" dirty="0">
                <a:latin typeface="Courier New" pitchFamily="49" charset="0"/>
              </a:rPr>
              <a:t/>
            </a:r>
            <a:br>
              <a:rPr lang="en-US" sz="1500" b="1" dirty="0">
                <a:latin typeface="Courier New" pitchFamily="49" charset="0"/>
              </a:rPr>
            </a:br>
            <a:endParaRPr lang="en-US" sz="600" b="1" dirty="0">
              <a:latin typeface="Courier New" pitchFamily="49" charset="0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319878" y="2579565"/>
            <a:ext cx="1371600" cy="29646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89438" y="3572201"/>
            <a:ext cx="3449162" cy="29646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311267" y="2872631"/>
            <a:ext cx="6235266" cy="3879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589438" y="3336752"/>
            <a:ext cx="4910699" cy="252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205414" y="1293988"/>
            <a:ext cx="1483098" cy="369332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 dirty="0"/>
              <a:t>Device 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9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7226"/>
    </mc:Choice>
    <mc:Fallback xmlns="">
      <p:transition advTm="2472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11468" y="289561"/>
            <a:ext cx="6235065" cy="707886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Example: Vector Addition Kernel Launch (Host Code)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76200" y="1733550"/>
            <a:ext cx="6705600" cy="3099995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vecAdd</a:t>
            </a:r>
            <a:r>
              <a:rPr lang="en-US" b="1" dirty="0">
                <a:latin typeface="Courier New" pitchFamily="49" charset="0"/>
              </a:rPr>
              <a:t>(float* </a:t>
            </a:r>
            <a:r>
              <a:rPr lang="en-US" b="1" dirty="0" err="1">
                <a:latin typeface="Courier New" pitchFamily="49" charset="0"/>
              </a:rPr>
              <a:t>h_A</a:t>
            </a:r>
            <a:r>
              <a:rPr lang="en-US" b="1" dirty="0">
                <a:latin typeface="Courier New" pitchFamily="49" charset="0"/>
              </a:rPr>
              <a:t>, float* </a:t>
            </a:r>
            <a:r>
              <a:rPr lang="en-US" b="1" dirty="0" err="1">
                <a:latin typeface="Courier New" pitchFamily="49" charset="0"/>
              </a:rPr>
              <a:t>h_B</a:t>
            </a:r>
            <a:r>
              <a:rPr lang="en-US" b="1" dirty="0">
                <a:latin typeface="Courier New" pitchFamily="49" charset="0"/>
              </a:rPr>
              <a:t>, float* </a:t>
            </a:r>
            <a:r>
              <a:rPr lang="en-US" b="1" dirty="0" err="1">
                <a:latin typeface="Courier New" pitchFamily="49" charset="0"/>
              </a:rPr>
              <a:t>h_C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// </a:t>
            </a:r>
            <a:r>
              <a:rPr lang="en-US" dirty="0" err="1">
                <a:latin typeface="Courier New" pitchFamily="49" charset="0"/>
              </a:rPr>
              <a:t>d_A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d_B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d_C</a:t>
            </a:r>
            <a:r>
              <a:rPr lang="en-US" dirty="0">
                <a:latin typeface="Courier New" pitchFamily="49" charset="0"/>
              </a:rPr>
              <a:t> allocations and copies omitted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Courier New" pitchFamily="49" charset="0"/>
              </a:rPr>
              <a:t> // Run ceil(n/256.0) blocks of 256 threads each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vecAddKernel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&lt;&lt;&lt;ceil(n/256.0),256&gt;&gt;&gt;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d_A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d_B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d_C</a:t>
            </a:r>
            <a:r>
              <a:rPr lang="en-US" b="1" dirty="0">
                <a:latin typeface="Courier New" pitchFamily="49" charset="0"/>
              </a:rPr>
              <a:t>, n);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1489" y="1200150"/>
            <a:ext cx="1276311" cy="369332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 dirty="0"/>
              <a:t>Host Code</a:t>
            </a: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5029200" y="4191845"/>
            <a:ext cx="1428750" cy="25717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226" y="3227497"/>
            <a:ext cx="354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The ceiling function makes sure that there are enough threads to cover all elements.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199544" y="2961694"/>
            <a:ext cx="228600" cy="22860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5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8001"/>
    </mc:Choice>
    <mc:Fallback xmlns="">
      <p:transition advTm="26800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More on Kernel Launch (Host Code)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76199" y="1539632"/>
            <a:ext cx="6590325" cy="3293914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6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vecAdd</a:t>
            </a:r>
            <a:r>
              <a:rPr lang="en-US" b="1" dirty="0">
                <a:latin typeface="Courier New" pitchFamily="49" charset="0"/>
              </a:rPr>
              <a:t>(float* </a:t>
            </a:r>
            <a:r>
              <a:rPr lang="en-US" b="1" dirty="0" err="1">
                <a:latin typeface="Courier New" pitchFamily="49" charset="0"/>
              </a:rPr>
              <a:t>h_A</a:t>
            </a:r>
            <a:r>
              <a:rPr lang="en-US" b="1" dirty="0">
                <a:latin typeface="Courier New" pitchFamily="49" charset="0"/>
              </a:rPr>
              <a:t>, float* </a:t>
            </a:r>
            <a:r>
              <a:rPr lang="en-US" b="1" dirty="0" err="1">
                <a:latin typeface="Courier New" pitchFamily="49" charset="0"/>
              </a:rPr>
              <a:t>h_B</a:t>
            </a:r>
            <a:r>
              <a:rPr lang="en-US" b="1" dirty="0">
                <a:latin typeface="Courier New" pitchFamily="49" charset="0"/>
              </a:rPr>
              <a:t>, float* </a:t>
            </a:r>
            <a:r>
              <a:rPr lang="en-US" b="1" dirty="0" err="1">
                <a:latin typeface="Courier New" pitchFamily="49" charset="0"/>
              </a:rPr>
              <a:t>h_C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 dim3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DimGrid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((n-1)/256 + 1, 1, 1);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 dim3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DimBlock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(256, 1, 1);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vecAddKernel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&lt;&lt;&lt;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DimGrid,DimBlock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d_A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d_B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d_C</a:t>
            </a:r>
            <a:r>
              <a:rPr lang="en-US" b="1" dirty="0">
                <a:latin typeface="Courier New" pitchFamily="49" charset="0"/>
              </a:rPr>
              <a:t>, n);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429250" y="4157663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1851C7-3CEF-43E6-8FD1-31BE5C0631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4194" y="1200150"/>
            <a:ext cx="1276311" cy="369332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 dirty="0"/>
              <a:t>Host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7206" y="3346174"/>
            <a:ext cx="354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This is an equivalent way to express the ceiling function.</a:t>
            </a:r>
          </a:p>
        </p:txBody>
      </p:sp>
    </p:spTree>
    <p:extLst>
      <p:ext uri="{BB962C8B-B14F-4D97-AF65-F5344CB8AC3E}">
        <p14:creationId xmlns:p14="http://schemas.microsoft.com/office/powerpoint/2010/main" val="1311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732"/>
    </mc:Choice>
    <mc:Fallback xmlns="">
      <p:transition advTm="1907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300" dirty="0"/>
              <a:t>CPUs: Latency Oriented Design 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29250" y="3762375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43B938-5AFB-4136-A4BC-1C303B9BB4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4294967295"/>
          </p:nvPr>
        </p:nvSpPr>
        <p:spPr>
          <a:xfrm>
            <a:off x="3616221" y="1352550"/>
            <a:ext cx="2878137" cy="2570163"/>
          </a:xfrm>
        </p:spPr>
        <p:txBody>
          <a:bodyPr>
            <a:normAutofit/>
          </a:bodyPr>
          <a:lstStyle/>
          <a:p>
            <a:r>
              <a:rPr lang="en-US" sz="1200" dirty="0"/>
              <a:t>Powerful ALU</a:t>
            </a:r>
          </a:p>
          <a:p>
            <a:pPr lvl="1"/>
            <a:r>
              <a:rPr lang="en-US" sz="1050" dirty="0"/>
              <a:t>Reduced operation latency</a:t>
            </a:r>
          </a:p>
          <a:p>
            <a:pPr eaLnBrk="1" hangingPunct="1"/>
            <a:r>
              <a:rPr lang="en-US" sz="1200" dirty="0"/>
              <a:t>Large caches</a:t>
            </a:r>
          </a:p>
          <a:p>
            <a:pPr lvl="1" eaLnBrk="1" hangingPunct="1"/>
            <a:r>
              <a:rPr lang="en-US" sz="1050" dirty="0"/>
              <a:t>Convert long latency memory accesses to short latency cache accesses</a:t>
            </a:r>
          </a:p>
          <a:p>
            <a:pPr eaLnBrk="1" hangingPunct="1"/>
            <a:r>
              <a:rPr lang="en-US" sz="1200" dirty="0"/>
              <a:t>Sophisticated control</a:t>
            </a:r>
          </a:p>
          <a:p>
            <a:pPr lvl="1" eaLnBrk="1" hangingPunct="1"/>
            <a:r>
              <a:rPr lang="en-US" sz="1050" dirty="0"/>
              <a:t>Branch prediction for reduced branch latency</a:t>
            </a:r>
          </a:p>
          <a:p>
            <a:pPr lvl="1" eaLnBrk="1" hangingPunct="1"/>
            <a:r>
              <a:rPr lang="en-US" sz="1050" dirty="0"/>
              <a:t>Data forwarding for reduced data latency</a:t>
            </a:r>
          </a:p>
        </p:txBody>
      </p:sp>
      <p:grpSp>
        <p:nvGrpSpPr>
          <p:cNvPr id="23558" name="Group 165"/>
          <p:cNvGrpSpPr>
            <a:grpSpLocks/>
          </p:cNvGrpSpPr>
          <p:nvPr/>
        </p:nvGrpSpPr>
        <p:grpSpPr bwMode="auto">
          <a:xfrm>
            <a:off x="1007958" y="1360084"/>
            <a:ext cx="2457450" cy="1543050"/>
            <a:chOff x="991" y="1935"/>
            <a:chExt cx="1688" cy="1226"/>
          </a:xfrm>
        </p:grpSpPr>
        <p:sp>
          <p:nvSpPr>
            <p:cNvPr id="23560" name="Rectangle 166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050" b="1">
                  <a:latin typeface="Arial" charset="0"/>
                </a:rPr>
                <a:t>Cache</a:t>
              </a:r>
            </a:p>
          </p:txBody>
        </p:sp>
        <p:sp>
          <p:nvSpPr>
            <p:cNvPr id="23561" name="Rectangle 167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50" b="1">
                  <a:latin typeface="Arial" charset="0"/>
                </a:rPr>
                <a:t>ALU</a:t>
              </a:r>
            </a:p>
          </p:txBody>
        </p:sp>
        <p:sp>
          <p:nvSpPr>
            <p:cNvPr id="23562" name="Rectangle 168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050" b="1">
                  <a:latin typeface="Arial" charset="0"/>
                </a:rPr>
                <a:t>Control</a:t>
              </a:r>
            </a:p>
          </p:txBody>
        </p:sp>
        <p:sp>
          <p:nvSpPr>
            <p:cNvPr id="23563" name="Rectangle 169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50" b="1">
                  <a:latin typeface="Arial" charset="0"/>
                </a:rPr>
                <a:t>ALU</a:t>
              </a:r>
            </a:p>
          </p:txBody>
        </p:sp>
        <p:sp>
          <p:nvSpPr>
            <p:cNvPr id="23564" name="Rectangle 170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50" b="1">
                  <a:latin typeface="Arial" charset="0"/>
                </a:rPr>
                <a:t>ALU</a:t>
              </a:r>
            </a:p>
          </p:txBody>
        </p:sp>
        <p:sp>
          <p:nvSpPr>
            <p:cNvPr id="23565" name="Rectangle 171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50" b="1">
                  <a:latin typeface="Arial" charset="0"/>
                </a:rPr>
                <a:t>ALU</a:t>
              </a:r>
            </a:p>
          </p:txBody>
        </p:sp>
        <p:sp>
          <p:nvSpPr>
            <p:cNvPr id="23566" name="Rectangle 172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r>
                <a:rPr lang="en-US" sz="900" b="1">
                  <a:latin typeface="Arial" charset="0"/>
                </a:rPr>
                <a:t>DRAM</a:t>
              </a:r>
            </a:p>
          </p:txBody>
        </p:sp>
      </p:grpSp>
      <p:sp>
        <p:nvSpPr>
          <p:cNvPr id="23559" name="Text Box 173"/>
          <p:cNvSpPr txBox="1">
            <a:spLocks noChangeArrowheads="1"/>
          </p:cNvSpPr>
          <p:nvPr/>
        </p:nvSpPr>
        <p:spPr bwMode="auto">
          <a:xfrm>
            <a:off x="284255" y="1937614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CPU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179658" y="2208212"/>
            <a:ext cx="514350" cy="13864"/>
          </a:xfrm>
          <a:prstGeom prst="straightConnector1">
            <a:avLst/>
          </a:prstGeom>
          <a:ln w="76200">
            <a:solidFill>
              <a:srgbClr val="204D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617953" y="1808777"/>
            <a:ext cx="2080452" cy="1069073"/>
          </a:xfrm>
          <a:prstGeom prst="straightConnector1">
            <a:avLst/>
          </a:prstGeom>
          <a:ln w="76200">
            <a:solidFill>
              <a:srgbClr val="204D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3561" idx="2"/>
          </p:cNvCxnSpPr>
          <p:nvPr/>
        </p:nvCxnSpPr>
        <p:spPr>
          <a:xfrm flipH="1">
            <a:off x="3178609" y="1645787"/>
            <a:ext cx="515399" cy="0"/>
          </a:xfrm>
          <a:prstGeom prst="straightConnector1">
            <a:avLst/>
          </a:prstGeom>
          <a:ln w="76200">
            <a:solidFill>
              <a:srgbClr val="204D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6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420">
        <p:fade/>
      </p:transition>
    </mc:Choice>
    <mc:Fallback xmlns="">
      <p:transition spd="med" advTm="7142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5162" y="1289496"/>
            <a:ext cx="35433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__host__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dim3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(ceil(n/256.0),1,1);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dim3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(256,1,1);</a:t>
            </a:r>
          </a:p>
          <a:p>
            <a:pPr eaLnBrk="1" hangingPunct="1"/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vecAddKernel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DimGrid,DimBlock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d_A,d_B,d_C,n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Kernel execution in a nutshell</a:t>
            </a:r>
          </a:p>
        </p:txBody>
      </p:sp>
      <p:sp>
        <p:nvSpPr>
          <p:cNvPr id="26634" name="Slide Number Placeholder 57"/>
          <p:cNvSpPr>
            <a:spLocks noGrp="1"/>
          </p:cNvSpPr>
          <p:nvPr>
            <p:ph type="sldNum" sz="quarter" idx="4294967295"/>
          </p:nvPr>
        </p:nvSpPr>
        <p:spPr>
          <a:xfrm>
            <a:off x="5429250" y="4260850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427E30-6048-4BB3-82AB-C0E44A24BEB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943100" y="2906769"/>
            <a:ext cx="3600450" cy="691988"/>
            <a:chOff x="4191000" y="1208199"/>
            <a:chExt cx="4800600" cy="1230201"/>
          </a:xfrm>
        </p:grpSpPr>
        <p:sp>
          <p:nvSpPr>
            <p:cNvPr id="61" name="Rounded Rectangle 60"/>
            <p:cNvSpPr/>
            <p:nvPr/>
          </p:nvSpPr>
          <p:spPr>
            <a:xfrm>
              <a:off x="4191000" y="1295400"/>
              <a:ext cx="4800600" cy="1143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5635" name="TextBox 61"/>
            <p:cNvSpPr txBox="1">
              <a:spLocks noChangeArrowheads="1"/>
            </p:cNvSpPr>
            <p:nvPr/>
          </p:nvSpPr>
          <p:spPr bwMode="auto">
            <a:xfrm>
              <a:off x="5105400" y="1208199"/>
              <a:ext cx="1626781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500" dirty="0"/>
                <a:t>Grid</a:t>
              </a:r>
            </a:p>
          </p:txBody>
        </p:sp>
        <p:grpSp>
          <p:nvGrpSpPr>
            <p:cNvPr id="25636" name="Group 59"/>
            <p:cNvGrpSpPr>
              <a:grpSpLocks/>
            </p:cNvGrpSpPr>
            <p:nvPr/>
          </p:nvGrpSpPr>
          <p:grpSpPr bwMode="auto">
            <a:xfrm>
              <a:off x="4267201" y="1371600"/>
              <a:ext cx="838199" cy="990600"/>
              <a:chOff x="3581401" y="1447800"/>
              <a:chExt cx="838199" cy="99060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/>
              <a:lstStyle/>
              <a:p>
                <a:pPr algn="ctr">
                  <a:defRPr/>
                </a:pPr>
                <a:r>
                  <a:rPr lang="en-US" sz="1350" dirty="0" err="1">
                    <a:latin typeface="Arial Narrow" pitchFamily="34" charset="0"/>
                  </a:rPr>
                  <a:t>Blk</a:t>
                </a:r>
                <a:r>
                  <a:rPr lang="en-US" sz="1350" dirty="0">
                    <a:latin typeface="Arial Narrow" pitchFamily="34" charset="0"/>
                  </a:rPr>
                  <a:t> 0</a:t>
                </a:r>
              </a:p>
            </p:txBody>
          </p:sp>
          <p:grpSp>
            <p:nvGrpSpPr>
              <p:cNvPr id="25657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5658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59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0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1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2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3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4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5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6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7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68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25637" name="Group 62"/>
            <p:cNvGrpSpPr>
              <a:grpSpLocks/>
            </p:cNvGrpSpPr>
            <p:nvPr/>
          </p:nvGrpSpPr>
          <p:grpSpPr bwMode="auto">
            <a:xfrm>
              <a:off x="8088086" y="1371600"/>
              <a:ext cx="838199" cy="990600"/>
              <a:chOff x="3581401" y="1447800"/>
              <a:chExt cx="838199" cy="990600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/>
              <a:lstStyle/>
              <a:p>
                <a:pPr algn="ctr">
                  <a:defRPr/>
                </a:pPr>
                <a:r>
                  <a:rPr lang="en-US" sz="1350" dirty="0" err="1">
                    <a:latin typeface="Arial Narrow" pitchFamily="34" charset="0"/>
                  </a:rPr>
                  <a:t>Blk</a:t>
                </a:r>
                <a:r>
                  <a:rPr lang="en-US" sz="1350" dirty="0">
                    <a:latin typeface="Arial Narrow" pitchFamily="34" charset="0"/>
                  </a:rPr>
                  <a:t> N-1</a:t>
                </a:r>
              </a:p>
            </p:txBody>
          </p:sp>
          <p:grpSp>
            <p:nvGrpSpPr>
              <p:cNvPr id="25642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5643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44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45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46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47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48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49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50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51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52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5653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25638" name="TextBox 77"/>
            <p:cNvSpPr txBox="1">
              <a:spLocks noChangeArrowheads="1"/>
            </p:cNvSpPr>
            <p:nvPr/>
          </p:nvSpPr>
          <p:spPr bwMode="auto">
            <a:xfrm>
              <a:off x="5105400" y="1589198"/>
              <a:ext cx="29718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500"/>
                <a:t>• • •</a:t>
              </a:r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104455" y="2160423"/>
            <a:ext cx="4072661" cy="884078"/>
            <a:chOff x="-54025" y="3030586"/>
            <a:chExt cx="5340696" cy="2293658"/>
          </a:xfrm>
        </p:grpSpPr>
        <p:cxnSp>
          <p:nvCxnSpPr>
            <p:cNvPr id="82" name="Curved Connector 81"/>
            <p:cNvCxnSpPr>
              <a:stCxn id="84" idx="3"/>
            </p:cNvCxnSpPr>
            <p:nvPr/>
          </p:nvCxnSpPr>
          <p:spPr>
            <a:xfrm>
              <a:off x="4455790" y="3359082"/>
              <a:ext cx="830881" cy="1965162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-54025" y="3030586"/>
              <a:ext cx="4509815" cy="6569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5613" name="Group 78"/>
          <p:cNvGrpSpPr>
            <a:grpSpLocks/>
          </p:cNvGrpSpPr>
          <p:nvPr/>
        </p:nvGrpSpPr>
        <p:grpSpPr bwMode="auto">
          <a:xfrm>
            <a:off x="2714625" y="3591003"/>
            <a:ext cx="2000250" cy="625166"/>
            <a:chOff x="5257800" y="2919393"/>
            <a:chExt cx="2667000" cy="1271607"/>
          </a:xfrm>
        </p:grpSpPr>
        <p:sp>
          <p:nvSpPr>
            <p:cNvPr id="6" name="Rounded Rectangle 5"/>
            <p:cNvSpPr/>
            <p:nvPr/>
          </p:nvSpPr>
          <p:spPr>
            <a:xfrm>
              <a:off x="5257800" y="3048000"/>
              <a:ext cx="2667000" cy="1143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5618" name="TextBox 6"/>
            <p:cNvSpPr txBox="1">
              <a:spLocks noChangeArrowheads="1"/>
            </p:cNvSpPr>
            <p:nvPr/>
          </p:nvSpPr>
          <p:spPr bwMode="auto">
            <a:xfrm>
              <a:off x="6096000" y="2919393"/>
              <a:ext cx="990600" cy="65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500" dirty="0"/>
                <a:t>GPU</a:t>
              </a:r>
            </a:p>
          </p:txBody>
        </p:sp>
        <p:grpSp>
          <p:nvGrpSpPr>
            <p:cNvPr id="25619" name="Group 40"/>
            <p:cNvGrpSpPr>
              <a:grpSpLocks/>
            </p:cNvGrpSpPr>
            <p:nvPr/>
          </p:nvGrpSpPr>
          <p:grpSpPr bwMode="auto">
            <a:xfrm>
              <a:off x="5410200" y="3200400"/>
              <a:ext cx="2400300" cy="838200"/>
              <a:chOff x="2362200" y="3276600"/>
              <a:chExt cx="2400300" cy="83820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2362201" y="3276600"/>
                <a:ext cx="609599" cy="4245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>
                  <a:defRPr/>
                </a:pPr>
                <a:r>
                  <a:rPr lang="en-US" sz="1200" dirty="0">
                    <a:latin typeface="Arial Narrow" pitchFamily="34" charset="0"/>
                  </a:rPr>
                  <a:t>M0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2362200" y="3733800"/>
                <a:ext cx="2400300" cy="381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>
                  <a:defRPr/>
                </a:pPr>
                <a:r>
                  <a:rPr lang="en-US" sz="1200" dirty="0">
                    <a:latin typeface="Arial Narrow" pitchFamily="34" charset="0"/>
                  </a:rPr>
                  <a:t>RAM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 bwMode="auto">
            <a:xfrm>
              <a:off x="7162802" y="3200400"/>
              <a:ext cx="609599" cy="42454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r>
                <a:rPr lang="en-US" sz="1200" dirty="0">
                  <a:latin typeface="Arial Narrow" pitchFamily="34" charset="0"/>
                </a:rPr>
                <a:t>Mk</a:t>
              </a:r>
            </a:p>
          </p:txBody>
        </p:sp>
        <p:sp>
          <p:nvSpPr>
            <p:cNvPr id="25623" name="TextBox 76"/>
            <p:cNvSpPr txBox="1">
              <a:spLocks noChangeArrowheads="1"/>
            </p:cNvSpPr>
            <p:nvPr/>
          </p:nvSpPr>
          <p:spPr bwMode="auto">
            <a:xfrm>
              <a:off x="6134100" y="3224193"/>
              <a:ext cx="990600" cy="65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500"/>
                <a:t>• • •</a:t>
              </a:r>
            </a:p>
          </p:txBody>
        </p:sp>
      </p:grp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714750" y="1300166"/>
            <a:ext cx="337185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__global__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vecAddKernel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(float *A,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float *B, float *C,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blockDim.x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        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if(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&lt;n ) C[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]+B[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/>
            <a:r>
              <a:rPr lang="en-US" sz="105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5" name="Curved Connector 4"/>
          <p:cNvCxnSpPr>
            <a:stCxn id="47" idx="0"/>
          </p:cNvCxnSpPr>
          <p:nvPr/>
        </p:nvCxnSpPr>
        <p:spPr>
          <a:xfrm rot="5400000" flipH="1" flipV="1">
            <a:off x="3218873" y="1502681"/>
            <a:ext cx="591704" cy="2400299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21037" y="1916219"/>
            <a:ext cx="2228850" cy="41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1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5688"/>
    </mc:Choice>
    <mc:Fallback xmlns="">
      <p:transition advTm="1556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sz="1500" dirty="0">
                <a:solidFill>
                  <a:schemeClr val="tx1"/>
                </a:solidFill>
              </a:rPr>
              <a:t>More on CUDA Function Declarations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762000" y="2447684"/>
            <a:ext cx="5279307" cy="2385861"/>
          </a:xfrm>
        </p:spPr>
        <p:txBody>
          <a:bodyPr>
            <a:normAutofit/>
          </a:bodyPr>
          <a:lstStyle/>
          <a:p>
            <a:pPr>
              <a:buFontTx/>
              <a:buChar char="−"/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350" b="1" dirty="0">
                <a:latin typeface="Courier New" pitchFamily="49" charset="0"/>
              </a:rPr>
              <a:t>__global__</a:t>
            </a:r>
            <a:r>
              <a:rPr lang="en-US" sz="1350" dirty="0"/>
              <a:t> defines a kernel function</a:t>
            </a:r>
          </a:p>
          <a:p>
            <a:pPr marL="642938" lvl="1" indent="-342900">
              <a:buFontTx/>
              <a:buChar char="−"/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200" dirty="0"/>
              <a:t>Each “__” consists of two underscore characters</a:t>
            </a:r>
          </a:p>
          <a:p>
            <a:pPr marL="642938" lvl="1" indent="-342900">
              <a:buFontTx/>
              <a:buChar char="−"/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200" dirty="0"/>
              <a:t>A kernel function must return </a:t>
            </a:r>
            <a:r>
              <a:rPr lang="en-US" sz="1200" b="1" dirty="0">
                <a:latin typeface="Courier New" pitchFamily="49" charset="0"/>
              </a:rPr>
              <a:t>void</a:t>
            </a:r>
          </a:p>
          <a:p>
            <a:pPr>
              <a:buFontTx/>
              <a:buChar char="−"/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350" b="1" dirty="0">
                <a:latin typeface="Courier New" pitchFamily="49" charset="0"/>
              </a:rPr>
              <a:t>__device__</a:t>
            </a:r>
            <a:r>
              <a:rPr lang="en-US" sz="1350" dirty="0"/>
              <a:t> and </a:t>
            </a:r>
            <a:r>
              <a:rPr lang="en-US" sz="1350" b="1" dirty="0">
                <a:latin typeface="Courier New" pitchFamily="49" charset="0"/>
              </a:rPr>
              <a:t>__host__</a:t>
            </a:r>
            <a:r>
              <a:rPr lang="en-US" sz="1350" dirty="0"/>
              <a:t> can be used together</a:t>
            </a:r>
          </a:p>
          <a:p>
            <a:pPr>
              <a:buFontTx/>
              <a:buChar char="−"/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350" b="1" dirty="0">
                <a:latin typeface="Courier New" pitchFamily="49" charset="0"/>
              </a:rPr>
              <a:t>__host__ </a:t>
            </a:r>
            <a:r>
              <a:rPr lang="en-US" sz="1350" dirty="0"/>
              <a:t>is optional if used alone</a:t>
            </a:r>
          </a:p>
          <a:p>
            <a:endParaRPr lang="en-US" dirty="0"/>
          </a:p>
        </p:txBody>
      </p:sp>
      <p:sp>
        <p:nvSpPr>
          <p:cNvPr id="25606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5429250" y="4243388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62E49A-4FDB-4230-93E0-F948A910D11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762001" y="1205996"/>
            <a:ext cx="5370910" cy="1028700"/>
            <a:chOff x="384" y="816"/>
            <a:chExt cx="5231" cy="1391"/>
          </a:xfrm>
        </p:grpSpPr>
        <p:sp>
          <p:nvSpPr>
            <p:cNvPr id="26631" name="Rectangle 3"/>
            <p:cNvSpPr>
              <a:spLocks noChangeArrowheads="1"/>
            </p:cNvSpPr>
            <p:nvPr/>
          </p:nvSpPr>
          <p:spPr bwMode="auto">
            <a:xfrm>
              <a:off x="4415" y="1893"/>
              <a:ext cx="120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>
                  <a:latin typeface="Arial" charset="0"/>
                </a:rPr>
                <a:t>host</a:t>
              </a:r>
            </a:p>
          </p:txBody>
        </p: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3505" y="1893"/>
              <a:ext cx="91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>
                  <a:latin typeface="Arial" charset="0"/>
                </a:rPr>
                <a:t>host</a:t>
              </a:r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84" y="1893"/>
              <a:ext cx="312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>
                <a:spcBef>
                  <a:spcPts val="375"/>
                </a:spcBef>
                <a:buClr>
                  <a:srgbClr val="3333CC"/>
                </a:buCl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 b="1" dirty="0">
                  <a:latin typeface="Courier New" pitchFamily="49" charset="0"/>
                </a:rPr>
                <a:t>__host__   float </a:t>
              </a:r>
              <a:r>
                <a:rPr lang="en-US" sz="1050" b="1" dirty="0" err="1">
                  <a:latin typeface="Courier New" pitchFamily="49" charset="0"/>
                </a:rPr>
                <a:t>HostFunc</a:t>
              </a:r>
              <a:r>
                <a:rPr lang="en-US" sz="1050" b="1" dirty="0">
                  <a:latin typeface="Courier New" pitchFamily="49" charset="0"/>
                </a:rPr>
                <a:t>(</a:t>
              </a:r>
              <a:r>
                <a:rPr lang="en-US" sz="1050" b="1" dirty="0" smtClean="0">
                  <a:latin typeface="Courier New" pitchFamily="49" charset="0"/>
                </a:rPr>
                <a:t>)</a:t>
              </a:r>
              <a:endParaRPr lang="en-US" sz="1050" b="1" dirty="0">
                <a:latin typeface="Courier New" pitchFamily="49" charset="0"/>
              </a:endParaRP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4415" y="1586"/>
              <a:ext cx="1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>
                  <a:latin typeface="Arial" charset="0"/>
                </a:rPr>
                <a:t>host</a:t>
              </a: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3505" y="1586"/>
              <a:ext cx="91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>
                  <a:latin typeface="Arial" charset="0"/>
                </a:rPr>
                <a:t>device</a:t>
              </a:r>
            </a:p>
          </p:txBody>
        </p:sp>
        <p:sp>
          <p:nvSpPr>
            <p:cNvPr id="26636" name="Rectangle 8"/>
            <p:cNvSpPr>
              <a:spLocks noChangeArrowheads="1"/>
            </p:cNvSpPr>
            <p:nvPr/>
          </p:nvSpPr>
          <p:spPr bwMode="auto">
            <a:xfrm>
              <a:off x="384" y="1586"/>
              <a:ext cx="31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>
                <a:spcBef>
                  <a:spcPts val="375"/>
                </a:spcBef>
                <a:buClr>
                  <a:srgbClr val="3333CC"/>
                </a:buCl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 b="1" dirty="0">
                  <a:latin typeface="Courier New" pitchFamily="49" charset="0"/>
                </a:rPr>
                <a:t>__global__ void  </a:t>
              </a:r>
              <a:r>
                <a:rPr lang="en-US" sz="1050" b="1" dirty="0" err="1">
                  <a:latin typeface="Courier New" pitchFamily="49" charset="0"/>
                </a:rPr>
                <a:t>KernelFunc</a:t>
              </a:r>
              <a:r>
                <a:rPr lang="en-US" sz="1050" b="1" dirty="0">
                  <a:latin typeface="Courier New" pitchFamily="49" charset="0"/>
                </a:rPr>
                <a:t>(</a:t>
              </a:r>
              <a:r>
                <a:rPr lang="en-US" sz="1050" b="1" dirty="0" smtClean="0">
                  <a:latin typeface="Courier New" pitchFamily="49" charset="0"/>
                </a:rPr>
                <a:t>)</a:t>
              </a:r>
              <a:endParaRPr lang="en-US" sz="1050" b="1" dirty="0">
                <a:latin typeface="Courier New" pitchFamily="49" charset="0"/>
              </a:endParaRPr>
            </a:p>
          </p:txBody>
        </p:sp>
        <p:sp>
          <p:nvSpPr>
            <p:cNvPr id="26637" name="Rectangle 9"/>
            <p:cNvSpPr>
              <a:spLocks noChangeArrowheads="1"/>
            </p:cNvSpPr>
            <p:nvPr/>
          </p:nvSpPr>
          <p:spPr bwMode="auto">
            <a:xfrm>
              <a:off x="4415" y="129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>
                  <a:latin typeface="Arial" charset="0"/>
                </a:rPr>
                <a:t>device</a:t>
              </a:r>
            </a:p>
          </p:txBody>
        </p:sp>
        <p:sp>
          <p:nvSpPr>
            <p:cNvPr id="26638" name="Rectangle 10"/>
            <p:cNvSpPr>
              <a:spLocks noChangeArrowheads="1"/>
            </p:cNvSpPr>
            <p:nvPr/>
          </p:nvSpPr>
          <p:spPr bwMode="auto">
            <a:xfrm>
              <a:off x="3505" y="1298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>
                  <a:latin typeface="Arial" charset="0"/>
                </a:rPr>
                <a:t>device</a:t>
              </a:r>
            </a:p>
          </p:txBody>
        </p:sp>
        <p:sp>
          <p:nvSpPr>
            <p:cNvPr id="26639" name="Rectangle 11"/>
            <p:cNvSpPr>
              <a:spLocks noChangeArrowheads="1"/>
            </p:cNvSpPr>
            <p:nvPr/>
          </p:nvSpPr>
          <p:spPr bwMode="auto">
            <a:xfrm>
              <a:off x="384" y="1298"/>
              <a:ext cx="3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>
                <a:spcBef>
                  <a:spcPts val="375"/>
                </a:spcBef>
                <a:buClr>
                  <a:srgbClr val="3333CC"/>
                </a:buCl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 b="1" dirty="0">
                  <a:latin typeface="Courier New" pitchFamily="49" charset="0"/>
                </a:rPr>
                <a:t>__device__ float </a:t>
              </a:r>
              <a:r>
                <a:rPr lang="en-US" sz="1050" b="1" dirty="0" err="1">
                  <a:latin typeface="Courier New" pitchFamily="49" charset="0"/>
                </a:rPr>
                <a:t>DeviceFunc</a:t>
              </a:r>
              <a:r>
                <a:rPr lang="en-US" sz="1050" b="1" dirty="0">
                  <a:latin typeface="Courier New" pitchFamily="49" charset="0"/>
                </a:rPr>
                <a:t>(</a:t>
              </a:r>
              <a:r>
                <a:rPr lang="en-US" sz="1050" b="1" dirty="0" smtClean="0">
                  <a:latin typeface="Courier New" pitchFamily="49" charset="0"/>
                </a:rPr>
                <a:t>)</a:t>
              </a:r>
              <a:endParaRPr lang="en-US" sz="1050" b="1" dirty="0">
                <a:latin typeface="Courier New" pitchFamily="49" charset="0"/>
              </a:endParaRPr>
            </a:p>
          </p:txBody>
        </p:sp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4415" y="816"/>
              <a:ext cx="120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 dirty="0">
                  <a:latin typeface="Arial" charset="0"/>
                </a:rPr>
                <a:t>Only callable from the:</a:t>
              </a:r>
            </a:p>
          </p:txBody>
        </p:sp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3505" y="816"/>
              <a:ext cx="91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500" tIns="35100" rIns="67500" bIns="35100"/>
            <a:lstStyle/>
            <a:p>
              <a:pPr algn="ctr">
                <a:spcBef>
                  <a:spcPts val="375"/>
                </a:spcBef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US" sz="1050" dirty="0">
                  <a:latin typeface="Arial" charset="0"/>
                </a:rPr>
                <a:t>Executed on the:</a:t>
              </a:r>
            </a:p>
          </p:txBody>
        </p:sp>
        <p:sp>
          <p:nvSpPr>
            <p:cNvPr id="26642" name="Rectangle 14"/>
            <p:cNvSpPr>
              <a:spLocks noChangeArrowheads="1"/>
            </p:cNvSpPr>
            <p:nvPr/>
          </p:nvSpPr>
          <p:spPr bwMode="auto">
            <a:xfrm>
              <a:off x="384" y="816"/>
              <a:ext cx="312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384" y="816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384" y="1298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45" name="Line 17"/>
            <p:cNvSpPr>
              <a:spLocks noChangeShapeType="1"/>
            </p:cNvSpPr>
            <p:nvPr/>
          </p:nvSpPr>
          <p:spPr bwMode="auto">
            <a:xfrm>
              <a:off x="384" y="1586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>
              <a:off x="384" y="1893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>
              <a:off x="384" y="2208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48" name="Line 20"/>
            <p:cNvSpPr>
              <a:spLocks noChangeShapeType="1"/>
            </p:cNvSpPr>
            <p:nvPr/>
          </p:nvSpPr>
          <p:spPr bwMode="auto">
            <a:xfrm>
              <a:off x="384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49" name="Line 21"/>
            <p:cNvSpPr>
              <a:spLocks noChangeShapeType="1"/>
            </p:cNvSpPr>
            <p:nvPr/>
          </p:nvSpPr>
          <p:spPr bwMode="auto">
            <a:xfrm>
              <a:off x="350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>
              <a:off x="441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5616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370891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3638"/>
    </mc:Choice>
    <mc:Fallback xmlns="">
      <p:transition advTm="24363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826" y="1336622"/>
            <a:ext cx="4000748" cy="358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Integrated C programs with CUDA extensions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4698" y="2053968"/>
            <a:ext cx="2971799" cy="276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NVCC Compiler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731360"/>
            <a:ext cx="1887994" cy="405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Host C Compiler/ Linker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3281232" y="1674474"/>
            <a:ext cx="303935" cy="269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2401152" y="2355901"/>
            <a:ext cx="374073" cy="31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1541085" y="2481581"/>
            <a:ext cx="8193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Host Code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004824" y="2338341"/>
            <a:ext cx="314666" cy="374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4544290" y="2370069"/>
            <a:ext cx="121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Device Code (PTX)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430856" y="3148214"/>
            <a:ext cx="314666" cy="374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1549" y="2743201"/>
            <a:ext cx="1887994" cy="405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Device Just-in-Time Compiler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053972" y="3148214"/>
            <a:ext cx="314666" cy="374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90224" y="3548264"/>
            <a:ext cx="4000748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Heterogeneous Computing Platform with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CPUs, GPUs, etc.</a:t>
            </a:r>
          </a:p>
        </p:txBody>
      </p:sp>
      <p:sp>
        <p:nvSpPr>
          <p:cNvPr id="27663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Compiling A CUDA Program</a:t>
            </a:r>
          </a:p>
        </p:txBody>
      </p:sp>
    </p:spTree>
    <p:extLst>
      <p:ext uri="{BB962C8B-B14F-4D97-AF65-F5344CB8AC3E}">
        <p14:creationId xmlns:p14="http://schemas.microsoft.com/office/powerpoint/2010/main" val="28002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2076"/>
    </mc:Choice>
    <mc:Fallback xmlns="">
      <p:transition advTm="10207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Kernel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learn about CUDA threads, the main mechanism for exploiting of data parallelism</a:t>
            </a:r>
          </a:p>
          <a:p>
            <a:pPr lvl="1"/>
            <a:r>
              <a:rPr lang="en-US" dirty="0"/>
              <a:t>Hierarchical thread organization</a:t>
            </a:r>
          </a:p>
          <a:p>
            <a:pPr lvl="1"/>
            <a:r>
              <a:rPr lang="en-US" dirty="0"/>
              <a:t>Launching parallel execution</a:t>
            </a:r>
          </a:p>
          <a:p>
            <a:pPr lvl="1"/>
            <a:r>
              <a:rPr lang="en-US" dirty="0"/>
              <a:t>Thread index to data index mapping</a:t>
            </a:r>
          </a:p>
        </p:txBody>
      </p:sp>
      <p:sp>
        <p:nvSpPr>
          <p:cNvPr id="4" name="Slide Number Placeholder 71"/>
          <p:cNvSpPr txBox="1">
            <a:spLocks/>
          </p:cNvSpPr>
          <p:nvPr/>
        </p:nvSpPr>
        <p:spPr>
          <a:xfrm>
            <a:off x="4914900" y="4157663"/>
            <a:ext cx="1428750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10">
        <p:fade/>
      </p:transition>
    </mc:Choice>
    <mc:Fallback xmlns="">
      <p:transition spd="med" advTm="3211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085973" y="145918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A[0]</a:t>
            </a: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914400" y="1504950"/>
            <a:ext cx="1028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050" dirty="0"/>
              <a:t>vector  A</a:t>
            </a:r>
          </a:p>
        </p:txBody>
      </p:sp>
      <p:sp>
        <p:nvSpPr>
          <p:cNvPr id="15364" name="TextBox 22"/>
          <p:cNvSpPr txBox="1">
            <a:spLocks noChangeArrowheads="1"/>
          </p:cNvSpPr>
          <p:nvPr/>
        </p:nvSpPr>
        <p:spPr bwMode="auto">
          <a:xfrm>
            <a:off x="914400" y="2059259"/>
            <a:ext cx="1028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050" dirty="0"/>
              <a:t>vector  B</a:t>
            </a:r>
          </a:p>
        </p:txBody>
      </p:sp>
      <p:sp>
        <p:nvSpPr>
          <p:cNvPr id="15365" name="TextBox 23"/>
          <p:cNvSpPr txBox="1">
            <a:spLocks noChangeArrowheads="1"/>
          </p:cNvSpPr>
          <p:nvPr/>
        </p:nvSpPr>
        <p:spPr bwMode="auto">
          <a:xfrm>
            <a:off x="928984" y="3143993"/>
            <a:ext cx="1028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sz="1050" dirty="0"/>
              <a:t>vector 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28923" y="145918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A[1]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71873" y="145918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A[2]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8602" y="1459185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A[N-1]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5973" y="201639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B[0]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28923" y="201639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B[1]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71873" y="201639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B[2]</a:t>
            </a:r>
          </a:p>
        </p:txBody>
      </p:sp>
      <p:sp>
        <p:nvSpPr>
          <p:cNvPr id="15375" name="TextBox 33"/>
          <p:cNvSpPr txBox="1">
            <a:spLocks noChangeArrowheads="1"/>
          </p:cNvSpPr>
          <p:nvPr/>
        </p:nvSpPr>
        <p:spPr bwMode="auto">
          <a:xfrm>
            <a:off x="4457103" y="1544910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15377" name="TextBox 35"/>
          <p:cNvSpPr txBox="1">
            <a:spLocks noChangeArrowheads="1"/>
          </p:cNvSpPr>
          <p:nvPr/>
        </p:nvSpPr>
        <p:spPr bwMode="auto">
          <a:xfrm>
            <a:off x="4457103" y="2059260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28602" y="2016398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B[N-1]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85973" y="308796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C[0]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28923" y="308796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C[1]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71873" y="308796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C[2]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28602" y="3087960"/>
            <a:ext cx="7429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C[N-1]</a:t>
            </a:r>
          </a:p>
        </p:txBody>
      </p:sp>
      <p:sp>
        <p:nvSpPr>
          <p:cNvPr id="15385" name="TextBox 43"/>
          <p:cNvSpPr txBox="1">
            <a:spLocks noChangeArrowheads="1"/>
          </p:cNvSpPr>
          <p:nvPr/>
        </p:nvSpPr>
        <p:spPr bwMode="auto">
          <a:xfrm>
            <a:off x="4457103" y="3173685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45" name="Oval 44"/>
          <p:cNvSpPr/>
          <p:nvPr/>
        </p:nvSpPr>
        <p:spPr>
          <a:xfrm>
            <a:off x="2257423" y="257361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47" name="Straight Arrow Connector 46"/>
          <p:cNvCxnSpPr>
            <a:endCxn id="45" idx="1"/>
          </p:cNvCxnSpPr>
          <p:nvPr/>
        </p:nvCxnSpPr>
        <p:spPr>
          <a:xfrm rot="16200000" flipH="1">
            <a:off x="1907529" y="220913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5" idx="7"/>
          </p:cNvCxnSpPr>
          <p:nvPr/>
        </p:nvCxnSpPr>
        <p:spPr>
          <a:xfrm rot="5400000">
            <a:off x="2470695" y="248773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4"/>
            <a:endCxn id="38" idx="0"/>
          </p:cNvCxnSpPr>
          <p:nvPr/>
        </p:nvCxnSpPr>
        <p:spPr>
          <a:xfrm rot="5400000">
            <a:off x="2350293" y="298050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000373" y="257361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 rot="16200000" flipH="1">
            <a:off x="2650479" y="220913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2" idx="7"/>
          </p:cNvCxnSpPr>
          <p:nvPr/>
        </p:nvCxnSpPr>
        <p:spPr>
          <a:xfrm rot="5400000">
            <a:off x="3213645" y="248773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4"/>
          </p:cNvCxnSpPr>
          <p:nvPr/>
        </p:nvCxnSpPr>
        <p:spPr>
          <a:xfrm rot="5400000">
            <a:off x="3093243" y="298050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43323" y="257361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7" name="Straight Arrow Connector 56"/>
          <p:cNvCxnSpPr>
            <a:endCxn id="56" idx="1"/>
          </p:cNvCxnSpPr>
          <p:nvPr/>
        </p:nvCxnSpPr>
        <p:spPr>
          <a:xfrm rot="16200000" flipH="1">
            <a:off x="3393429" y="220913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6" idx="7"/>
          </p:cNvCxnSpPr>
          <p:nvPr/>
        </p:nvCxnSpPr>
        <p:spPr>
          <a:xfrm rot="5400000">
            <a:off x="3956595" y="248773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6" idx="4"/>
          </p:cNvCxnSpPr>
          <p:nvPr/>
        </p:nvCxnSpPr>
        <p:spPr>
          <a:xfrm rot="5400000">
            <a:off x="3836193" y="298050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200052" y="2573610"/>
            <a:ext cx="400050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69" name="Straight Arrow Connector 68"/>
          <p:cNvCxnSpPr>
            <a:endCxn id="68" idx="1"/>
          </p:cNvCxnSpPr>
          <p:nvPr/>
        </p:nvCxnSpPr>
        <p:spPr>
          <a:xfrm rot="16200000" flipH="1">
            <a:off x="4850158" y="2209130"/>
            <a:ext cx="815281" cy="11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8" idx="7"/>
          </p:cNvCxnSpPr>
          <p:nvPr/>
        </p:nvCxnSpPr>
        <p:spPr>
          <a:xfrm rot="5400000">
            <a:off x="5413324" y="2487737"/>
            <a:ext cx="258068" cy="119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4"/>
          </p:cNvCxnSpPr>
          <p:nvPr/>
        </p:nvCxnSpPr>
        <p:spPr>
          <a:xfrm rot="5400000">
            <a:off x="5292921" y="2980507"/>
            <a:ext cx="214313" cy="238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0" name="Title 7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Data Parallelism - Vector Addition Example</a:t>
            </a:r>
          </a:p>
        </p:txBody>
      </p:sp>
      <p:sp>
        <p:nvSpPr>
          <p:cNvPr id="15411" name="Slide Number Placeholder 71"/>
          <p:cNvSpPr>
            <a:spLocks noGrp="1"/>
          </p:cNvSpPr>
          <p:nvPr>
            <p:ph type="sldNum" sz="quarter" idx="4294967295"/>
          </p:nvPr>
        </p:nvSpPr>
        <p:spPr>
          <a:xfrm>
            <a:off x="5258479" y="4324350"/>
            <a:ext cx="142875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7D19AA-ECD4-4533-8333-298847C0F63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13328"/>
      </p:ext>
    </p:extLst>
  </p:cSld>
  <p:clrMapOvr>
    <a:masterClrMapping/>
  </p:clrMapOvr>
  <p:transition xmlns:p14="http://schemas.microsoft.com/office/powerpoint/2010/main" advTm="3052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dirty="0">
                <a:solidFill>
                  <a:schemeClr val="tx1"/>
                </a:solidFill>
              </a:rPr>
              <a:t>CUDA Execution Model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dirty="0"/>
              <a:t>Heterogeneous host (CPU) + device (GPU) application C program</a:t>
            </a:r>
          </a:p>
          <a:p>
            <a:pPr marL="729854" lvl="1" indent="-301229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200" dirty="0"/>
              <a:t>Serial parts in </a:t>
            </a:r>
            <a:r>
              <a:rPr lang="en-US" sz="1200" b="1" dirty="0"/>
              <a:t>host </a:t>
            </a:r>
            <a:r>
              <a:rPr lang="en-US" sz="1200" dirty="0"/>
              <a:t>C code</a:t>
            </a:r>
          </a:p>
          <a:p>
            <a:pPr marL="729854" lvl="1" indent="-301229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sz="1200" dirty="0"/>
              <a:t>Parallel parts in </a:t>
            </a:r>
            <a:r>
              <a:rPr lang="en-US" sz="1200" b="1" dirty="0"/>
              <a:t>device</a:t>
            </a:r>
            <a:r>
              <a:rPr lang="en-US" sz="1200" dirty="0"/>
              <a:t> SPMD kernel code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2926556" y="2037191"/>
            <a:ext cx="1696641" cy="2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169"/>
              </a:spcBef>
              <a:buClr>
                <a:srgbClr val="3333CC"/>
              </a:buClr>
            </a:pPr>
            <a:r>
              <a:rPr lang="en-US" sz="1350" b="1" dirty="0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Serial Code (host)</a:t>
            </a:r>
            <a:r>
              <a:rPr lang="x-none" sz="1350" b="1" dirty="0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‏</a:t>
            </a:r>
            <a:endParaRPr lang="en-US" sz="1350" b="1" dirty="0">
              <a:solidFill>
                <a:srgbClr val="3333CC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3226594" y="2418072"/>
            <a:ext cx="2945606" cy="469703"/>
            <a:chOff x="2817" y="2296"/>
            <a:chExt cx="2474" cy="526"/>
          </a:xfrm>
        </p:grpSpPr>
        <p:sp>
          <p:nvSpPr>
            <p:cNvPr id="7240" name="Rectangle 5"/>
            <p:cNvSpPr>
              <a:spLocks noChangeArrowheads="1"/>
            </p:cNvSpPr>
            <p:nvPr/>
          </p:nvSpPr>
          <p:spPr bwMode="auto">
            <a:xfrm>
              <a:off x="2817" y="2296"/>
              <a:ext cx="2474" cy="526"/>
            </a:xfrm>
            <a:prstGeom prst="rect">
              <a:avLst/>
            </a:prstGeom>
            <a:noFill/>
            <a:ln w="63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241" name="Text Box 6"/>
            <p:cNvSpPr txBox="1">
              <a:spLocks noChangeArrowheads="1"/>
            </p:cNvSpPr>
            <p:nvPr/>
          </p:nvSpPr>
          <p:spPr bwMode="auto">
            <a:xfrm>
              <a:off x="4431" y="2498"/>
              <a:ext cx="316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sz="1350" b="1">
                  <a:solidFill>
                    <a:schemeClr val="accent1"/>
                  </a:solidFill>
                  <a:latin typeface="Arial" charset="0"/>
                  <a:ea typeface="ＭＳ Ｐゴシック" pitchFamily="34" charset="-128"/>
                </a:rPr>
                <a:t>. . .</a:t>
              </a:r>
            </a:p>
          </p:txBody>
        </p:sp>
        <p:grpSp>
          <p:nvGrpSpPr>
            <p:cNvPr id="7242" name="Group 7"/>
            <p:cNvGrpSpPr>
              <a:grpSpLocks/>
            </p:cNvGrpSpPr>
            <p:nvPr/>
          </p:nvGrpSpPr>
          <p:grpSpPr bwMode="auto">
            <a:xfrm>
              <a:off x="2872" y="2339"/>
              <a:ext cx="489" cy="440"/>
              <a:chOff x="2872" y="2339"/>
              <a:chExt cx="489" cy="440"/>
            </a:xfrm>
          </p:grpSpPr>
          <p:sp>
            <p:nvSpPr>
              <p:cNvPr id="7285" name="Text Box 8"/>
              <p:cNvSpPr txBox="1">
                <a:spLocks noChangeArrowheads="1"/>
              </p:cNvSpPr>
              <p:nvPr/>
            </p:nvSpPr>
            <p:spPr bwMode="auto">
              <a:xfrm>
                <a:off x="2872" y="2339"/>
                <a:ext cx="490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86" name="Group 9"/>
              <p:cNvGrpSpPr>
                <a:grpSpLocks/>
              </p:cNvGrpSpPr>
              <p:nvPr/>
            </p:nvGrpSpPr>
            <p:grpSpPr bwMode="auto">
              <a:xfrm>
                <a:off x="2920" y="2393"/>
                <a:ext cx="392" cy="332"/>
                <a:chOff x="2920" y="2393"/>
                <a:chExt cx="392" cy="332"/>
              </a:xfrm>
            </p:grpSpPr>
            <p:sp>
              <p:nvSpPr>
                <p:cNvPr id="7287" name="Freeform 10"/>
                <p:cNvSpPr>
                  <a:spLocks/>
                </p:cNvSpPr>
                <p:nvPr/>
              </p:nvSpPr>
              <p:spPr bwMode="auto">
                <a:xfrm>
                  <a:off x="29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8" name="Freeform 11"/>
                <p:cNvSpPr>
                  <a:spLocks/>
                </p:cNvSpPr>
                <p:nvPr/>
              </p:nvSpPr>
              <p:spPr bwMode="auto">
                <a:xfrm>
                  <a:off x="2955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9" name="Freeform 12"/>
                <p:cNvSpPr>
                  <a:spLocks/>
                </p:cNvSpPr>
                <p:nvPr/>
              </p:nvSpPr>
              <p:spPr bwMode="auto">
                <a:xfrm>
                  <a:off x="2986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0" name="Freeform 13"/>
                <p:cNvSpPr>
                  <a:spLocks/>
                </p:cNvSpPr>
                <p:nvPr/>
              </p:nvSpPr>
              <p:spPr bwMode="auto">
                <a:xfrm>
                  <a:off x="301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1" name="Freeform 14"/>
                <p:cNvSpPr>
                  <a:spLocks/>
                </p:cNvSpPr>
                <p:nvPr/>
              </p:nvSpPr>
              <p:spPr bwMode="auto">
                <a:xfrm>
                  <a:off x="305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2" name="Freeform 15"/>
                <p:cNvSpPr>
                  <a:spLocks/>
                </p:cNvSpPr>
                <p:nvPr/>
              </p:nvSpPr>
              <p:spPr bwMode="auto">
                <a:xfrm>
                  <a:off x="3083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3" name="Freeform 16"/>
                <p:cNvSpPr>
                  <a:spLocks/>
                </p:cNvSpPr>
                <p:nvPr/>
              </p:nvSpPr>
              <p:spPr bwMode="auto">
                <a:xfrm>
                  <a:off x="311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4" name="Freeform 17"/>
                <p:cNvSpPr>
                  <a:spLocks/>
                </p:cNvSpPr>
                <p:nvPr/>
              </p:nvSpPr>
              <p:spPr bwMode="auto">
                <a:xfrm>
                  <a:off x="314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5" name="Freeform 18"/>
                <p:cNvSpPr>
                  <a:spLocks/>
                </p:cNvSpPr>
                <p:nvPr/>
              </p:nvSpPr>
              <p:spPr bwMode="auto">
                <a:xfrm>
                  <a:off x="317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6" name="Freeform 19"/>
                <p:cNvSpPr>
                  <a:spLocks/>
                </p:cNvSpPr>
                <p:nvPr/>
              </p:nvSpPr>
              <p:spPr bwMode="auto">
                <a:xfrm>
                  <a:off x="321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97" name="Freeform 20"/>
                <p:cNvSpPr>
                  <a:spLocks/>
                </p:cNvSpPr>
                <p:nvPr/>
              </p:nvSpPr>
              <p:spPr bwMode="auto">
                <a:xfrm>
                  <a:off x="324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243" name="Group 21"/>
            <p:cNvGrpSpPr>
              <a:grpSpLocks/>
            </p:cNvGrpSpPr>
            <p:nvPr/>
          </p:nvGrpSpPr>
          <p:grpSpPr bwMode="auto">
            <a:xfrm>
              <a:off x="3406" y="2339"/>
              <a:ext cx="489" cy="440"/>
              <a:chOff x="3406" y="2339"/>
              <a:chExt cx="489" cy="440"/>
            </a:xfrm>
          </p:grpSpPr>
          <p:sp>
            <p:nvSpPr>
              <p:cNvPr id="7272" name="Text Box 22"/>
              <p:cNvSpPr txBox="1">
                <a:spLocks noChangeArrowheads="1"/>
              </p:cNvSpPr>
              <p:nvPr/>
            </p:nvSpPr>
            <p:spPr bwMode="auto">
              <a:xfrm>
                <a:off x="3406" y="2339"/>
                <a:ext cx="490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73" name="Group 23"/>
              <p:cNvGrpSpPr>
                <a:grpSpLocks/>
              </p:cNvGrpSpPr>
              <p:nvPr/>
            </p:nvGrpSpPr>
            <p:grpSpPr bwMode="auto">
              <a:xfrm>
                <a:off x="3454" y="2393"/>
                <a:ext cx="392" cy="332"/>
                <a:chOff x="3454" y="2393"/>
                <a:chExt cx="392" cy="332"/>
              </a:xfrm>
            </p:grpSpPr>
            <p:sp>
              <p:nvSpPr>
                <p:cNvPr id="7274" name="Freeform 24"/>
                <p:cNvSpPr>
                  <a:spLocks/>
                </p:cNvSpPr>
                <p:nvPr/>
              </p:nvSpPr>
              <p:spPr bwMode="auto">
                <a:xfrm>
                  <a:off x="345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5" name="Freeform 25"/>
                <p:cNvSpPr>
                  <a:spLocks/>
                </p:cNvSpPr>
                <p:nvPr/>
              </p:nvSpPr>
              <p:spPr bwMode="auto">
                <a:xfrm>
                  <a:off x="348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6" name="Freeform 26"/>
                <p:cNvSpPr>
                  <a:spLocks/>
                </p:cNvSpPr>
                <p:nvPr/>
              </p:nvSpPr>
              <p:spPr bwMode="auto">
                <a:xfrm>
                  <a:off x="35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7" name="Freeform 27"/>
                <p:cNvSpPr>
                  <a:spLocks/>
                </p:cNvSpPr>
                <p:nvPr/>
              </p:nvSpPr>
              <p:spPr bwMode="auto">
                <a:xfrm>
                  <a:off x="355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8" name="Freeform 28"/>
                <p:cNvSpPr>
                  <a:spLocks/>
                </p:cNvSpPr>
                <p:nvPr/>
              </p:nvSpPr>
              <p:spPr bwMode="auto">
                <a:xfrm>
                  <a:off x="35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9" name="Freeform 29"/>
                <p:cNvSpPr>
                  <a:spLocks/>
                </p:cNvSpPr>
                <p:nvPr/>
              </p:nvSpPr>
              <p:spPr bwMode="auto">
                <a:xfrm>
                  <a:off x="361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0" name="Freeform 30"/>
                <p:cNvSpPr>
                  <a:spLocks/>
                </p:cNvSpPr>
                <p:nvPr/>
              </p:nvSpPr>
              <p:spPr bwMode="auto">
                <a:xfrm>
                  <a:off x="36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1" name="Freeform 31"/>
                <p:cNvSpPr>
                  <a:spLocks/>
                </p:cNvSpPr>
                <p:nvPr/>
              </p:nvSpPr>
              <p:spPr bwMode="auto">
                <a:xfrm>
                  <a:off x="368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2" name="Freeform 32"/>
                <p:cNvSpPr>
                  <a:spLocks/>
                </p:cNvSpPr>
                <p:nvPr/>
              </p:nvSpPr>
              <p:spPr bwMode="auto">
                <a:xfrm>
                  <a:off x="371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3" name="Freeform 33"/>
                <p:cNvSpPr>
                  <a:spLocks/>
                </p:cNvSpPr>
                <p:nvPr/>
              </p:nvSpPr>
              <p:spPr bwMode="auto">
                <a:xfrm>
                  <a:off x="374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84" name="Freeform 34"/>
                <p:cNvSpPr>
                  <a:spLocks/>
                </p:cNvSpPr>
                <p:nvPr/>
              </p:nvSpPr>
              <p:spPr bwMode="auto">
                <a:xfrm>
                  <a:off x="377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244" name="Group 35"/>
            <p:cNvGrpSpPr>
              <a:grpSpLocks/>
            </p:cNvGrpSpPr>
            <p:nvPr/>
          </p:nvGrpSpPr>
          <p:grpSpPr bwMode="auto">
            <a:xfrm>
              <a:off x="4746" y="2339"/>
              <a:ext cx="489" cy="440"/>
              <a:chOff x="4746" y="2339"/>
              <a:chExt cx="489" cy="440"/>
            </a:xfrm>
          </p:grpSpPr>
          <p:sp>
            <p:nvSpPr>
              <p:cNvPr id="7259" name="Text Box 36"/>
              <p:cNvSpPr txBox="1">
                <a:spLocks noChangeArrowheads="1"/>
              </p:cNvSpPr>
              <p:nvPr/>
            </p:nvSpPr>
            <p:spPr bwMode="auto">
              <a:xfrm>
                <a:off x="4746" y="2339"/>
                <a:ext cx="490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60" name="Group 37"/>
              <p:cNvGrpSpPr>
                <a:grpSpLocks/>
              </p:cNvGrpSpPr>
              <p:nvPr/>
            </p:nvGrpSpPr>
            <p:grpSpPr bwMode="auto">
              <a:xfrm>
                <a:off x="4794" y="2393"/>
                <a:ext cx="392" cy="332"/>
                <a:chOff x="4794" y="2393"/>
                <a:chExt cx="392" cy="332"/>
              </a:xfrm>
            </p:grpSpPr>
            <p:sp>
              <p:nvSpPr>
                <p:cNvPr id="7261" name="Freeform 38"/>
                <p:cNvSpPr>
                  <a:spLocks/>
                </p:cNvSpPr>
                <p:nvPr/>
              </p:nvSpPr>
              <p:spPr bwMode="auto">
                <a:xfrm>
                  <a:off x="479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2" name="Freeform 39"/>
                <p:cNvSpPr>
                  <a:spLocks/>
                </p:cNvSpPr>
                <p:nvPr/>
              </p:nvSpPr>
              <p:spPr bwMode="auto">
                <a:xfrm>
                  <a:off x="482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3" name="Freeform 40"/>
                <p:cNvSpPr>
                  <a:spLocks/>
                </p:cNvSpPr>
                <p:nvPr/>
              </p:nvSpPr>
              <p:spPr bwMode="auto">
                <a:xfrm>
                  <a:off x="486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4" name="Freeform 41"/>
                <p:cNvSpPr>
                  <a:spLocks/>
                </p:cNvSpPr>
                <p:nvPr/>
              </p:nvSpPr>
              <p:spPr bwMode="auto">
                <a:xfrm>
                  <a:off x="489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5" name="Freeform 42"/>
                <p:cNvSpPr>
                  <a:spLocks/>
                </p:cNvSpPr>
                <p:nvPr/>
              </p:nvSpPr>
              <p:spPr bwMode="auto">
                <a:xfrm>
                  <a:off x="492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6" name="Freeform 43"/>
                <p:cNvSpPr>
                  <a:spLocks/>
                </p:cNvSpPr>
                <p:nvPr/>
              </p:nvSpPr>
              <p:spPr bwMode="auto">
                <a:xfrm>
                  <a:off x="495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7" name="Freeform 44"/>
                <p:cNvSpPr>
                  <a:spLocks/>
                </p:cNvSpPr>
                <p:nvPr/>
              </p:nvSpPr>
              <p:spPr bwMode="auto">
                <a:xfrm>
                  <a:off x="49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8" name="Freeform 45"/>
                <p:cNvSpPr>
                  <a:spLocks/>
                </p:cNvSpPr>
                <p:nvPr/>
              </p:nvSpPr>
              <p:spPr bwMode="auto">
                <a:xfrm>
                  <a:off x="50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69" name="Freeform 46"/>
                <p:cNvSpPr>
                  <a:spLocks/>
                </p:cNvSpPr>
                <p:nvPr/>
              </p:nvSpPr>
              <p:spPr bwMode="auto">
                <a:xfrm>
                  <a:off x="50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0" name="Freeform 47"/>
                <p:cNvSpPr>
                  <a:spLocks/>
                </p:cNvSpPr>
                <p:nvPr/>
              </p:nvSpPr>
              <p:spPr bwMode="auto">
                <a:xfrm>
                  <a:off x="50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71" name="Freeform 48"/>
                <p:cNvSpPr>
                  <a:spLocks/>
                </p:cNvSpPr>
                <p:nvPr/>
              </p:nvSpPr>
              <p:spPr bwMode="auto">
                <a:xfrm>
                  <a:off x="51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245" name="Group 49"/>
            <p:cNvGrpSpPr>
              <a:grpSpLocks/>
            </p:cNvGrpSpPr>
            <p:nvPr/>
          </p:nvGrpSpPr>
          <p:grpSpPr bwMode="auto">
            <a:xfrm>
              <a:off x="3942" y="2339"/>
              <a:ext cx="488" cy="440"/>
              <a:chOff x="3942" y="2339"/>
              <a:chExt cx="488" cy="440"/>
            </a:xfrm>
          </p:grpSpPr>
          <p:sp>
            <p:nvSpPr>
              <p:cNvPr id="7246" name="Text Box 50"/>
              <p:cNvSpPr txBox="1">
                <a:spLocks noChangeArrowheads="1"/>
              </p:cNvSpPr>
              <p:nvPr/>
            </p:nvSpPr>
            <p:spPr bwMode="auto">
              <a:xfrm>
                <a:off x="3942" y="2339"/>
                <a:ext cx="489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47" name="Group 51"/>
              <p:cNvGrpSpPr>
                <a:grpSpLocks/>
              </p:cNvGrpSpPr>
              <p:nvPr/>
            </p:nvGrpSpPr>
            <p:grpSpPr bwMode="auto">
              <a:xfrm>
                <a:off x="3990" y="2393"/>
                <a:ext cx="391" cy="332"/>
                <a:chOff x="3990" y="2393"/>
                <a:chExt cx="391" cy="332"/>
              </a:xfrm>
            </p:grpSpPr>
            <p:sp>
              <p:nvSpPr>
                <p:cNvPr id="7248" name="Freeform 52"/>
                <p:cNvSpPr>
                  <a:spLocks/>
                </p:cNvSpPr>
                <p:nvPr/>
              </p:nvSpPr>
              <p:spPr bwMode="auto">
                <a:xfrm>
                  <a:off x="399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49" name="Freeform 53"/>
                <p:cNvSpPr>
                  <a:spLocks/>
                </p:cNvSpPr>
                <p:nvPr/>
              </p:nvSpPr>
              <p:spPr bwMode="auto">
                <a:xfrm>
                  <a:off x="4025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0" name="Freeform 54"/>
                <p:cNvSpPr>
                  <a:spLocks/>
                </p:cNvSpPr>
                <p:nvPr/>
              </p:nvSpPr>
              <p:spPr bwMode="auto">
                <a:xfrm>
                  <a:off x="405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1" name="Freeform 55"/>
                <p:cNvSpPr>
                  <a:spLocks/>
                </p:cNvSpPr>
                <p:nvPr/>
              </p:nvSpPr>
              <p:spPr bwMode="auto">
                <a:xfrm>
                  <a:off x="40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2" name="Freeform 56"/>
                <p:cNvSpPr>
                  <a:spLocks/>
                </p:cNvSpPr>
                <p:nvPr/>
              </p:nvSpPr>
              <p:spPr bwMode="auto">
                <a:xfrm>
                  <a:off x="41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3" name="Freeform 57"/>
                <p:cNvSpPr>
                  <a:spLocks/>
                </p:cNvSpPr>
                <p:nvPr/>
              </p:nvSpPr>
              <p:spPr bwMode="auto">
                <a:xfrm>
                  <a:off x="41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4" name="Freeform 58"/>
                <p:cNvSpPr>
                  <a:spLocks/>
                </p:cNvSpPr>
                <p:nvPr/>
              </p:nvSpPr>
              <p:spPr bwMode="auto">
                <a:xfrm>
                  <a:off x="41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5" name="Freeform 59"/>
                <p:cNvSpPr>
                  <a:spLocks/>
                </p:cNvSpPr>
                <p:nvPr/>
              </p:nvSpPr>
              <p:spPr bwMode="auto">
                <a:xfrm>
                  <a:off x="42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6" name="Freeform 60"/>
                <p:cNvSpPr>
                  <a:spLocks/>
                </p:cNvSpPr>
                <p:nvPr/>
              </p:nvSpPr>
              <p:spPr bwMode="auto">
                <a:xfrm>
                  <a:off x="42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7" name="Freeform 61"/>
                <p:cNvSpPr>
                  <a:spLocks/>
                </p:cNvSpPr>
                <p:nvPr/>
              </p:nvSpPr>
              <p:spPr bwMode="auto">
                <a:xfrm>
                  <a:off x="4280" y="2393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58" name="Freeform 62"/>
                <p:cNvSpPr>
                  <a:spLocks/>
                </p:cNvSpPr>
                <p:nvPr/>
              </p:nvSpPr>
              <p:spPr bwMode="auto">
                <a:xfrm>
                  <a:off x="4311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7175" name="Group 63"/>
          <p:cNvGrpSpPr>
            <a:grpSpLocks/>
          </p:cNvGrpSpPr>
          <p:nvPr/>
        </p:nvGrpSpPr>
        <p:grpSpPr bwMode="auto">
          <a:xfrm>
            <a:off x="3226594" y="3498565"/>
            <a:ext cx="2945606" cy="468809"/>
            <a:chOff x="2817" y="3506"/>
            <a:chExt cx="2474" cy="525"/>
          </a:xfrm>
        </p:grpSpPr>
        <p:sp>
          <p:nvSpPr>
            <p:cNvPr id="7182" name="Rectangle 64"/>
            <p:cNvSpPr>
              <a:spLocks noChangeArrowheads="1"/>
            </p:cNvSpPr>
            <p:nvPr/>
          </p:nvSpPr>
          <p:spPr bwMode="auto">
            <a:xfrm>
              <a:off x="2817" y="3506"/>
              <a:ext cx="2474" cy="525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7183" name="Text Box 65"/>
            <p:cNvSpPr txBox="1">
              <a:spLocks noChangeArrowheads="1"/>
            </p:cNvSpPr>
            <p:nvPr/>
          </p:nvSpPr>
          <p:spPr bwMode="auto">
            <a:xfrm>
              <a:off x="4430" y="3708"/>
              <a:ext cx="316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sz="1350" b="1">
                  <a:solidFill>
                    <a:schemeClr val="accent1"/>
                  </a:solidFill>
                  <a:latin typeface="Arial" charset="0"/>
                  <a:ea typeface="ＭＳ Ｐゴシック" pitchFamily="34" charset="-128"/>
                </a:rPr>
                <a:t>. . .</a:t>
              </a:r>
            </a:p>
          </p:txBody>
        </p:sp>
        <p:grpSp>
          <p:nvGrpSpPr>
            <p:cNvPr id="7184" name="Group 66"/>
            <p:cNvGrpSpPr>
              <a:grpSpLocks/>
            </p:cNvGrpSpPr>
            <p:nvPr/>
          </p:nvGrpSpPr>
          <p:grpSpPr bwMode="auto">
            <a:xfrm>
              <a:off x="2872" y="3549"/>
              <a:ext cx="489" cy="440"/>
              <a:chOff x="2872" y="3549"/>
              <a:chExt cx="489" cy="440"/>
            </a:xfrm>
          </p:grpSpPr>
          <p:sp>
            <p:nvSpPr>
              <p:cNvPr id="7227" name="Text Box 67"/>
              <p:cNvSpPr txBox="1">
                <a:spLocks noChangeArrowheads="1"/>
              </p:cNvSpPr>
              <p:nvPr/>
            </p:nvSpPr>
            <p:spPr bwMode="auto">
              <a:xfrm>
                <a:off x="2872" y="3549"/>
                <a:ext cx="490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28" name="Group 68"/>
              <p:cNvGrpSpPr>
                <a:grpSpLocks/>
              </p:cNvGrpSpPr>
              <p:nvPr/>
            </p:nvGrpSpPr>
            <p:grpSpPr bwMode="auto">
              <a:xfrm>
                <a:off x="2920" y="3602"/>
                <a:ext cx="392" cy="332"/>
                <a:chOff x="2920" y="3602"/>
                <a:chExt cx="392" cy="332"/>
              </a:xfrm>
            </p:grpSpPr>
            <p:sp>
              <p:nvSpPr>
                <p:cNvPr id="7229" name="Freeform 69"/>
                <p:cNvSpPr>
                  <a:spLocks/>
                </p:cNvSpPr>
                <p:nvPr/>
              </p:nvSpPr>
              <p:spPr bwMode="auto">
                <a:xfrm>
                  <a:off x="29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0" name="Freeform 70"/>
                <p:cNvSpPr>
                  <a:spLocks/>
                </p:cNvSpPr>
                <p:nvPr/>
              </p:nvSpPr>
              <p:spPr bwMode="auto">
                <a:xfrm>
                  <a:off x="2955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1" name="Freeform 71"/>
                <p:cNvSpPr>
                  <a:spLocks/>
                </p:cNvSpPr>
                <p:nvPr/>
              </p:nvSpPr>
              <p:spPr bwMode="auto">
                <a:xfrm>
                  <a:off x="2986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2" name="Freeform 72"/>
                <p:cNvSpPr>
                  <a:spLocks/>
                </p:cNvSpPr>
                <p:nvPr/>
              </p:nvSpPr>
              <p:spPr bwMode="auto">
                <a:xfrm>
                  <a:off x="301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3" name="Freeform 73"/>
                <p:cNvSpPr>
                  <a:spLocks/>
                </p:cNvSpPr>
                <p:nvPr/>
              </p:nvSpPr>
              <p:spPr bwMode="auto">
                <a:xfrm>
                  <a:off x="305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4" name="Freeform 74"/>
                <p:cNvSpPr>
                  <a:spLocks/>
                </p:cNvSpPr>
                <p:nvPr/>
              </p:nvSpPr>
              <p:spPr bwMode="auto">
                <a:xfrm>
                  <a:off x="3083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5" name="Freeform 75"/>
                <p:cNvSpPr>
                  <a:spLocks/>
                </p:cNvSpPr>
                <p:nvPr/>
              </p:nvSpPr>
              <p:spPr bwMode="auto">
                <a:xfrm>
                  <a:off x="311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6" name="Freeform 76"/>
                <p:cNvSpPr>
                  <a:spLocks/>
                </p:cNvSpPr>
                <p:nvPr/>
              </p:nvSpPr>
              <p:spPr bwMode="auto">
                <a:xfrm>
                  <a:off x="314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7" name="Freeform 77"/>
                <p:cNvSpPr>
                  <a:spLocks/>
                </p:cNvSpPr>
                <p:nvPr/>
              </p:nvSpPr>
              <p:spPr bwMode="auto">
                <a:xfrm>
                  <a:off x="317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8" name="Freeform 78"/>
                <p:cNvSpPr>
                  <a:spLocks/>
                </p:cNvSpPr>
                <p:nvPr/>
              </p:nvSpPr>
              <p:spPr bwMode="auto">
                <a:xfrm>
                  <a:off x="321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39" name="Freeform 79"/>
                <p:cNvSpPr>
                  <a:spLocks/>
                </p:cNvSpPr>
                <p:nvPr/>
              </p:nvSpPr>
              <p:spPr bwMode="auto">
                <a:xfrm>
                  <a:off x="324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85" name="Group 80"/>
            <p:cNvGrpSpPr>
              <a:grpSpLocks/>
            </p:cNvGrpSpPr>
            <p:nvPr/>
          </p:nvGrpSpPr>
          <p:grpSpPr bwMode="auto">
            <a:xfrm>
              <a:off x="3406" y="3549"/>
              <a:ext cx="489" cy="440"/>
              <a:chOff x="3406" y="3549"/>
              <a:chExt cx="489" cy="440"/>
            </a:xfrm>
          </p:grpSpPr>
          <p:sp>
            <p:nvSpPr>
              <p:cNvPr id="7214" name="Text Box 81"/>
              <p:cNvSpPr txBox="1">
                <a:spLocks noChangeArrowheads="1"/>
              </p:cNvSpPr>
              <p:nvPr/>
            </p:nvSpPr>
            <p:spPr bwMode="auto">
              <a:xfrm>
                <a:off x="3406" y="3549"/>
                <a:ext cx="490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15" name="Group 82"/>
              <p:cNvGrpSpPr>
                <a:grpSpLocks/>
              </p:cNvGrpSpPr>
              <p:nvPr/>
            </p:nvGrpSpPr>
            <p:grpSpPr bwMode="auto">
              <a:xfrm>
                <a:off x="3454" y="3602"/>
                <a:ext cx="392" cy="332"/>
                <a:chOff x="3454" y="3602"/>
                <a:chExt cx="392" cy="332"/>
              </a:xfrm>
            </p:grpSpPr>
            <p:sp>
              <p:nvSpPr>
                <p:cNvPr id="7216" name="Freeform 83"/>
                <p:cNvSpPr>
                  <a:spLocks/>
                </p:cNvSpPr>
                <p:nvPr/>
              </p:nvSpPr>
              <p:spPr bwMode="auto">
                <a:xfrm>
                  <a:off x="345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7" name="Freeform 84"/>
                <p:cNvSpPr>
                  <a:spLocks/>
                </p:cNvSpPr>
                <p:nvPr/>
              </p:nvSpPr>
              <p:spPr bwMode="auto">
                <a:xfrm>
                  <a:off x="348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8" name="Freeform 85"/>
                <p:cNvSpPr>
                  <a:spLocks/>
                </p:cNvSpPr>
                <p:nvPr/>
              </p:nvSpPr>
              <p:spPr bwMode="auto">
                <a:xfrm>
                  <a:off x="35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9" name="Freeform 86"/>
                <p:cNvSpPr>
                  <a:spLocks/>
                </p:cNvSpPr>
                <p:nvPr/>
              </p:nvSpPr>
              <p:spPr bwMode="auto">
                <a:xfrm>
                  <a:off x="355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0" name="Freeform 87"/>
                <p:cNvSpPr>
                  <a:spLocks/>
                </p:cNvSpPr>
                <p:nvPr/>
              </p:nvSpPr>
              <p:spPr bwMode="auto">
                <a:xfrm>
                  <a:off x="35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1" name="Freeform 88"/>
                <p:cNvSpPr>
                  <a:spLocks/>
                </p:cNvSpPr>
                <p:nvPr/>
              </p:nvSpPr>
              <p:spPr bwMode="auto">
                <a:xfrm>
                  <a:off x="361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2" name="Freeform 89"/>
                <p:cNvSpPr>
                  <a:spLocks/>
                </p:cNvSpPr>
                <p:nvPr/>
              </p:nvSpPr>
              <p:spPr bwMode="auto">
                <a:xfrm>
                  <a:off x="36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3" name="Freeform 90"/>
                <p:cNvSpPr>
                  <a:spLocks/>
                </p:cNvSpPr>
                <p:nvPr/>
              </p:nvSpPr>
              <p:spPr bwMode="auto">
                <a:xfrm>
                  <a:off x="368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4" name="Freeform 91"/>
                <p:cNvSpPr>
                  <a:spLocks/>
                </p:cNvSpPr>
                <p:nvPr/>
              </p:nvSpPr>
              <p:spPr bwMode="auto">
                <a:xfrm>
                  <a:off x="371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5" name="Freeform 92"/>
                <p:cNvSpPr>
                  <a:spLocks/>
                </p:cNvSpPr>
                <p:nvPr/>
              </p:nvSpPr>
              <p:spPr bwMode="auto">
                <a:xfrm>
                  <a:off x="374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26" name="Freeform 93"/>
                <p:cNvSpPr>
                  <a:spLocks/>
                </p:cNvSpPr>
                <p:nvPr/>
              </p:nvSpPr>
              <p:spPr bwMode="auto">
                <a:xfrm>
                  <a:off x="377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86" name="Group 94"/>
            <p:cNvGrpSpPr>
              <a:grpSpLocks/>
            </p:cNvGrpSpPr>
            <p:nvPr/>
          </p:nvGrpSpPr>
          <p:grpSpPr bwMode="auto">
            <a:xfrm>
              <a:off x="4746" y="3549"/>
              <a:ext cx="489" cy="440"/>
              <a:chOff x="4746" y="3549"/>
              <a:chExt cx="489" cy="440"/>
            </a:xfrm>
          </p:grpSpPr>
          <p:sp>
            <p:nvSpPr>
              <p:cNvPr id="7201" name="Text Box 95"/>
              <p:cNvSpPr txBox="1">
                <a:spLocks noChangeArrowheads="1"/>
              </p:cNvSpPr>
              <p:nvPr/>
            </p:nvSpPr>
            <p:spPr bwMode="auto">
              <a:xfrm>
                <a:off x="4746" y="3549"/>
                <a:ext cx="490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02" name="Group 96"/>
              <p:cNvGrpSpPr>
                <a:grpSpLocks/>
              </p:cNvGrpSpPr>
              <p:nvPr/>
            </p:nvGrpSpPr>
            <p:grpSpPr bwMode="auto">
              <a:xfrm>
                <a:off x="4794" y="3602"/>
                <a:ext cx="392" cy="332"/>
                <a:chOff x="4794" y="3602"/>
                <a:chExt cx="392" cy="332"/>
              </a:xfrm>
            </p:grpSpPr>
            <p:sp>
              <p:nvSpPr>
                <p:cNvPr id="7203" name="Freeform 97"/>
                <p:cNvSpPr>
                  <a:spLocks/>
                </p:cNvSpPr>
                <p:nvPr/>
              </p:nvSpPr>
              <p:spPr bwMode="auto">
                <a:xfrm>
                  <a:off x="479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4" name="Freeform 98"/>
                <p:cNvSpPr>
                  <a:spLocks/>
                </p:cNvSpPr>
                <p:nvPr/>
              </p:nvSpPr>
              <p:spPr bwMode="auto">
                <a:xfrm>
                  <a:off x="482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5" name="Freeform 99"/>
                <p:cNvSpPr>
                  <a:spLocks/>
                </p:cNvSpPr>
                <p:nvPr/>
              </p:nvSpPr>
              <p:spPr bwMode="auto">
                <a:xfrm>
                  <a:off x="486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6" name="Freeform 100"/>
                <p:cNvSpPr>
                  <a:spLocks/>
                </p:cNvSpPr>
                <p:nvPr/>
              </p:nvSpPr>
              <p:spPr bwMode="auto">
                <a:xfrm>
                  <a:off x="489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7" name="Freeform 101"/>
                <p:cNvSpPr>
                  <a:spLocks/>
                </p:cNvSpPr>
                <p:nvPr/>
              </p:nvSpPr>
              <p:spPr bwMode="auto">
                <a:xfrm>
                  <a:off x="492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8" name="Freeform 102"/>
                <p:cNvSpPr>
                  <a:spLocks/>
                </p:cNvSpPr>
                <p:nvPr/>
              </p:nvSpPr>
              <p:spPr bwMode="auto">
                <a:xfrm>
                  <a:off x="495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9" name="Freeform 103"/>
                <p:cNvSpPr>
                  <a:spLocks/>
                </p:cNvSpPr>
                <p:nvPr/>
              </p:nvSpPr>
              <p:spPr bwMode="auto">
                <a:xfrm>
                  <a:off x="49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0" name="Freeform 104"/>
                <p:cNvSpPr>
                  <a:spLocks/>
                </p:cNvSpPr>
                <p:nvPr/>
              </p:nvSpPr>
              <p:spPr bwMode="auto">
                <a:xfrm>
                  <a:off x="50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1" name="Freeform 105"/>
                <p:cNvSpPr>
                  <a:spLocks/>
                </p:cNvSpPr>
                <p:nvPr/>
              </p:nvSpPr>
              <p:spPr bwMode="auto">
                <a:xfrm>
                  <a:off x="50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2" name="Freeform 106"/>
                <p:cNvSpPr>
                  <a:spLocks/>
                </p:cNvSpPr>
                <p:nvPr/>
              </p:nvSpPr>
              <p:spPr bwMode="auto">
                <a:xfrm>
                  <a:off x="50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13" name="Freeform 107"/>
                <p:cNvSpPr>
                  <a:spLocks/>
                </p:cNvSpPr>
                <p:nvPr/>
              </p:nvSpPr>
              <p:spPr bwMode="auto">
                <a:xfrm>
                  <a:off x="51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187" name="Group 108"/>
            <p:cNvGrpSpPr>
              <a:grpSpLocks/>
            </p:cNvGrpSpPr>
            <p:nvPr/>
          </p:nvGrpSpPr>
          <p:grpSpPr bwMode="auto">
            <a:xfrm>
              <a:off x="3942" y="3549"/>
              <a:ext cx="488" cy="440"/>
              <a:chOff x="3942" y="3549"/>
              <a:chExt cx="488" cy="440"/>
            </a:xfrm>
          </p:grpSpPr>
          <p:sp>
            <p:nvSpPr>
              <p:cNvPr id="7188" name="Text Box 109"/>
              <p:cNvSpPr txBox="1">
                <a:spLocks noChangeArrowheads="1"/>
              </p:cNvSpPr>
              <p:nvPr/>
            </p:nvSpPr>
            <p:spPr bwMode="auto">
              <a:xfrm>
                <a:off x="3942" y="3549"/>
                <a:ext cx="489" cy="441"/>
              </a:xfrm>
              <a:prstGeom prst="rect">
                <a:avLst/>
              </a:prstGeom>
              <a:noFill/>
              <a:ln w="3175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189" name="Group 110"/>
              <p:cNvGrpSpPr>
                <a:grpSpLocks/>
              </p:cNvGrpSpPr>
              <p:nvPr/>
            </p:nvGrpSpPr>
            <p:grpSpPr bwMode="auto">
              <a:xfrm>
                <a:off x="3990" y="3602"/>
                <a:ext cx="391" cy="332"/>
                <a:chOff x="3990" y="3602"/>
                <a:chExt cx="391" cy="332"/>
              </a:xfrm>
            </p:grpSpPr>
            <p:sp>
              <p:nvSpPr>
                <p:cNvPr id="7190" name="Freeform 111"/>
                <p:cNvSpPr>
                  <a:spLocks/>
                </p:cNvSpPr>
                <p:nvPr/>
              </p:nvSpPr>
              <p:spPr bwMode="auto">
                <a:xfrm>
                  <a:off x="399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1" name="Freeform 112"/>
                <p:cNvSpPr>
                  <a:spLocks/>
                </p:cNvSpPr>
                <p:nvPr/>
              </p:nvSpPr>
              <p:spPr bwMode="auto">
                <a:xfrm>
                  <a:off x="4025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2" name="Freeform 113"/>
                <p:cNvSpPr>
                  <a:spLocks/>
                </p:cNvSpPr>
                <p:nvPr/>
              </p:nvSpPr>
              <p:spPr bwMode="auto">
                <a:xfrm>
                  <a:off x="405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3" name="Freeform 114"/>
                <p:cNvSpPr>
                  <a:spLocks/>
                </p:cNvSpPr>
                <p:nvPr/>
              </p:nvSpPr>
              <p:spPr bwMode="auto">
                <a:xfrm>
                  <a:off x="40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4" name="Freeform 115"/>
                <p:cNvSpPr>
                  <a:spLocks/>
                </p:cNvSpPr>
                <p:nvPr/>
              </p:nvSpPr>
              <p:spPr bwMode="auto">
                <a:xfrm>
                  <a:off x="41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5" name="Freeform 116"/>
                <p:cNvSpPr>
                  <a:spLocks/>
                </p:cNvSpPr>
                <p:nvPr/>
              </p:nvSpPr>
              <p:spPr bwMode="auto">
                <a:xfrm>
                  <a:off x="41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6" name="Freeform 117"/>
                <p:cNvSpPr>
                  <a:spLocks/>
                </p:cNvSpPr>
                <p:nvPr/>
              </p:nvSpPr>
              <p:spPr bwMode="auto">
                <a:xfrm>
                  <a:off x="41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7" name="Freeform 118"/>
                <p:cNvSpPr>
                  <a:spLocks/>
                </p:cNvSpPr>
                <p:nvPr/>
              </p:nvSpPr>
              <p:spPr bwMode="auto">
                <a:xfrm>
                  <a:off x="42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8" name="Freeform 119"/>
                <p:cNvSpPr>
                  <a:spLocks/>
                </p:cNvSpPr>
                <p:nvPr/>
              </p:nvSpPr>
              <p:spPr bwMode="auto">
                <a:xfrm>
                  <a:off x="42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9" name="Freeform 120"/>
                <p:cNvSpPr>
                  <a:spLocks/>
                </p:cNvSpPr>
                <p:nvPr/>
              </p:nvSpPr>
              <p:spPr bwMode="auto">
                <a:xfrm>
                  <a:off x="4280" y="3602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00" name="Freeform 121"/>
                <p:cNvSpPr>
                  <a:spLocks/>
                </p:cNvSpPr>
                <p:nvPr/>
              </p:nvSpPr>
              <p:spPr bwMode="auto">
                <a:xfrm>
                  <a:off x="4311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35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sp>
        <p:nvSpPr>
          <p:cNvPr id="7176" name="Text Box 122"/>
          <p:cNvSpPr txBox="1">
            <a:spLocks noChangeArrowheads="1"/>
          </p:cNvSpPr>
          <p:nvPr/>
        </p:nvSpPr>
        <p:spPr bwMode="auto">
          <a:xfrm>
            <a:off x="656565" y="2381461"/>
            <a:ext cx="2987939" cy="4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050" dirty="0">
                <a:latin typeface="Arial" charset="0"/>
                <a:ea typeface="ＭＳ Ｐゴシック" pitchFamily="34" charset="-128"/>
              </a:rPr>
              <a:t>Parallel Kernel (device)</a:t>
            </a:r>
            <a:r>
              <a:rPr lang="x-none" sz="1050" dirty="0">
                <a:latin typeface="Arial" charset="0"/>
                <a:ea typeface="ＭＳ Ｐゴシック" pitchFamily="34" charset="-128"/>
              </a:rPr>
              <a:t>‏</a:t>
            </a:r>
            <a:endParaRPr lang="en-US" sz="1050" dirty="0">
              <a:latin typeface="Arial" charset="0"/>
              <a:ea typeface="ＭＳ Ｐゴシック" pitchFamily="34" charset="-128"/>
            </a:endParaRPr>
          </a:p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050" dirty="0" err="1">
                <a:latin typeface="Arial" charset="0"/>
                <a:ea typeface="ＭＳ Ｐゴシック" pitchFamily="34" charset="-128"/>
              </a:rPr>
              <a:t>KernelA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&lt;&lt;&lt; </a:t>
            </a:r>
            <a:r>
              <a:rPr lang="en-US" sz="1050" dirty="0" err="1">
                <a:latin typeface="Arial" charset="0"/>
                <a:ea typeface="ＭＳ Ｐゴシック" pitchFamily="34" charset="-128"/>
              </a:rPr>
              <a:t>nBlk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, </a:t>
            </a:r>
            <a:r>
              <a:rPr lang="en-US" sz="1050" dirty="0" err="1">
                <a:latin typeface="Arial" charset="0"/>
                <a:ea typeface="ＭＳ Ｐゴシック" pitchFamily="34" charset="-128"/>
              </a:rPr>
              <a:t>nTid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 &gt;&gt;&gt;(</a:t>
            </a:r>
            <a:r>
              <a:rPr lang="en-US" sz="1050" dirty="0" err="1">
                <a:latin typeface="Arial" charset="0"/>
                <a:ea typeface="ＭＳ Ｐゴシック" pitchFamily="34" charset="-128"/>
              </a:rPr>
              <a:t>args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);</a:t>
            </a:r>
          </a:p>
        </p:txBody>
      </p:sp>
      <p:sp>
        <p:nvSpPr>
          <p:cNvPr id="7177" name="Freeform 123"/>
          <p:cNvSpPr>
            <a:spLocks/>
          </p:cNvSpPr>
          <p:nvPr/>
        </p:nvSpPr>
        <p:spPr bwMode="auto">
          <a:xfrm>
            <a:off x="4672014" y="1914436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178" name="Text Box 124"/>
          <p:cNvSpPr txBox="1">
            <a:spLocks noChangeArrowheads="1"/>
          </p:cNvSpPr>
          <p:nvPr/>
        </p:nvSpPr>
        <p:spPr bwMode="auto">
          <a:xfrm>
            <a:off x="2935950" y="3084846"/>
            <a:ext cx="1720454" cy="2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169"/>
              </a:spcBef>
              <a:buClr>
                <a:srgbClr val="3333CC"/>
              </a:buClr>
            </a:pPr>
            <a:r>
              <a:rPr lang="en-US" sz="1350" b="1" dirty="0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Serial Code (host)</a:t>
            </a:r>
            <a:r>
              <a:rPr lang="x-none" sz="1350" b="1" dirty="0">
                <a:solidFill>
                  <a:srgbClr val="3333CC"/>
                </a:solidFill>
                <a:latin typeface="Arial" charset="0"/>
                <a:ea typeface="ＭＳ Ｐゴシック" pitchFamily="34" charset="-128"/>
              </a:rPr>
              <a:t>‏</a:t>
            </a:r>
            <a:endParaRPr lang="en-US" sz="1350" b="1" dirty="0">
              <a:solidFill>
                <a:srgbClr val="3333CC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9" name="Freeform 125"/>
          <p:cNvSpPr>
            <a:spLocks/>
          </p:cNvSpPr>
          <p:nvPr/>
        </p:nvSpPr>
        <p:spPr bwMode="auto">
          <a:xfrm>
            <a:off x="4672014" y="2986892"/>
            <a:ext cx="54769" cy="454521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180" name="Text Box 126"/>
          <p:cNvSpPr txBox="1">
            <a:spLocks noChangeArrowheads="1"/>
          </p:cNvSpPr>
          <p:nvPr/>
        </p:nvSpPr>
        <p:spPr bwMode="auto">
          <a:xfrm>
            <a:off x="701874" y="3481087"/>
            <a:ext cx="2895600" cy="4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050" dirty="0">
                <a:latin typeface="Arial" charset="0"/>
                <a:ea typeface="ＭＳ Ｐゴシック" pitchFamily="34" charset="-128"/>
              </a:rPr>
              <a:t>Parallel Kernel (device)</a:t>
            </a:r>
            <a:r>
              <a:rPr lang="x-none" sz="1050" dirty="0">
                <a:latin typeface="Arial" charset="0"/>
                <a:ea typeface="ＭＳ Ｐゴシック" pitchFamily="34" charset="-128"/>
              </a:rPr>
              <a:t>‏</a:t>
            </a:r>
            <a:endParaRPr lang="en-US" sz="1050" dirty="0">
              <a:latin typeface="Arial" charset="0"/>
              <a:ea typeface="ＭＳ Ｐゴシック" pitchFamily="34" charset="-128"/>
            </a:endParaRPr>
          </a:p>
          <a:p>
            <a:pPr algn="ctr" eaLnBrk="1" hangingPunct="1">
              <a:spcBef>
                <a:spcPts val="338"/>
              </a:spcBef>
              <a:buClr>
                <a:srgbClr val="00CC00"/>
              </a:buClr>
            </a:pPr>
            <a:r>
              <a:rPr lang="en-US" sz="1050" dirty="0" err="1">
                <a:latin typeface="Arial" charset="0"/>
                <a:ea typeface="ＭＳ Ｐゴシック" pitchFamily="34" charset="-128"/>
              </a:rPr>
              <a:t>KernelB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&lt;&lt;&lt; </a:t>
            </a:r>
            <a:r>
              <a:rPr lang="en-US" sz="1050" dirty="0" err="1">
                <a:latin typeface="Arial" charset="0"/>
                <a:ea typeface="ＭＳ Ｐゴシック" pitchFamily="34" charset="-128"/>
              </a:rPr>
              <a:t>nBlk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, </a:t>
            </a:r>
            <a:r>
              <a:rPr lang="en-US" sz="1050" dirty="0" err="1">
                <a:latin typeface="Arial" charset="0"/>
                <a:ea typeface="ＭＳ Ｐゴシック" pitchFamily="34" charset="-128"/>
              </a:rPr>
              <a:t>nTid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 &gt;&gt;&gt;(</a:t>
            </a:r>
            <a:r>
              <a:rPr lang="en-US" sz="1050" dirty="0" err="1">
                <a:latin typeface="Arial" charset="0"/>
                <a:ea typeface="ＭＳ Ｐゴシック" pitchFamily="34" charset="-128"/>
              </a:rPr>
              <a:t>args</a:t>
            </a:r>
            <a:r>
              <a:rPr lang="en-US" sz="1050" dirty="0">
                <a:latin typeface="Arial" charset="0"/>
                <a:ea typeface="ＭＳ Ｐゴシック" pitchFamily="34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0340670"/>
      </p:ext>
    </p:extLst>
  </p:cSld>
  <p:clrMapOvr>
    <a:masterClrMapping/>
  </p:clrMapOvr>
  <p:transition xmlns:p14="http://schemas.microsoft.com/office/powerpoint/2010/main" advTm="6761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A Thread as a Von-Neumann Processor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624" y="1141527"/>
            <a:ext cx="335237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A thread is a “virtualized” or “abstracted” </a:t>
            </a:r>
          </a:p>
          <a:p>
            <a:r>
              <a:rPr lang="en-US" sz="1350" dirty="0"/>
              <a:t>Von-Neumann Processor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2571750" y="1885950"/>
            <a:ext cx="1714500" cy="60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rPr>
              <a:t>Memory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2457450" y="2657475"/>
            <a:ext cx="1943100" cy="94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828800" y="3814762"/>
            <a:ext cx="3143250" cy="614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rPr>
              <a:t>Control Unit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4857750" y="1971675"/>
            <a:ext cx="685800" cy="77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rPr>
              <a:t>I/O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2686050" y="3171827"/>
            <a:ext cx="800100" cy="323255"/>
            <a:chOff x="528" y="2688"/>
            <a:chExt cx="672" cy="362"/>
          </a:xfrm>
        </p:grpSpPr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3" name="Line 20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6" name="Line 23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630" y="2688"/>
              <a:ext cx="48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Palatino" pitchFamily="18" charset="0"/>
                  <a:ea typeface=""/>
                  <a:cs typeface="Arial" charset="0"/>
                </a:rPr>
                <a:t>ALU</a:t>
              </a:r>
            </a:p>
          </p:txBody>
        </p:sp>
      </p:grpSp>
      <p:grpSp>
        <p:nvGrpSpPr>
          <p:cNvPr id="77" name="Group 29"/>
          <p:cNvGrpSpPr>
            <a:grpSpLocks/>
          </p:cNvGrpSpPr>
          <p:nvPr/>
        </p:nvGrpSpPr>
        <p:grpSpPr bwMode="auto">
          <a:xfrm>
            <a:off x="3714750" y="2957513"/>
            <a:ext cx="514350" cy="596504"/>
            <a:chOff x="720" y="1632"/>
            <a:chExt cx="432" cy="668"/>
          </a:xfrm>
        </p:grpSpPr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720" y="1632"/>
              <a:ext cx="432" cy="6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720" y="1680"/>
              <a:ext cx="415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Palatino" pitchFamily="18" charset="0"/>
                  <a:ea typeface=""/>
                  <a:cs typeface="Arial" charset="0"/>
                </a:rPr>
                <a:t>Reg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Palatino" pitchFamily="18" charset="0"/>
                <a:ea typeface=""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Palatino" pitchFamily="18" charset="0"/>
                  <a:ea typeface=""/>
                  <a:cs typeface="Arial" charset="0"/>
                </a:rPr>
                <a:t>File</a:t>
              </a:r>
            </a:p>
          </p:txBody>
        </p:sp>
      </p:grp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2343150" y="4114800"/>
            <a:ext cx="685800" cy="17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rPr>
              <a:t>PC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3829050" y="4114800"/>
            <a:ext cx="685800" cy="171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rPr>
              <a:t>IR</a:t>
            </a:r>
          </a:p>
        </p:txBody>
      </p:sp>
      <p:cxnSp>
        <p:nvCxnSpPr>
          <p:cNvPr id="82" name="AutoShape 35"/>
          <p:cNvCxnSpPr>
            <a:cxnSpLocks noChangeShapeType="1"/>
          </p:cNvCxnSpPr>
          <p:nvPr/>
        </p:nvCxnSpPr>
        <p:spPr bwMode="auto">
          <a:xfrm rot="-5400000">
            <a:off x="1664493" y="2907506"/>
            <a:ext cx="1414463" cy="40005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Line 37"/>
          <p:cNvSpPr>
            <a:spLocks noChangeShapeType="1"/>
          </p:cNvSpPr>
          <p:nvPr/>
        </p:nvSpPr>
        <p:spPr bwMode="auto">
          <a:xfrm flipV="1">
            <a:off x="3371850" y="3600450"/>
            <a:ext cx="0" cy="2143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 flipV="1">
            <a:off x="3028950" y="2486025"/>
            <a:ext cx="0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3714750" y="2486025"/>
            <a:ext cx="0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4286250" y="2100263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4286250" y="2271713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76B900"/>
              </a:solidFill>
              <a:effectLst/>
              <a:uLnTx/>
              <a:uFillTx/>
              <a:latin typeface="Trebuchet MS"/>
              <a:ea typeface=""/>
            </a:endParaRPr>
          </a:p>
        </p:txBody>
      </p:sp>
      <p:cxnSp>
        <p:nvCxnSpPr>
          <p:cNvPr id="88" name="AutoShape 44"/>
          <p:cNvCxnSpPr>
            <a:cxnSpLocks noChangeShapeType="1"/>
          </p:cNvCxnSpPr>
          <p:nvPr/>
        </p:nvCxnSpPr>
        <p:spPr bwMode="auto">
          <a:xfrm rot="-5400000">
            <a:off x="4164806" y="3121819"/>
            <a:ext cx="1157288" cy="2286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2637235" y="2658220"/>
            <a:ext cx="1653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6B900"/>
                </a:solidFill>
                <a:ea typeface=""/>
              </a:rPr>
              <a:t>Processing Unit</a:t>
            </a:r>
          </a:p>
        </p:txBody>
      </p:sp>
      <p:cxnSp>
        <p:nvCxnSpPr>
          <p:cNvPr id="90" name="AutoShape 35"/>
          <p:cNvCxnSpPr>
            <a:cxnSpLocks noChangeShapeType="1"/>
          </p:cNvCxnSpPr>
          <p:nvPr/>
        </p:nvCxnSpPr>
        <p:spPr bwMode="auto">
          <a:xfrm rot="5400000" flipH="1" flipV="1">
            <a:off x="1496339" y="2753936"/>
            <a:ext cx="1550453" cy="571203"/>
          </a:xfrm>
          <a:prstGeom prst="bentConnector3">
            <a:avLst>
              <a:gd name="adj1" fmla="val 100737"/>
            </a:avLst>
          </a:prstGeom>
          <a:noFill/>
          <a:ln w="9525">
            <a:solidFill>
              <a:srgbClr val="000000"/>
            </a:solidFill>
            <a:prstDash val="solid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/>
          <p:cNvCxnSpPr/>
          <p:nvPr/>
        </p:nvCxnSpPr>
        <p:spPr>
          <a:xfrm>
            <a:off x="3543299" y="3582462"/>
            <a:ext cx="0" cy="23230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9777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897">
        <p:fade/>
      </p:transition>
    </mc:Choice>
    <mc:Fallback>
      <p:transition xmlns:p14="http://schemas.microsoft.com/office/powerpoint/2010/main" spd="med" advTm="10889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1"/>
                </a:solidFill>
                <a:latin typeface="Arial" charset="0"/>
              </a:rPr>
              <a:t>Arrays of Parallel Threads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CUDA kernel is executed by a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(array) of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threads 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All threads in a grid run the same kernel code (Single Program Multiple Data)</a:t>
            </a:r>
            <a:r>
              <a:rPr lang="x-none" dirty="0">
                <a:solidFill>
                  <a:srgbClr val="000000"/>
                </a:solidFill>
                <a:latin typeface="Arial" charset="0"/>
              </a:rPr>
              <a:t>‏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Each thread has indexes that it uses to compute memory addresses and make control decisions</a:t>
            </a:r>
          </a:p>
          <a:p>
            <a:endParaRPr lang="en-US" dirty="0"/>
          </a:p>
        </p:txBody>
      </p:sp>
      <p:sp>
        <p:nvSpPr>
          <p:cNvPr id="12294" name="Freeform 26"/>
          <p:cNvSpPr>
            <a:spLocks/>
          </p:cNvSpPr>
          <p:nvPr/>
        </p:nvSpPr>
        <p:spPr bwMode="auto">
          <a:xfrm>
            <a:off x="2286000" y="2812706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6" name="Freeform 28"/>
          <p:cNvSpPr>
            <a:spLocks/>
          </p:cNvSpPr>
          <p:nvPr/>
        </p:nvSpPr>
        <p:spPr bwMode="auto">
          <a:xfrm>
            <a:off x="2691180" y="2812706"/>
            <a:ext cx="180975" cy="1333203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7" name="Freeform 29"/>
          <p:cNvSpPr>
            <a:spLocks/>
          </p:cNvSpPr>
          <p:nvPr/>
        </p:nvSpPr>
        <p:spPr bwMode="auto">
          <a:xfrm>
            <a:off x="3087075" y="2812706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8" name="Freeform 30"/>
          <p:cNvSpPr>
            <a:spLocks/>
          </p:cNvSpPr>
          <p:nvPr/>
        </p:nvSpPr>
        <p:spPr bwMode="auto">
          <a:xfrm>
            <a:off x="3990050" y="2812706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9" name="Freeform 33"/>
          <p:cNvSpPr>
            <a:spLocks/>
          </p:cNvSpPr>
          <p:nvPr/>
        </p:nvSpPr>
        <p:spPr bwMode="auto">
          <a:xfrm>
            <a:off x="3597765" y="2812706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1830512" y="3112744"/>
            <a:ext cx="2800350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3228546" y="2769844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85545" y="2598394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85595" y="2598394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885645" y="2598394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99995" y="2598394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00045" y="2598394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2307" name="TextBox 22"/>
          <p:cNvSpPr txBox="1">
            <a:spLocks noChangeArrowheads="1"/>
          </p:cNvSpPr>
          <p:nvPr/>
        </p:nvSpPr>
        <p:spPr bwMode="auto">
          <a:xfrm>
            <a:off x="3228546" y="3841406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2647D1-CA4B-3147-9838-E4FB799A3D78}"/>
              </a:ext>
            </a:extLst>
          </p:cNvPr>
          <p:cNvSpPr txBox="1"/>
          <p:nvPr/>
        </p:nvSpPr>
        <p:spPr>
          <a:xfrm>
            <a:off x="1818358" y="3473084"/>
            <a:ext cx="2820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dirty="0">
                <a:solidFill>
                  <a:srgbClr val="000000"/>
                </a:solidFill>
              </a:rPr>
              <a:t>C[</a:t>
            </a:r>
            <a:r>
              <a:rPr lang="en-US" sz="1050" dirty="0" err="1">
                <a:solidFill>
                  <a:srgbClr val="000000"/>
                </a:solidFill>
              </a:rPr>
              <a:t>i</a:t>
            </a:r>
            <a:r>
              <a:rPr lang="en-US" sz="1050" dirty="0">
                <a:solidFill>
                  <a:srgbClr val="000000"/>
                </a:solidFill>
              </a:rPr>
              <a:t>] = A[</a:t>
            </a:r>
            <a:r>
              <a:rPr lang="en-US" sz="1050" dirty="0" err="1">
                <a:solidFill>
                  <a:srgbClr val="000000"/>
                </a:solidFill>
              </a:rPr>
              <a:t>i</a:t>
            </a:r>
            <a:r>
              <a:rPr lang="en-US" sz="1050" dirty="0">
                <a:solidFill>
                  <a:srgbClr val="000000"/>
                </a:solidFill>
              </a:rPr>
              <a:t>] + B[</a:t>
            </a:r>
            <a:r>
              <a:rPr lang="en-US" sz="1050" dirty="0" err="1">
                <a:solidFill>
                  <a:srgbClr val="000000"/>
                </a:solidFill>
              </a:rPr>
              <a:t>i</a:t>
            </a:r>
            <a:r>
              <a:rPr lang="en-US" sz="1050" dirty="0">
                <a:solidFill>
                  <a:srgbClr val="000000"/>
                </a:solidFill>
              </a:rPr>
              <a:t>];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21DF76-D39F-0E48-BF2B-ED46D941B585}"/>
              </a:ext>
            </a:extLst>
          </p:cNvPr>
          <p:cNvSpPr txBox="1"/>
          <p:nvPr/>
        </p:nvSpPr>
        <p:spPr>
          <a:xfrm>
            <a:off x="1857862" y="3203010"/>
            <a:ext cx="28203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dirty="0" err="1">
                <a:solidFill>
                  <a:srgbClr val="000000"/>
                </a:solidFill>
              </a:rPr>
              <a:t>i</a:t>
            </a:r>
            <a:r>
              <a:rPr lang="en-US" sz="1050" dirty="0">
                <a:solidFill>
                  <a:srgbClr val="000000"/>
                </a:solidFill>
              </a:rPr>
              <a:t> = </a:t>
            </a:r>
            <a:r>
              <a:rPr lang="en-US" sz="1050" dirty="0" err="1">
                <a:solidFill>
                  <a:srgbClr val="75B800"/>
                </a:solidFill>
              </a:rPr>
              <a:t>blockIdx.x</a:t>
            </a:r>
            <a:r>
              <a:rPr lang="en-US" sz="1050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z="1050" dirty="0">
                <a:solidFill>
                  <a:srgbClr val="75B800"/>
                </a:solidFill>
              </a:rPr>
              <a:t>*</a:t>
            </a:r>
            <a:r>
              <a:rPr lang="en-US" sz="1050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z="1050" dirty="0" err="1">
                <a:solidFill>
                  <a:srgbClr val="75B800"/>
                </a:solidFill>
              </a:rPr>
              <a:t>blockDim.x</a:t>
            </a:r>
            <a:r>
              <a:rPr lang="en-US" sz="1050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z="1050" dirty="0">
                <a:solidFill>
                  <a:srgbClr val="75B800"/>
                </a:solidFill>
              </a:rPr>
              <a:t>+</a:t>
            </a:r>
            <a:r>
              <a:rPr lang="en-US" sz="1050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threadIdx.x</a:t>
            </a:r>
            <a:r>
              <a:rPr lang="en-US" sz="1050" dirty="0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0774515"/>
      </p:ext>
    </p:extLst>
  </p:cSld>
  <p:clrMapOvr>
    <a:masterClrMapping/>
  </p:clrMapOvr>
  <p:transition xmlns:p14="http://schemas.microsoft.com/office/powerpoint/2010/main" advTm="12382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 animBg="1"/>
      <p:bldP spid="4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0"/>
          <p:cNvSpPr>
            <a:spLocks noGrp="1" noChangeArrowheads="1"/>
          </p:cNvSpPr>
          <p:nvPr>
            <p:ph type="title"/>
          </p:nvPr>
        </p:nvSpPr>
        <p:spPr>
          <a:xfrm>
            <a:off x="52529" y="257296"/>
            <a:ext cx="6235065" cy="438582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dirty="0">
                <a:solidFill>
                  <a:schemeClr val="tx1"/>
                </a:solidFill>
              </a:rPr>
              <a:t>Thread Blocks: Scalable Cooperation</a:t>
            </a:r>
          </a:p>
        </p:txBody>
      </p:sp>
      <p:sp>
        <p:nvSpPr>
          <p:cNvPr id="13317" name="Rectangle 41"/>
          <p:cNvSpPr>
            <a:spLocks noGrp="1" noChangeArrowheads="1"/>
          </p:cNvSpPr>
          <p:nvPr>
            <p:ph idx="1"/>
          </p:nvPr>
        </p:nvSpPr>
        <p:spPr>
          <a:xfrm>
            <a:off x="319878" y="3089151"/>
            <a:ext cx="6217920" cy="1744394"/>
          </a:xfrm>
        </p:spPr>
        <p:txBody>
          <a:bodyPr>
            <a:normAutofit/>
          </a:bodyPr>
          <a:lstStyle/>
          <a:p>
            <a:pPr marL="342900" indent="-342900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dirty="0"/>
              <a:t>Divide thread array into multiple blocks</a:t>
            </a:r>
          </a:p>
          <a:p>
            <a:pPr marL="729854" lvl="1" indent="-301229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dirty="0"/>
              <a:t>Threads within a block cooperate via </a:t>
            </a:r>
            <a:r>
              <a:rPr lang="en-US" b="1" dirty="0">
                <a:solidFill>
                  <a:srgbClr val="3333CC"/>
                </a:solidFill>
              </a:rPr>
              <a:t>shared memory, atomic operations </a:t>
            </a:r>
            <a:r>
              <a:rPr lang="en-US" dirty="0"/>
              <a:t>and </a:t>
            </a:r>
            <a:r>
              <a:rPr lang="en-US" b="1" dirty="0">
                <a:solidFill>
                  <a:srgbClr val="3333CC"/>
                </a:solidFill>
              </a:rPr>
              <a:t>barrier synchronization</a:t>
            </a:r>
          </a:p>
          <a:p>
            <a:pPr marL="729854" lvl="1" indent="-301229">
              <a:tabLst>
                <a:tab pos="770335" algn="l"/>
                <a:tab pos="1456135" algn="l"/>
                <a:tab pos="2141935" algn="l"/>
                <a:tab pos="2827735" algn="l"/>
                <a:tab pos="3513535" algn="l"/>
                <a:tab pos="4199335" algn="l"/>
                <a:tab pos="4885135" algn="l"/>
                <a:tab pos="5570935" algn="l"/>
                <a:tab pos="6256735" algn="l"/>
                <a:tab pos="6942535" algn="l"/>
                <a:tab pos="7628335" algn="l"/>
              </a:tabLst>
            </a:pPr>
            <a:r>
              <a:rPr lang="en-US" dirty="0"/>
              <a:t>Threads in different blocks do not interact</a:t>
            </a:r>
          </a:p>
        </p:txBody>
      </p:sp>
      <p:sp>
        <p:nvSpPr>
          <p:cNvPr id="13364" name="Slide Number Placeholder 51"/>
          <p:cNvSpPr>
            <a:spLocks noGrp="1"/>
          </p:cNvSpPr>
          <p:nvPr>
            <p:ph type="sldNum" sz="quarter" idx="4294967295"/>
          </p:nvPr>
        </p:nvSpPr>
        <p:spPr>
          <a:xfrm>
            <a:off x="5429250" y="4217988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00BA1D-64FA-42C4-B632-0EFC61984D6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318" name="Freeform 26"/>
          <p:cNvSpPr>
            <a:spLocks/>
          </p:cNvSpPr>
          <p:nvPr/>
        </p:nvSpPr>
        <p:spPr bwMode="auto">
          <a:xfrm>
            <a:off x="161273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20" name="Freeform 28"/>
          <p:cNvSpPr>
            <a:spLocks/>
          </p:cNvSpPr>
          <p:nvPr/>
        </p:nvSpPr>
        <p:spPr bwMode="auto">
          <a:xfrm>
            <a:off x="581025" y="1455911"/>
            <a:ext cx="180975" cy="1333203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21" name="Freeform 29"/>
          <p:cNvSpPr>
            <a:spLocks/>
          </p:cNvSpPr>
          <p:nvPr/>
        </p:nvSpPr>
        <p:spPr bwMode="auto">
          <a:xfrm>
            <a:off x="962025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22" name="Freeform 30"/>
          <p:cNvSpPr>
            <a:spLocks/>
          </p:cNvSpPr>
          <p:nvPr/>
        </p:nvSpPr>
        <p:spPr bwMode="auto">
          <a:xfrm>
            <a:off x="1905000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23" name="Freeform 33"/>
          <p:cNvSpPr>
            <a:spLocks/>
          </p:cNvSpPr>
          <p:nvPr/>
        </p:nvSpPr>
        <p:spPr bwMode="auto">
          <a:xfrm>
            <a:off x="1508370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1" name="Rectangle 110"/>
          <p:cNvSpPr/>
          <p:nvPr/>
        </p:nvSpPr>
        <p:spPr>
          <a:xfrm>
            <a:off x="-10178" y="1755948"/>
            <a:ext cx="2114550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i = </a:t>
            </a:r>
            <a:r>
              <a:rPr lang="en-US" sz="1050" dirty="0" err="1">
                <a:solidFill>
                  <a:schemeClr val="tx1"/>
                </a:solidFill>
              </a:rPr>
              <a:t>blockIdx.x</a:t>
            </a:r>
            <a:r>
              <a:rPr lang="en-US" sz="1050" dirty="0">
                <a:solidFill>
                  <a:schemeClr val="tx1"/>
                </a:solidFill>
              </a:rPr>
              <a:t> * </a:t>
            </a:r>
            <a:r>
              <a:rPr lang="en-US" sz="1050" dirty="0" err="1">
                <a:solidFill>
                  <a:schemeClr val="tx1"/>
                </a:solidFill>
              </a:rPr>
              <a:t>blockDim.x</a:t>
            </a:r>
            <a:r>
              <a:rPr lang="en-US" sz="1050" dirty="0">
                <a:solidFill>
                  <a:schemeClr val="tx1"/>
                </a:solidFill>
              </a:rPr>
              <a:t> + </a:t>
            </a:r>
            <a:r>
              <a:rPr lang="en-US" sz="1050" dirty="0" err="1">
                <a:solidFill>
                  <a:schemeClr val="tx1"/>
                </a:solidFill>
              </a:rPr>
              <a:t>threadIdx.x</a:t>
            </a:r>
            <a:r>
              <a:rPr lang="en-US" sz="105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 = A[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 + B[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3325" name="TextBox 22"/>
          <p:cNvSpPr txBox="1">
            <a:spLocks noChangeArrowheads="1"/>
          </p:cNvSpPr>
          <p:nvPr/>
        </p:nvSpPr>
        <p:spPr bwMode="auto">
          <a:xfrm>
            <a:off x="1132823" y="1413048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…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-10178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898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8992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3042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70432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3331" name="TextBox 14"/>
          <p:cNvSpPr txBox="1">
            <a:spLocks noChangeArrowheads="1"/>
          </p:cNvSpPr>
          <p:nvPr/>
        </p:nvSpPr>
        <p:spPr bwMode="auto">
          <a:xfrm>
            <a:off x="275573" y="895350"/>
            <a:ext cx="13789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chemeClr val="accent1"/>
                </a:solidFill>
              </a:rPr>
              <a:t>Thread Block 0</a:t>
            </a:r>
          </a:p>
        </p:txBody>
      </p:sp>
      <p:sp>
        <p:nvSpPr>
          <p:cNvPr id="13332" name="Freeform 26"/>
          <p:cNvSpPr>
            <a:spLocks/>
          </p:cNvSpPr>
          <p:nvPr/>
        </p:nvSpPr>
        <p:spPr bwMode="auto">
          <a:xfrm>
            <a:off x="2425455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34" name="Freeform 28"/>
          <p:cNvSpPr>
            <a:spLocks/>
          </p:cNvSpPr>
          <p:nvPr/>
        </p:nvSpPr>
        <p:spPr bwMode="auto">
          <a:xfrm>
            <a:off x="2818508" y="1455911"/>
            <a:ext cx="180975" cy="1333203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35" name="Freeform 29"/>
          <p:cNvSpPr>
            <a:spLocks/>
          </p:cNvSpPr>
          <p:nvPr/>
        </p:nvSpPr>
        <p:spPr bwMode="auto">
          <a:xfrm>
            <a:off x="3219038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36" name="Freeform 30"/>
          <p:cNvSpPr>
            <a:spLocks/>
          </p:cNvSpPr>
          <p:nvPr/>
        </p:nvSpPr>
        <p:spPr bwMode="auto">
          <a:xfrm>
            <a:off x="4130993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37" name="Freeform 33"/>
          <p:cNvSpPr>
            <a:spLocks/>
          </p:cNvSpPr>
          <p:nvPr/>
        </p:nvSpPr>
        <p:spPr bwMode="auto">
          <a:xfrm>
            <a:off x="3738278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38" name="TextBox 22"/>
          <p:cNvSpPr txBox="1">
            <a:spLocks noChangeArrowheads="1"/>
          </p:cNvSpPr>
          <p:nvPr/>
        </p:nvSpPr>
        <p:spPr bwMode="auto">
          <a:xfrm>
            <a:off x="3361673" y="1413048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…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61872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0187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53312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39331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3343" name="TextBox 32"/>
          <p:cNvSpPr txBox="1">
            <a:spLocks noChangeArrowheads="1"/>
          </p:cNvSpPr>
          <p:nvPr/>
        </p:nvSpPr>
        <p:spPr bwMode="auto">
          <a:xfrm>
            <a:off x="2480610" y="895350"/>
            <a:ext cx="13789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chemeClr val="accent1"/>
                </a:solidFill>
              </a:rPr>
              <a:t>Thread Block 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2186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218673" y="1755948"/>
            <a:ext cx="2114550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i = </a:t>
            </a:r>
            <a:r>
              <a:rPr lang="en-US" sz="1050" dirty="0" err="1">
                <a:solidFill>
                  <a:schemeClr val="tx1"/>
                </a:solidFill>
              </a:rPr>
              <a:t>blockIdx.x</a:t>
            </a:r>
            <a:r>
              <a:rPr lang="en-US" sz="1050" dirty="0">
                <a:solidFill>
                  <a:schemeClr val="tx1"/>
                </a:solidFill>
              </a:rPr>
              <a:t> * </a:t>
            </a:r>
            <a:r>
              <a:rPr lang="en-US" sz="1050" dirty="0" err="1">
                <a:solidFill>
                  <a:schemeClr val="tx1"/>
                </a:solidFill>
              </a:rPr>
              <a:t>blockDim.x</a:t>
            </a:r>
            <a:r>
              <a:rPr lang="en-US" sz="1050" dirty="0">
                <a:solidFill>
                  <a:schemeClr val="tx1"/>
                </a:solidFill>
              </a:rPr>
              <a:t> + </a:t>
            </a:r>
            <a:r>
              <a:rPr lang="en-US" sz="1050" dirty="0" err="1">
                <a:solidFill>
                  <a:schemeClr val="tx1"/>
                </a:solidFill>
              </a:rPr>
              <a:t>threadIdx.x</a:t>
            </a:r>
            <a:r>
              <a:rPr lang="en-US" sz="105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 = A[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 + B[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3346" name="Freeform 26"/>
          <p:cNvSpPr>
            <a:spLocks/>
          </p:cNvSpPr>
          <p:nvPr/>
        </p:nvSpPr>
        <p:spPr bwMode="auto">
          <a:xfrm>
            <a:off x="4928168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48" name="Freeform 28"/>
          <p:cNvSpPr>
            <a:spLocks/>
          </p:cNvSpPr>
          <p:nvPr/>
        </p:nvSpPr>
        <p:spPr bwMode="auto">
          <a:xfrm>
            <a:off x="5328870" y="1455911"/>
            <a:ext cx="180975" cy="1333203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49" name="Freeform 29"/>
          <p:cNvSpPr>
            <a:spLocks/>
          </p:cNvSpPr>
          <p:nvPr/>
        </p:nvSpPr>
        <p:spPr bwMode="auto">
          <a:xfrm>
            <a:off x="5739180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50" name="Freeform 30"/>
          <p:cNvSpPr>
            <a:spLocks/>
          </p:cNvSpPr>
          <p:nvPr/>
        </p:nvSpPr>
        <p:spPr bwMode="auto">
          <a:xfrm>
            <a:off x="6645593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51" name="Freeform 33"/>
          <p:cNvSpPr>
            <a:spLocks/>
          </p:cNvSpPr>
          <p:nvPr/>
        </p:nvSpPr>
        <p:spPr bwMode="auto">
          <a:xfrm>
            <a:off x="6245063" y="1455910"/>
            <a:ext cx="180975" cy="1334096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52" name="TextBox 41"/>
          <p:cNvSpPr txBox="1">
            <a:spLocks noChangeArrowheads="1"/>
          </p:cNvSpPr>
          <p:nvPr/>
        </p:nvSpPr>
        <p:spPr bwMode="auto">
          <a:xfrm>
            <a:off x="5876273" y="1413048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…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13332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5333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04772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4477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13357" name="TextBox 46"/>
          <p:cNvSpPr txBox="1">
            <a:spLocks noChangeArrowheads="1"/>
          </p:cNvSpPr>
          <p:nvPr/>
        </p:nvSpPr>
        <p:spPr bwMode="auto">
          <a:xfrm>
            <a:off x="5019023" y="897948"/>
            <a:ext cx="15824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chemeClr val="accent1"/>
                </a:solidFill>
              </a:rPr>
              <a:t>Thread Block N-1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733273" y="1241598"/>
            <a:ext cx="4000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733273" y="1755948"/>
            <a:ext cx="2114550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i = </a:t>
            </a:r>
            <a:r>
              <a:rPr lang="en-US" sz="1050" dirty="0" err="1">
                <a:solidFill>
                  <a:schemeClr val="tx1"/>
                </a:solidFill>
              </a:rPr>
              <a:t>blockIdx.x</a:t>
            </a:r>
            <a:r>
              <a:rPr lang="en-US" sz="1050" dirty="0">
                <a:solidFill>
                  <a:schemeClr val="tx1"/>
                </a:solidFill>
              </a:rPr>
              <a:t> * </a:t>
            </a:r>
            <a:r>
              <a:rPr lang="en-US" sz="1050" dirty="0" err="1">
                <a:solidFill>
                  <a:schemeClr val="tx1"/>
                </a:solidFill>
              </a:rPr>
              <a:t>blockDim.x</a:t>
            </a:r>
            <a:r>
              <a:rPr lang="en-US" sz="1050" dirty="0">
                <a:solidFill>
                  <a:schemeClr val="tx1"/>
                </a:solidFill>
              </a:rPr>
              <a:t> + </a:t>
            </a:r>
            <a:r>
              <a:rPr lang="en-US" sz="1050" dirty="0" err="1">
                <a:solidFill>
                  <a:schemeClr val="tx1"/>
                </a:solidFill>
              </a:rPr>
              <a:t>threadIdx.x</a:t>
            </a:r>
            <a:r>
              <a:rPr lang="en-US" sz="105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C[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 = A[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 + B[</a:t>
            </a:r>
            <a:r>
              <a:rPr lang="en-US" sz="1050" dirty="0" err="1">
                <a:solidFill>
                  <a:schemeClr val="tx1"/>
                </a:solidFill>
              </a:rPr>
              <a:t>i</a:t>
            </a:r>
            <a:r>
              <a:rPr lang="en-US" sz="105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13360" name="TextBox 22"/>
          <p:cNvSpPr txBox="1">
            <a:spLocks noChangeArrowheads="1"/>
          </p:cNvSpPr>
          <p:nvPr/>
        </p:nvSpPr>
        <p:spPr bwMode="auto">
          <a:xfrm>
            <a:off x="4390373" y="1884536"/>
            <a:ext cx="31931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050" b="1"/>
              <a:t>…</a:t>
            </a:r>
          </a:p>
        </p:txBody>
      </p:sp>
      <p:sp>
        <p:nvSpPr>
          <p:cNvPr id="13361" name="TextBox 22"/>
          <p:cNvSpPr txBox="1">
            <a:spLocks noChangeArrowheads="1"/>
          </p:cNvSpPr>
          <p:nvPr/>
        </p:nvSpPr>
        <p:spPr bwMode="auto">
          <a:xfrm>
            <a:off x="3418823" y="248461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…</a:t>
            </a:r>
          </a:p>
        </p:txBody>
      </p:sp>
      <p:sp>
        <p:nvSpPr>
          <p:cNvPr id="13362" name="TextBox 22"/>
          <p:cNvSpPr txBox="1">
            <a:spLocks noChangeArrowheads="1"/>
          </p:cNvSpPr>
          <p:nvPr/>
        </p:nvSpPr>
        <p:spPr bwMode="auto">
          <a:xfrm>
            <a:off x="1132823" y="248461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…</a:t>
            </a:r>
          </a:p>
        </p:txBody>
      </p:sp>
      <p:sp>
        <p:nvSpPr>
          <p:cNvPr id="13363" name="TextBox 22"/>
          <p:cNvSpPr txBox="1">
            <a:spLocks noChangeArrowheads="1"/>
          </p:cNvSpPr>
          <p:nvPr/>
        </p:nvSpPr>
        <p:spPr bwMode="auto">
          <a:xfrm>
            <a:off x="5876273" y="2484611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b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05679584"/>
      </p:ext>
    </p:extLst>
  </p:cSld>
  <p:clrMapOvr>
    <a:masterClrMapping/>
  </p:clrMapOvr>
  <p:transition xmlns:p14="http://schemas.microsoft.com/office/powerpoint/2010/main" advTm="37737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300" dirty="0"/>
              <a:t>GPUs: Throughput Oriented Design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sz="half" idx="4294967295"/>
          </p:nvPr>
        </p:nvSpPr>
        <p:spPr>
          <a:xfrm>
            <a:off x="4143375" y="742950"/>
            <a:ext cx="2714625" cy="2570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200" dirty="0"/>
              <a:t>Small caches</a:t>
            </a:r>
          </a:p>
          <a:p>
            <a:pPr lvl="1" eaLnBrk="1" hangingPunct="1"/>
            <a:r>
              <a:rPr lang="en-US" sz="1050" dirty="0"/>
              <a:t>To boost memory throughput</a:t>
            </a:r>
          </a:p>
          <a:p>
            <a:pPr eaLnBrk="1" hangingPunct="1"/>
            <a:r>
              <a:rPr lang="en-US" sz="1200" dirty="0"/>
              <a:t>Simple control</a:t>
            </a:r>
          </a:p>
          <a:p>
            <a:pPr lvl="1" eaLnBrk="1" hangingPunct="1"/>
            <a:r>
              <a:rPr lang="en-US" sz="1050" dirty="0"/>
              <a:t>No branch prediction</a:t>
            </a:r>
          </a:p>
          <a:p>
            <a:pPr lvl="1" eaLnBrk="1" hangingPunct="1"/>
            <a:r>
              <a:rPr lang="en-US" sz="1050" dirty="0"/>
              <a:t>No data forwarding</a:t>
            </a:r>
          </a:p>
          <a:p>
            <a:pPr eaLnBrk="1" hangingPunct="1"/>
            <a:r>
              <a:rPr lang="en-US" sz="1200" dirty="0"/>
              <a:t>Energy efficient ALUs</a:t>
            </a:r>
          </a:p>
          <a:p>
            <a:pPr lvl="1" eaLnBrk="1" hangingPunct="1"/>
            <a:r>
              <a:rPr lang="en-US" sz="1050" dirty="0"/>
              <a:t>Many, long latency but heavily pipelined for high throughput</a:t>
            </a:r>
          </a:p>
          <a:p>
            <a:pPr eaLnBrk="1" hangingPunct="1"/>
            <a:r>
              <a:rPr lang="en-US" sz="1200" dirty="0"/>
              <a:t>Require massive number of threads to tolerate latencies</a:t>
            </a:r>
          </a:p>
          <a:p>
            <a:pPr lvl="1"/>
            <a:r>
              <a:rPr lang="en-US" sz="1050" dirty="0"/>
              <a:t>Threading logic</a:t>
            </a:r>
          </a:p>
          <a:p>
            <a:pPr lvl="1"/>
            <a:r>
              <a:rPr lang="en-US" sz="1050" dirty="0"/>
              <a:t>Thread state 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29250" y="4157663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9E823B-F11A-459D-89C7-EB098848EE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4582" name="Group 2"/>
          <p:cNvGrpSpPr>
            <a:grpSpLocks/>
          </p:cNvGrpSpPr>
          <p:nvPr/>
        </p:nvGrpSpPr>
        <p:grpSpPr bwMode="auto">
          <a:xfrm>
            <a:off x="1485900" y="868358"/>
            <a:ext cx="2514600" cy="1543050"/>
            <a:chOff x="3044" y="1052"/>
            <a:chExt cx="1987" cy="1441"/>
          </a:xfrm>
        </p:grpSpPr>
        <p:sp>
          <p:nvSpPr>
            <p:cNvPr id="24584" name="Rectangle 3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tIns="0" rIns="0" bIns="0" anchor="ctr"/>
            <a:lstStyle/>
            <a:p>
              <a:r>
                <a:rPr lang="en-US" sz="900" b="1">
                  <a:latin typeface="Arial" charset="0"/>
                </a:rPr>
                <a:t>DRAM</a:t>
              </a:r>
            </a:p>
          </p:txBody>
        </p:sp>
        <p:grpSp>
          <p:nvGrpSpPr>
            <p:cNvPr id="24585" name="Group 4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24586" name="Group 5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24727" name="Group 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4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74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728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729" name="Line 1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0" name="Line 1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1" name="Line 1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2" name="Line 1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3" name="Line 1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3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4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4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4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4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87" name="Group 25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24708" name="Group 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2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72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709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710" name="Line 3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1" name="Line 3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2" name="Line 3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3" name="Line 3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4" name="Line 3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1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2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2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2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2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2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88" name="Group 45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24689" name="Group 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70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707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90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691" name="Line 5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2" name="Line 5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3" name="Line 5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4" name="Line 5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5" name="Line 5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6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8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9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0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0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0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03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04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705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89" name="Group 65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24670" name="Group 6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8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68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71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672" name="Line 7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3" name="Line 7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4" name="Line 7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5" name="Line 7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6" name="Line 7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7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1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3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8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90" name="Group 85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24651" name="Group 8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6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66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52" name="Rectangle 8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653" name="Line 9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54" name="Line 9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55" name="Line 9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56" name="Line 9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57" name="Line 9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58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59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0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1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2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5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6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67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91" name="Group 105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24632" name="Group 10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4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65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634" name="Line 11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35" name="Line 11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36" name="Line 11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37" name="Line 11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38" name="Line 11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3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3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5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6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7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4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92" name="Group 125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24613" name="Group 12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3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63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614" name="Rectangle 12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615" name="Line 13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16" name="Line 13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17" name="Line 13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18" name="Line 13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19" name="Line 13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0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1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2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3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4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5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7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29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4593" name="Group 145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24594" name="Group 146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2461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  <p:sp>
                <p:nvSpPr>
                  <p:cNvPr id="2461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34290" tIns="0" rIns="0" bIns="0" anchor="ctr"/>
                  <a:lstStyle/>
                  <a:p>
                    <a:endParaRPr lang="en-US" sz="900" b="1">
                      <a:latin typeface="Arial" charset="0"/>
                    </a:endParaRPr>
                  </a:p>
                </p:txBody>
              </p:sp>
            </p:grpSp>
            <p:sp>
              <p:nvSpPr>
                <p:cNvPr id="24595" name="Rectangle 149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050" b="1">
                    <a:latin typeface="Arial" charset="0"/>
                  </a:endParaRPr>
                </a:p>
              </p:txBody>
            </p:sp>
            <p:sp>
              <p:nvSpPr>
                <p:cNvPr id="24596" name="Line 150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597" name="Line 151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598" name="Line 152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599" name="Line 153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0" name="Line 154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1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2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3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4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7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8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09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  <p:sp>
              <p:nvSpPr>
                <p:cNvPr id="24610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24583" name="Text Box 174"/>
          <p:cNvSpPr txBox="1">
            <a:spLocks noChangeArrowheads="1"/>
          </p:cNvSpPr>
          <p:nvPr/>
        </p:nvSpPr>
        <p:spPr bwMode="auto">
          <a:xfrm>
            <a:off x="670040" y="1330447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GPU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566895" y="963353"/>
            <a:ext cx="2670230" cy="7638"/>
          </a:xfrm>
          <a:prstGeom prst="straightConnector1">
            <a:avLst/>
          </a:prstGeom>
          <a:ln w="76200">
            <a:solidFill>
              <a:srgbClr val="204D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 flipV="1">
            <a:off x="1579372" y="1480637"/>
            <a:ext cx="2657753" cy="3873"/>
          </a:xfrm>
          <a:prstGeom prst="straightConnector1">
            <a:avLst/>
          </a:prstGeom>
          <a:ln w="76200">
            <a:solidFill>
              <a:srgbClr val="204D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804561" y="1969307"/>
            <a:ext cx="481690" cy="176538"/>
          </a:xfrm>
          <a:prstGeom prst="straightConnector1">
            <a:avLst/>
          </a:prstGeom>
          <a:ln w="76200">
            <a:solidFill>
              <a:srgbClr val="204D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111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731">
        <p:fade/>
      </p:transition>
    </mc:Choice>
    <mc:Fallback xmlns="">
      <p:transition spd="med" advTm="10773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52850" y="2127081"/>
            <a:ext cx="3195337" cy="2730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4267200" y="3464146"/>
            <a:ext cx="1161056" cy="7052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blockIdx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threadIdx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sz="1800" dirty="0"/>
              <a:t>Each thread uses indices to decide what data to work on</a:t>
            </a:r>
          </a:p>
          <a:p>
            <a:pPr marL="731044" lvl="1" indent="-302419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1500" dirty="0" err="1"/>
              <a:t>blockIdx</a:t>
            </a:r>
            <a:r>
              <a:rPr lang="en-US" sz="1500" dirty="0"/>
              <a:t>: 1D, 2D, or 3D (CUDA 4.0)</a:t>
            </a:r>
          </a:p>
          <a:p>
            <a:pPr marL="731044" lvl="1" indent="-302419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1500" dirty="0" err="1"/>
              <a:t>threadIdx</a:t>
            </a:r>
            <a:r>
              <a:rPr lang="en-US" sz="1500" dirty="0"/>
              <a:t>: 1D, 2D, or 3D </a:t>
            </a:r>
          </a:p>
          <a:p>
            <a:pPr marL="342900" indent="-342900">
              <a:lnSpc>
                <a:spcPct val="90000"/>
              </a:lnSpc>
              <a:buFont typeface="Times New Roman" pitchFamily="18" charset="0"/>
              <a:buChar char="•"/>
            </a:pPr>
            <a:endParaRPr lang="en-US" sz="1800" dirty="0"/>
          </a:p>
          <a:p>
            <a:pPr marL="342900" indent="-342900">
              <a:lnSpc>
                <a:spcPct val="90000"/>
              </a:lnSpc>
              <a:buFont typeface="Times New Roman" pitchFamily="18" charset="0"/>
              <a:buChar char="•"/>
            </a:pPr>
            <a:r>
              <a:rPr lang="en-US" sz="1800" dirty="0"/>
              <a:t>Simplifies memory</a:t>
            </a:r>
            <a:br>
              <a:rPr lang="en-US" sz="1800" dirty="0"/>
            </a:br>
            <a:r>
              <a:rPr lang="en-US" sz="1800" dirty="0"/>
              <a:t>addressing when processing</a:t>
            </a:r>
            <a:br>
              <a:rPr lang="en-US" sz="1800" dirty="0"/>
            </a:br>
            <a:r>
              <a:rPr lang="en-US" sz="1800" dirty="0"/>
              <a:t>multidimensional data</a:t>
            </a:r>
          </a:p>
          <a:p>
            <a:pPr marL="731044" lvl="1" indent="-302419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1500" dirty="0"/>
              <a:t>Image processing</a:t>
            </a:r>
          </a:p>
          <a:p>
            <a:pPr marL="731044" lvl="1" indent="-302419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1500" dirty="0"/>
              <a:t>Solving PDEs on volumes</a:t>
            </a:r>
          </a:p>
          <a:p>
            <a:pPr marL="731044" lvl="1" indent="-302419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sz="1500" dirty="0"/>
              <a:t>…</a:t>
            </a:r>
          </a:p>
          <a:p>
            <a:pPr marL="342900" indent="-342900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4345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5581650" y="4178300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828F5C-7611-4017-AD45-6718C81C6286}" type="slidenum">
              <a:rPr lang="en-US" sz="70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en-US" sz="7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1184" y="212846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7235" y="2517301"/>
            <a:ext cx="2519375" cy="1031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918284" y="2531662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Grid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2162" y="2670352"/>
            <a:ext cx="880949" cy="337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Block (0, 0)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2585" y="3142526"/>
            <a:ext cx="872130" cy="3216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Block (1, 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05726" y="3125161"/>
            <a:ext cx="893820" cy="337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Block (1, 0)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2585" y="2670352"/>
            <a:ext cx="872130" cy="3373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Block (0, 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122" y="3666122"/>
            <a:ext cx="1330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Block (1,1)</a:t>
            </a:r>
          </a:p>
        </p:txBody>
      </p:sp>
      <p:sp>
        <p:nvSpPr>
          <p:cNvPr id="23" name="Cube 22"/>
          <p:cNvSpPr/>
          <p:nvPr/>
        </p:nvSpPr>
        <p:spPr>
          <a:xfrm>
            <a:off x="5786557" y="4263737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(0,0,0)</a:t>
            </a:r>
          </a:p>
        </p:txBody>
      </p:sp>
      <p:sp>
        <p:nvSpPr>
          <p:cNvPr id="24" name="Cube 23"/>
          <p:cNvSpPr/>
          <p:nvPr/>
        </p:nvSpPr>
        <p:spPr>
          <a:xfrm>
            <a:off x="5676998" y="4374070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(0,1,3)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40744" y="4507191"/>
            <a:ext cx="474054" cy="2896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(0,1,0)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14798" y="4507191"/>
            <a:ext cx="474054" cy="2896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(0,1,1)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80822" y="4507191"/>
            <a:ext cx="474054" cy="2896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(0,1,2)</a:t>
            </a:r>
          </a:p>
        </p:txBody>
      </p:sp>
      <p:sp>
        <p:nvSpPr>
          <p:cNvPr id="28" name="Cube 27"/>
          <p:cNvSpPr/>
          <p:nvPr/>
        </p:nvSpPr>
        <p:spPr>
          <a:xfrm>
            <a:off x="4362581" y="3952777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9" name="Cube 28"/>
          <p:cNvSpPr/>
          <p:nvPr/>
        </p:nvSpPr>
        <p:spPr>
          <a:xfrm>
            <a:off x="4804868" y="3952778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0" name="Cube 29"/>
          <p:cNvSpPr/>
          <p:nvPr/>
        </p:nvSpPr>
        <p:spPr>
          <a:xfrm>
            <a:off x="5302228" y="3952778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Cube 30"/>
          <p:cNvSpPr/>
          <p:nvPr/>
        </p:nvSpPr>
        <p:spPr>
          <a:xfrm>
            <a:off x="5783792" y="3952778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Cube 31"/>
          <p:cNvSpPr/>
          <p:nvPr/>
        </p:nvSpPr>
        <p:spPr>
          <a:xfrm>
            <a:off x="4240743" y="4073954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(0,0,0)</a:t>
            </a:r>
          </a:p>
        </p:txBody>
      </p:sp>
      <p:sp>
        <p:nvSpPr>
          <p:cNvPr id="33" name="Cube 32"/>
          <p:cNvSpPr/>
          <p:nvPr/>
        </p:nvSpPr>
        <p:spPr>
          <a:xfrm>
            <a:off x="4714797" y="4073954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(0,0,1)</a:t>
            </a:r>
          </a:p>
        </p:txBody>
      </p:sp>
      <p:sp>
        <p:nvSpPr>
          <p:cNvPr id="34" name="Cube 33"/>
          <p:cNvSpPr/>
          <p:nvPr/>
        </p:nvSpPr>
        <p:spPr>
          <a:xfrm>
            <a:off x="5169232" y="4073953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(0,0,2)</a:t>
            </a:r>
          </a:p>
        </p:txBody>
      </p:sp>
      <p:sp>
        <p:nvSpPr>
          <p:cNvPr id="35" name="Cube 34"/>
          <p:cNvSpPr/>
          <p:nvPr/>
        </p:nvSpPr>
        <p:spPr>
          <a:xfrm>
            <a:off x="5676998" y="4073953"/>
            <a:ext cx="628650" cy="433238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700" dirty="0">
                <a:solidFill>
                  <a:schemeClr val="accent1"/>
                </a:solidFill>
              </a:rPr>
              <a:t>(0,0,3)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1558" y="3909712"/>
            <a:ext cx="4587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(1,0,0)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6688" y="3909711"/>
            <a:ext cx="4587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(1,0,1)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7949" y="3909711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(1,0,2)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76782" y="3909712"/>
            <a:ext cx="4587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(1,0,3)</a:t>
            </a:r>
          </a:p>
        </p:txBody>
      </p:sp>
      <p:cxnSp>
        <p:nvCxnSpPr>
          <p:cNvPr id="40" name="Straight Connector 39"/>
          <p:cNvCxnSpPr>
            <a:endCxn id="36" idx="1"/>
          </p:cNvCxnSpPr>
          <p:nvPr/>
        </p:nvCxnSpPr>
        <p:spPr>
          <a:xfrm flipH="1">
            <a:off x="4441558" y="3142526"/>
            <a:ext cx="986698" cy="8672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84715" y="3142526"/>
            <a:ext cx="130492" cy="8140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210300" y="3462531"/>
            <a:ext cx="74415" cy="66795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3189788" y="2110024"/>
            <a:ext cx="934590" cy="23254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2500168" y="1809750"/>
            <a:ext cx="1849782" cy="124711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7814833"/>
      </p:ext>
    </p:extLst>
  </p:cSld>
  <p:clrMapOvr>
    <a:masterClrMapping/>
  </p:clrMapOvr>
  <p:transition xmlns:p14="http://schemas.microsoft.com/office/powerpoint/2010/main" advTm="114356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5" name="Rectangle 10864"/>
          <p:cNvSpPr/>
          <p:nvPr/>
        </p:nvSpPr>
        <p:spPr>
          <a:xfrm>
            <a:off x="2181226" y="1201674"/>
            <a:ext cx="4352925" cy="26146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076" name="Group 512"/>
          <p:cNvGrpSpPr>
            <a:grpSpLocks/>
          </p:cNvGrpSpPr>
          <p:nvPr/>
        </p:nvGrpSpPr>
        <p:grpSpPr bwMode="auto">
          <a:xfrm>
            <a:off x="939348" y="1882360"/>
            <a:ext cx="919163" cy="692944"/>
            <a:chOff x="148419" y="2895600"/>
            <a:chExt cx="1226024" cy="1231710"/>
          </a:xfrm>
          <a:solidFill>
            <a:schemeClr val="bg1"/>
          </a:solidFill>
        </p:grpSpPr>
        <p:sp>
          <p:nvSpPr>
            <p:cNvPr id="252" name="Rectangle 251"/>
            <p:cNvSpPr/>
            <p:nvPr/>
          </p:nvSpPr>
          <p:spPr>
            <a:xfrm>
              <a:off x="150008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26237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02467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78696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54926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1155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738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8361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61431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837660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913890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90119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069525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145755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22198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29821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50008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26237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02467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78696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54926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31155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0738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68361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61431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37660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13890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990119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069525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1145755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22198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29821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50008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26237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02467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78696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54926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31155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60738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8361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761431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37660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913890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990119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069525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145755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22198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29821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50008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226237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02467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78696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54926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31155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0738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8361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61431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837660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913890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990119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069525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145755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122198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129821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48419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24648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300878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377107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3337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2956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0579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82025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759843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36073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912302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988532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067938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144167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39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29662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48419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24648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300878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377107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453337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2956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0579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82025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59843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836073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912302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988532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067938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144167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22039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29662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48419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224648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300878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77107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3337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2956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60579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682025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59843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836073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912302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988532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1067938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1144167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122039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29662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48419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224648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00878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77107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53337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2956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0579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82025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59843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836073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912302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988532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067938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1144167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122039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129662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50008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26237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02467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78696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54926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31155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0738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68361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761431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837660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913890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990119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1069525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1145755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22198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129821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150008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26237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302467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378696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4926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31155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0738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8361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61431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837660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913890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990119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069525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1145755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22198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129821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150008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226237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302467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378696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54926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31155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60738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8361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761431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837660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13890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990119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1069525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1145755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22198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29821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50008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26237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302467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378696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454926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31155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0738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8361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761431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837660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913890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990119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069525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145755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122198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29821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48419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224648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0878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77107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3337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2956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60579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682025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759843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836073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912302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988532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1067938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1144167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122039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129662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148419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224648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00878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377107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53337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52956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60579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682025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759843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836073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912302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988532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1067938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1144167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122039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29662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148419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224648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300878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377107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53337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2956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60579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682025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9843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836073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912302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988532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1067938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144167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22039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129662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148419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224648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300878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377107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53337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52956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60579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682025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759843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836073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912302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988532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1067938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1144167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122039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129662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3B04584-F43C-5146-8FD3-B30B8F3B7A2D}"/>
              </a:ext>
            </a:extLst>
          </p:cNvPr>
          <p:cNvGrpSpPr/>
          <p:nvPr/>
        </p:nvGrpSpPr>
        <p:grpSpPr>
          <a:xfrm>
            <a:off x="2175273" y="1200150"/>
            <a:ext cx="4592973" cy="2703372"/>
            <a:chOff x="2175273" y="1200150"/>
            <a:chExt cx="4592973" cy="2703372"/>
          </a:xfrm>
        </p:grpSpPr>
        <p:grpSp>
          <p:nvGrpSpPr>
            <p:cNvPr id="514" name="Group 513"/>
            <p:cNvGrpSpPr/>
            <p:nvPr/>
          </p:nvGrpSpPr>
          <p:grpSpPr>
            <a:xfrm>
              <a:off x="2187766" y="1200150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515" name="Rectangle 514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" name="Rectangle 616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" name="Rectangle 617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Rectangle 619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" name="Rectangle 623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" name="Rectangle 638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Rectangle 661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" name="Rectangle 662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" name="Rectangle 694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" name="Rectangle 698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" name="Rectangle 699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" name="Rectangle 700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Rectangle 703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" name="Rectangle 704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" name="Rectangle 705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" name="Rectangle 706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" name="Rectangle 707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" name="Rectangle 708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" name="Rectangle 709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" name="Rectangle 710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" name="Rectangle 711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" name="Rectangle 712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" name="Rectangle 713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" name="Rectangle 714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" name="Rectangle 715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" name="Rectangle 716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Rectangle 717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" name="Rectangle 718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" name="Rectangle 719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" name="Rectangle 720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" name="Rectangle 722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" name="Rectangle 723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" name="Rectangle 725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" name="Rectangle 726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" name="Rectangle 727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" name="Rectangle 728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" name="Rectangle 729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" name="Rectangle 730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Rectangle 731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" name="Rectangle 733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" name="Rectangle 734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Rectangle 735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" name="Rectangle 736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" name="Rectangle 737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" name="Rectangle 738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" name="Rectangle 739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" name="Rectangle 740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" name="Rectangle 741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Rectangle 742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" name="Rectangle 743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" name="Rectangle 744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Rectangle 745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" name="Rectangle 746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" name="Rectangle 747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" name="Rectangle 748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" name="Rectangle 749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" name="Rectangle 750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" name="Rectangle 751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" name="Rectangle 752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" name="Rectangle 753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" name="Rectangle 754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" name="Rectangle 755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" name="Rectangle 756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" name="Rectangle 757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Rectangle 759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" name="Rectangle 760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" name="Rectangle 762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" name="Rectangle 763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" name="Rectangle 764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" name="Rectangle 765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" name="Rectangle 766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" name="Rectangle 767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" name="Rectangle 768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" name="Rectangle 769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1" name="Group 770"/>
            <p:cNvGrpSpPr/>
            <p:nvPr/>
          </p:nvGrpSpPr>
          <p:grpSpPr>
            <a:xfrm>
              <a:off x="3102592" y="120167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72" name="Rectangle 771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" name="Rectangle 772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Rectangle 774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" name="Rectangle 775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" name="Rectangle 776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Rectangle 777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Rectangle 778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Rectangle 780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" name="Rectangle 782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Rectangle 784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" name="Rectangle 786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Rectangle 787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" name="Rectangle 788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" name="Rectangle 789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" name="Rectangle 790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" name="Rectangle 791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" name="Rectangle 792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" name="Rectangle 793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" name="Rectangle 794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" name="Rectangle 796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" name="Rectangle 798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" name="Rectangle 799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" name="Rectangle 800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Rectangle 801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" name="Rectangle 802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" name="Rectangle 804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" name="Rectangle 805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" name="Rectangle 806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" name="Rectangle 807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" name="Rectangle 808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" name="Rectangle 809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" name="Rectangle 810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" name="Rectangle 811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" name="Rectangle 812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" name="Rectangle 813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" name="Rectangle 814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Rectangle 815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" name="Rectangle 816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" name="Rectangle 817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" name="Rectangle 818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" name="Rectangle 819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" name="Rectangle 820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" name="Rectangle 825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" name="Rectangle 826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8" name="Rectangle 827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9" name="Rectangle 828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Rectangle 829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4" name="Rectangle 833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5" name="Rectangle 834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6" name="Rectangle 835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7" name="Rectangle 836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8" name="Rectangle 837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39" name="Rectangle 838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3" name="Rectangle 842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Rectangle 844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6" name="Rectangle 845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5" name="Rectangle 864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6" name="Rectangle 865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7" name="Rectangle 866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0" name="Rectangle 869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3" name="Rectangle 872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3" name="Rectangle 892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2" name="Rectangle 901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3" name="Rectangle 902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4" name="Rectangle 903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Rectangle 908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1" name="Rectangle 910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Rectangle 911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3" name="Rectangle 912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4" name="Rectangle 913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5" name="Rectangle 914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0" name="Rectangle 919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1" name="Rectangle 920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2" name="Rectangle 921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3" name="Rectangle 922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4" name="Rectangle 923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5" name="Rectangle 924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6" name="Rectangle 925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7" name="Rectangle 926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8" name="Rectangle 927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9" name="Rectangle 928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0" name="Rectangle 929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1" name="Rectangle 930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2" name="Rectangle 931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3" name="Rectangle 932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4" name="Rectangle 933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5" name="Rectangle 934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6" name="Rectangle 935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7" name="Rectangle 936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8" name="Rectangle 937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9" name="Rectangle 938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0" name="Rectangle 939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1" name="Rectangle 940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2" name="Rectangle 941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3" name="Rectangle 942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4" name="Rectangle 943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5" name="Rectangle 944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6" name="Rectangle 945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Rectangle 946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8" name="Rectangle 947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9" name="Rectangle 948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0" name="Rectangle 949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1" name="Rectangle 950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2" name="Rectangle 951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3" name="Rectangle 952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4" name="Rectangle 953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5" name="Rectangle 954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6" name="Rectangle 955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7" name="Rectangle 956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8" name="Rectangle 957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59" name="Rectangle 958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0" name="Rectangle 959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1" name="Rectangle 960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2" name="Rectangle 961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69" name="Rectangle 968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0" name="Rectangle 969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1" name="Rectangle 970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2" name="Rectangle 971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Rectangle 972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Rectangle 974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6" name="Rectangle 975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8" name="Rectangle 977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9" name="Rectangle 978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Rectangle 980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Rectangle 981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Rectangle 982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4" name="Rectangle 983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5" name="Rectangle 984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Rectangle 985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7" name="Rectangle 986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8" name="Rectangle 987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9" name="Rectangle 988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0" name="Rectangle 989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1" name="Rectangle 990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3" name="Rectangle 992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4" name="Rectangle 993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5" name="Rectangle 994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6" name="Rectangle 995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7" name="Rectangle 996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8" name="Rectangle 997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9" name="Rectangle 998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0" name="Rectangle 999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1" name="Rectangle 1000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2" name="Rectangle 1001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3" name="Rectangle 1002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4" name="Rectangle 1003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5" name="Rectangle 1004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7" name="Rectangle 1006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8" name="Rectangle 1007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09" name="Rectangle 1008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0" name="Rectangle 1009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1" name="Rectangle 1010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2" name="Rectangle 1011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3" name="Rectangle 1012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4" name="Rectangle 1013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5" name="Rectangle 1014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8" name="Rectangle 1017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19" name="Rectangle 1018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0" name="Rectangle 1019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1" name="Rectangle 1020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2" name="Rectangle 1021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3" name="Rectangle 1022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" name="Rectangle 1023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5" name="Rectangle 1024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7" name="Rectangle 1026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8" name="Group 1027"/>
            <p:cNvGrpSpPr/>
            <p:nvPr/>
          </p:nvGrpSpPr>
          <p:grpSpPr>
            <a:xfrm>
              <a:off x="4017795" y="120167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029" name="Rectangle 1028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0" name="Rectangle 1029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1" name="Rectangle 1030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2" name="Rectangle 1031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3" name="Rectangle 1032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4" name="Rectangle 1033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5" name="Rectangle 1034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6" name="Rectangle 1035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7" name="Rectangle 1036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8" name="Rectangle 1037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9" name="Rectangle 1038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0" name="Rectangle 1039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1" name="Rectangle 1040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2" name="Rectangle 1041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3" name="Rectangle 1042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4" name="Rectangle 1043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5" name="Rectangle 1044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6" name="Rectangle 1045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7" name="Rectangle 1046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" name="Rectangle 1047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9" name="Rectangle 1048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0" name="Rectangle 1049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1" name="Rectangle 1050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2" name="Rectangle 1051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3" name="Rectangle 1052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4" name="Rectangle 1053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5" name="Rectangle 1054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6" name="Rectangle 1055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7" name="Rectangle 1056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8" name="Rectangle 1057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59" name="Rectangle 1058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0" name="Rectangle 1059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1" name="Rectangle 1060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2" name="Rectangle 1061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3" name="Rectangle 1062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4" name="Rectangle 1063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5" name="Rectangle 1064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6" name="Rectangle 1065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" name="Rectangle 1066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8" name="Rectangle 1067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69" name="Rectangle 1068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0" name="Rectangle 1069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1" name="Rectangle 1070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2" name="Rectangle 1071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3" name="Rectangle 1072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4" name="Rectangle 1073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5" name="Rectangle 1074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6" name="Rectangle 1075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7" name="Rectangle 1076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8" name="Rectangle 1077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9" name="Rectangle 1078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0" name="Rectangle 1079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1" name="Rectangle 1080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2" name="Rectangle 1081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3" name="Rectangle 1082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4" name="Rectangle 1083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5" name="Rectangle 1084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6" name="Rectangle 1085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7" name="Rectangle 1086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8" name="Rectangle 1087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9" name="Rectangle 1088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0" name="Rectangle 1089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1" name="Rectangle 1090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2" name="Rectangle 1091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3" name="Rectangle 1092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4" name="Rectangle 1093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5" name="Rectangle 1094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6" name="Rectangle 1095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7" name="Rectangle 1096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8" name="Rectangle 1097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0" name="Rectangle 1099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1" name="Rectangle 1100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2" name="Rectangle 1101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3" name="Rectangle 1102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4" name="Rectangle 1103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5" name="Rectangle 1104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6" name="Rectangle 1105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7" name="Rectangle 1106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8" name="Rectangle 1107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9" name="Rectangle 1108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0" name="Rectangle 1109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1" name="Rectangle 1110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2" name="Rectangle 1111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3" name="Rectangle 1112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4" name="Rectangle 1113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5" name="Rectangle 1114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6" name="Rectangle 1115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7" name="Rectangle 1116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8" name="Rectangle 1117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19" name="Rectangle 1118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0" name="Rectangle 1119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1" name="Rectangle 1120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2" name="Rectangle 1121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3" name="Rectangle 1122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4" name="Rectangle 1123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5" name="Rectangle 1124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Rectangle 1125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Rectangle 1126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" name="Rectangle 1127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Rectangle 1128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Rectangle 1129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Rectangle 1130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Rectangle 1131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Rectangle 1132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Rectangle 1133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Rectangle 1134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6" name="Rectangle 1135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Rectangle 1136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Rectangle 1137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9" name="Rectangle 1138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0" name="Rectangle 1139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1" name="Rectangle 1140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2" name="Rectangle 1141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3" name="Rectangle 1142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4" name="Rectangle 1143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5" name="Rectangle 1144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6" name="Rectangle 1145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7" name="Rectangle 1146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8" name="Rectangle 1147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9" name="Rectangle 1148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0" name="Rectangle 1149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1" name="Rectangle 1150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2" name="Rectangle 1151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3" name="Rectangle 1152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4" name="Rectangle 1153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5" name="Rectangle 1154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6" name="Rectangle 1155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8" name="Rectangle 1157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59" name="Rectangle 1158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0" name="Rectangle 1159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1" name="Rectangle 1160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2" name="Rectangle 1161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3" name="Rectangle 1162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4" name="Rectangle 1163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5" name="Rectangle 1164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6" name="Rectangle 1165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7" name="Rectangle 1166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8" name="Rectangle 1167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69" name="Rectangle 1168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0" name="Rectangle 1169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1" name="Rectangle 1170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2" name="Rectangle 1171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3" name="Rectangle 1172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4" name="Rectangle 1173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5" name="Rectangle 1174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6" name="Rectangle 1175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7" name="Rectangle 1176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8" name="Rectangle 1177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9" name="Rectangle 1178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0" name="Rectangle 1179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1" name="Rectangle 1180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2" name="Rectangle 1181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3" name="Rectangle 1182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4" name="Rectangle 1183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5" name="Rectangle 1184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6" name="Rectangle 1185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7" name="Rectangle 1186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" name="Rectangle 1187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9" name="Rectangle 1188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0" name="Rectangle 1189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1" name="Rectangle 1190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2" name="Rectangle 1191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3" name="Rectangle 1192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4" name="Rectangle 1193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5" name="Rectangle 1194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6" name="Rectangle 1195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7" name="Rectangle 1196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8" name="Rectangle 1197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9" name="Rectangle 1198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0" name="Rectangle 1199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1" name="Rectangle 1200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2" name="Rectangle 1201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3" name="Rectangle 1202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4" name="Rectangle 1203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5" name="Rectangle 1204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6" name="Rectangle 1205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7" name="Rectangle 1206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8" name="Rectangle 1207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09" name="Rectangle 1208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0" name="Rectangle 1209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1" name="Rectangle 1210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2" name="Rectangle 1211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3" name="Rectangle 1212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4" name="Rectangle 1213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6" name="Rectangle 1215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7" name="Rectangle 1216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8" name="Rectangle 1217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Rectangle 1218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Rectangle 1219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Rectangle 1220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Rectangle 1221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Rectangle 1222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Rectangle 1223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Rectangle 1224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6" name="Rectangle 1225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Rectangle 1226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Rectangle 1227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Rectangle 1228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Rectangle 1229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Rectangle 1230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Rectangle 1231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Rectangle 1232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Rectangle 1233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5" name="Rectangle 1234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6" name="Rectangle 1235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Rectangle 1236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Rectangle 1237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Rectangle 1238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Rectangle 1239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Rectangle 1240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Rectangle 1241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Rectangle 1242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Rectangle 1243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5" name="Rectangle 1244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6" name="Rectangle 1245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7" name="Rectangle 1246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8" name="Rectangle 1247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9" name="Rectangle 1248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0" name="Rectangle 1249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1" name="Rectangle 1250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2" name="Rectangle 1251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3" name="Rectangle 1252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4" name="Rectangle 1253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5" name="Rectangle 1254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6" name="Rectangle 1255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7" name="Rectangle 1256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8" name="Rectangle 1257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59" name="Rectangle 1258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Rectangle 1259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Rectangle 1260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Rectangle 1261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3" name="Rectangle 1262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4" name="Rectangle 1263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5" name="Rectangle 1264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6" name="Rectangle 1265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7" name="Rectangle 1266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8" name="Rectangle 1267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Rectangle 1268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0" name="Rectangle 1269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1" name="Rectangle 1270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2" name="Rectangle 1271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Rectangle 1273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Rectangle 1274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Rectangle 1275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7" name="Rectangle 1276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8" name="Rectangle 1277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Rectangle 1278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Rectangle 1279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1" name="Rectangle 1280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Rectangle 1281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Rectangle 1282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4" name="Rectangle 1283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5" name="Group 1284"/>
            <p:cNvGrpSpPr/>
            <p:nvPr/>
          </p:nvGrpSpPr>
          <p:grpSpPr>
            <a:xfrm>
              <a:off x="4926224" y="120167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286" name="Rectangle 1285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7" name="Rectangle 1286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8" name="Rectangle 1287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9" name="Rectangle 1288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0" name="Rectangle 1289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1" name="Rectangle 1290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2" name="Rectangle 1291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3" name="Rectangle 1292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4" name="Rectangle 1293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5" name="Rectangle 1294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6" name="Rectangle 1295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Rectangle 1296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8" name="Rectangle 1297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9" name="Rectangle 1298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0" name="Rectangle 1299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1" name="Rectangle 1300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2" name="Rectangle 1301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3" name="Rectangle 1302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Rectangle 1303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Rectangle 1304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Rectangle 1305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Rectangle 1306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Rectangle 1307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Rectangle 1308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Rectangle 1309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Rectangle 1310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2" name="Rectangle 1311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3" name="Rectangle 1312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4" name="Rectangle 1313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5" name="Rectangle 1314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6" name="Rectangle 1315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7" name="Rectangle 1316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8" name="Rectangle 1317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9" name="Rectangle 1318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0" name="Rectangle 1319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1" name="Rectangle 1320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2" name="Rectangle 1321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3" name="Rectangle 1322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4" name="Rectangle 1323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5" name="Rectangle 1324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6" name="Rectangle 1325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7" name="Rectangle 1326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8" name="Rectangle 1327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9" name="Rectangle 1328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0" name="Rectangle 1329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" name="Rectangle 1330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Rectangle 1331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Rectangle 1332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Rectangle 1333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Rectangle 1334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Rectangle 1335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Rectangle 1336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Rectangle 1337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Rectangle 1338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0" name="Rectangle 1339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1" name="Rectangle 1340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2" name="Rectangle 1341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3" name="Rectangle 1342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4" name="Rectangle 1343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5" name="Rectangle 1344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7" name="Rectangle 1346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8" name="Rectangle 1347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9" name="Rectangle 1348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0" name="Rectangle 1349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1" name="Rectangle 1350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2" name="Rectangle 1351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Rectangle 1352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4" name="Rectangle 1353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5" name="Rectangle 1354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6" name="Rectangle 1355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7" name="Rectangle 1356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8" name="Rectangle 1357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59" name="Rectangle 1358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0" name="Rectangle 1359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1" name="Rectangle 1360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2" name="Rectangle 1361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3" name="Rectangle 1362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4" name="Rectangle 1363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5" name="Rectangle 1364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6" name="Rectangle 1365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7" name="Rectangle 1366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8" name="Rectangle 1367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69" name="Rectangle 1368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0" name="Rectangle 1369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1" name="Rectangle 1370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2" name="Rectangle 1371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3" name="Rectangle 1372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4" name="Rectangle 1373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5" name="Rectangle 1374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6" name="Rectangle 1375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7" name="Rectangle 1376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8" name="Rectangle 1377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9" name="Rectangle 1378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0" name="Rectangle 1379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1" name="Rectangle 1380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2" name="Rectangle 1381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3" name="Rectangle 1382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4" name="Rectangle 1383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5" name="Rectangle 1384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6" name="Rectangle 1385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7" name="Rectangle 1386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8" name="Rectangle 1387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9" name="Rectangle 1388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0" name="Rectangle 1389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1" name="Rectangle 1390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2" name="Rectangle 1391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3" name="Rectangle 1392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4" name="Rectangle 1393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5" name="Rectangle 1394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6" name="Rectangle 1395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7" name="Rectangle 1396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8" name="Rectangle 1397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9" name="Rectangle 1398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0" name="Rectangle 1399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1" name="Rectangle 1400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2" name="Rectangle 1401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3" name="Rectangle 1402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5" name="Rectangle 1404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6" name="Rectangle 1405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7" name="Rectangle 1406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8" name="Rectangle 1407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09" name="Rectangle 1408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0" name="Rectangle 1409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1" name="Rectangle 1410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2" name="Rectangle 1411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3" name="Rectangle 1412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4" name="Rectangle 1413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5" name="Rectangle 1414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6" name="Rectangle 1415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7" name="Rectangle 1416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8" name="Rectangle 1417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19" name="Rectangle 1418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0" name="Rectangle 1419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1" name="Rectangle 1420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2" name="Rectangle 1421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3" name="Rectangle 1422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4" name="Rectangle 1423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5" name="Rectangle 1424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6" name="Rectangle 1425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7" name="Rectangle 1426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8" name="Rectangle 1427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9" name="Rectangle 1428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0" name="Rectangle 1429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1" name="Rectangle 1430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2" name="Rectangle 1431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3" name="Rectangle 1432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4" name="Rectangle 1433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5" name="Rectangle 1434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6" name="Rectangle 1435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7" name="Rectangle 1436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8" name="Rectangle 1437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9" name="Rectangle 1438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0" name="Rectangle 1439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1" name="Rectangle 1440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2" name="Rectangle 1441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3" name="Rectangle 1442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4" name="Rectangle 1443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5" name="Rectangle 1444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Rectangle 1445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7" name="Rectangle 1446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8" name="Rectangle 1447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9" name="Rectangle 1448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Rectangle 1449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1" name="Rectangle 1450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2" name="Rectangle 1451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3" name="Rectangle 1452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4" name="Rectangle 1453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5" name="Rectangle 1454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Rectangle 1455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Rectangle 1456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8" name="Rectangle 1457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59" name="Rectangle 1458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0" name="Rectangle 1459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1" name="Rectangle 1460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3" name="Rectangle 1462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4" name="Rectangle 1463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5" name="Rectangle 1464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6" name="Rectangle 1465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7" name="Rectangle 1466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8" name="Rectangle 1467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69" name="Rectangle 1468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0" name="Rectangle 1469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1" name="Rectangle 1470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2" name="Rectangle 1471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3" name="Rectangle 1472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4" name="Rectangle 1473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5" name="Rectangle 1474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6" name="Rectangle 1475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7" name="Rectangle 1476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8" name="Rectangle 1477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9" name="Rectangle 1478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0" name="Rectangle 1479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1" name="Rectangle 1480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2" name="Rectangle 1481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3" name="Rectangle 1482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4" name="Rectangle 1483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5" name="Rectangle 1484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6" name="Rectangle 1485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7" name="Rectangle 1486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8" name="Rectangle 1487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9" name="Rectangle 1488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0" name="Rectangle 1489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1" name="Rectangle 1490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2" name="Rectangle 1491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3" name="Rectangle 1492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4" name="Rectangle 1493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5" name="Rectangle 1494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6" name="Rectangle 1495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7" name="Rectangle 1496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8" name="Rectangle 1497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9" name="Rectangle 1498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Rectangle 1499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Rectangle 1500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2" name="Rectangle 1501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3" name="Rectangle 1502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4" name="Rectangle 1503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5" name="Rectangle 1504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6" name="Rectangle 1505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7" name="Rectangle 1506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8" name="Rectangle 1507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9" name="Rectangle 1508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0" name="Rectangle 1509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1" name="Rectangle 1510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2" name="Rectangle 1511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3" name="Rectangle 1512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4" name="Rectangle 1513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5" name="Rectangle 1514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6" name="Rectangle 1515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7" name="Rectangle 1516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8" name="Rectangle 1517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9" name="Rectangle 1518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1" name="Rectangle 1520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2" name="Rectangle 1521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3" name="Rectangle 1522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4" name="Rectangle 1523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5" name="Rectangle 1524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6" name="Rectangle 1525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7" name="Rectangle 1526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8" name="Rectangle 1527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9" name="Rectangle 1528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0" name="Rectangle 1529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1" name="Rectangle 1530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2" name="Rectangle 1531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3" name="Rectangle 1532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4" name="Rectangle 1533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5" name="Rectangle 1534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6" name="Rectangle 1535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" name="Rectangle 1536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8" name="Rectangle 1537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9" name="Rectangle 1538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40" name="Rectangle 1539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41" name="Rectangle 1540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2" name="Rectangle 1541"/>
            <p:cNvSpPr/>
            <p:nvPr/>
          </p:nvSpPr>
          <p:spPr>
            <a:xfrm>
              <a:off x="2178845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46" name="Rectangle 1545"/>
            <p:cNvSpPr/>
            <p:nvPr/>
          </p:nvSpPr>
          <p:spPr>
            <a:xfrm>
              <a:off x="3105151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47" name="Rectangle 1546"/>
            <p:cNvSpPr/>
            <p:nvPr/>
          </p:nvSpPr>
          <p:spPr>
            <a:xfrm>
              <a:off x="4023124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48" name="Rectangle 1547"/>
            <p:cNvSpPr/>
            <p:nvPr/>
          </p:nvSpPr>
          <p:spPr>
            <a:xfrm>
              <a:off x="4933951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49" name="Rectangle 1548"/>
            <p:cNvSpPr/>
            <p:nvPr/>
          </p:nvSpPr>
          <p:spPr>
            <a:xfrm>
              <a:off x="2190751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550" name="Group 1549"/>
            <p:cNvGrpSpPr/>
            <p:nvPr/>
          </p:nvGrpSpPr>
          <p:grpSpPr>
            <a:xfrm>
              <a:off x="5848728" y="1200150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551" name="Rectangle 1550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2" name="Rectangle 1551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3" name="Rectangle 1552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4" name="Rectangle 1553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5" name="Rectangle 1554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6" name="Rectangle 1555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7" name="Rectangle 1556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8" name="Rectangle 1557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59" name="Rectangle 1558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0" name="Rectangle 1559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1" name="Rectangle 1560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2" name="Rectangle 1561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3" name="Rectangle 1562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4" name="Rectangle 1563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5" name="Rectangle 1564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6" name="Rectangle 1565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7" name="Rectangle 1566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8" name="Rectangle 1567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69" name="Rectangle 1568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0" name="Rectangle 1569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1" name="Rectangle 1570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2" name="Rectangle 1571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3" name="Rectangle 1572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4" name="Rectangle 1573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5" name="Rectangle 1574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6" name="Rectangle 1575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7" name="Rectangle 1576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8" name="Rectangle 1577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9" name="Rectangle 1578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0" name="Rectangle 1579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1" name="Rectangle 1580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2" name="Rectangle 1581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3" name="Rectangle 1582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4" name="Rectangle 1583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5" name="Rectangle 1584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6" name="Rectangle 1585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7" name="Rectangle 1586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8" name="Rectangle 1587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9" name="Rectangle 1588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0" name="Rectangle 1589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1" name="Rectangle 1590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2" name="Rectangle 1591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3" name="Rectangle 1592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4" name="Rectangle 1593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5" name="Rectangle 1594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6" name="Rectangle 1595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7" name="Rectangle 1596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8" name="Rectangle 1597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9" name="Rectangle 1598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0" name="Rectangle 1599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1" name="Rectangle 1600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2" name="Rectangle 1601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3" name="Rectangle 1602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4" name="Rectangle 1603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5" name="Rectangle 1604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6" name="Rectangle 1605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7" name="Rectangle 1606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8" name="Rectangle 1607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09" name="Rectangle 1608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0" name="Rectangle 1609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1" name="Rectangle 1610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2" name="Rectangle 1611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3" name="Rectangle 1612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4" name="Rectangle 1613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5" name="Rectangle 1614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6" name="Rectangle 1615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7" name="Rectangle 1616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8" name="Rectangle 1617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19" name="Rectangle 1618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0" name="Rectangle 1619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1" name="Rectangle 1620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2" name="Rectangle 1621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3" name="Rectangle 1622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4" name="Rectangle 1623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5" name="Rectangle 1624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6" name="Rectangle 1625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7" name="Rectangle 1626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8" name="Rectangle 1627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9" name="Rectangle 1628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0" name="Rectangle 1629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1" name="Rectangle 1630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2" name="Rectangle 1631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3" name="Rectangle 1632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4" name="Rectangle 1633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5" name="Rectangle 1634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6" name="Rectangle 1635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7" name="Rectangle 1636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8" name="Rectangle 1637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9" name="Rectangle 1638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0" name="Rectangle 1639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1" name="Rectangle 1640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2" name="Rectangle 1641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3" name="Rectangle 1642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4" name="Rectangle 1643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5" name="Rectangle 1644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6" name="Rectangle 1645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7" name="Rectangle 1646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8" name="Rectangle 1647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9" name="Rectangle 1648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0" name="Rectangle 1649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1" name="Rectangle 1650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2" name="Rectangle 1651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3" name="Rectangle 1652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4" name="Rectangle 1653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5" name="Rectangle 1654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6" name="Rectangle 1655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7" name="Rectangle 1656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8" name="Rectangle 1657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9" name="Rectangle 1658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0" name="Rectangle 1659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1" name="Rectangle 1660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2" name="Rectangle 1661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3" name="Rectangle 1662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4" name="Rectangle 1663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5" name="Rectangle 1664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6" name="Rectangle 1665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7" name="Rectangle 1666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8" name="Rectangle 1667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9" name="Rectangle 1668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0" name="Rectangle 1669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1" name="Rectangle 1670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2" name="Rectangle 1671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3" name="Rectangle 1672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4" name="Rectangle 1673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5" name="Rectangle 1674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6" name="Rectangle 1675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7" name="Rectangle 1676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8" name="Rectangle 1677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9" name="Rectangle 1678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0" name="Rectangle 1679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1" name="Rectangle 1680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2" name="Rectangle 1681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3" name="Rectangle 1682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4" name="Rectangle 1683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5" name="Rectangle 1684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6" name="Rectangle 1685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7" name="Rectangle 1686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8" name="Rectangle 1687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9" name="Rectangle 1688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0" name="Rectangle 1689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1" name="Rectangle 1690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2" name="Rectangle 1691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3" name="Rectangle 1692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4" name="Rectangle 1693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5" name="Rectangle 1694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6" name="Rectangle 1695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7" name="Rectangle 1696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8" name="Rectangle 1697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9" name="Rectangle 1698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0" name="Rectangle 1699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1" name="Rectangle 1700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2" name="Rectangle 1701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3" name="Rectangle 1702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4" name="Rectangle 1703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5" name="Rectangle 1704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6" name="Rectangle 1705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7" name="Rectangle 1706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8" name="Rectangle 1707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09" name="Rectangle 1708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0" name="Rectangle 1709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1" name="Rectangle 1710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2" name="Rectangle 1711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3" name="Rectangle 1712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4" name="Rectangle 1713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5" name="Rectangle 1714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6" name="Rectangle 1715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7" name="Rectangle 1716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8" name="Rectangle 1717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19" name="Rectangle 1718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0" name="Rectangle 1719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1" name="Rectangle 1720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2" name="Rectangle 1721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3" name="Rectangle 1722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4" name="Rectangle 1723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5" name="Rectangle 1724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6" name="Rectangle 1725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7" name="Rectangle 1726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8" name="Rectangle 1727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9" name="Rectangle 1728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0" name="Rectangle 1729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1" name="Rectangle 1730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2" name="Rectangle 1731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3" name="Rectangle 1732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4" name="Rectangle 1733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5" name="Rectangle 1734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6" name="Rectangle 1735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7" name="Rectangle 1736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8" name="Rectangle 1737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9" name="Rectangle 1738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0" name="Rectangle 1739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1" name="Rectangle 1740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2" name="Rectangle 1741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3" name="Rectangle 1742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4" name="Rectangle 1743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5" name="Rectangle 1744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6" name="Rectangle 1745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7" name="Rectangle 1746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8" name="Rectangle 1747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9" name="Rectangle 1748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0" name="Rectangle 1749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1" name="Rectangle 1750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2" name="Rectangle 1751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3" name="Rectangle 1752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4" name="Rectangle 1753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5" name="Rectangle 1754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6" name="Rectangle 1755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7" name="Rectangle 1756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8" name="Rectangle 1757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59" name="Rectangle 1758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0" name="Rectangle 1759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1" name="Rectangle 1760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2" name="Rectangle 1761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3" name="Rectangle 1762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4" name="Rectangle 1763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5" name="Rectangle 1764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6" name="Rectangle 1765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7" name="Rectangle 1766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8" name="Rectangle 1767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9" name="Rectangle 1768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0" name="Rectangle 1769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1" name="Rectangle 1770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2" name="Rectangle 1771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3" name="Rectangle 1772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4" name="Rectangle 1773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5" name="Rectangle 1774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6" name="Rectangle 1775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7" name="Rectangle 1776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8" name="Rectangle 1777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9" name="Rectangle 1778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0" name="Rectangle 1779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1" name="Rectangle 1780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2" name="Rectangle 1781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3" name="Rectangle 1782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4" name="Rectangle 1783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5" name="Rectangle 1784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6" name="Rectangle 1785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7" name="Rectangle 1786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8" name="Rectangle 1787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9" name="Rectangle 1788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0" name="Rectangle 1789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1" name="Rectangle 1790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2" name="Rectangle 1791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3" name="Rectangle 1792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4" name="Rectangle 1793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5" name="Rectangle 1794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6" name="Rectangle 1795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7" name="Rectangle 1796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8" name="Rectangle 1797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9" name="Rectangle 1798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0" name="Rectangle 1799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1" name="Rectangle 1800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2" name="Rectangle 1801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3" name="Rectangle 1802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4" name="Rectangle 1803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5" name="Rectangle 1804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06" name="Rectangle 1805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7" name="Rectangle 1806"/>
            <p:cNvSpPr/>
            <p:nvPr/>
          </p:nvSpPr>
          <p:spPr>
            <a:xfrm>
              <a:off x="5840017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808" name="Rectangle 1807"/>
            <p:cNvSpPr/>
            <p:nvPr/>
          </p:nvSpPr>
          <p:spPr>
            <a:xfrm>
              <a:off x="5851924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809" name="Group 1808"/>
            <p:cNvGrpSpPr/>
            <p:nvPr/>
          </p:nvGrpSpPr>
          <p:grpSpPr>
            <a:xfrm>
              <a:off x="2190751" y="185917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810" name="Rectangle 1809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1" name="Rectangle 1810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2" name="Rectangle 1811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3" name="Rectangle 1812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4" name="Rectangle 1813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5" name="Rectangle 1814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6" name="Rectangle 1815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7" name="Rectangle 1816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8" name="Rectangle 1817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19" name="Rectangle 1818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0" name="Rectangle 1819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1" name="Rectangle 1820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2" name="Rectangle 1821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3" name="Rectangle 1822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4" name="Rectangle 1823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5" name="Rectangle 1824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6" name="Rectangle 1825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7" name="Rectangle 1826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8" name="Rectangle 1827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29" name="Rectangle 1828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0" name="Rectangle 1829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1" name="Rectangle 1830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2" name="Rectangle 1831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3" name="Rectangle 1832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4" name="Rectangle 1833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5" name="Rectangle 1834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6" name="Rectangle 1835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7" name="Rectangle 1836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8" name="Rectangle 1837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39" name="Rectangle 1838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0" name="Rectangle 1839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1" name="Rectangle 1840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2" name="Rectangle 1841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3" name="Rectangle 1842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4" name="Rectangle 1843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5" name="Rectangle 1844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6" name="Rectangle 1845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" name="Rectangle 1846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8" name="Rectangle 1847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49" name="Rectangle 1848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0" name="Rectangle 1849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1" name="Rectangle 1850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2" name="Rectangle 1851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3" name="Rectangle 1852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4" name="Rectangle 1853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5" name="Rectangle 1854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6" name="Rectangle 1855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7" name="Rectangle 1856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8" name="Rectangle 1857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59" name="Rectangle 1858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0" name="Rectangle 1859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1" name="Rectangle 1860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2" name="Rectangle 1861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3" name="Rectangle 1862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4" name="Rectangle 1863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5" name="Rectangle 1864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6" name="Rectangle 1865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7" name="Rectangle 1866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8" name="Rectangle 1867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69" name="Rectangle 1868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0" name="Rectangle 1869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1" name="Rectangle 1870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2" name="Rectangle 1871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3" name="Rectangle 1872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4" name="Rectangle 1873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5" name="Rectangle 1874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6" name="Rectangle 1875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7" name="Rectangle 1876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8" name="Rectangle 1877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79" name="Rectangle 1878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0" name="Rectangle 1879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1" name="Rectangle 1880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2" name="Rectangle 1881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3" name="Rectangle 1882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4" name="Rectangle 1883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5" name="Rectangle 1884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6" name="Rectangle 1885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7" name="Rectangle 1886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8" name="Rectangle 1887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89" name="Rectangle 1888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0" name="Rectangle 1889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1" name="Rectangle 1890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2" name="Rectangle 1891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3" name="Rectangle 1892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4" name="Rectangle 1893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5" name="Rectangle 1894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6" name="Rectangle 1895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7" name="Rectangle 1896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8" name="Rectangle 1897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99" name="Rectangle 1898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0" name="Rectangle 1899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1" name="Rectangle 1900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2" name="Rectangle 1901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3" name="Rectangle 1902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4" name="Rectangle 1903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5" name="Rectangle 1904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6" name="Rectangle 1905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7" name="Rectangle 1906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8" name="Rectangle 1907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09" name="Rectangle 1908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0" name="Rectangle 1909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1" name="Rectangle 1910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2" name="Rectangle 1911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3" name="Rectangle 1912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4" name="Rectangle 1913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5" name="Rectangle 1914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6" name="Rectangle 1915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7" name="Rectangle 1916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8" name="Rectangle 1917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19" name="Rectangle 1918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0" name="Rectangle 1919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1" name="Rectangle 1920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2" name="Rectangle 1921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3" name="Rectangle 1922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4" name="Rectangle 1923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5" name="Rectangle 1924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6" name="Rectangle 1925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7" name="Rectangle 1926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8" name="Rectangle 1927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29" name="Rectangle 1928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0" name="Rectangle 1929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1" name="Rectangle 1930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2" name="Rectangle 1931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3" name="Rectangle 1932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4" name="Rectangle 1933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5" name="Rectangle 1934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6" name="Rectangle 1935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7" name="Rectangle 1936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8" name="Rectangle 1937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39" name="Rectangle 1938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0" name="Rectangle 1939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1" name="Rectangle 1940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2" name="Rectangle 1941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3" name="Rectangle 1942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4" name="Rectangle 1943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5" name="Rectangle 1944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" name="Rectangle 1945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7" name="Rectangle 1946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8" name="Rectangle 1947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49" name="Rectangle 1948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0" name="Rectangle 1949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1" name="Rectangle 1950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2" name="Rectangle 1951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3" name="Rectangle 1952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4" name="Rectangle 1953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5" name="Rectangle 1954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6" name="Rectangle 1955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7" name="Rectangle 1956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8" name="Rectangle 1957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59" name="Rectangle 1958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0" name="Rectangle 1959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1" name="Rectangle 1960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2" name="Rectangle 1961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3" name="Rectangle 1962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4" name="Rectangle 1963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5" name="Rectangle 1964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6" name="Rectangle 1965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7" name="Rectangle 1966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8" name="Rectangle 1967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69" name="Rectangle 1968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0" name="Rectangle 1969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1" name="Rectangle 1970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2" name="Rectangle 1971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3" name="Rectangle 1972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4" name="Rectangle 1973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5" name="Rectangle 1974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6" name="Rectangle 1975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7" name="Rectangle 1976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8" name="Rectangle 1977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79" name="Rectangle 1978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0" name="Rectangle 1979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1" name="Rectangle 1980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2" name="Rectangle 1981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3" name="Rectangle 1982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4" name="Rectangle 1983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5" name="Rectangle 1984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6" name="Rectangle 1985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7" name="Rectangle 1986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8" name="Rectangle 1987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89" name="Rectangle 1988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0" name="Rectangle 1989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1" name="Rectangle 1990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2" name="Rectangle 1991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3" name="Rectangle 1992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4" name="Rectangle 1993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5" name="Rectangle 1994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6" name="Rectangle 1995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7" name="Rectangle 1996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8" name="Rectangle 1997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99" name="Rectangle 1998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0" name="Rectangle 1999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1" name="Rectangle 2000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2" name="Rectangle 2001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3" name="Rectangle 2002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4" name="Rectangle 2003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5" name="Rectangle 2004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6" name="Rectangle 2005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7" name="Rectangle 2006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8" name="Rectangle 2007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09" name="Rectangle 2008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0" name="Rectangle 2009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1" name="Rectangle 2010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2" name="Rectangle 2011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3" name="Rectangle 2012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4" name="Rectangle 2013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5" name="Rectangle 2014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6" name="Rectangle 2015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7" name="Rectangle 2016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8" name="Rectangle 2017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19" name="Rectangle 2018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0" name="Rectangle 2019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1" name="Rectangle 2020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2" name="Rectangle 2021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3" name="Rectangle 2022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4" name="Rectangle 2023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5" name="Rectangle 2024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6" name="Rectangle 2025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7" name="Rectangle 2026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8" name="Rectangle 2027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29" name="Rectangle 2028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0" name="Rectangle 2029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1" name="Rectangle 2030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2" name="Rectangle 2031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3" name="Rectangle 2032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4" name="Rectangle 2033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5" name="Rectangle 2034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6" name="Rectangle 2035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7" name="Rectangle 2036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8" name="Rectangle 2037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39" name="Rectangle 2038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0" name="Rectangle 2039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1" name="Rectangle 2040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2" name="Rectangle 2041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3" name="Rectangle 2042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4" name="Rectangle 2043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5" name="Rectangle 2044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6" name="Rectangle 2045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7" name="Rectangle 2046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8" name="Rectangle 2047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49" name="Rectangle 2048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0" name="Rectangle 2049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1" name="Rectangle 2050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2" name="Rectangle 2051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3" name="Rectangle 2052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4" name="Rectangle 2053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5" name="Rectangle 2054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6" name="Rectangle 2055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7" name="Rectangle 2056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8" name="Rectangle 2057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59" name="Rectangle 2058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60" name="Rectangle 2059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61" name="Rectangle 2060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62" name="Rectangle 2061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63" name="Rectangle 2062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64" name="Rectangle 2063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65" name="Rectangle 2064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66" name="Rectangle 2065"/>
            <p:cNvSpPr/>
            <p:nvPr/>
          </p:nvSpPr>
          <p:spPr>
            <a:xfrm>
              <a:off x="2181226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067" name="Rectangle 2066"/>
            <p:cNvSpPr/>
            <p:nvPr/>
          </p:nvSpPr>
          <p:spPr>
            <a:xfrm>
              <a:off x="2194323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068" name="Group 2067"/>
            <p:cNvGrpSpPr/>
            <p:nvPr/>
          </p:nvGrpSpPr>
          <p:grpSpPr>
            <a:xfrm>
              <a:off x="3093209" y="186015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069" name="Rectangle 2068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0" name="Rectangle 2069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1" name="Rectangle 2070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2" name="Rectangle 2071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3" name="Rectangle 2072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4" name="Rectangle 2073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5" name="Rectangle 2074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6" name="Rectangle 2075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7" name="Rectangle 2076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8" name="Rectangle 2077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9" name="Rectangle 2078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0" name="Rectangle 2079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1" name="Rectangle 2080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2" name="Rectangle 2081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3" name="Rectangle 2082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4" name="Rectangle 2083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5" name="Rectangle 2084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6" name="Rectangle 2085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7" name="Rectangle 2086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8" name="Rectangle 2087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89" name="Rectangle 2088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0" name="Rectangle 2089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1" name="Rectangle 2090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2" name="Rectangle 2091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3" name="Rectangle 2092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4" name="Rectangle 2093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5" name="Rectangle 2094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6" name="Rectangle 2095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7" name="Rectangle 2096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8" name="Rectangle 2097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9" name="Rectangle 2098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0" name="Rectangle 2099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1" name="Rectangle 2100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2" name="Rectangle 2101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3" name="Rectangle 2102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4" name="Rectangle 2103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5" name="Rectangle 2104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6" name="Rectangle 2105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7" name="Rectangle 2106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8" name="Rectangle 2107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09" name="Rectangle 2108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0" name="Rectangle 2109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1" name="Rectangle 2110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2" name="Rectangle 2111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3" name="Rectangle 2112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4" name="Rectangle 2113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5" name="Rectangle 2114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6" name="Rectangle 2115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7" name="Rectangle 2116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8" name="Rectangle 2117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9" name="Rectangle 2118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0" name="Rectangle 2119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1" name="Rectangle 2120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2" name="Rectangle 2121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3" name="Rectangle 2122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4" name="Rectangle 2123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5" name="Rectangle 2124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6" name="Rectangle 2125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7" name="Rectangle 2126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8" name="Rectangle 2127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29" name="Rectangle 2128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0" name="Rectangle 2129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1" name="Rectangle 2130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2" name="Rectangle 2131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3" name="Rectangle 2132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4" name="Rectangle 2133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5" name="Rectangle 2134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6" name="Rectangle 2135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7" name="Rectangle 2136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8" name="Rectangle 2137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9" name="Rectangle 2138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0" name="Rectangle 2139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1" name="Rectangle 2140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2" name="Rectangle 2141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3" name="Rectangle 2142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4" name="Rectangle 2143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5" name="Rectangle 2144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6" name="Rectangle 2145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7" name="Rectangle 2146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8" name="Rectangle 2147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49" name="Rectangle 2148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0" name="Rectangle 2149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1" name="Rectangle 2150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2" name="Rectangle 2151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3" name="Rectangle 2152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4" name="Rectangle 2153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" name="Rectangle 2154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" name="Rectangle 2155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7" name="Rectangle 2156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8" name="Rectangle 2157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9" name="Rectangle 2158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0" name="Rectangle 2159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1" name="Rectangle 2160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2" name="Rectangle 2161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3" name="Rectangle 2162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4" name="Rectangle 2163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5" name="Rectangle 2164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6" name="Rectangle 2165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7" name="Rectangle 2166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8" name="Rectangle 2167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69" name="Rectangle 2168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0" name="Rectangle 2169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1" name="Rectangle 2170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2" name="Rectangle 2171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3" name="Rectangle 2172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4" name="Rectangle 2173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5" name="Rectangle 2174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6" name="Rectangle 2175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7" name="Rectangle 2176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8" name="Rectangle 2177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79" name="Rectangle 2178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0" name="Rectangle 2179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1" name="Rectangle 2180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2" name="Rectangle 2181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3" name="Rectangle 2182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4" name="Rectangle 2183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5" name="Rectangle 2184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6" name="Rectangle 2185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7" name="Rectangle 2186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8" name="Rectangle 2187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89" name="Rectangle 2188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0" name="Rectangle 2189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1" name="Rectangle 2190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2" name="Rectangle 2191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3" name="Rectangle 2192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4" name="Rectangle 2193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5" name="Rectangle 2194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6" name="Rectangle 2195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7" name="Rectangle 2196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8" name="Rectangle 2197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99" name="Rectangle 2198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0" name="Rectangle 2199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1" name="Rectangle 2200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2" name="Rectangle 2201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3" name="Rectangle 2202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4" name="Rectangle 2203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5" name="Rectangle 2204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6" name="Rectangle 2205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7" name="Rectangle 2206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8" name="Rectangle 2207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09" name="Rectangle 2208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0" name="Rectangle 2209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1" name="Rectangle 2210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2" name="Rectangle 2211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3" name="Rectangle 2212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4" name="Rectangle 2213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5" name="Rectangle 2214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6" name="Rectangle 2215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7" name="Rectangle 2216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8" name="Rectangle 2217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19" name="Rectangle 2218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0" name="Rectangle 2219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1" name="Rectangle 2220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2" name="Rectangle 2221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3" name="Rectangle 2222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4" name="Rectangle 2223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5" name="Rectangle 2224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6" name="Rectangle 2225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7" name="Rectangle 2226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8" name="Rectangle 2227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29" name="Rectangle 2228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0" name="Rectangle 2229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1" name="Rectangle 2230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2" name="Rectangle 2231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3" name="Rectangle 2232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4" name="Rectangle 2233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5" name="Rectangle 2234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6" name="Rectangle 2235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7" name="Rectangle 2236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8" name="Rectangle 2237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39" name="Rectangle 2238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0" name="Rectangle 2239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1" name="Rectangle 2240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2" name="Rectangle 2241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3" name="Rectangle 2242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4" name="Rectangle 2243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5" name="Rectangle 2244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6" name="Rectangle 2245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7" name="Rectangle 2246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8" name="Rectangle 2247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49" name="Rectangle 2248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0" name="Rectangle 2249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1" name="Rectangle 2250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2" name="Rectangle 2251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3" name="Rectangle 2252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" name="Rectangle 2253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5" name="Rectangle 2254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6" name="Rectangle 2255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7" name="Rectangle 2256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8" name="Rectangle 2257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59" name="Rectangle 2258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0" name="Rectangle 2259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1" name="Rectangle 2260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2" name="Rectangle 2261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3" name="Rectangle 2262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4" name="Rectangle 2263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5" name="Rectangle 2264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6" name="Rectangle 2265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7" name="Rectangle 2266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8" name="Rectangle 2267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69" name="Rectangle 2268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0" name="Rectangle 2269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1" name="Rectangle 2270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2" name="Rectangle 2271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3" name="Rectangle 2272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4" name="Rectangle 2273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5" name="Rectangle 2274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6" name="Rectangle 2275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7" name="Rectangle 2276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8" name="Rectangle 2277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79" name="Rectangle 2278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0" name="Rectangle 2279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1" name="Rectangle 2280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2" name="Rectangle 2281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3" name="Rectangle 2282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4" name="Rectangle 2283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5" name="Rectangle 2284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6" name="Rectangle 2285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7" name="Rectangle 2286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8" name="Rectangle 2287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89" name="Rectangle 2288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0" name="Rectangle 2289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1" name="Rectangle 2290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2" name="Rectangle 2291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3" name="Rectangle 2292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4" name="Rectangle 2293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5" name="Rectangle 2294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6" name="Rectangle 2295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7" name="Rectangle 2296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8" name="Rectangle 2297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99" name="Rectangle 2298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0" name="Rectangle 2299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1" name="Rectangle 2300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2" name="Rectangle 2301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3" name="Rectangle 2302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4" name="Rectangle 2303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5" name="Rectangle 2304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6" name="Rectangle 2305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7" name="Rectangle 2306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8" name="Rectangle 2307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9" name="Rectangle 2308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0" name="Rectangle 2309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1" name="Rectangle 2310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2" name="Rectangle 2311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3" name="Rectangle 2312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4" name="Rectangle 2313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5" name="Rectangle 2314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6" name="Rectangle 2315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7" name="Rectangle 2316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8" name="Rectangle 2317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9" name="Rectangle 2318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0" name="Rectangle 2319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1" name="Rectangle 2320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2" name="Rectangle 2321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3" name="Rectangle 2322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4" name="Rectangle 2323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25" name="Rectangle 2324"/>
            <p:cNvSpPr/>
            <p:nvPr/>
          </p:nvSpPr>
          <p:spPr>
            <a:xfrm>
              <a:off x="3083720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326" name="Rectangle 2325"/>
            <p:cNvSpPr/>
            <p:nvPr/>
          </p:nvSpPr>
          <p:spPr>
            <a:xfrm>
              <a:off x="3095626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327" name="Group 2326"/>
            <p:cNvGrpSpPr/>
            <p:nvPr/>
          </p:nvGrpSpPr>
          <p:grpSpPr>
            <a:xfrm>
              <a:off x="4033576" y="185917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328" name="Rectangle 2327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9" name="Rectangle 2328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0" name="Rectangle 2329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1" name="Rectangle 2330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2" name="Rectangle 2331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3" name="Rectangle 2332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4" name="Rectangle 2333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5" name="Rectangle 2334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6" name="Rectangle 2335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7" name="Rectangle 2336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8" name="Rectangle 2337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9" name="Rectangle 2338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0" name="Rectangle 2339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1" name="Rectangle 2340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2" name="Rectangle 2341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3" name="Rectangle 2342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4" name="Rectangle 2343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5" name="Rectangle 2344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6" name="Rectangle 2345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7" name="Rectangle 2346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8" name="Rectangle 2347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49" name="Rectangle 2348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0" name="Rectangle 2349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1" name="Rectangle 2350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2" name="Rectangle 2351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3" name="Rectangle 2352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4" name="Rectangle 2353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5" name="Rectangle 2354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6" name="Rectangle 2355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7" name="Rectangle 2356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8" name="Rectangle 2357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59" name="Rectangle 2358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0" name="Rectangle 2359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1" name="Rectangle 2360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2" name="Rectangle 2361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3" name="Rectangle 2362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4" name="Rectangle 2363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5" name="Rectangle 2364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6" name="Rectangle 2365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7" name="Rectangle 2366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8" name="Rectangle 2367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9" name="Rectangle 2368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0" name="Rectangle 2369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1" name="Rectangle 2370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2" name="Rectangle 2371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3" name="Rectangle 2372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4" name="Rectangle 2373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5" name="Rectangle 2374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6" name="Rectangle 2375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7" name="Rectangle 2376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8" name="Rectangle 2377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9" name="Rectangle 2378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0" name="Rectangle 2379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1" name="Rectangle 2380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2" name="Rectangle 2381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3" name="Rectangle 2382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4" name="Rectangle 2383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5" name="Rectangle 2384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6" name="Rectangle 2385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7" name="Rectangle 2386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8" name="Rectangle 2387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9" name="Rectangle 2388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0" name="Rectangle 2389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1" name="Rectangle 2390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2" name="Rectangle 2391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3" name="Rectangle 2392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4" name="Rectangle 2393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5" name="Rectangle 2394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6" name="Rectangle 2395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7" name="Rectangle 2396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8" name="Rectangle 2397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9" name="Rectangle 2398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0" name="Rectangle 2399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1" name="Rectangle 2400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2" name="Rectangle 2401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3" name="Rectangle 2402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4" name="Rectangle 2403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5" name="Rectangle 2404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6" name="Rectangle 2405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7" name="Rectangle 2406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8" name="Rectangle 2407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9" name="Rectangle 2408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0" name="Rectangle 2409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1" name="Rectangle 2410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2" name="Rectangle 2411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3" name="Rectangle 2412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4" name="Rectangle 2413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5" name="Rectangle 2414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6" name="Rectangle 2415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7" name="Rectangle 2416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8" name="Rectangle 2417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9" name="Rectangle 2418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0" name="Rectangle 2419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1" name="Rectangle 2420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2" name="Rectangle 2421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3" name="Rectangle 2422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4" name="Rectangle 2423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5" name="Rectangle 2424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6" name="Rectangle 2425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7" name="Rectangle 2426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8" name="Rectangle 2427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9" name="Rectangle 2428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0" name="Rectangle 2429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1" name="Rectangle 2430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2" name="Rectangle 2431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3" name="Rectangle 2432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4" name="Rectangle 2433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5" name="Rectangle 2434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6" name="Rectangle 2435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7" name="Rectangle 2436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8" name="Rectangle 2437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9" name="Rectangle 2438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0" name="Rectangle 2439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1" name="Rectangle 2440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2" name="Rectangle 2441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3" name="Rectangle 2442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4" name="Rectangle 2443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5" name="Rectangle 2444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6" name="Rectangle 2445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7" name="Rectangle 2446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8" name="Rectangle 2447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9" name="Rectangle 2448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0" name="Rectangle 2449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1" name="Rectangle 2450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2" name="Rectangle 2451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3" name="Rectangle 2452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4" name="Rectangle 2453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5" name="Rectangle 2454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6" name="Rectangle 2455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7" name="Rectangle 2456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8" name="Rectangle 2457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9" name="Rectangle 2458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0" name="Rectangle 2459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1" name="Rectangle 2460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2" name="Rectangle 2461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3" name="Rectangle 2462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4" name="Rectangle 2463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5" name="Rectangle 2464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6" name="Rectangle 2465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7" name="Rectangle 2466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8" name="Rectangle 2467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9" name="Rectangle 2468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0" name="Rectangle 2469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1" name="Rectangle 2470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2" name="Rectangle 2471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3" name="Rectangle 2472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4" name="Rectangle 2473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5" name="Rectangle 2474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6" name="Rectangle 2475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7" name="Rectangle 2476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8" name="Rectangle 2477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9" name="Rectangle 2478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0" name="Rectangle 2479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1" name="Rectangle 2480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2" name="Rectangle 2481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3" name="Rectangle 2482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4" name="Rectangle 2483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5" name="Rectangle 2484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6" name="Rectangle 2485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7" name="Rectangle 2486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8" name="Rectangle 2487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9" name="Rectangle 2488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0" name="Rectangle 2489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1" name="Rectangle 2490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2" name="Rectangle 2491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3" name="Rectangle 2492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4" name="Rectangle 2493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5" name="Rectangle 2494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6" name="Rectangle 2495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7" name="Rectangle 2496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8" name="Rectangle 2497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9" name="Rectangle 2498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0" name="Rectangle 2499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1" name="Rectangle 2500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2" name="Rectangle 2501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3" name="Rectangle 2502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4" name="Rectangle 2503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5" name="Rectangle 2504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6" name="Rectangle 2505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7" name="Rectangle 2506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8" name="Rectangle 2507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9" name="Rectangle 2508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0" name="Rectangle 2509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1" name="Rectangle 2510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2" name="Rectangle 2511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3" name="Rectangle 2512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4" name="Rectangle 2513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5" name="Rectangle 2514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6" name="Rectangle 2515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7" name="Rectangle 2516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8" name="Rectangle 2517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19" name="Rectangle 2518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0" name="Rectangle 2519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1" name="Rectangle 2520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2" name="Rectangle 2521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3" name="Rectangle 2522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4" name="Rectangle 2523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5" name="Rectangle 2524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6" name="Rectangle 2525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7" name="Rectangle 2526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8" name="Rectangle 2527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29" name="Rectangle 2528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0" name="Rectangle 2529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1" name="Rectangle 2530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2" name="Rectangle 2531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3" name="Rectangle 2532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4" name="Rectangle 2533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5" name="Rectangle 2534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6" name="Rectangle 2535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7" name="Rectangle 2536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8" name="Rectangle 2537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39" name="Rectangle 2538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0" name="Rectangle 2539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1" name="Rectangle 2540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2" name="Rectangle 2541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3" name="Rectangle 2542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4" name="Rectangle 2543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5" name="Rectangle 2544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6" name="Rectangle 2545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7" name="Rectangle 2546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8" name="Rectangle 2547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49" name="Rectangle 2548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0" name="Rectangle 2549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1" name="Rectangle 2550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2" name="Rectangle 2551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3" name="Rectangle 2552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4" name="Rectangle 2553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5" name="Rectangle 2554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6" name="Rectangle 2555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7" name="Rectangle 2556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8" name="Rectangle 2557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59" name="Rectangle 2558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0" name="Rectangle 2559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1" name="Rectangle 2560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2" name="Rectangle 2561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3" name="Rectangle 2562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4" name="Rectangle 2563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5" name="Rectangle 2564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6" name="Rectangle 2565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7" name="Rectangle 2566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8" name="Rectangle 2567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69" name="Rectangle 2568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0" name="Rectangle 2569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1" name="Rectangle 2570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2" name="Rectangle 2571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3" name="Rectangle 2572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4" name="Rectangle 2573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5" name="Rectangle 2574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6" name="Rectangle 2575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7" name="Rectangle 2576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8" name="Rectangle 2577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79" name="Rectangle 2578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80" name="Rectangle 2579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81" name="Rectangle 2580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82" name="Rectangle 2581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83" name="Rectangle 2582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84" name="Rectangle 2583"/>
            <p:cNvSpPr/>
            <p:nvPr/>
          </p:nvSpPr>
          <p:spPr>
            <a:xfrm>
              <a:off x="4024314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85" name="Rectangle 2584"/>
            <p:cNvSpPr/>
            <p:nvPr/>
          </p:nvSpPr>
          <p:spPr>
            <a:xfrm>
              <a:off x="4036220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586" name="Group 2585"/>
            <p:cNvGrpSpPr/>
            <p:nvPr/>
          </p:nvGrpSpPr>
          <p:grpSpPr>
            <a:xfrm>
              <a:off x="4947976" y="186015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587" name="Rectangle 2586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88" name="Rectangle 2587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89" name="Rectangle 2588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0" name="Rectangle 2589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1" name="Rectangle 2590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2" name="Rectangle 2591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3" name="Rectangle 2592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4" name="Rectangle 2593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5" name="Rectangle 2594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6" name="Rectangle 2595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7" name="Rectangle 2596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8" name="Rectangle 2597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99" name="Rectangle 2598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0" name="Rectangle 2599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1" name="Rectangle 2600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2" name="Rectangle 2601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3" name="Rectangle 2602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4" name="Rectangle 2603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5" name="Rectangle 2604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6" name="Rectangle 2605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7" name="Rectangle 2606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8" name="Rectangle 2607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09" name="Rectangle 2608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0" name="Rectangle 2609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1" name="Rectangle 2610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2" name="Rectangle 2611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3" name="Rectangle 2612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4" name="Rectangle 2613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5" name="Rectangle 2614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6" name="Rectangle 2615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7" name="Rectangle 2616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8" name="Rectangle 2617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19" name="Rectangle 2618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0" name="Rectangle 2619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1" name="Rectangle 2620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2" name="Rectangle 2621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3" name="Rectangle 2622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4" name="Rectangle 2623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5" name="Rectangle 2624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6" name="Rectangle 2625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7" name="Rectangle 2626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8" name="Rectangle 2627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29" name="Rectangle 2628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0" name="Rectangle 2629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1" name="Rectangle 2630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2" name="Rectangle 2631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3" name="Rectangle 2632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4" name="Rectangle 2633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5" name="Rectangle 2634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6" name="Rectangle 2635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7" name="Rectangle 2636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8" name="Rectangle 2637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39" name="Rectangle 2638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0" name="Rectangle 2639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1" name="Rectangle 2640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2" name="Rectangle 2641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3" name="Rectangle 2642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4" name="Rectangle 2643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5" name="Rectangle 2644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6" name="Rectangle 2645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7" name="Rectangle 2646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8" name="Rectangle 2647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49" name="Rectangle 2648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0" name="Rectangle 2649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1" name="Rectangle 2650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2" name="Rectangle 2651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3" name="Rectangle 2652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4" name="Rectangle 2653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5" name="Rectangle 2654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6" name="Rectangle 2655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7" name="Rectangle 2656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8" name="Rectangle 2657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59" name="Rectangle 2658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0" name="Rectangle 2659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1" name="Rectangle 2660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2" name="Rectangle 2661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3" name="Rectangle 2662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4" name="Rectangle 2663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5" name="Rectangle 2664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6" name="Rectangle 2665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7" name="Rectangle 2666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8" name="Rectangle 2667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69" name="Rectangle 2668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0" name="Rectangle 2669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1" name="Rectangle 2670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2" name="Rectangle 2671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3" name="Rectangle 2672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4" name="Rectangle 2673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5" name="Rectangle 2674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6" name="Rectangle 2675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7" name="Rectangle 2676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8" name="Rectangle 2677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79" name="Rectangle 2678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0" name="Rectangle 2679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1" name="Rectangle 2680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2" name="Rectangle 2681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3" name="Rectangle 2682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4" name="Rectangle 2683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5" name="Rectangle 2684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6" name="Rectangle 2685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7" name="Rectangle 2686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8" name="Rectangle 2687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89" name="Rectangle 2688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0" name="Rectangle 2689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1" name="Rectangle 2690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2" name="Rectangle 2691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3" name="Rectangle 2692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4" name="Rectangle 2693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5" name="Rectangle 2694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6" name="Rectangle 2695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7" name="Rectangle 2696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8" name="Rectangle 2697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99" name="Rectangle 2698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0" name="Rectangle 2699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1" name="Rectangle 2700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2" name="Rectangle 2701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3" name="Rectangle 2702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4" name="Rectangle 2703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5" name="Rectangle 2704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6" name="Rectangle 2705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7" name="Rectangle 2706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8" name="Rectangle 2707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09" name="Rectangle 2708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0" name="Rectangle 2709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1" name="Rectangle 2710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2" name="Rectangle 2711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3" name="Rectangle 2712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4" name="Rectangle 2713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5" name="Rectangle 2714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6" name="Rectangle 2715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7" name="Rectangle 2716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8" name="Rectangle 2717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19" name="Rectangle 2718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0" name="Rectangle 2719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1" name="Rectangle 2720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2" name="Rectangle 2721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3" name="Rectangle 2722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4" name="Rectangle 2723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5" name="Rectangle 2724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6" name="Rectangle 2725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7" name="Rectangle 2726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8" name="Rectangle 2727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29" name="Rectangle 2728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0" name="Rectangle 2729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1" name="Rectangle 2730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2" name="Rectangle 2731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3" name="Rectangle 2732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4" name="Rectangle 2733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5" name="Rectangle 2734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6" name="Rectangle 2735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7" name="Rectangle 2736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8" name="Rectangle 2737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39" name="Rectangle 2738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0" name="Rectangle 2739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1" name="Rectangle 2740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2" name="Rectangle 2741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3" name="Rectangle 2742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4" name="Rectangle 2743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5" name="Rectangle 2744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6" name="Rectangle 2745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7" name="Rectangle 2746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8" name="Rectangle 2747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49" name="Rectangle 2748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0" name="Rectangle 2749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1" name="Rectangle 2750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2" name="Rectangle 2751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3" name="Rectangle 2752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4" name="Rectangle 2753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5" name="Rectangle 2754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6" name="Rectangle 2755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7" name="Rectangle 2756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8" name="Rectangle 2757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59" name="Rectangle 2758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0" name="Rectangle 2759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1" name="Rectangle 2760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2" name="Rectangle 2761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3" name="Rectangle 2762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4" name="Rectangle 2763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5" name="Rectangle 2764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6" name="Rectangle 2765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7" name="Rectangle 2766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8" name="Rectangle 2767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69" name="Rectangle 2768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0" name="Rectangle 2769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1" name="Rectangle 2770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2" name="Rectangle 2771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3" name="Rectangle 2772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4" name="Rectangle 2773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5" name="Rectangle 2774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6" name="Rectangle 2775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7" name="Rectangle 2776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8" name="Rectangle 2777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79" name="Rectangle 2778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0" name="Rectangle 2779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1" name="Rectangle 2780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2" name="Rectangle 2781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3" name="Rectangle 2782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4" name="Rectangle 2783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5" name="Rectangle 2784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6" name="Rectangle 2785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7" name="Rectangle 2786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8" name="Rectangle 2787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89" name="Rectangle 2788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0" name="Rectangle 2789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1" name="Rectangle 2790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2" name="Rectangle 2791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3" name="Rectangle 2792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4" name="Rectangle 2793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5" name="Rectangle 2794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6" name="Rectangle 2795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7" name="Rectangle 2796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8" name="Rectangle 2797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99" name="Rectangle 2798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0" name="Rectangle 2799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1" name="Rectangle 2800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2" name="Rectangle 2801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3" name="Rectangle 2802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4" name="Rectangle 2803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5" name="Rectangle 2804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6" name="Rectangle 2805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7" name="Rectangle 2806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8" name="Rectangle 2807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09" name="Rectangle 2808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0" name="Rectangle 2809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1" name="Rectangle 2810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2" name="Rectangle 2811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3" name="Rectangle 2812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4" name="Rectangle 2813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5" name="Rectangle 2814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6" name="Rectangle 2815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7" name="Rectangle 2816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8" name="Rectangle 2817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19" name="Rectangle 2818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0" name="Rectangle 2819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1" name="Rectangle 2820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2" name="Rectangle 2821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3" name="Rectangle 2822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4" name="Rectangle 2823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5" name="Rectangle 2824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6" name="Rectangle 2825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7" name="Rectangle 2826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8" name="Rectangle 2827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29" name="Rectangle 2828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0" name="Rectangle 2829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1" name="Rectangle 2830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2" name="Rectangle 2831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3" name="Rectangle 2832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4" name="Rectangle 2833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5" name="Rectangle 2834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6" name="Rectangle 2835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7" name="Rectangle 2836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8" name="Rectangle 2837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39" name="Rectangle 2838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40" name="Rectangle 2839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41" name="Rectangle 2840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42" name="Rectangle 2841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43" name="Rectangle 2842"/>
            <p:cNvSpPr/>
            <p:nvPr/>
          </p:nvSpPr>
          <p:spPr>
            <a:xfrm>
              <a:off x="4938714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844" name="Rectangle 2843"/>
            <p:cNvSpPr/>
            <p:nvPr/>
          </p:nvSpPr>
          <p:spPr>
            <a:xfrm>
              <a:off x="4950620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845" name="Group 2844"/>
            <p:cNvGrpSpPr/>
            <p:nvPr/>
          </p:nvGrpSpPr>
          <p:grpSpPr>
            <a:xfrm>
              <a:off x="5845366" y="186015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846" name="Rectangle 2845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47" name="Rectangle 2846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48" name="Rectangle 2847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49" name="Rectangle 2848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0" name="Rectangle 2849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1" name="Rectangle 2850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2" name="Rectangle 2851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3" name="Rectangle 2852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4" name="Rectangle 2853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5" name="Rectangle 2854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6" name="Rectangle 2855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7" name="Rectangle 2856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8" name="Rectangle 2857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59" name="Rectangle 2858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0" name="Rectangle 2859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1" name="Rectangle 2860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2" name="Rectangle 2861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3" name="Rectangle 2862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4" name="Rectangle 2863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5" name="Rectangle 2864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6" name="Rectangle 2865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7" name="Rectangle 2866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8" name="Rectangle 2867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69" name="Rectangle 2868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0" name="Rectangle 2869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1" name="Rectangle 2870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2" name="Rectangle 2871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3" name="Rectangle 2872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4" name="Rectangle 2873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5" name="Rectangle 2874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6" name="Rectangle 2875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7" name="Rectangle 2876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8" name="Rectangle 2877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79" name="Rectangle 2878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0" name="Rectangle 2879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1" name="Rectangle 2880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2" name="Rectangle 2881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3" name="Rectangle 2882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4" name="Rectangle 2883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5" name="Rectangle 2884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6" name="Rectangle 2885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7" name="Rectangle 2886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8" name="Rectangle 2887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89" name="Rectangle 2888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0" name="Rectangle 2889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1" name="Rectangle 2890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2" name="Rectangle 2891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3" name="Rectangle 2892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4" name="Rectangle 2893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5" name="Rectangle 2894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6" name="Rectangle 2895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7" name="Rectangle 2896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8" name="Rectangle 2897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99" name="Rectangle 2898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0" name="Rectangle 2899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1" name="Rectangle 2900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2" name="Rectangle 2901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3" name="Rectangle 2902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4" name="Rectangle 2903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5" name="Rectangle 2904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6" name="Rectangle 2905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7" name="Rectangle 2906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8" name="Rectangle 2907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09" name="Rectangle 2908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0" name="Rectangle 2909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1" name="Rectangle 2910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2" name="Rectangle 2911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3" name="Rectangle 2912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4" name="Rectangle 2913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5" name="Rectangle 2914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6" name="Rectangle 2915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7" name="Rectangle 2916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8" name="Rectangle 2917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19" name="Rectangle 2918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0" name="Rectangle 2919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1" name="Rectangle 2920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2" name="Rectangle 2921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3" name="Rectangle 2922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4" name="Rectangle 2923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5" name="Rectangle 2924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6" name="Rectangle 2925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7" name="Rectangle 2926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8" name="Rectangle 2927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29" name="Rectangle 2928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0" name="Rectangle 2929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1" name="Rectangle 2930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2" name="Rectangle 2931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3" name="Rectangle 2932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4" name="Rectangle 2933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5" name="Rectangle 2934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6" name="Rectangle 2935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7" name="Rectangle 2936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8" name="Rectangle 2937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39" name="Rectangle 2938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0" name="Rectangle 2939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1" name="Rectangle 2940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2" name="Rectangle 2941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3" name="Rectangle 2942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4" name="Rectangle 2943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5" name="Rectangle 2944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6" name="Rectangle 2945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7" name="Rectangle 2946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8" name="Rectangle 2947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49" name="Rectangle 2948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0" name="Rectangle 2949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1" name="Rectangle 2950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2" name="Rectangle 2951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3" name="Rectangle 2952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4" name="Rectangle 2953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5" name="Rectangle 2954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6" name="Rectangle 2955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7" name="Rectangle 2956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8" name="Rectangle 2957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59" name="Rectangle 2958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0" name="Rectangle 2959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1" name="Rectangle 2960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2" name="Rectangle 2961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3" name="Rectangle 2962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4" name="Rectangle 2963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5" name="Rectangle 2964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6" name="Rectangle 2965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7" name="Rectangle 2966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8" name="Rectangle 2967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69" name="Rectangle 2968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0" name="Rectangle 2969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1" name="Rectangle 2970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2" name="Rectangle 2971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3" name="Rectangle 2972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4" name="Rectangle 2973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5" name="Rectangle 2974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6" name="Rectangle 2975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7" name="Rectangle 2976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8" name="Rectangle 2977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79" name="Rectangle 2978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0" name="Rectangle 2979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1" name="Rectangle 2980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2" name="Rectangle 2981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3" name="Rectangle 2982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4" name="Rectangle 2983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5" name="Rectangle 2984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6" name="Rectangle 2985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7" name="Rectangle 2986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8" name="Rectangle 2987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9" name="Rectangle 2988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0" name="Rectangle 2989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1" name="Rectangle 2990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2" name="Rectangle 2991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3" name="Rectangle 2992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4" name="Rectangle 2993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5" name="Rectangle 2994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6" name="Rectangle 2995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7" name="Rectangle 2996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8" name="Rectangle 2997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99" name="Rectangle 2998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0" name="Rectangle 2999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1" name="Rectangle 3000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2" name="Rectangle 3001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3" name="Rectangle 3002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4" name="Rectangle 3003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5" name="Rectangle 3004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6" name="Rectangle 3005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7" name="Rectangle 3006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8" name="Rectangle 3007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9" name="Rectangle 3008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0" name="Rectangle 3009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1" name="Rectangle 3010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2" name="Rectangle 3011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3" name="Rectangle 3012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4" name="Rectangle 3013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5" name="Rectangle 3014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6" name="Rectangle 3015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7" name="Rectangle 3016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8" name="Rectangle 3017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19" name="Rectangle 3018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0" name="Rectangle 3019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1" name="Rectangle 3020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2" name="Rectangle 3021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3" name="Rectangle 3022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4" name="Rectangle 3023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5" name="Rectangle 3024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6" name="Rectangle 3025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7" name="Rectangle 3026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8" name="Rectangle 3027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9" name="Rectangle 3028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0" name="Rectangle 3029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1" name="Rectangle 3030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2" name="Rectangle 3031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3" name="Rectangle 3032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4" name="Rectangle 3033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5" name="Rectangle 3034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6" name="Rectangle 3035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7" name="Rectangle 3036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8" name="Rectangle 3037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39" name="Rectangle 3038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0" name="Rectangle 3039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1" name="Rectangle 3040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2" name="Rectangle 3041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3" name="Rectangle 3042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4" name="Rectangle 3043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5" name="Rectangle 3044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6" name="Rectangle 3045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7" name="Rectangle 3046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8" name="Rectangle 3047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9" name="Rectangle 3048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0" name="Rectangle 3049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1" name="Rectangle 3050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2" name="Rectangle 3051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3" name="Rectangle 3052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4" name="Rectangle 3053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5" name="Rectangle 3054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6" name="Rectangle 3055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7" name="Rectangle 3056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8" name="Rectangle 3057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59" name="Rectangle 3058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0" name="Rectangle 3059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1" name="Rectangle 3060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2" name="Rectangle 3061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3" name="Rectangle 3062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4" name="Rectangle 3063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5" name="Rectangle 3064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6" name="Rectangle 3065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7" name="Rectangle 3066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8" name="Rectangle 3067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9" name="Rectangle 3068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0" name="Rectangle 3069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1" name="Rectangle 3070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2" name="Rectangle 3071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3" name="Rectangle 3072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" name="Rectangle 3073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Rectangle 3074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3075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" name="Rectangle 3076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8" name="Rectangle 3077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79" name="Rectangle 3078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0" name="Rectangle 3079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1" name="Rectangle 3080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2" name="Rectangle 3081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3" name="Rectangle 3082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4" name="Rectangle 3083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5" name="Rectangle 3084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6" name="Rectangle 3085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7" name="Rectangle 3086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8" name="Rectangle 3087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89" name="Rectangle 3088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0" name="Rectangle 3089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1" name="Rectangle 3090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2" name="Rectangle 3091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3" name="Rectangle 3092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4" name="Rectangle 3093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5" name="Rectangle 3094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6" name="Rectangle 3095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7" name="Rectangle 3096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8" name="Rectangle 3097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9" name="Rectangle 3098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100" name="Rectangle 3099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101" name="Rectangle 3100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02" name="Rectangle 3101"/>
            <p:cNvSpPr/>
            <p:nvPr/>
          </p:nvSpPr>
          <p:spPr>
            <a:xfrm>
              <a:off x="5836445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103" name="Rectangle 3102"/>
            <p:cNvSpPr/>
            <p:nvPr/>
          </p:nvSpPr>
          <p:spPr>
            <a:xfrm>
              <a:off x="5848351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5691" name="Group 5690"/>
            <p:cNvGrpSpPr/>
            <p:nvPr/>
          </p:nvGrpSpPr>
          <p:grpSpPr>
            <a:xfrm>
              <a:off x="2183977" y="2550679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5692" name="Rectangle 5691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3" name="Rectangle 5692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4" name="Rectangle 5693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5" name="Rectangle 5694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6" name="Rectangle 5695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7" name="Rectangle 5696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8" name="Rectangle 5697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699" name="Rectangle 5698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0" name="Rectangle 5699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1" name="Rectangle 5700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2" name="Rectangle 5701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3" name="Rectangle 5702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4" name="Rectangle 5703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5" name="Rectangle 5704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6" name="Rectangle 5705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7" name="Rectangle 5706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8" name="Rectangle 5707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09" name="Rectangle 5708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0" name="Rectangle 5709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1" name="Rectangle 5710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2" name="Rectangle 5711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3" name="Rectangle 5712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4" name="Rectangle 5713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5" name="Rectangle 5714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6" name="Rectangle 5715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7" name="Rectangle 5716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8" name="Rectangle 5717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19" name="Rectangle 5718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0" name="Rectangle 5719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1" name="Rectangle 5720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2" name="Rectangle 5721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3" name="Rectangle 5722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4" name="Rectangle 5723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5" name="Rectangle 5724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6" name="Rectangle 5725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7" name="Rectangle 5726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8" name="Rectangle 5727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29" name="Rectangle 5728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0" name="Rectangle 5729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1" name="Rectangle 5730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2" name="Rectangle 5731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3" name="Rectangle 5732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4" name="Rectangle 5733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5" name="Rectangle 5734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6" name="Rectangle 5735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7" name="Rectangle 5736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" name="Rectangle 5737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" name="Rectangle 5738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" name="Rectangle 5739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" name="Rectangle 5740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" name="Rectangle 5741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3" name="Rectangle 5742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4" name="Rectangle 5743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5" name="Rectangle 5744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6" name="Rectangle 5745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7" name="Rectangle 5746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8" name="Rectangle 5747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49" name="Rectangle 5748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0" name="Rectangle 5749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1" name="Rectangle 5750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2" name="Rectangle 5751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3" name="Rectangle 5752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4" name="Rectangle 5753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5" name="Rectangle 5754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6" name="Rectangle 5755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7" name="Rectangle 5756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8" name="Rectangle 5757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59" name="Rectangle 5758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0" name="Rectangle 5759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1" name="Rectangle 5760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2" name="Rectangle 5761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3" name="Rectangle 5762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4" name="Rectangle 5763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5" name="Rectangle 5764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6" name="Rectangle 5765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7" name="Rectangle 5766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8" name="Rectangle 5767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69" name="Rectangle 5768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0" name="Rectangle 5769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1" name="Rectangle 5770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2" name="Rectangle 5771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3" name="Rectangle 5772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4" name="Rectangle 5773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5" name="Rectangle 5774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6" name="Rectangle 5775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7" name="Rectangle 5776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8" name="Rectangle 5777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79" name="Rectangle 5778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0" name="Rectangle 5779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1" name="Rectangle 5780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2" name="Rectangle 5781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3" name="Rectangle 5782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4" name="Rectangle 5783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5" name="Rectangle 5784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6" name="Rectangle 5785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7" name="Rectangle 5786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8" name="Rectangle 5787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89" name="Rectangle 5788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0" name="Rectangle 5789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1" name="Rectangle 5790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2" name="Rectangle 5791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3" name="Rectangle 5792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4" name="Rectangle 5793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5" name="Rectangle 5794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6" name="Rectangle 5795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7" name="Rectangle 5796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8" name="Rectangle 5797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99" name="Rectangle 5798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0" name="Rectangle 5799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1" name="Rectangle 5800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2" name="Rectangle 5801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3" name="Rectangle 5802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4" name="Rectangle 5803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5" name="Rectangle 5804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6" name="Rectangle 5805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7" name="Rectangle 5806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8" name="Rectangle 5807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09" name="Rectangle 5808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0" name="Rectangle 5809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1" name="Rectangle 5810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2" name="Rectangle 5811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3" name="Rectangle 5812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4" name="Rectangle 5813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5" name="Rectangle 5814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6" name="Rectangle 5815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7" name="Rectangle 5816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8" name="Rectangle 5817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19" name="Rectangle 5818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0" name="Rectangle 5819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1" name="Rectangle 5820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2" name="Rectangle 5821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3" name="Rectangle 5822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4" name="Rectangle 5823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5" name="Rectangle 5824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6" name="Rectangle 5825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7" name="Rectangle 5826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8" name="Rectangle 5827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29" name="Rectangle 5828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0" name="Rectangle 5829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1" name="Rectangle 5830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2" name="Rectangle 5831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3" name="Rectangle 5832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4" name="Rectangle 5833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5" name="Rectangle 5834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6" name="Rectangle 5835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7" name="Rectangle 5836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8" name="Rectangle 5837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39" name="Rectangle 5838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0" name="Rectangle 5839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1" name="Rectangle 5840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2" name="Rectangle 5841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3" name="Rectangle 5842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4" name="Rectangle 5843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5" name="Rectangle 5844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6" name="Rectangle 5845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7" name="Rectangle 5846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8" name="Rectangle 5847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49" name="Rectangle 5848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0" name="Rectangle 5849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1" name="Rectangle 5850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2" name="Rectangle 5851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3" name="Rectangle 5852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4" name="Rectangle 5853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5" name="Rectangle 5854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6" name="Rectangle 5855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7" name="Rectangle 5856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8" name="Rectangle 5857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59" name="Rectangle 5858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0" name="Rectangle 5859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1" name="Rectangle 5860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2" name="Rectangle 5861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3" name="Rectangle 5862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4" name="Rectangle 5863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5" name="Rectangle 5864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6" name="Rectangle 5865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7" name="Rectangle 5866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8" name="Rectangle 5867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69" name="Rectangle 5868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0" name="Rectangle 5869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1" name="Rectangle 5870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2" name="Rectangle 5871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3" name="Rectangle 5872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4" name="Rectangle 5873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5" name="Rectangle 5874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6" name="Rectangle 5875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7" name="Rectangle 5876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8" name="Rectangle 5877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79" name="Rectangle 5878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0" name="Rectangle 5879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1" name="Rectangle 5880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2" name="Rectangle 5881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3" name="Rectangle 5882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4" name="Rectangle 5883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5" name="Rectangle 5884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6" name="Rectangle 5885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7" name="Rectangle 5886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8" name="Rectangle 5887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89" name="Rectangle 5888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0" name="Rectangle 5889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1" name="Rectangle 5890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2" name="Rectangle 5891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3" name="Rectangle 5892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4" name="Rectangle 5893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5" name="Rectangle 5894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6" name="Rectangle 5895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7" name="Rectangle 5896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8" name="Rectangle 5897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99" name="Rectangle 5898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0" name="Rectangle 5899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1" name="Rectangle 5900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2" name="Rectangle 5901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3" name="Rectangle 5902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4" name="Rectangle 5903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5" name="Rectangle 5904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6" name="Rectangle 5905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7" name="Rectangle 5906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8" name="Rectangle 5907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09" name="Rectangle 5908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0" name="Rectangle 5909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1" name="Rectangle 5910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2" name="Rectangle 5911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3" name="Rectangle 5912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4" name="Rectangle 5913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5" name="Rectangle 5914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6" name="Rectangle 5915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7" name="Rectangle 5916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8" name="Rectangle 5917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19" name="Rectangle 5918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0" name="Rectangle 5919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1" name="Rectangle 5920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2" name="Rectangle 5921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3" name="Rectangle 5922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4" name="Rectangle 5923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5" name="Rectangle 5924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6" name="Rectangle 5925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7" name="Rectangle 5926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8" name="Rectangle 5927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29" name="Rectangle 5928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0" name="Rectangle 5929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1" name="Rectangle 5930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2" name="Rectangle 5931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3" name="Rectangle 5932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4" name="Rectangle 5933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5" name="Rectangle 5934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6" name="Rectangle 5935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7" name="Rectangle 5936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8" name="Rectangle 5937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39" name="Rectangle 5938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0" name="Rectangle 5939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1" name="Rectangle 5940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2" name="Rectangle 5941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3" name="Rectangle 5942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" name="Rectangle 5943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5" name="Rectangle 5944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6" name="Rectangle 5945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47" name="Rectangle 5946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48" name="Group 5947"/>
            <p:cNvGrpSpPr/>
            <p:nvPr/>
          </p:nvGrpSpPr>
          <p:grpSpPr>
            <a:xfrm>
              <a:off x="3098803" y="255220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5949" name="Rectangle 5948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0" name="Rectangle 5949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1" name="Rectangle 5950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2" name="Rectangle 5951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3" name="Rectangle 5952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4" name="Rectangle 5953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5" name="Rectangle 5954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6" name="Rectangle 5955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7" name="Rectangle 5956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8" name="Rectangle 5957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59" name="Rectangle 5958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0" name="Rectangle 5959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1" name="Rectangle 5960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2" name="Rectangle 5961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3" name="Rectangle 5962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4" name="Rectangle 5963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5" name="Rectangle 5964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6" name="Rectangle 5965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7" name="Rectangle 5966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8" name="Rectangle 5967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69" name="Rectangle 5968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0" name="Rectangle 5969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1" name="Rectangle 5970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2" name="Rectangle 5971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3" name="Rectangle 5972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4" name="Rectangle 5973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5" name="Rectangle 5974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6" name="Rectangle 5975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7" name="Rectangle 5976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8" name="Rectangle 5977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79" name="Rectangle 5978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0" name="Rectangle 5979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1" name="Rectangle 5980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2" name="Rectangle 5981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3" name="Rectangle 5982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4" name="Rectangle 5983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5" name="Rectangle 5984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6" name="Rectangle 5985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7" name="Rectangle 5986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8" name="Rectangle 5987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89" name="Rectangle 5988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0" name="Rectangle 5989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1" name="Rectangle 5990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2" name="Rectangle 5991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3" name="Rectangle 5992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4" name="Rectangle 5993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5" name="Rectangle 5994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6" name="Rectangle 5995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7" name="Rectangle 5996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8" name="Rectangle 5997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99" name="Rectangle 5998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0" name="Rectangle 5999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1" name="Rectangle 6000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2" name="Rectangle 6001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3" name="Rectangle 6002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4" name="Rectangle 6003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5" name="Rectangle 6004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6" name="Rectangle 6005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7" name="Rectangle 6006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8" name="Rectangle 6007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09" name="Rectangle 6008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0" name="Rectangle 6009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1" name="Rectangle 6010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2" name="Rectangle 6011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3" name="Rectangle 6012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4" name="Rectangle 6013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5" name="Rectangle 6014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6" name="Rectangle 6015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7" name="Rectangle 6016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8" name="Rectangle 6017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19" name="Rectangle 6018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0" name="Rectangle 6019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1" name="Rectangle 6020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2" name="Rectangle 6021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3" name="Rectangle 6022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4" name="Rectangle 6023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5" name="Rectangle 6024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6" name="Rectangle 6025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7" name="Rectangle 6026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8" name="Rectangle 6027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29" name="Rectangle 6028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0" name="Rectangle 6029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1" name="Rectangle 6030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2" name="Rectangle 6031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3" name="Rectangle 6032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4" name="Rectangle 6033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5" name="Rectangle 6034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6" name="Rectangle 6035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7" name="Rectangle 6036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8" name="Rectangle 6037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39" name="Rectangle 6038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0" name="Rectangle 6039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1" name="Rectangle 6040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2" name="Rectangle 6041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3" name="Rectangle 6042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4" name="Rectangle 6043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5" name="Rectangle 6044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6" name="Rectangle 6045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7" name="Rectangle 6046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8" name="Rectangle 6047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49" name="Rectangle 6048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0" name="Rectangle 6049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1" name="Rectangle 6050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2" name="Rectangle 6051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3" name="Rectangle 6052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4" name="Rectangle 6053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5" name="Rectangle 6054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6" name="Rectangle 6055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7" name="Rectangle 6056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8" name="Rectangle 6057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59" name="Rectangle 6058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0" name="Rectangle 6059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1" name="Rectangle 6060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2" name="Rectangle 6061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3" name="Rectangle 6062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4" name="Rectangle 6063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5" name="Rectangle 6064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6" name="Rectangle 6065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7" name="Rectangle 6066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8" name="Rectangle 6067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69" name="Rectangle 6068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0" name="Rectangle 6069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1" name="Rectangle 6070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2" name="Rectangle 6071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3" name="Rectangle 6072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4" name="Rectangle 6073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5" name="Rectangle 6074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6" name="Rectangle 6075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7" name="Rectangle 6076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8" name="Rectangle 6077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79" name="Rectangle 6078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0" name="Rectangle 6079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1" name="Rectangle 6080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2" name="Rectangle 6081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3" name="Rectangle 6082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4" name="Rectangle 6083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5" name="Rectangle 6084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6" name="Rectangle 6085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7" name="Rectangle 6086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8" name="Rectangle 6087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89" name="Rectangle 6088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0" name="Rectangle 6089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1" name="Rectangle 6090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2" name="Rectangle 6091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3" name="Rectangle 6092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4" name="Rectangle 6093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5" name="Rectangle 6094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6" name="Rectangle 6095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7" name="Rectangle 6096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8" name="Rectangle 6097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099" name="Rectangle 6098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0" name="Rectangle 6099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1" name="Rectangle 6100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2" name="Rectangle 6101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3" name="Rectangle 6102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4" name="Rectangle 6103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5" name="Rectangle 6104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6" name="Rectangle 6105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7" name="Rectangle 6106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8" name="Rectangle 6107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09" name="Rectangle 6108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0" name="Rectangle 6109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1" name="Rectangle 6110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2" name="Rectangle 6111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3" name="Rectangle 6112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4" name="Rectangle 6113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5" name="Rectangle 6114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6" name="Rectangle 6115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7" name="Rectangle 6116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8" name="Rectangle 6117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19" name="Rectangle 6118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0" name="Rectangle 6119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1" name="Rectangle 6120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2" name="Rectangle 6121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3" name="Rectangle 6122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4" name="Rectangle 6123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5" name="Rectangle 6124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6" name="Rectangle 6125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7" name="Rectangle 6126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8" name="Rectangle 6127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29" name="Rectangle 6128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0" name="Rectangle 6129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1" name="Rectangle 6130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2" name="Rectangle 6131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3" name="Rectangle 6132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4" name="Rectangle 6133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5" name="Rectangle 6134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6" name="Rectangle 6135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7" name="Rectangle 6136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8" name="Rectangle 6137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39" name="Rectangle 6138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0" name="Rectangle 6139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1" name="Rectangle 6140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2" name="Rectangle 6141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3" name="Rectangle 6142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4" name="Rectangle 6143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5" name="Rectangle 6144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6" name="Rectangle 6145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" name="Rectangle 6146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" name="Rectangle 6147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" name="Rectangle 6148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" name="Rectangle 6149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" name="Rectangle 6150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2" name="Rectangle 6151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3" name="Rectangle 6152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4" name="Rectangle 6153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5" name="Rectangle 6154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6" name="Rectangle 6155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7" name="Rectangle 6156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8" name="Rectangle 6157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59" name="Rectangle 6158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0" name="Rectangle 6159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1" name="Rectangle 6160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2" name="Rectangle 6161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3" name="Rectangle 6162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4" name="Rectangle 6163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5" name="Rectangle 6164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6" name="Rectangle 6165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7" name="Rectangle 6166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8" name="Rectangle 6167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69" name="Rectangle 6168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0" name="Rectangle 6169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1" name="Rectangle 6170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2" name="Rectangle 6171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3" name="Rectangle 6172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4" name="Rectangle 6173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5" name="Rectangle 6174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6" name="Rectangle 6175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7" name="Rectangle 6176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8" name="Rectangle 6177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79" name="Rectangle 6178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0" name="Rectangle 6179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1" name="Rectangle 6180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2" name="Rectangle 6181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3" name="Rectangle 6182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4" name="Rectangle 6183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5" name="Rectangle 6184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6" name="Rectangle 6185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7" name="Rectangle 6186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8" name="Rectangle 6187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89" name="Rectangle 6188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0" name="Rectangle 6189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1" name="Rectangle 6190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2" name="Rectangle 6191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3" name="Rectangle 6192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4" name="Rectangle 6193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5" name="Rectangle 6194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6" name="Rectangle 6195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7" name="Rectangle 6196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8" name="Rectangle 6197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199" name="Rectangle 6198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0" name="Rectangle 6199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1" name="Rectangle 6200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2" name="Rectangle 6201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3" name="Rectangle 6202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4" name="Rectangle 6203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05" name="Group 6204"/>
            <p:cNvGrpSpPr/>
            <p:nvPr/>
          </p:nvGrpSpPr>
          <p:grpSpPr>
            <a:xfrm>
              <a:off x="4014006" y="255220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206" name="Rectangle 6205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7" name="Rectangle 6206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8" name="Rectangle 6207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09" name="Rectangle 6208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0" name="Rectangle 6209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1" name="Rectangle 6210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2" name="Rectangle 6211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3" name="Rectangle 6212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4" name="Rectangle 6213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5" name="Rectangle 6214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6" name="Rectangle 6215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7" name="Rectangle 6216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8" name="Rectangle 6217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19" name="Rectangle 6218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0" name="Rectangle 6219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1" name="Rectangle 6220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2" name="Rectangle 6221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3" name="Rectangle 6222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4" name="Rectangle 6223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5" name="Rectangle 6224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6" name="Rectangle 6225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7" name="Rectangle 6226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8" name="Rectangle 6227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29" name="Rectangle 6228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0" name="Rectangle 6229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1" name="Rectangle 6230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2" name="Rectangle 6231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3" name="Rectangle 6232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4" name="Rectangle 6233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5" name="Rectangle 6234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6" name="Rectangle 6235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7" name="Rectangle 6236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8" name="Rectangle 6237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39" name="Rectangle 6238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0" name="Rectangle 6239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1" name="Rectangle 6240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2" name="Rectangle 6241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3" name="Rectangle 6242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4" name="Rectangle 6243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5" name="Rectangle 6244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6" name="Rectangle 6245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7" name="Rectangle 6246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8" name="Rectangle 6247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49" name="Rectangle 6248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0" name="Rectangle 6249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1" name="Rectangle 6250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2" name="Rectangle 6251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3" name="Rectangle 6252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4" name="Rectangle 6253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5" name="Rectangle 6254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6" name="Rectangle 6255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7" name="Rectangle 6256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8" name="Rectangle 6257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59" name="Rectangle 6258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0" name="Rectangle 6259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1" name="Rectangle 6260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2" name="Rectangle 6261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3" name="Rectangle 6262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4" name="Rectangle 6263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5" name="Rectangle 6264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6" name="Rectangle 6265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7" name="Rectangle 6266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8" name="Rectangle 6267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69" name="Rectangle 6268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0" name="Rectangle 6269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1" name="Rectangle 6270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2" name="Rectangle 6271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3" name="Rectangle 6272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4" name="Rectangle 6273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5" name="Rectangle 6274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6" name="Rectangle 6275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7" name="Rectangle 6276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8" name="Rectangle 6277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79" name="Rectangle 6278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0" name="Rectangle 6279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1" name="Rectangle 6280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2" name="Rectangle 6281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3" name="Rectangle 6282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4" name="Rectangle 6283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5" name="Rectangle 6284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6" name="Rectangle 6285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7" name="Rectangle 6286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8" name="Rectangle 6287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89" name="Rectangle 6288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0" name="Rectangle 6289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1" name="Rectangle 6290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2" name="Rectangle 6291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3" name="Rectangle 6292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4" name="Rectangle 6293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5" name="Rectangle 6294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6" name="Rectangle 6295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7" name="Rectangle 6296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8" name="Rectangle 6297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299" name="Rectangle 6298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0" name="Rectangle 6299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1" name="Rectangle 6300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2" name="Rectangle 6301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3" name="Rectangle 6302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4" name="Rectangle 6303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5" name="Rectangle 6304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6" name="Rectangle 6305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7" name="Rectangle 6306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8" name="Rectangle 6307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09" name="Rectangle 6308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0" name="Rectangle 6309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1" name="Rectangle 6310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2" name="Rectangle 6311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3" name="Rectangle 6312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4" name="Rectangle 6313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5" name="Rectangle 6314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6" name="Rectangle 6315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7" name="Rectangle 6316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8" name="Rectangle 6317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19" name="Rectangle 6318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0" name="Rectangle 6319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1" name="Rectangle 6320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2" name="Rectangle 6321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3" name="Rectangle 6322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4" name="Rectangle 6323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5" name="Rectangle 6324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6" name="Rectangle 6325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7" name="Rectangle 6326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8" name="Rectangle 6327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29" name="Rectangle 6328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0" name="Rectangle 6329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1" name="Rectangle 6330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2" name="Rectangle 6331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3" name="Rectangle 6332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4" name="Rectangle 6333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5" name="Rectangle 6334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6" name="Rectangle 6335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7" name="Rectangle 6336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8" name="Rectangle 6337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39" name="Rectangle 6338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0" name="Rectangle 6339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1" name="Rectangle 6340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2" name="Rectangle 6341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3" name="Rectangle 6342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4" name="Rectangle 6343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5" name="Rectangle 6344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6" name="Rectangle 6345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7" name="Rectangle 6346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8" name="Rectangle 6347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49" name="Rectangle 6348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0" name="Rectangle 6349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1" name="Rectangle 6350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2" name="Rectangle 6351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3" name="Rectangle 6352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4" name="Rectangle 6353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5" name="Rectangle 6354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6" name="Rectangle 6355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7" name="Rectangle 6356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8" name="Rectangle 6357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59" name="Rectangle 6358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0" name="Rectangle 6359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1" name="Rectangle 6360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2" name="Rectangle 6361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3" name="Rectangle 6362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4" name="Rectangle 6363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5" name="Rectangle 6364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6" name="Rectangle 6365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7" name="Rectangle 6366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8" name="Rectangle 6367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69" name="Rectangle 6368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0" name="Rectangle 6369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1" name="Rectangle 6370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2" name="Rectangle 6371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3" name="Rectangle 6372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4" name="Rectangle 6373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5" name="Rectangle 6374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6" name="Rectangle 6375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7" name="Rectangle 6376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8" name="Rectangle 6377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79" name="Rectangle 6378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0" name="Rectangle 6379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1" name="Rectangle 6380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2" name="Rectangle 6381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3" name="Rectangle 6382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4" name="Rectangle 6383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5" name="Rectangle 6384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6" name="Rectangle 6385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7" name="Rectangle 6386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8" name="Rectangle 6387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89" name="Rectangle 6388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0" name="Rectangle 6389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1" name="Rectangle 6390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2" name="Rectangle 6391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3" name="Rectangle 6392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4" name="Rectangle 6393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5" name="Rectangle 6394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6" name="Rectangle 6395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7" name="Rectangle 6396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8" name="Rectangle 6397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99" name="Rectangle 6398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0" name="Rectangle 6399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1" name="Rectangle 6400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2" name="Rectangle 6401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3" name="Rectangle 6402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4" name="Rectangle 6403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5" name="Rectangle 6404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6" name="Rectangle 6405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7" name="Rectangle 6406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8" name="Rectangle 6407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09" name="Rectangle 6408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0" name="Rectangle 6409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1" name="Rectangle 6410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2" name="Rectangle 6411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3" name="Rectangle 6412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4" name="Rectangle 6413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5" name="Rectangle 6414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6" name="Rectangle 6415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7" name="Rectangle 6416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8" name="Rectangle 6417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19" name="Rectangle 6418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0" name="Rectangle 6419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1" name="Rectangle 6420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2" name="Rectangle 6421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3" name="Rectangle 6422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4" name="Rectangle 6423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5" name="Rectangle 6424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6" name="Rectangle 6425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7" name="Rectangle 6426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8" name="Rectangle 6427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29" name="Rectangle 6428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0" name="Rectangle 6429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1" name="Rectangle 6430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2" name="Rectangle 6431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3" name="Rectangle 6432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4" name="Rectangle 6433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5" name="Rectangle 6434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6" name="Rectangle 6435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7" name="Rectangle 6436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8" name="Rectangle 6437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39" name="Rectangle 6438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0" name="Rectangle 6439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1" name="Rectangle 6440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2" name="Rectangle 6441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3" name="Rectangle 6442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4" name="Rectangle 6443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5" name="Rectangle 6444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6" name="Rectangle 6445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7" name="Rectangle 6446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8" name="Rectangle 6447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49" name="Rectangle 6448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0" name="Rectangle 6449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1" name="Rectangle 6450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2" name="Rectangle 6451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3" name="Rectangle 6452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4" name="Rectangle 6453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5" name="Rectangle 6454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6" name="Rectangle 6455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7" name="Rectangle 6456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8" name="Rectangle 6457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59" name="Rectangle 6458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0" name="Rectangle 6459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1" name="Rectangle 6460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62" name="Group 6461"/>
            <p:cNvGrpSpPr/>
            <p:nvPr/>
          </p:nvGrpSpPr>
          <p:grpSpPr>
            <a:xfrm>
              <a:off x="4922435" y="255220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463" name="Rectangle 6462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4" name="Rectangle 6463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5" name="Rectangle 6464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6" name="Rectangle 6465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7" name="Rectangle 6466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8" name="Rectangle 6467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69" name="Rectangle 6468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0" name="Rectangle 6469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1" name="Rectangle 6470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2" name="Rectangle 6471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3" name="Rectangle 6472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4" name="Rectangle 6473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5" name="Rectangle 6474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6" name="Rectangle 6475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7" name="Rectangle 6476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8" name="Rectangle 6477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79" name="Rectangle 6478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0" name="Rectangle 6479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1" name="Rectangle 6480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2" name="Rectangle 6481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3" name="Rectangle 6482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4" name="Rectangle 6483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5" name="Rectangle 6484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6" name="Rectangle 6485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7" name="Rectangle 6486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8" name="Rectangle 6487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89" name="Rectangle 6488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0" name="Rectangle 6489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1" name="Rectangle 6490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2" name="Rectangle 6491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3" name="Rectangle 6492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4" name="Rectangle 6493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5" name="Rectangle 6494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6" name="Rectangle 6495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7" name="Rectangle 6496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8" name="Rectangle 6497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99" name="Rectangle 6498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0" name="Rectangle 6499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1" name="Rectangle 6500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2" name="Rectangle 6501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3" name="Rectangle 6502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4" name="Rectangle 6503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5" name="Rectangle 6504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6" name="Rectangle 6505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7" name="Rectangle 6506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8" name="Rectangle 6507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09" name="Rectangle 6508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0" name="Rectangle 6509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1" name="Rectangle 6510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2" name="Rectangle 6511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3" name="Rectangle 6512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4" name="Rectangle 6513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5" name="Rectangle 6514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6" name="Rectangle 6515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7" name="Rectangle 6516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8" name="Rectangle 6517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19" name="Rectangle 6518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0" name="Rectangle 6519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1" name="Rectangle 6520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2" name="Rectangle 6521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3" name="Rectangle 6522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4" name="Rectangle 6523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5" name="Rectangle 6524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6" name="Rectangle 6525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7" name="Rectangle 6526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8" name="Rectangle 6527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29" name="Rectangle 6528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0" name="Rectangle 6529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1" name="Rectangle 6530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2" name="Rectangle 6531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3" name="Rectangle 6532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4" name="Rectangle 6533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5" name="Rectangle 6534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6" name="Rectangle 6535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7" name="Rectangle 6536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8" name="Rectangle 6537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39" name="Rectangle 6538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0" name="Rectangle 6539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1" name="Rectangle 6540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2" name="Rectangle 6541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3" name="Rectangle 6542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4" name="Rectangle 6543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5" name="Rectangle 6544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6" name="Rectangle 6545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7" name="Rectangle 6546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8" name="Rectangle 6547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49" name="Rectangle 6548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0" name="Rectangle 6549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1" name="Rectangle 6550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2" name="Rectangle 6551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3" name="Rectangle 6552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4" name="Rectangle 6553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5" name="Rectangle 6554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6" name="Rectangle 6555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7" name="Rectangle 6556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8" name="Rectangle 6557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59" name="Rectangle 6558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0" name="Rectangle 6559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1" name="Rectangle 6560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2" name="Rectangle 6561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3" name="Rectangle 6562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4" name="Rectangle 6563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5" name="Rectangle 6564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6" name="Rectangle 6565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7" name="Rectangle 6566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8" name="Rectangle 6567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69" name="Rectangle 6568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0" name="Rectangle 6569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1" name="Rectangle 6570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2" name="Rectangle 6571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3" name="Rectangle 6572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4" name="Rectangle 6573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5" name="Rectangle 6574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6" name="Rectangle 6575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7" name="Rectangle 6576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8" name="Rectangle 6577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79" name="Rectangle 6578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0" name="Rectangle 6579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1" name="Rectangle 6580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2" name="Rectangle 6581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3" name="Rectangle 6582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4" name="Rectangle 6583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5" name="Rectangle 6584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6" name="Rectangle 6585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7" name="Rectangle 6586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8" name="Rectangle 6587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89" name="Rectangle 6588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0" name="Rectangle 6589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1" name="Rectangle 6590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2" name="Rectangle 6591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3" name="Rectangle 6592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4" name="Rectangle 6593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5" name="Rectangle 6594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6" name="Rectangle 6595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7" name="Rectangle 6596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8" name="Rectangle 6597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99" name="Rectangle 6598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0" name="Rectangle 6599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1" name="Rectangle 6600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2" name="Rectangle 6601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3" name="Rectangle 6602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4" name="Rectangle 6603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5" name="Rectangle 6604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6" name="Rectangle 6605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7" name="Rectangle 6606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8" name="Rectangle 6607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09" name="Rectangle 6608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0" name="Rectangle 6609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1" name="Rectangle 6610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2" name="Rectangle 6611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3" name="Rectangle 6612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4" name="Rectangle 6613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5" name="Rectangle 6614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6" name="Rectangle 6615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7" name="Rectangle 6616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8" name="Rectangle 6617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19" name="Rectangle 6618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0" name="Rectangle 6619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1" name="Rectangle 6620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2" name="Rectangle 6621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3" name="Rectangle 6622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4" name="Rectangle 6623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5" name="Rectangle 6624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6" name="Rectangle 6625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7" name="Rectangle 6626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8" name="Rectangle 6627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29" name="Rectangle 6628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0" name="Rectangle 6629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1" name="Rectangle 6630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2" name="Rectangle 6631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3" name="Rectangle 6632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4" name="Rectangle 6633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5" name="Rectangle 6634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6" name="Rectangle 6635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7" name="Rectangle 6636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8" name="Rectangle 6637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39" name="Rectangle 6638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0" name="Rectangle 6639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1" name="Rectangle 6640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2" name="Rectangle 6641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3" name="Rectangle 6642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4" name="Rectangle 6643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5" name="Rectangle 6644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6" name="Rectangle 6645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7" name="Rectangle 6646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8" name="Rectangle 6647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49" name="Rectangle 6648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0" name="Rectangle 6649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1" name="Rectangle 6650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2" name="Rectangle 6651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3" name="Rectangle 6652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4" name="Rectangle 6653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5" name="Rectangle 6654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6" name="Rectangle 6655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7" name="Rectangle 6656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8" name="Rectangle 6657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59" name="Rectangle 6658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0" name="Rectangle 6659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1" name="Rectangle 6660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2" name="Rectangle 6661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3" name="Rectangle 6662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4" name="Rectangle 6663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5" name="Rectangle 6664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6" name="Rectangle 6665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7" name="Rectangle 6666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8" name="Rectangle 6667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69" name="Rectangle 6668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0" name="Rectangle 6669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1" name="Rectangle 6670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2" name="Rectangle 6671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3" name="Rectangle 6672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4" name="Rectangle 6673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5" name="Rectangle 6674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6" name="Rectangle 6675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7" name="Rectangle 6676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8" name="Rectangle 6677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79" name="Rectangle 6678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0" name="Rectangle 6679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1" name="Rectangle 6680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2" name="Rectangle 6681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3" name="Rectangle 6682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4" name="Rectangle 6683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5" name="Rectangle 6684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6" name="Rectangle 6685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7" name="Rectangle 6686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8" name="Rectangle 6687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89" name="Rectangle 6688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0" name="Rectangle 6689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1" name="Rectangle 6690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2" name="Rectangle 6691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3" name="Rectangle 6692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4" name="Rectangle 6693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5" name="Rectangle 6694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6" name="Rectangle 6695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7" name="Rectangle 6696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8" name="Rectangle 6697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699" name="Rectangle 6698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0" name="Rectangle 6699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1" name="Rectangle 6700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2" name="Rectangle 6701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3" name="Rectangle 6702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4" name="Rectangle 6703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5" name="Rectangle 6704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6" name="Rectangle 6705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7" name="Rectangle 6706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8" name="Rectangle 6707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09" name="Rectangle 6708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0" name="Rectangle 6709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1" name="Rectangle 6710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2" name="Rectangle 6711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3" name="Rectangle 6712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4" name="Rectangle 6713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5" name="Rectangle 6714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6" name="Rectangle 6715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7" name="Rectangle 6716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18" name="Rectangle 6717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19" name="Rectangle 6718"/>
            <p:cNvSpPr/>
            <p:nvPr/>
          </p:nvSpPr>
          <p:spPr>
            <a:xfrm>
              <a:off x="2175273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720" name="Rectangle 6719"/>
            <p:cNvSpPr/>
            <p:nvPr/>
          </p:nvSpPr>
          <p:spPr>
            <a:xfrm>
              <a:off x="3101580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721" name="Rectangle 6720"/>
            <p:cNvSpPr/>
            <p:nvPr/>
          </p:nvSpPr>
          <p:spPr>
            <a:xfrm>
              <a:off x="4019551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722" name="Rectangle 6721"/>
            <p:cNvSpPr/>
            <p:nvPr/>
          </p:nvSpPr>
          <p:spPr>
            <a:xfrm>
              <a:off x="4930380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723" name="Rectangle 6722"/>
            <p:cNvSpPr/>
            <p:nvPr/>
          </p:nvSpPr>
          <p:spPr>
            <a:xfrm>
              <a:off x="2187180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6724" name="Group 6723"/>
            <p:cNvGrpSpPr/>
            <p:nvPr/>
          </p:nvGrpSpPr>
          <p:grpSpPr>
            <a:xfrm>
              <a:off x="5844939" y="2550679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725" name="Rectangle 6724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26" name="Rectangle 6725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27" name="Rectangle 6726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28" name="Rectangle 6727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29" name="Rectangle 6728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0" name="Rectangle 6729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1" name="Rectangle 6730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2" name="Rectangle 6731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3" name="Rectangle 6732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4" name="Rectangle 6733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5" name="Rectangle 6734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6" name="Rectangle 6735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7" name="Rectangle 6736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8" name="Rectangle 6737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39" name="Rectangle 6738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0" name="Rectangle 6739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1" name="Rectangle 6740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2" name="Rectangle 6741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3" name="Rectangle 6742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4" name="Rectangle 6743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5" name="Rectangle 6744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6" name="Rectangle 6745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7" name="Rectangle 6746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8" name="Rectangle 6747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49" name="Rectangle 6748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0" name="Rectangle 6749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1" name="Rectangle 6750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2" name="Rectangle 6751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3" name="Rectangle 6752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4" name="Rectangle 6753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5" name="Rectangle 6754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6" name="Rectangle 6755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7" name="Rectangle 6756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8" name="Rectangle 6757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59" name="Rectangle 6758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0" name="Rectangle 6759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1" name="Rectangle 6760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2" name="Rectangle 6761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3" name="Rectangle 6762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4" name="Rectangle 6763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5" name="Rectangle 6764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6" name="Rectangle 6765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7" name="Rectangle 6766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8" name="Rectangle 6767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69" name="Rectangle 6768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0" name="Rectangle 6769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1" name="Rectangle 6770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2" name="Rectangle 6771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3" name="Rectangle 6772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4" name="Rectangle 6773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5" name="Rectangle 6774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6" name="Rectangle 6775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7" name="Rectangle 6776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8" name="Rectangle 6777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79" name="Rectangle 6778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0" name="Rectangle 6779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1" name="Rectangle 6780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2" name="Rectangle 6781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3" name="Rectangle 6782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4" name="Rectangle 6783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5" name="Rectangle 6784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6" name="Rectangle 6785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7" name="Rectangle 6786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8" name="Rectangle 6787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89" name="Rectangle 6788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0" name="Rectangle 6789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1" name="Rectangle 6790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2" name="Rectangle 6791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3" name="Rectangle 6792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4" name="Rectangle 6793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5" name="Rectangle 6794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6" name="Rectangle 6795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7" name="Rectangle 6796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8" name="Rectangle 6797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99" name="Rectangle 6798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0" name="Rectangle 6799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1" name="Rectangle 6800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2" name="Rectangle 6801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3" name="Rectangle 6802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4" name="Rectangle 6803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5" name="Rectangle 6804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6" name="Rectangle 6805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7" name="Rectangle 6806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8" name="Rectangle 6807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09" name="Rectangle 6808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0" name="Rectangle 6809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1" name="Rectangle 6810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2" name="Rectangle 6811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3" name="Rectangle 6812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4" name="Rectangle 6813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5" name="Rectangle 6814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6" name="Rectangle 6815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7" name="Rectangle 6816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8" name="Rectangle 6817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19" name="Rectangle 6818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0" name="Rectangle 6819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1" name="Rectangle 6820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2" name="Rectangle 6821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3" name="Rectangle 6822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4" name="Rectangle 6823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5" name="Rectangle 6824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6" name="Rectangle 6825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7" name="Rectangle 6826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8" name="Rectangle 6827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29" name="Rectangle 6828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0" name="Rectangle 6829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1" name="Rectangle 6830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2" name="Rectangle 6831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3" name="Rectangle 6832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4" name="Rectangle 6833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5" name="Rectangle 6834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6" name="Rectangle 6835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7" name="Rectangle 6836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8" name="Rectangle 6837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39" name="Rectangle 6838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0" name="Rectangle 6839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1" name="Rectangle 6840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2" name="Rectangle 6841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3" name="Rectangle 6842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4" name="Rectangle 6843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5" name="Rectangle 6844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6" name="Rectangle 6845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7" name="Rectangle 6846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8" name="Rectangle 6847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49" name="Rectangle 6848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0" name="Rectangle 6849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1" name="Rectangle 6850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2" name="Rectangle 6851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3" name="Rectangle 6852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4" name="Rectangle 6853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5" name="Rectangle 6854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6" name="Rectangle 6855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7" name="Rectangle 6856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8" name="Rectangle 6857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59" name="Rectangle 6858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0" name="Rectangle 6859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1" name="Rectangle 6860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2" name="Rectangle 6861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3" name="Rectangle 6862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4" name="Rectangle 6863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5" name="Rectangle 6864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6" name="Rectangle 6865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7" name="Rectangle 6866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8" name="Rectangle 6867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69" name="Rectangle 6868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0" name="Rectangle 6869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1" name="Rectangle 6870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2" name="Rectangle 6871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3" name="Rectangle 6872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4" name="Rectangle 6873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5" name="Rectangle 6874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6" name="Rectangle 6875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7" name="Rectangle 6876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8" name="Rectangle 6877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79" name="Rectangle 6878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0" name="Rectangle 6879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1" name="Rectangle 6880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2" name="Rectangle 6881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3" name="Rectangle 6882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4" name="Rectangle 6883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5" name="Rectangle 6884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6" name="Rectangle 6885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7" name="Rectangle 6886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8" name="Rectangle 6887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89" name="Rectangle 6888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0" name="Rectangle 6889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1" name="Rectangle 6890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2" name="Rectangle 6891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3" name="Rectangle 6892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4" name="Rectangle 6893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5" name="Rectangle 6894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6" name="Rectangle 6895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7" name="Rectangle 6896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8" name="Rectangle 6897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899" name="Rectangle 6898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0" name="Rectangle 6899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1" name="Rectangle 6900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2" name="Rectangle 6901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3" name="Rectangle 6902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4" name="Rectangle 6903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5" name="Rectangle 6904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6" name="Rectangle 6905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7" name="Rectangle 6906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8" name="Rectangle 6907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09" name="Rectangle 6908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0" name="Rectangle 6909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1" name="Rectangle 6910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2" name="Rectangle 6911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3" name="Rectangle 6912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4" name="Rectangle 6913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5" name="Rectangle 6914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6" name="Rectangle 6915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7" name="Rectangle 6916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8" name="Rectangle 6917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19" name="Rectangle 6918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0" name="Rectangle 6919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1" name="Rectangle 6920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2" name="Rectangle 6921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3" name="Rectangle 6922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4" name="Rectangle 6923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5" name="Rectangle 6924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6" name="Rectangle 6925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7" name="Rectangle 6926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8" name="Rectangle 6927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29" name="Rectangle 6928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0" name="Rectangle 6929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1" name="Rectangle 6930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2" name="Rectangle 6931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3" name="Rectangle 6932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4" name="Rectangle 6933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5" name="Rectangle 6934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6" name="Rectangle 6935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7" name="Rectangle 6936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8" name="Rectangle 6937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39" name="Rectangle 6938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0" name="Rectangle 6939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1" name="Rectangle 6940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2" name="Rectangle 6941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3" name="Rectangle 6942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4" name="Rectangle 6943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5" name="Rectangle 6944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6" name="Rectangle 6945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7" name="Rectangle 6946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8" name="Rectangle 6947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49" name="Rectangle 6948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0" name="Rectangle 6949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1" name="Rectangle 6950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2" name="Rectangle 6951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3" name="Rectangle 6952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4" name="Rectangle 6953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5" name="Rectangle 6954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6" name="Rectangle 6955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7" name="Rectangle 6956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8" name="Rectangle 6957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59" name="Rectangle 6958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0" name="Rectangle 6959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1" name="Rectangle 6960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2" name="Rectangle 6961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3" name="Rectangle 6962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4" name="Rectangle 6963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5" name="Rectangle 6964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6" name="Rectangle 6965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7" name="Rectangle 6966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8" name="Rectangle 6967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69" name="Rectangle 6968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0" name="Rectangle 6969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1" name="Rectangle 6970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2" name="Rectangle 6971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3" name="Rectangle 6972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4" name="Rectangle 6973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5" name="Rectangle 6974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6" name="Rectangle 6975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7" name="Rectangle 6976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8" name="Rectangle 6977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79" name="Rectangle 6978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0" name="Rectangle 6979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81" name="Rectangle 6980"/>
            <p:cNvSpPr/>
            <p:nvPr/>
          </p:nvSpPr>
          <p:spPr>
            <a:xfrm>
              <a:off x="5836445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982" name="Rectangle 6981"/>
            <p:cNvSpPr/>
            <p:nvPr/>
          </p:nvSpPr>
          <p:spPr>
            <a:xfrm>
              <a:off x="5848351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6983" name="Group 6982"/>
            <p:cNvGrpSpPr/>
            <p:nvPr/>
          </p:nvGrpSpPr>
          <p:grpSpPr>
            <a:xfrm>
              <a:off x="2186962" y="320970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984" name="Rectangle 6983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5" name="Rectangle 6984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6" name="Rectangle 6985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7" name="Rectangle 6986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8" name="Rectangle 6987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89" name="Rectangle 6988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0" name="Rectangle 6989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1" name="Rectangle 6990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2" name="Rectangle 6991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3" name="Rectangle 6992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4" name="Rectangle 6993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5" name="Rectangle 6994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6" name="Rectangle 6995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7" name="Rectangle 6996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8" name="Rectangle 6997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99" name="Rectangle 6998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0" name="Rectangle 6999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1" name="Rectangle 7000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2" name="Rectangle 7001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3" name="Rectangle 7002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4" name="Rectangle 7003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5" name="Rectangle 7004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6" name="Rectangle 7005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7" name="Rectangle 7006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8" name="Rectangle 7007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09" name="Rectangle 7008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0" name="Rectangle 7009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1" name="Rectangle 7010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2" name="Rectangle 7011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3" name="Rectangle 7012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4" name="Rectangle 7013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5" name="Rectangle 7014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6" name="Rectangle 7015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7" name="Rectangle 7016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8" name="Rectangle 7017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19" name="Rectangle 7018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0" name="Rectangle 7019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1" name="Rectangle 7020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2" name="Rectangle 7021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3" name="Rectangle 7022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4" name="Rectangle 7023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5" name="Rectangle 7024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6" name="Rectangle 7025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7" name="Rectangle 7026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8" name="Rectangle 7027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29" name="Rectangle 7028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0" name="Rectangle 7029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1" name="Rectangle 7030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2" name="Rectangle 7031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3" name="Rectangle 7032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4" name="Rectangle 7033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5" name="Rectangle 7034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6" name="Rectangle 7035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7" name="Rectangle 7036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8" name="Rectangle 7037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39" name="Rectangle 7038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0" name="Rectangle 7039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1" name="Rectangle 7040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2" name="Rectangle 7041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3" name="Rectangle 7042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4" name="Rectangle 7043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5" name="Rectangle 7044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6" name="Rectangle 7045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7" name="Rectangle 7046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8" name="Rectangle 7047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49" name="Rectangle 7048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0" name="Rectangle 7049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1" name="Rectangle 7050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2" name="Rectangle 7051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3" name="Rectangle 7052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4" name="Rectangle 7053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5" name="Rectangle 7054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6" name="Rectangle 7055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7" name="Rectangle 7056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8" name="Rectangle 7057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59" name="Rectangle 7058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0" name="Rectangle 7059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1" name="Rectangle 7060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2" name="Rectangle 7061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3" name="Rectangle 7062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4" name="Rectangle 7063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5" name="Rectangle 7064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6" name="Rectangle 7065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7" name="Rectangle 7066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8" name="Rectangle 7067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69" name="Rectangle 7068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0" name="Rectangle 7069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1" name="Rectangle 7070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2" name="Rectangle 7071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3" name="Rectangle 7072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4" name="Rectangle 7073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5" name="Rectangle 7074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6" name="Rectangle 7075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7" name="Rectangle 7076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8" name="Rectangle 7077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79" name="Rectangle 7078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0" name="Rectangle 7079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1" name="Rectangle 7080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2" name="Rectangle 7081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3" name="Rectangle 7082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4" name="Rectangle 7083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5" name="Rectangle 7084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6" name="Rectangle 7085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7" name="Rectangle 7086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8" name="Rectangle 7087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89" name="Rectangle 7088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0" name="Rectangle 7089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1" name="Rectangle 7090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2" name="Rectangle 7091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3" name="Rectangle 7092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4" name="Rectangle 7093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5" name="Rectangle 7094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6" name="Rectangle 7095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7" name="Rectangle 7096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8" name="Rectangle 7097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99" name="Rectangle 7098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0" name="Rectangle 7099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1" name="Rectangle 7100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2" name="Rectangle 7101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3" name="Rectangle 7102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4" name="Rectangle 7103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5" name="Rectangle 7104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6" name="Rectangle 7105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7" name="Rectangle 7106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8" name="Rectangle 7107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09" name="Rectangle 7108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0" name="Rectangle 7109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1" name="Rectangle 7110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2" name="Rectangle 7111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3" name="Rectangle 7112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4" name="Rectangle 7113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5" name="Rectangle 7114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6" name="Rectangle 7115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7" name="Rectangle 7116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8" name="Rectangle 7117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19" name="Rectangle 7118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0" name="Rectangle 7119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1" name="Rectangle 7120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2" name="Rectangle 7121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3" name="Rectangle 7122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4" name="Rectangle 7123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5" name="Rectangle 7124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6" name="Rectangle 7125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7" name="Rectangle 7126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8" name="Rectangle 7127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29" name="Rectangle 7128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0" name="Rectangle 7129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1" name="Rectangle 7130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2" name="Rectangle 7131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3" name="Rectangle 7132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4" name="Rectangle 7133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5" name="Rectangle 7134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6" name="Rectangle 7135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7" name="Rectangle 7136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8" name="Rectangle 7137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39" name="Rectangle 7138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0" name="Rectangle 7139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1" name="Rectangle 7140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2" name="Rectangle 7141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3" name="Rectangle 7142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4" name="Rectangle 7143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5" name="Rectangle 7144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6" name="Rectangle 7145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7" name="Rectangle 7146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8" name="Rectangle 7147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49" name="Rectangle 7148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0" name="Rectangle 7149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1" name="Rectangle 7150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2" name="Rectangle 7151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3" name="Rectangle 7152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4" name="Rectangle 7153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5" name="Rectangle 7154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6" name="Rectangle 7155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7" name="Rectangle 7156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8" name="Rectangle 7157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59" name="Rectangle 7158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0" name="Rectangle 7159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1" name="Rectangle 7160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2" name="Rectangle 7161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3" name="Rectangle 7162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4" name="Rectangle 7163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5" name="Rectangle 7164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6" name="Rectangle 7165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7" name="Rectangle 7166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8" name="Rectangle 7167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69" name="Rectangle 7168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0" name="Rectangle 7169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1" name="Rectangle 7170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2" name="Rectangle 7171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3" name="Rectangle 7172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4" name="Rectangle 7173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5" name="Rectangle 7174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6" name="Rectangle 7175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7" name="Rectangle 7176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8" name="Rectangle 7177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79" name="Rectangle 7178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0" name="Rectangle 7179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1" name="Rectangle 7180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2" name="Rectangle 7181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3" name="Rectangle 7182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4" name="Rectangle 7183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5" name="Rectangle 7184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6" name="Rectangle 7185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7" name="Rectangle 7186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8" name="Rectangle 7187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89" name="Rectangle 7188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0" name="Rectangle 7189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1" name="Rectangle 7190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2" name="Rectangle 7191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3" name="Rectangle 7192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4" name="Rectangle 7193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5" name="Rectangle 7194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6" name="Rectangle 7195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7" name="Rectangle 7196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8" name="Rectangle 7197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99" name="Rectangle 7198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0" name="Rectangle 7199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1" name="Rectangle 7200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2" name="Rectangle 7201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3" name="Rectangle 7202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4" name="Rectangle 7203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5" name="Rectangle 7204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6" name="Rectangle 7205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7" name="Rectangle 7206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8" name="Rectangle 7207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09" name="Rectangle 7208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0" name="Rectangle 7209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1" name="Rectangle 7210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2" name="Rectangle 7211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3" name="Rectangle 7212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4" name="Rectangle 7213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5" name="Rectangle 7214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6" name="Rectangle 7215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7" name="Rectangle 7216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8" name="Rectangle 7217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19" name="Rectangle 7218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0" name="Rectangle 7219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1" name="Rectangle 7220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2" name="Rectangle 7221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3" name="Rectangle 7222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4" name="Rectangle 7223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5" name="Rectangle 7224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6" name="Rectangle 7225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7" name="Rectangle 7226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8" name="Rectangle 7227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29" name="Rectangle 7228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0" name="Rectangle 7229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1" name="Rectangle 7230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2" name="Rectangle 7231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3" name="Rectangle 7232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4" name="Rectangle 7233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5" name="Rectangle 7234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6" name="Rectangle 7235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7" name="Rectangle 7236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8" name="Rectangle 7237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39" name="Rectangle 7238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40" name="Rectangle 7239"/>
            <p:cNvSpPr/>
            <p:nvPr/>
          </p:nvSpPr>
          <p:spPr>
            <a:xfrm>
              <a:off x="2177655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241" name="Rectangle 7240"/>
            <p:cNvSpPr/>
            <p:nvPr/>
          </p:nvSpPr>
          <p:spPr>
            <a:xfrm>
              <a:off x="2189561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7242" name="Group 7241"/>
            <p:cNvGrpSpPr/>
            <p:nvPr/>
          </p:nvGrpSpPr>
          <p:grpSpPr>
            <a:xfrm>
              <a:off x="3089420" y="321068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243" name="Rectangle 7242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4" name="Rectangle 7243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5" name="Rectangle 7244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6" name="Rectangle 7245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7" name="Rectangle 7246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8" name="Rectangle 7247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49" name="Rectangle 7248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0" name="Rectangle 7249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1" name="Rectangle 7250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2" name="Rectangle 7251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3" name="Rectangle 7252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4" name="Rectangle 7253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5" name="Rectangle 7254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6" name="Rectangle 7255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7" name="Rectangle 7256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8" name="Rectangle 7257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59" name="Rectangle 7258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0" name="Rectangle 7259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1" name="Rectangle 7260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2" name="Rectangle 7261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3" name="Rectangle 7262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4" name="Rectangle 7263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5" name="Rectangle 7264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6" name="Rectangle 7265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7" name="Rectangle 7266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8" name="Rectangle 7267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69" name="Rectangle 7268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0" name="Rectangle 7269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1" name="Rectangle 7270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2" name="Rectangle 7271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3" name="Rectangle 7272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4" name="Rectangle 7273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5" name="Rectangle 7274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6" name="Rectangle 7275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7" name="Rectangle 7276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8" name="Rectangle 7277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79" name="Rectangle 7278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0" name="Rectangle 7279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1" name="Rectangle 7280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2" name="Rectangle 7281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3" name="Rectangle 7282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4" name="Rectangle 7283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5" name="Rectangle 7284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6" name="Rectangle 7285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7" name="Rectangle 7286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8" name="Rectangle 7287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89" name="Rectangle 7288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0" name="Rectangle 7289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1" name="Rectangle 7290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2" name="Rectangle 7291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3" name="Rectangle 7292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4" name="Rectangle 7293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5" name="Rectangle 7294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6" name="Rectangle 7295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7" name="Rectangle 7296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8" name="Rectangle 7297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299" name="Rectangle 7298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0" name="Rectangle 7299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1" name="Rectangle 7300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2" name="Rectangle 7301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3" name="Rectangle 7302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4" name="Rectangle 7303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5" name="Rectangle 7304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6" name="Rectangle 7305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7" name="Rectangle 7306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8" name="Rectangle 7307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09" name="Rectangle 7308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0" name="Rectangle 7309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1" name="Rectangle 7310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2" name="Rectangle 7311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3" name="Rectangle 7312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4" name="Rectangle 7313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5" name="Rectangle 7314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6" name="Rectangle 7315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7" name="Rectangle 7316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8" name="Rectangle 7317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19" name="Rectangle 7318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0" name="Rectangle 7319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1" name="Rectangle 7320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2" name="Rectangle 7321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3" name="Rectangle 7322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4" name="Rectangle 7323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5" name="Rectangle 7324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6" name="Rectangle 7325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7" name="Rectangle 7326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8" name="Rectangle 7327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29" name="Rectangle 7328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0" name="Rectangle 7329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1" name="Rectangle 7330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2" name="Rectangle 7331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3" name="Rectangle 7332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4" name="Rectangle 7333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5" name="Rectangle 7334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6" name="Rectangle 7335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7" name="Rectangle 7336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8" name="Rectangle 7337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39" name="Rectangle 7338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0" name="Rectangle 7339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1" name="Rectangle 7340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2" name="Rectangle 7341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3" name="Rectangle 7342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4" name="Rectangle 7343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5" name="Rectangle 7344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6" name="Rectangle 7345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7" name="Rectangle 7346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8" name="Rectangle 7347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49" name="Rectangle 7348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0" name="Rectangle 7349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1" name="Rectangle 7350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2" name="Rectangle 7351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3" name="Rectangle 7352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4" name="Rectangle 7353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5" name="Rectangle 7354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6" name="Rectangle 7355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7" name="Rectangle 7356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8" name="Rectangle 7357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59" name="Rectangle 7358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0" name="Rectangle 7359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1" name="Rectangle 7360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2" name="Rectangle 7361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3" name="Rectangle 7362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4" name="Rectangle 7363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5" name="Rectangle 7364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6" name="Rectangle 7365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7" name="Rectangle 7366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8" name="Rectangle 7367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69" name="Rectangle 7368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0" name="Rectangle 7369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1" name="Rectangle 7370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2" name="Rectangle 7371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3" name="Rectangle 7372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4" name="Rectangle 7373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5" name="Rectangle 7374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6" name="Rectangle 7375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7" name="Rectangle 7376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8" name="Rectangle 7377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79" name="Rectangle 7378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0" name="Rectangle 7379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1" name="Rectangle 7380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2" name="Rectangle 7381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3" name="Rectangle 7382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4" name="Rectangle 7383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5" name="Rectangle 7384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6" name="Rectangle 7385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7" name="Rectangle 7386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8" name="Rectangle 7387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89" name="Rectangle 7388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0" name="Rectangle 7389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1" name="Rectangle 7390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2" name="Rectangle 7391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3" name="Rectangle 7392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4" name="Rectangle 7393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5" name="Rectangle 7394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6" name="Rectangle 7395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7" name="Rectangle 7396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8" name="Rectangle 7397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399" name="Rectangle 7398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0" name="Rectangle 7399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1" name="Rectangle 7400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2" name="Rectangle 7401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3" name="Rectangle 7402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4" name="Rectangle 7403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5" name="Rectangle 7404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6" name="Rectangle 7405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7" name="Rectangle 7406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8" name="Rectangle 7407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09" name="Rectangle 7408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0" name="Rectangle 7409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1" name="Rectangle 7410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2" name="Rectangle 7411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3" name="Rectangle 7412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4" name="Rectangle 7413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5" name="Rectangle 7414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6" name="Rectangle 7415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7" name="Rectangle 7416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8" name="Rectangle 7417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19" name="Rectangle 7418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0" name="Rectangle 7419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1" name="Rectangle 7420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2" name="Rectangle 7421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3" name="Rectangle 7422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4" name="Rectangle 7423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5" name="Rectangle 7424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6" name="Rectangle 7425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7" name="Rectangle 7426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8" name="Rectangle 7427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29" name="Rectangle 7428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0" name="Rectangle 7429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1" name="Rectangle 7430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2" name="Rectangle 7431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3" name="Rectangle 7432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4" name="Rectangle 7433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5" name="Rectangle 7434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6" name="Rectangle 7435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7" name="Rectangle 7436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8" name="Rectangle 7437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39" name="Rectangle 7438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0" name="Rectangle 7439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1" name="Rectangle 7440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2" name="Rectangle 7441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3" name="Rectangle 7442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4" name="Rectangle 7443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5" name="Rectangle 7444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6" name="Rectangle 7445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7" name="Rectangle 7446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8" name="Rectangle 7447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49" name="Rectangle 7448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0" name="Rectangle 7449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1" name="Rectangle 7450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2" name="Rectangle 7451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3" name="Rectangle 7452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4" name="Rectangle 7453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5" name="Rectangle 7454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6" name="Rectangle 7455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7" name="Rectangle 7456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8" name="Rectangle 7457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59" name="Rectangle 7458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0" name="Rectangle 7459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1" name="Rectangle 7460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2" name="Rectangle 7461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3" name="Rectangle 7462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4" name="Rectangle 7463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5" name="Rectangle 7464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6" name="Rectangle 7465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7" name="Rectangle 7466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8" name="Rectangle 7467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69" name="Rectangle 7468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0" name="Rectangle 7469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1" name="Rectangle 7470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2" name="Rectangle 7471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3" name="Rectangle 7472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4" name="Rectangle 7473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5" name="Rectangle 7474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6" name="Rectangle 7475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7" name="Rectangle 7476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8" name="Rectangle 7477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79" name="Rectangle 7478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0" name="Rectangle 7479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1" name="Rectangle 7480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2" name="Rectangle 7481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3" name="Rectangle 7482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4" name="Rectangle 7483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5" name="Rectangle 7484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6" name="Rectangle 7485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7" name="Rectangle 7486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8" name="Rectangle 7487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89" name="Rectangle 7488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0" name="Rectangle 7489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1" name="Rectangle 7490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2" name="Rectangle 7491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3" name="Rectangle 7492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4" name="Rectangle 7493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5" name="Rectangle 7494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6" name="Rectangle 7495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7" name="Rectangle 7496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498" name="Rectangle 7497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99" name="Rectangle 7498"/>
            <p:cNvSpPr/>
            <p:nvPr/>
          </p:nvSpPr>
          <p:spPr>
            <a:xfrm>
              <a:off x="3080148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500" name="Rectangle 7499"/>
            <p:cNvSpPr/>
            <p:nvPr/>
          </p:nvSpPr>
          <p:spPr>
            <a:xfrm>
              <a:off x="3092055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7501" name="Group 7500"/>
            <p:cNvGrpSpPr/>
            <p:nvPr/>
          </p:nvGrpSpPr>
          <p:grpSpPr>
            <a:xfrm>
              <a:off x="4029787" y="320970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502" name="Rectangle 7501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3" name="Rectangle 7502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4" name="Rectangle 7503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5" name="Rectangle 7504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6" name="Rectangle 7505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7" name="Rectangle 7506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8" name="Rectangle 7507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09" name="Rectangle 7508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0" name="Rectangle 7509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1" name="Rectangle 7510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2" name="Rectangle 7511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3" name="Rectangle 7512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4" name="Rectangle 7513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5" name="Rectangle 7514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6" name="Rectangle 7515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7" name="Rectangle 7516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8" name="Rectangle 7517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19" name="Rectangle 7518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0" name="Rectangle 7519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1" name="Rectangle 7520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2" name="Rectangle 7521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3" name="Rectangle 7522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4" name="Rectangle 7523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5" name="Rectangle 7524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6" name="Rectangle 7525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7" name="Rectangle 7526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8" name="Rectangle 7527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29" name="Rectangle 7528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0" name="Rectangle 7529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1" name="Rectangle 7530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2" name="Rectangle 7531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3" name="Rectangle 7532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4" name="Rectangle 7533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5" name="Rectangle 7534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6" name="Rectangle 7535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7" name="Rectangle 7536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8" name="Rectangle 7537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39" name="Rectangle 7538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0" name="Rectangle 7539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1" name="Rectangle 7540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2" name="Rectangle 7541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3" name="Rectangle 7542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4" name="Rectangle 7543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5" name="Rectangle 7544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6" name="Rectangle 7545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7" name="Rectangle 7546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8" name="Rectangle 7547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49" name="Rectangle 7548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0" name="Rectangle 7549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1" name="Rectangle 7550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2" name="Rectangle 7551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3" name="Rectangle 7552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4" name="Rectangle 7553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5" name="Rectangle 7554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6" name="Rectangle 7555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7" name="Rectangle 7556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8" name="Rectangle 7557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59" name="Rectangle 7558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0" name="Rectangle 7559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1" name="Rectangle 7560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2" name="Rectangle 7561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3" name="Rectangle 7562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4" name="Rectangle 7563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5" name="Rectangle 7564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6" name="Rectangle 7565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7" name="Rectangle 7566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8" name="Rectangle 7567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69" name="Rectangle 7568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0" name="Rectangle 7569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1" name="Rectangle 7570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2" name="Rectangle 7571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3" name="Rectangle 7572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4" name="Rectangle 7573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5" name="Rectangle 7574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6" name="Rectangle 7575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7" name="Rectangle 7576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8" name="Rectangle 7577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79" name="Rectangle 7578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0" name="Rectangle 7579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1" name="Rectangle 7580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2" name="Rectangle 7581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3" name="Rectangle 7582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4" name="Rectangle 7583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5" name="Rectangle 7584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6" name="Rectangle 7585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7" name="Rectangle 7586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8" name="Rectangle 7587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89" name="Rectangle 7588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0" name="Rectangle 7589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1" name="Rectangle 7590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2" name="Rectangle 7591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3" name="Rectangle 7592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4" name="Rectangle 7593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5" name="Rectangle 7594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6" name="Rectangle 7595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7" name="Rectangle 7596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8" name="Rectangle 7597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99" name="Rectangle 7598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0" name="Rectangle 7599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1" name="Rectangle 7600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2" name="Rectangle 7601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3" name="Rectangle 7602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4" name="Rectangle 7603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5" name="Rectangle 7604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6" name="Rectangle 7605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7" name="Rectangle 7606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8" name="Rectangle 7607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09" name="Rectangle 7608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0" name="Rectangle 7609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1" name="Rectangle 7610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2" name="Rectangle 7611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3" name="Rectangle 7612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4" name="Rectangle 7613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5" name="Rectangle 7614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6" name="Rectangle 7615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7" name="Rectangle 7616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8" name="Rectangle 7617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19" name="Rectangle 7618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0" name="Rectangle 7619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1" name="Rectangle 7620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2" name="Rectangle 7621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3" name="Rectangle 7622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4" name="Rectangle 7623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5" name="Rectangle 7624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6" name="Rectangle 7625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7" name="Rectangle 7626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8" name="Rectangle 7627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29" name="Rectangle 7628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0" name="Rectangle 7629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1" name="Rectangle 7630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2" name="Rectangle 7631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3" name="Rectangle 7632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4" name="Rectangle 7633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5" name="Rectangle 7634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6" name="Rectangle 7635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7" name="Rectangle 7636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8" name="Rectangle 7637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39" name="Rectangle 7638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0" name="Rectangle 7639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1" name="Rectangle 7640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2" name="Rectangle 7641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3" name="Rectangle 7642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4" name="Rectangle 7643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5" name="Rectangle 7644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6" name="Rectangle 7645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7" name="Rectangle 7646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8" name="Rectangle 7647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49" name="Rectangle 7648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0" name="Rectangle 7649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1" name="Rectangle 7650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2" name="Rectangle 7651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3" name="Rectangle 7652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4" name="Rectangle 7653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5" name="Rectangle 7654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6" name="Rectangle 7655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7" name="Rectangle 7656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8" name="Rectangle 7657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59" name="Rectangle 7658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0" name="Rectangle 7659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1" name="Rectangle 7660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2" name="Rectangle 7661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3" name="Rectangle 7662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4" name="Rectangle 7663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5" name="Rectangle 7664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6" name="Rectangle 7665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7" name="Rectangle 7666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8" name="Rectangle 7667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69" name="Rectangle 7668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0" name="Rectangle 7669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1" name="Rectangle 7670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2" name="Rectangle 7671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3" name="Rectangle 7672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4" name="Rectangle 7673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5" name="Rectangle 7674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6" name="Rectangle 7675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7" name="Rectangle 7676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8" name="Rectangle 7677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79" name="Rectangle 7678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0" name="Rectangle 7679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1" name="Rectangle 7680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2" name="Rectangle 7681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3" name="Rectangle 7682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4" name="Rectangle 7683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5" name="Rectangle 7684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6" name="Rectangle 7685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7" name="Rectangle 7686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8" name="Rectangle 7687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89" name="Rectangle 7688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0" name="Rectangle 7689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1" name="Rectangle 7690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2" name="Rectangle 7691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3" name="Rectangle 7692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4" name="Rectangle 7693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5" name="Rectangle 7694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6" name="Rectangle 7695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7" name="Rectangle 7696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8" name="Rectangle 7697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99" name="Rectangle 7698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0" name="Rectangle 7699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1" name="Rectangle 7700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2" name="Rectangle 7701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3" name="Rectangle 7702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4" name="Rectangle 7703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5" name="Rectangle 7704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6" name="Rectangle 7705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7" name="Rectangle 7706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8" name="Rectangle 7707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09" name="Rectangle 7708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0" name="Rectangle 7709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1" name="Rectangle 7710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2" name="Rectangle 7711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3" name="Rectangle 7712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4" name="Rectangle 7713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5" name="Rectangle 7714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6" name="Rectangle 7715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7" name="Rectangle 7716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8" name="Rectangle 7717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19" name="Rectangle 7718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0" name="Rectangle 7719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1" name="Rectangle 7720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2" name="Rectangle 7721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3" name="Rectangle 7722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4" name="Rectangle 7723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5" name="Rectangle 7724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6" name="Rectangle 7725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7" name="Rectangle 7726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8" name="Rectangle 7727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29" name="Rectangle 7728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0" name="Rectangle 7729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1" name="Rectangle 7730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2" name="Rectangle 7731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3" name="Rectangle 7732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4" name="Rectangle 7733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5" name="Rectangle 7734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6" name="Rectangle 7735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7" name="Rectangle 7736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8" name="Rectangle 7737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39" name="Rectangle 7738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0" name="Rectangle 7739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1" name="Rectangle 7740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2" name="Rectangle 7741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3" name="Rectangle 7742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4" name="Rectangle 7743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5" name="Rectangle 7744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6" name="Rectangle 7745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7" name="Rectangle 7746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8" name="Rectangle 7747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49" name="Rectangle 7748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0" name="Rectangle 7749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1" name="Rectangle 7750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2" name="Rectangle 7751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3" name="Rectangle 7752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4" name="Rectangle 7753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5" name="Rectangle 7754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6" name="Rectangle 7755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57" name="Rectangle 7756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58" name="Rectangle 7757"/>
            <p:cNvSpPr/>
            <p:nvPr/>
          </p:nvSpPr>
          <p:spPr>
            <a:xfrm>
              <a:off x="4020742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759" name="Rectangle 7758"/>
            <p:cNvSpPr/>
            <p:nvPr/>
          </p:nvSpPr>
          <p:spPr>
            <a:xfrm>
              <a:off x="4032649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7760" name="Group 7759"/>
            <p:cNvGrpSpPr/>
            <p:nvPr/>
          </p:nvGrpSpPr>
          <p:grpSpPr>
            <a:xfrm>
              <a:off x="4944187" y="321068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761" name="Rectangle 7760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2" name="Rectangle 7761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3" name="Rectangle 7762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4" name="Rectangle 7763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5" name="Rectangle 7764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6" name="Rectangle 7765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7" name="Rectangle 7766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8" name="Rectangle 7767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69" name="Rectangle 7768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0" name="Rectangle 7769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1" name="Rectangle 7770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2" name="Rectangle 7771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3" name="Rectangle 7772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4" name="Rectangle 7773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5" name="Rectangle 7774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6" name="Rectangle 7775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7" name="Rectangle 7776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8" name="Rectangle 7777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79" name="Rectangle 7778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0" name="Rectangle 7779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1" name="Rectangle 7780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2" name="Rectangle 7781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3" name="Rectangle 7782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4" name="Rectangle 7783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5" name="Rectangle 7784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6" name="Rectangle 7785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7" name="Rectangle 7786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8" name="Rectangle 7787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89" name="Rectangle 7788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0" name="Rectangle 7789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1" name="Rectangle 7790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2" name="Rectangle 7791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3" name="Rectangle 7792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4" name="Rectangle 7793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5" name="Rectangle 7794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6" name="Rectangle 7795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7" name="Rectangle 7796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8" name="Rectangle 7797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99" name="Rectangle 7798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0" name="Rectangle 7799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1" name="Rectangle 7800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2" name="Rectangle 7801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3" name="Rectangle 7802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4" name="Rectangle 7803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5" name="Rectangle 7804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6" name="Rectangle 7805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7" name="Rectangle 7806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8" name="Rectangle 7807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09" name="Rectangle 7808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0" name="Rectangle 7809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1" name="Rectangle 7810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2" name="Rectangle 7811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3" name="Rectangle 7812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4" name="Rectangle 7813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5" name="Rectangle 7814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6" name="Rectangle 7815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7" name="Rectangle 7816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8" name="Rectangle 7817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19" name="Rectangle 7818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0" name="Rectangle 7819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1" name="Rectangle 7820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2" name="Rectangle 7821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3" name="Rectangle 7822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4" name="Rectangle 7823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5" name="Rectangle 7824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6" name="Rectangle 7825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7" name="Rectangle 7826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8" name="Rectangle 7827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29" name="Rectangle 7828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0" name="Rectangle 7829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1" name="Rectangle 7830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2" name="Rectangle 7831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3" name="Rectangle 7832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4" name="Rectangle 7833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5" name="Rectangle 7834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6" name="Rectangle 7835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7" name="Rectangle 7836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8" name="Rectangle 7837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39" name="Rectangle 7838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0" name="Rectangle 7839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1" name="Rectangle 7840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2" name="Rectangle 7841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3" name="Rectangle 7842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4" name="Rectangle 7843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5" name="Rectangle 7844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6" name="Rectangle 7845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7" name="Rectangle 7846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8" name="Rectangle 7847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49" name="Rectangle 7848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0" name="Rectangle 7849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1" name="Rectangle 7850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2" name="Rectangle 7851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3" name="Rectangle 7852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4" name="Rectangle 7853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5" name="Rectangle 7854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6" name="Rectangle 7855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7" name="Rectangle 7856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8" name="Rectangle 7857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59" name="Rectangle 7858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0" name="Rectangle 7859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1" name="Rectangle 7860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2" name="Rectangle 7861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3" name="Rectangle 7862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4" name="Rectangle 7863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5" name="Rectangle 7864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6" name="Rectangle 7865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7" name="Rectangle 7866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8" name="Rectangle 7867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69" name="Rectangle 7868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0" name="Rectangle 7869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1" name="Rectangle 7870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2" name="Rectangle 7871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3" name="Rectangle 7872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4" name="Rectangle 7873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5" name="Rectangle 7874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6" name="Rectangle 7875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7" name="Rectangle 7876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8" name="Rectangle 7877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79" name="Rectangle 7878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0" name="Rectangle 7879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1" name="Rectangle 7880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2" name="Rectangle 7881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3" name="Rectangle 7882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4" name="Rectangle 7883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5" name="Rectangle 7884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6" name="Rectangle 7885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7" name="Rectangle 7886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8" name="Rectangle 7887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89" name="Rectangle 7888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0" name="Rectangle 7889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1" name="Rectangle 7890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2" name="Rectangle 7891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3" name="Rectangle 7892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4" name="Rectangle 7893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5" name="Rectangle 7894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6" name="Rectangle 7895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7" name="Rectangle 7896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8" name="Rectangle 7897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899" name="Rectangle 7898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0" name="Rectangle 7899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1" name="Rectangle 7900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2" name="Rectangle 7901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3" name="Rectangle 7902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4" name="Rectangle 7903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5" name="Rectangle 7904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6" name="Rectangle 7905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7" name="Rectangle 7906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8" name="Rectangle 7907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09" name="Rectangle 7908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0" name="Rectangle 7909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1" name="Rectangle 7910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2" name="Rectangle 7911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3" name="Rectangle 7912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4" name="Rectangle 7913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5" name="Rectangle 7914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6" name="Rectangle 7915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7" name="Rectangle 7916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8" name="Rectangle 7917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19" name="Rectangle 7918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0" name="Rectangle 7919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1" name="Rectangle 7920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2" name="Rectangle 7921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3" name="Rectangle 7922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4" name="Rectangle 7923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5" name="Rectangle 7924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6" name="Rectangle 7925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7" name="Rectangle 7926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8" name="Rectangle 7927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29" name="Rectangle 7928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0" name="Rectangle 7929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1" name="Rectangle 7930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2" name="Rectangle 7931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3" name="Rectangle 7932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4" name="Rectangle 7933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5" name="Rectangle 7934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6" name="Rectangle 7935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7" name="Rectangle 7936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8" name="Rectangle 7937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39" name="Rectangle 7938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0" name="Rectangle 7939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1" name="Rectangle 7940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2" name="Rectangle 7941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3" name="Rectangle 7942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4" name="Rectangle 7943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5" name="Rectangle 7944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6" name="Rectangle 7945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7" name="Rectangle 7946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8" name="Rectangle 7947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49" name="Rectangle 7948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0" name="Rectangle 7949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1" name="Rectangle 7950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2" name="Rectangle 7951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3" name="Rectangle 7952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4" name="Rectangle 7953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5" name="Rectangle 7954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6" name="Rectangle 7955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7" name="Rectangle 7956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8" name="Rectangle 7957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59" name="Rectangle 7958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0" name="Rectangle 7959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1" name="Rectangle 7960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2" name="Rectangle 7961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3" name="Rectangle 7962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4" name="Rectangle 7963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5" name="Rectangle 7964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6" name="Rectangle 7965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7" name="Rectangle 7966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8" name="Rectangle 7967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69" name="Rectangle 7968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0" name="Rectangle 7969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1" name="Rectangle 7970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2" name="Rectangle 7971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3" name="Rectangle 7972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4" name="Rectangle 7973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5" name="Rectangle 7974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6" name="Rectangle 7975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7" name="Rectangle 7976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8" name="Rectangle 7977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79" name="Rectangle 7978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0" name="Rectangle 7979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1" name="Rectangle 7980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2" name="Rectangle 7981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3" name="Rectangle 7982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4" name="Rectangle 7983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5" name="Rectangle 7984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6" name="Rectangle 7985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7" name="Rectangle 7986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8" name="Rectangle 7987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89" name="Rectangle 7988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0" name="Rectangle 7989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1" name="Rectangle 7990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2" name="Rectangle 7991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3" name="Rectangle 7992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4" name="Rectangle 7993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5" name="Rectangle 7994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6" name="Rectangle 7995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7" name="Rectangle 7996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8" name="Rectangle 7997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999" name="Rectangle 7998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0" name="Rectangle 7999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1" name="Rectangle 8000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2" name="Rectangle 8001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3" name="Rectangle 8002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4" name="Rectangle 8003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5" name="Rectangle 8004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6" name="Rectangle 8005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7" name="Rectangle 8006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8" name="Rectangle 8007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09" name="Rectangle 8008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0" name="Rectangle 8009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1" name="Rectangle 8010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2" name="Rectangle 8011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3" name="Rectangle 8012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4" name="Rectangle 8013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5" name="Rectangle 8014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16" name="Rectangle 8015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17" name="Rectangle 8016"/>
            <p:cNvSpPr/>
            <p:nvPr/>
          </p:nvSpPr>
          <p:spPr>
            <a:xfrm>
              <a:off x="4935142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8018" name="Rectangle 8017"/>
            <p:cNvSpPr/>
            <p:nvPr/>
          </p:nvSpPr>
          <p:spPr>
            <a:xfrm>
              <a:off x="4947049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8019" name="Group 8018"/>
            <p:cNvGrpSpPr/>
            <p:nvPr/>
          </p:nvGrpSpPr>
          <p:grpSpPr>
            <a:xfrm>
              <a:off x="5841577" y="321068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8020" name="Rectangle 8019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1" name="Rectangle 8020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2" name="Rectangle 8021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3" name="Rectangle 8022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4" name="Rectangle 8023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5" name="Rectangle 8024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6" name="Rectangle 8025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7" name="Rectangle 8026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8" name="Rectangle 8027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29" name="Rectangle 8028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0" name="Rectangle 8029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1" name="Rectangle 8030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2" name="Rectangle 8031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3" name="Rectangle 8032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4" name="Rectangle 8033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5" name="Rectangle 8034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6" name="Rectangle 8035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7" name="Rectangle 8036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8" name="Rectangle 8037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39" name="Rectangle 8038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0" name="Rectangle 8039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1" name="Rectangle 8040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2" name="Rectangle 8041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3" name="Rectangle 8042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4" name="Rectangle 8043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5" name="Rectangle 8044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6" name="Rectangle 8045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7" name="Rectangle 8046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8" name="Rectangle 8047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49" name="Rectangle 8048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0" name="Rectangle 8049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1" name="Rectangle 8050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2" name="Rectangle 8051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3" name="Rectangle 8052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4" name="Rectangle 8053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5" name="Rectangle 8054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6" name="Rectangle 8055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7" name="Rectangle 8056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8" name="Rectangle 8057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59" name="Rectangle 8058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0" name="Rectangle 8059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1" name="Rectangle 8060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2" name="Rectangle 8061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3" name="Rectangle 8062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4" name="Rectangle 8063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5" name="Rectangle 8064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6" name="Rectangle 8065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7" name="Rectangle 8066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8" name="Rectangle 8067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69" name="Rectangle 8068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0" name="Rectangle 8069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1" name="Rectangle 8070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2" name="Rectangle 8071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3" name="Rectangle 8072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4" name="Rectangle 8073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5" name="Rectangle 8074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6" name="Rectangle 8075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7" name="Rectangle 8076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8" name="Rectangle 8077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79" name="Rectangle 8078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0" name="Rectangle 8079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1" name="Rectangle 8080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2" name="Rectangle 8081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3" name="Rectangle 8082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4" name="Rectangle 8083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5" name="Rectangle 8084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6" name="Rectangle 8085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7" name="Rectangle 8086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8" name="Rectangle 8087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89" name="Rectangle 8088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0" name="Rectangle 8089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1" name="Rectangle 8090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2" name="Rectangle 8091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3" name="Rectangle 8092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4" name="Rectangle 8093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5" name="Rectangle 8094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6" name="Rectangle 8095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7" name="Rectangle 8096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8" name="Rectangle 8097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099" name="Rectangle 8098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0" name="Rectangle 8099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1" name="Rectangle 8100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2" name="Rectangle 8101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3" name="Rectangle 8102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4" name="Rectangle 8103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5" name="Rectangle 8104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6" name="Rectangle 8105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7" name="Rectangle 8106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8" name="Rectangle 8107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09" name="Rectangle 8108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0" name="Rectangle 8109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1" name="Rectangle 8110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2" name="Rectangle 8111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3" name="Rectangle 8112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4" name="Rectangle 8113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5" name="Rectangle 8114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6" name="Rectangle 8115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7" name="Rectangle 8116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8" name="Rectangle 8117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19" name="Rectangle 8118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0" name="Rectangle 8119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1" name="Rectangle 8120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2" name="Rectangle 8121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3" name="Rectangle 8122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4" name="Rectangle 8123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5" name="Rectangle 8124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6" name="Rectangle 8125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7" name="Rectangle 8126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8" name="Rectangle 8127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29" name="Rectangle 8128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0" name="Rectangle 8129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1" name="Rectangle 8130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2" name="Rectangle 8131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3" name="Rectangle 8132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4" name="Rectangle 8133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5" name="Rectangle 8134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6" name="Rectangle 8135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7" name="Rectangle 8136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8" name="Rectangle 8137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39" name="Rectangle 8138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0" name="Rectangle 8139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1" name="Rectangle 8140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2" name="Rectangle 8141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3" name="Rectangle 8142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4" name="Rectangle 8143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5" name="Rectangle 8144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6" name="Rectangle 8145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7" name="Rectangle 8146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8" name="Rectangle 8147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49" name="Rectangle 8148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0" name="Rectangle 8149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1" name="Rectangle 8150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2" name="Rectangle 8151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3" name="Rectangle 8152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4" name="Rectangle 8153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5" name="Rectangle 8154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6" name="Rectangle 8155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7" name="Rectangle 8156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8" name="Rectangle 8157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59" name="Rectangle 8158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0" name="Rectangle 8159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1" name="Rectangle 8160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2" name="Rectangle 8161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3" name="Rectangle 8162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4" name="Rectangle 8163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5" name="Rectangle 8164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6" name="Rectangle 8165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7" name="Rectangle 8166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8" name="Rectangle 8167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69" name="Rectangle 8168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0" name="Rectangle 8169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1" name="Rectangle 8170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2" name="Rectangle 8171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3" name="Rectangle 8172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4" name="Rectangle 8173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5" name="Rectangle 8174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6" name="Rectangle 8175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7" name="Rectangle 8176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8" name="Rectangle 8177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79" name="Rectangle 8178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0" name="Rectangle 8179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1" name="Rectangle 8180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2" name="Rectangle 8181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3" name="Rectangle 8182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4" name="Rectangle 8183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5" name="Rectangle 8184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6" name="Rectangle 8185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7" name="Rectangle 8186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8" name="Rectangle 8187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89" name="Rectangle 8188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0" name="Rectangle 8189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1" name="Rectangle 8190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2" name="Rectangle 8191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3" name="Rectangle 8192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4" name="Rectangle 8193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5" name="Rectangle 8194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6" name="Rectangle 8195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7" name="Rectangle 8196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8" name="Rectangle 8197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199" name="Rectangle 8198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0" name="Rectangle 8199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1" name="Rectangle 8200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2" name="Rectangle 8201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3" name="Rectangle 8202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4" name="Rectangle 8203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5" name="Rectangle 8204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6" name="Rectangle 8205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7" name="Rectangle 8206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8" name="Rectangle 8207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09" name="Rectangle 8208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0" name="Rectangle 8209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1" name="Rectangle 8210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2" name="Rectangle 8211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3" name="Rectangle 8212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4" name="Rectangle 8213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5" name="Rectangle 8214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6" name="Rectangle 8215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7" name="Rectangle 8216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8" name="Rectangle 8217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19" name="Rectangle 8218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0" name="Rectangle 8219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1" name="Rectangle 8220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2" name="Rectangle 8221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3" name="Rectangle 8222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4" name="Rectangle 8223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5" name="Rectangle 8224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6" name="Rectangle 8225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7" name="Rectangle 8226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8" name="Rectangle 8227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29" name="Rectangle 8228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0" name="Rectangle 8229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1" name="Rectangle 8230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2" name="Rectangle 8231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3" name="Rectangle 8232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4" name="Rectangle 8233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5" name="Rectangle 8234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6" name="Rectangle 8235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7" name="Rectangle 8236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8" name="Rectangle 8237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39" name="Rectangle 8238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0" name="Rectangle 8239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1" name="Rectangle 8240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2" name="Rectangle 8241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3" name="Rectangle 8242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4" name="Rectangle 8243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5" name="Rectangle 8244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6" name="Rectangle 8245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7" name="Rectangle 8246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8" name="Rectangle 8247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49" name="Rectangle 8248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0" name="Rectangle 8249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1" name="Rectangle 8250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2" name="Rectangle 8251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3" name="Rectangle 8252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4" name="Rectangle 8253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5" name="Rectangle 8254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6" name="Rectangle 8255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7" name="Rectangle 8256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8" name="Rectangle 8257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59" name="Rectangle 8258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0" name="Rectangle 8259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1" name="Rectangle 8260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2" name="Rectangle 8261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3" name="Rectangle 8262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4" name="Rectangle 8263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5" name="Rectangle 8264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6" name="Rectangle 8265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7" name="Rectangle 8266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8" name="Rectangle 8267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69" name="Rectangle 8268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0" name="Rectangle 8269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1" name="Rectangle 8270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2" name="Rectangle 8271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3" name="Rectangle 8272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4" name="Rectangle 8273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8275" name="Rectangle 8274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76" name="Rectangle 8275"/>
            <p:cNvSpPr/>
            <p:nvPr/>
          </p:nvSpPr>
          <p:spPr>
            <a:xfrm>
              <a:off x="5832874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8277" name="Rectangle 8276"/>
            <p:cNvSpPr/>
            <p:nvPr/>
          </p:nvSpPr>
          <p:spPr>
            <a:xfrm>
              <a:off x="5844780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7251" y="2616137"/>
                <a:ext cx="123142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16</a:t>
                </a:r>
                <a14:m>
                  <m:oMath xmlns:m="http://schemas.openxmlformats.org/officeDocument/2006/math" xmlns=""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350" dirty="0">
                    <a:solidFill>
                      <a:schemeClr val="tx1"/>
                    </a:solidFill>
                  </a:rPr>
                  <a:t>16 blocks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2616137"/>
                <a:ext cx="1231427" cy="300082"/>
              </a:xfrm>
              <a:prstGeom prst="rect">
                <a:avLst/>
              </a:prstGeom>
              <a:blipFill>
                <a:blip r:embed="rId2"/>
                <a:stretch>
                  <a:fillRect l="-103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Processing a Picture with a 2D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38" name="TextBox 5437"/>
              <p:cNvSpPr txBox="1"/>
              <p:nvPr/>
            </p:nvSpPr>
            <p:spPr>
              <a:xfrm>
                <a:off x="4114801" y="4057650"/>
                <a:ext cx="128272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62</a:t>
                </a:r>
                <a14:m>
                  <m:oMath xmlns:m="http://schemas.openxmlformats.org/officeDocument/2006/math" xmlns=""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350" dirty="0">
                    <a:solidFill>
                      <a:schemeClr val="tx1"/>
                    </a:solidFill>
                  </a:rPr>
                  <a:t>76 picture</a:t>
                </a:r>
              </a:p>
            </p:txBody>
          </p:sp>
        </mc:Choice>
        <mc:Fallback xmlns="">
          <p:sp>
            <p:nvSpPr>
              <p:cNvPr id="5438" name="TextBox 54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4057650"/>
                <a:ext cx="1282723" cy="300082"/>
              </a:xfrm>
              <a:prstGeom prst="rect">
                <a:avLst/>
              </a:prstGeom>
              <a:blipFill rotWithShape="0">
                <a:blip r:embed="rId5"/>
                <a:stretch>
                  <a:fillRect l="-952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3788"/>
    </mc:Choice>
    <mc:Fallback xmlns="">
      <p:transition advTm="1337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7761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190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461989" y="3050726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0,2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190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119089" y="3307901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19089" y="3050726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76189" y="3050726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0,0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776189" y="3307901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1,0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7761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04889" y="3050726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0,3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4619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4619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461989" y="3307901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1,2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8048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048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804889" y="3307901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1,3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988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0417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3846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7275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0704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24133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27562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0991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4420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37849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1278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44707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384697" y="2299172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0,2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1041797" y="2299172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0,1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698897" y="2299172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Palatino" pitchFamily="18" charset="0"/>
              </a:rPr>
              <a:t>M</a:t>
            </a:r>
            <a:r>
              <a:rPr lang="en-US" sz="1200" baseline="-25000">
                <a:latin typeface="Palatino" pitchFamily="18" charset="0"/>
              </a:rPr>
              <a:t>0,0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1727597" y="2299172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0,3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2413397" y="2299172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>
                <a:solidFill>
                  <a:schemeClr val="bg1"/>
                </a:solidFill>
                <a:latin typeface="Palatino" pitchFamily="18" charset="0"/>
              </a:rPr>
              <a:t>1,1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2070497" y="2299172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1,0</a:t>
            </a: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2756297" y="2299172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1,2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3099197" y="2299172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1,3</a:t>
            </a: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3784997" y="2299172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2,1</a:t>
            </a: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3442097" y="2299172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2,0</a:t>
            </a: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4127897" y="2299172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2,2</a:t>
            </a: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4470797" y="2299172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2,3</a:t>
            </a: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27761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31190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34619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3804889" y="3565076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3119089" y="3565076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2,1</a:t>
            </a: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2776189" y="3565076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2,0</a:t>
            </a:r>
          </a:p>
        </p:txBody>
      </p:sp>
      <p:sp>
        <p:nvSpPr>
          <p:cNvPr id="28721" name="Rectangle 49"/>
          <p:cNvSpPr>
            <a:spLocks noChangeArrowheads="1"/>
          </p:cNvSpPr>
          <p:nvPr/>
        </p:nvSpPr>
        <p:spPr bwMode="auto">
          <a:xfrm>
            <a:off x="3461989" y="3565076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2,2</a:t>
            </a:r>
          </a:p>
        </p:txBody>
      </p: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3804889" y="3565076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2,3</a:t>
            </a:r>
          </a:p>
        </p:txBody>
      </p:sp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27761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31190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34619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3804889" y="3822251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3119089" y="3822251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3,1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2776189" y="3822251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3,0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461989" y="3822251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3,2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3804889" y="3822251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>
                <a:solidFill>
                  <a:schemeClr val="bg1"/>
                </a:solidFill>
                <a:latin typeface="Palatino" pitchFamily="18" charset="0"/>
              </a:rPr>
              <a:t>3,3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48136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2" name="Rectangle 60"/>
          <p:cNvSpPr>
            <a:spLocks noChangeArrowheads="1"/>
          </p:cNvSpPr>
          <p:nvPr/>
        </p:nvSpPr>
        <p:spPr bwMode="auto">
          <a:xfrm>
            <a:off x="51565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54994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58423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48136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6" name="Rectangle 64"/>
          <p:cNvSpPr>
            <a:spLocks noChangeArrowheads="1"/>
          </p:cNvSpPr>
          <p:nvPr/>
        </p:nvSpPr>
        <p:spPr bwMode="auto">
          <a:xfrm>
            <a:off x="51565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54994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5842397" y="2299172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5156597" y="2299172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3,1</a:t>
            </a:r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4813697" y="2299172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3,0</a:t>
            </a:r>
          </a:p>
        </p:txBody>
      </p: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5499497" y="2299172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3,2</a:t>
            </a: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5842397" y="2299172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>
                <a:solidFill>
                  <a:schemeClr val="bg1"/>
                </a:solidFill>
                <a:latin typeface="Palatino" pitchFamily="18" charset="0"/>
              </a:rPr>
              <a:t>3,3</a:t>
            </a: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698897" y="2084859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542365" y="1812144"/>
            <a:ext cx="621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Palatino" pitchFamily="18" charset="0"/>
              </a:rPr>
              <a:t>M</a:t>
            </a:r>
          </a:p>
        </p:txBody>
      </p:sp>
      <p:sp>
        <p:nvSpPr>
          <p:cNvPr id="28746" name="AutoShape 74"/>
          <p:cNvSpPr>
            <a:spLocks noChangeArrowheads="1"/>
          </p:cNvSpPr>
          <p:nvPr/>
        </p:nvSpPr>
        <p:spPr bwMode="auto">
          <a:xfrm rot="10800000">
            <a:off x="3282553" y="2708594"/>
            <a:ext cx="342900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773" y="1237885"/>
            <a:ext cx="2396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Row*</a:t>
            </a:r>
            <a:r>
              <a:rPr lang="en-US" sz="1350" dirty="0" err="1"/>
              <a:t>Width+Col</a:t>
            </a:r>
            <a:r>
              <a:rPr lang="en-US" sz="1350" dirty="0"/>
              <a:t> = 2*4+1 = 9 </a:t>
            </a:r>
          </a:p>
        </p:txBody>
      </p: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7108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0537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13966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17395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20824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24253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27682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31111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34540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37969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41398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44827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1396603" y="1470083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2</a:t>
            </a: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1053703" y="1470083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1</a:t>
            </a: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710803" y="1470083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0</a:t>
            </a:r>
          </a:p>
        </p:txBody>
      </p:sp>
      <p:sp>
        <p:nvSpPr>
          <p:cNvPr id="93" name="Rectangle 34"/>
          <p:cNvSpPr>
            <a:spLocks noChangeArrowheads="1"/>
          </p:cNvSpPr>
          <p:nvPr/>
        </p:nvSpPr>
        <p:spPr bwMode="auto">
          <a:xfrm>
            <a:off x="1739503" y="1470083"/>
            <a:ext cx="342900" cy="2571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latin typeface="Palatino" pitchFamily="18" charset="0"/>
              </a:rPr>
              <a:t>M</a:t>
            </a:r>
            <a:r>
              <a:rPr lang="en-US" sz="1200" baseline="-25000" dirty="0">
                <a:latin typeface="Palatino" pitchFamily="18" charset="0"/>
              </a:rPr>
              <a:t>3</a:t>
            </a:r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2425303" y="1470083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5</a:t>
            </a: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2082403" y="1470083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4</a:t>
            </a:r>
          </a:p>
        </p:txBody>
      </p:sp>
      <p:sp>
        <p:nvSpPr>
          <p:cNvPr id="96" name="Rectangle 37"/>
          <p:cNvSpPr>
            <a:spLocks noChangeArrowheads="1"/>
          </p:cNvSpPr>
          <p:nvPr/>
        </p:nvSpPr>
        <p:spPr bwMode="auto">
          <a:xfrm>
            <a:off x="2768203" y="1470083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6</a:t>
            </a:r>
          </a:p>
        </p:txBody>
      </p:sp>
      <p:sp>
        <p:nvSpPr>
          <p:cNvPr id="97" name="Rectangle 38"/>
          <p:cNvSpPr>
            <a:spLocks noChangeArrowheads="1"/>
          </p:cNvSpPr>
          <p:nvPr/>
        </p:nvSpPr>
        <p:spPr bwMode="auto">
          <a:xfrm>
            <a:off x="3111103" y="1470083"/>
            <a:ext cx="342900" cy="257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7</a:t>
            </a:r>
          </a:p>
        </p:txBody>
      </p:sp>
      <p:sp>
        <p:nvSpPr>
          <p:cNvPr id="98" name="Rectangle 39"/>
          <p:cNvSpPr>
            <a:spLocks noChangeArrowheads="1"/>
          </p:cNvSpPr>
          <p:nvPr/>
        </p:nvSpPr>
        <p:spPr bwMode="auto">
          <a:xfrm>
            <a:off x="3796903" y="1470083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9</a:t>
            </a:r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3454003" y="1470083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8</a:t>
            </a: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auto">
          <a:xfrm>
            <a:off x="4139803" y="1470083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10</a:t>
            </a: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4482703" y="1470083"/>
            <a:ext cx="342900" cy="2571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11</a:t>
            </a:r>
          </a:p>
        </p:txBody>
      </p:sp>
      <p:sp>
        <p:nvSpPr>
          <p:cNvPr id="102" name="Rectangle 59"/>
          <p:cNvSpPr>
            <a:spLocks noChangeArrowheads="1"/>
          </p:cNvSpPr>
          <p:nvPr/>
        </p:nvSpPr>
        <p:spPr bwMode="auto">
          <a:xfrm>
            <a:off x="48256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51685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4" name="Rectangle 61"/>
          <p:cNvSpPr>
            <a:spLocks noChangeArrowheads="1"/>
          </p:cNvSpPr>
          <p:nvPr/>
        </p:nvSpPr>
        <p:spPr bwMode="auto">
          <a:xfrm>
            <a:off x="55114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5" name="Rectangle 62"/>
          <p:cNvSpPr>
            <a:spLocks noChangeArrowheads="1"/>
          </p:cNvSpPr>
          <p:nvPr/>
        </p:nvSpPr>
        <p:spPr bwMode="auto">
          <a:xfrm>
            <a:off x="58543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6" name="Rectangle 63"/>
          <p:cNvSpPr>
            <a:spLocks noChangeArrowheads="1"/>
          </p:cNvSpPr>
          <p:nvPr/>
        </p:nvSpPr>
        <p:spPr bwMode="auto">
          <a:xfrm>
            <a:off x="48256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7" name="Rectangle 64"/>
          <p:cNvSpPr>
            <a:spLocks noChangeArrowheads="1"/>
          </p:cNvSpPr>
          <p:nvPr/>
        </p:nvSpPr>
        <p:spPr bwMode="auto">
          <a:xfrm>
            <a:off x="51685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8" name="Rectangle 65"/>
          <p:cNvSpPr>
            <a:spLocks noChangeArrowheads="1"/>
          </p:cNvSpPr>
          <p:nvPr/>
        </p:nvSpPr>
        <p:spPr bwMode="auto">
          <a:xfrm>
            <a:off x="55114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9" name="Rectangle 66"/>
          <p:cNvSpPr>
            <a:spLocks noChangeArrowheads="1"/>
          </p:cNvSpPr>
          <p:nvPr/>
        </p:nvSpPr>
        <p:spPr bwMode="auto">
          <a:xfrm>
            <a:off x="5854303" y="1470083"/>
            <a:ext cx="3429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10" name="Rectangle 67"/>
          <p:cNvSpPr>
            <a:spLocks noChangeArrowheads="1"/>
          </p:cNvSpPr>
          <p:nvPr/>
        </p:nvSpPr>
        <p:spPr bwMode="auto">
          <a:xfrm>
            <a:off x="5168503" y="1470083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13</a:t>
            </a:r>
          </a:p>
        </p:txBody>
      </p:sp>
      <p:sp>
        <p:nvSpPr>
          <p:cNvPr id="111" name="Rectangle 68"/>
          <p:cNvSpPr>
            <a:spLocks noChangeArrowheads="1"/>
          </p:cNvSpPr>
          <p:nvPr/>
        </p:nvSpPr>
        <p:spPr bwMode="auto">
          <a:xfrm>
            <a:off x="4825603" y="1470083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12</a:t>
            </a:r>
          </a:p>
        </p:txBody>
      </p:sp>
      <p:sp>
        <p:nvSpPr>
          <p:cNvPr id="112" name="Rectangle 69"/>
          <p:cNvSpPr>
            <a:spLocks noChangeArrowheads="1"/>
          </p:cNvSpPr>
          <p:nvPr/>
        </p:nvSpPr>
        <p:spPr bwMode="auto">
          <a:xfrm>
            <a:off x="5511403" y="1470083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14</a:t>
            </a:r>
          </a:p>
        </p:txBody>
      </p:sp>
      <p:sp>
        <p:nvSpPr>
          <p:cNvPr id="113" name="Rectangle 70"/>
          <p:cNvSpPr>
            <a:spLocks noChangeArrowheads="1"/>
          </p:cNvSpPr>
          <p:nvPr/>
        </p:nvSpPr>
        <p:spPr bwMode="auto">
          <a:xfrm>
            <a:off x="5854303" y="1470083"/>
            <a:ext cx="342900" cy="2571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200" baseline="-25000" dirty="0">
                <a:solidFill>
                  <a:schemeClr val="bg1"/>
                </a:solidFill>
                <a:latin typeface="Palatino" pitchFamily="18" charset="0"/>
              </a:rPr>
              <a:t>15</a:t>
            </a:r>
          </a:p>
        </p:txBody>
      </p:sp>
      <p:sp>
        <p:nvSpPr>
          <p:cNvPr id="114" name="AutoShape 74"/>
          <p:cNvSpPr>
            <a:spLocks noChangeArrowheads="1"/>
          </p:cNvSpPr>
          <p:nvPr/>
        </p:nvSpPr>
        <p:spPr bwMode="auto">
          <a:xfrm rot="10800000">
            <a:off x="3270647" y="1927490"/>
            <a:ext cx="342900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15" name="Line 71"/>
          <p:cNvSpPr>
            <a:spLocks noChangeShapeType="1"/>
          </p:cNvSpPr>
          <p:nvPr/>
        </p:nvSpPr>
        <p:spPr bwMode="auto">
          <a:xfrm>
            <a:off x="716755" y="1231661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16" name="Text Box 72"/>
          <p:cNvSpPr txBox="1">
            <a:spLocks noChangeArrowheads="1"/>
          </p:cNvSpPr>
          <p:nvPr/>
        </p:nvSpPr>
        <p:spPr bwMode="auto">
          <a:xfrm>
            <a:off x="533400" y="955734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Palatino" pitchFamily="18" charset="0"/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Row-Major Layout in C/C++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6886" y="1319713"/>
            <a:ext cx="349827" cy="1387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2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032"/>
    </mc:Choice>
    <mc:Fallback xmlns="">
      <p:transition advTm="1990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  <p:bldP spid="28713" grpId="0" animBg="1"/>
      <p:bldP spid="28714" grpId="0" animBg="1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 animBg="1"/>
      <p:bldP spid="28741" grpId="0" animBg="1"/>
      <p:bldP spid="28742" grpId="0" animBg="1"/>
      <p:bldP spid="28743" grpId="0" animBg="1"/>
      <p:bldP spid="28744" grpId="0"/>
      <p:bldP spid="28746" grpId="0" animBg="1"/>
      <p:bldP spid="4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3043162" algn="l"/>
              </a:tabLst>
            </a:pPr>
            <a:r>
              <a:rPr lang="en-US" dirty="0">
                <a:solidFill>
                  <a:schemeClr val="tx1"/>
                </a:solidFill>
              </a:rPr>
              <a:t>Source Code of a </a:t>
            </a:r>
            <a:r>
              <a:rPr lang="en-US" dirty="0" err="1">
                <a:solidFill>
                  <a:schemeClr val="tx1"/>
                </a:solidFill>
              </a:rPr>
              <a:t>PictureKernel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4914900" cy="2628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" sz="105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PictureKernel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(float*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, float*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height,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en" sz="105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// Calculate the row # of the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element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blockDim.y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" sz="105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// Calculate the column # of the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element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" sz="105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// each thread computes one element of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if in range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if ((Row &lt; height) &amp;&amp; (Col &lt; width)) {</a:t>
            </a:r>
          </a:p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[Row*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] = 2.0*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[Row*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" sz="105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" sz="105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3150" y="3771900"/>
            <a:ext cx="25042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Scale every pixel value by 2.0</a:t>
            </a:r>
          </a:p>
        </p:txBody>
      </p:sp>
    </p:spTree>
    <p:extLst>
      <p:ext uri="{BB962C8B-B14F-4D97-AF65-F5344CB8AC3E}">
        <p14:creationId xmlns:p14="http://schemas.microsoft.com/office/powerpoint/2010/main" val="28933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5693"/>
    </mc:Choice>
    <mc:Fallback xmlns="">
      <p:transition advTm="20569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Host Code for Launching </a:t>
            </a:r>
            <a:r>
              <a:rPr lang="en-US" dirty="0" err="1">
                <a:solidFill>
                  <a:schemeClr val="tx1"/>
                </a:solidFill>
              </a:rPr>
              <a:t>PictureKernel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9878" y="1276350"/>
                <a:ext cx="6217920" cy="35571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// assume that the picture is m</a:t>
                </a:r>
                <a14:m>
                  <m:oMath xmlns:m="http://schemas.openxmlformats.org/officeDocument/2006/math" xmlns=""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n, </a:t>
                </a:r>
              </a:p>
              <a:p>
                <a:pPr marL="0" indent="0">
                  <a:buNone/>
                </a:pPr>
                <a:r>
                  <a:rPr lang="en-US" dirty="0"/>
                  <a:t>// m pixels in y dimension and n pixels in x dimension</a:t>
                </a:r>
              </a:p>
              <a:p>
                <a:pPr marL="0" indent="0">
                  <a:buNone/>
                </a:pPr>
                <a:r>
                  <a:rPr lang="en-US" dirty="0"/>
                  <a:t>// input </a:t>
                </a:r>
                <a:r>
                  <a:rPr lang="en-US" dirty="0" err="1"/>
                  <a:t>d_Pin</a:t>
                </a:r>
                <a:r>
                  <a:rPr lang="en-US" dirty="0"/>
                  <a:t> has been allocated on and copied to device</a:t>
                </a:r>
              </a:p>
              <a:p>
                <a:pPr marL="0" indent="0">
                  <a:buNone/>
                </a:pPr>
                <a:r>
                  <a:rPr lang="en-US" dirty="0"/>
                  <a:t>// output </a:t>
                </a:r>
                <a:r>
                  <a:rPr lang="en-US" dirty="0" err="1"/>
                  <a:t>d_Pout</a:t>
                </a:r>
                <a:r>
                  <a:rPr lang="en-US" dirty="0"/>
                  <a:t> has been allocated on device</a:t>
                </a:r>
              </a:p>
              <a:p>
                <a:pPr marL="0" indent="0">
                  <a:buNone/>
                </a:pPr>
                <a:r>
                  <a:rPr lang="en-US" b="1" dirty="0"/>
                  <a:t>…</a:t>
                </a:r>
              </a:p>
              <a:p>
                <a:pPr marL="0" indent="0">
                  <a:buNone/>
                </a:pPr>
                <a:r>
                  <a:rPr lang="en-US" dirty="0"/>
                  <a:t>dim3 </a:t>
                </a:r>
                <a:r>
                  <a:rPr lang="en-US" dirty="0" err="1"/>
                  <a:t>DimGrid</a:t>
                </a:r>
                <a:r>
                  <a:rPr lang="en-US" dirty="0"/>
                  <a:t>((n-1)/16 + 1, (m-1)/16+1, 1);</a:t>
                </a:r>
              </a:p>
              <a:p>
                <a:pPr marL="0" indent="0">
                  <a:buNone/>
                </a:pPr>
                <a:r>
                  <a:rPr lang="en-US" dirty="0"/>
                  <a:t>dim3 </a:t>
                </a:r>
                <a:r>
                  <a:rPr lang="en-US" dirty="0" err="1"/>
                  <a:t>DimBlock</a:t>
                </a:r>
                <a:r>
                  <a:rPr lang="en-US" dirty="0"/>
                  <a:t>(16, 16, 1);</a:t>
                </a:r>
              </a:p>
              <a:p>
                <a:pPr marL="0" indent="0">
                  <a:buNone/>
                </a:pPr>
                <a:r>
                  <a:rPr lang="en-US" dirty="0" err="1"/>
                  <a:t>PictureKernel</a:t>
                </a:r>
                <a:r>
                  <a:rPr lang="en-US" dirty="0"/>
                  <a:t>&lt;&lt;&lt;</a:t>
                </a:r>
                <a:r>
                  <a:rPr lang="en-US" dirty="0" err="1"/>
                  <a:t>DimGrid,DimBlock</a:t>
                </a:r>
                <a:r>
                  <a:rPr lang="en-US" dirty="0"/>
                  <a:t>&gt;&gt;&gt;(</a:t>
                </a:r>
                <a:r>
                  <a:rPr lang="en-US" dirty="0" err="1"/>
                  <a:t>d_Pin</a:t>
                </a:r>
                <a:r>
                  <a:rPr lang="en-US" dirty="0"/>
                  <a:t>, </a:t>
                </a:r>
                <a:r>
                  <a:rPr lang="en-US" dirty="0" err="1"/>
                  <a:t>d_Pout</a:t>
                </a:r>
                <a:r>
                  <a:rPr lang="en-US" dirty="0"/>
                  <a:t>, m, n);</a:t>
                </a:r>
              </a:p>
              <a:p>
                <a:pPr marL="0" indent="0">
                  <a:buNone/>
                </a:pPr>
                <a:r>
                  <a:rPr lang="en-US" b="1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878" y="1276350"/>
                <a:ext cx="6217920" cy="3557195"/>
              </a:xfrm>
              <a:blipFill rotWithShape="0">
                <a:blip r:embed="rId3"/>
                <a:stretch>
                  <a:fillRect l="-392" t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5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543"/>
    </mc:Choice>
    <mc:Fallback xmlns="">
      <p:transition advTm="14654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300" dirty="0">
                    <a:solidFill>
                      <a:schemeClr val="tx1"/>
                    </a:solidFill>
                  </a:rPr>
                  <a:t>Covering a 62</a:t>
                </a:r>
                <a14:m>
                  <m:oMath xmlns:m="http://schemas.openxmlformats.org/officeDocument/2006/math" xmlns="">
                    <m:r>
                      <a:rPr lang="en-US" sz="2300" dirty="0">
                        <a:solidFill>
                          <a:schemeClr val="tx1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76 Picture with 16</a:t>
                </a:r>
                <a14:m>
                  <m:oMath xmlns:m="http://schemas.openxmlformats.org/officeDocument/2006/math" xmlns="">
                    <m:r>
                      <a:rPr lang="en-US" sz="2300" dirty="0">
                        <a:solidFill>
                          <a:schemeClr val="tx1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16 Blocks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69" t="-11268" b="-1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 rotWithShape="1">
          <a:blip r:embed="rId3"/>
          <a:srcRect t="8336" r="13196" b="19736"/>
          <a:stretch/>
        </p:blipFill>
        <p:spPr>
          <a:xfrm>
            <a:off x="609600" y="1143000"/>
            <a:ext cx="555498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0" y="3771900"/>
            <a:ext cx="49936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 all threads in a Block will follow the same control flow path.</a:t>
            </a:r>
          </a:p>
        </p:txBody>
      </p:sp>
    </p:spTree>
    <p:extLst>
      <p:ext uri="{BB962C8B-B14F-4D97-AF65-F5344CB8AC3E}">
        <p14:creationId xmlns:p14="http://schemas.microsoft.com/office/powerpoint/2010/main" val="29212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363"/>
    </mc:Choice>
    <mc:Fallback xmlns="">
      <p:transition advTm="1933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2300" dirty="0"/>
              <a:t>Applications Use Both CPU and GPU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258888"/>
            <a:ext cx="3055938" cy="2227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/>
              <a:t>CPUs for sequential parts where latency matters</a:t>
            </a:r>
          </a:p>
          <a:p>
            <a:pPr lvl="1" eaLnBrk="1" hangingPunct="1"/>
            <a:r>
              <a:rPr lang="en-US" sz="1500" dirty="0"/>
              <a:t>CPUs can be 10X+ faster than GPUs for sequential code</a:t>
            </a:r>
          </a:p>
          <a:p>
            <a:pPr lvl="1" eaLnBrk="1" hangingPunct="1"/>
            <a:endParaRPr lang="en-US" dirty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4294967295"/>
          </p:nvPr>
        </p:nvSpPr>
        <p:spPr>
          <a:xfrm>
            <a:off x="3529180" y="1258888"/>
            <a:ext cx="3057525" cy="22272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/>
              <a:t>GPUs for parallel parts where throughput wins</a:t>
            </a:r>
          </a:p>
          <a:p>
            <a:pPr lvl="1" eaLnBrk="1" hangingPunct="1"/>
            <a:r>
              <a:rPr lang="en-US" sz="1500" dirty="0"/>
              <a:t>GPUs can be 10X+ faster than CPUs for parallel code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29250" y="4157663"/>
            <a:ext cx="142875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43BC92-BD9D-485A-8ABA-79F0D1C9A8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27">
        <p:fade/>
      </p:transition>
    </mc:Choice>
    <mc:Fallback xmlns="">
      <p:transition spd="med" advTm="6392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 learn the main venues and developer resources for GPU computing </a:t>
            </a:r>
          </a:p>
          <a:p>
            <a:pPr lvl="1"/>
            <a:r>
              <a:rPr lang="en-US" sz="1667" dirty="0"/>
              <a:t>Where </a:t>
            </a:r>
            <a:r>
              <a:rPr lang="en-US" sz="1667"/>
              <a:t>CUDA C fits </a:t>
            </a:r>
            <a:r>
              <a:rPr lang="en-US" sz="1667" dirty="0"/>
              <a:t>in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27540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9">
        <p:fade/>
      </p:transition>
    </mc:Choice>
    <mc:Fallback xmlns="">
      <p:transition spd="med" advTm="1314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1469" y="289561"/>
            <a:ext cx="5632132" cy="523220"/>
          </a:xfrm>
        </p:spPr>
        <p:txBody>
          <a:bodyPr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Ways to Accelerate Applications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6960" y="1676105"/>
            <a:ext cx="5867400" cy="520601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  <a:lumOff val="25000"/>
                  <a:shade val="30000"/>
                  <a:satMod val="115000"/>
                  <a:alpha val="36000"/>
                </a:schemeClr>
              </a:gs>
              <a:gs pos="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8900000" scaled="1"/>
          </a:gra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1" tIns="28570" rIns="57141" bIns="28570" anchor="ctr"/>
          <a:lstStyle/>
          <a:p>
            <a:pPr algn="ctr">
              <a:defRPr/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6960" y="2357441"/>
            <a:ext cx="1734740" cy="1041202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1" tIns="28570" rIns="57141" bIns="28570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11468" y="3573352"/>
            <a:ext cx="1836510" cy="55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1" tIns="28570" rIns="57141" bIns="2857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Easy to use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Most Performance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93648" y="2336010"/>
            <a:ext cx="2018110" cy="1041202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1" tIns="28570" rIns="57141" bIns="2857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Languages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27086" y="3573353"/>
            <a:ext cx="1984671" cy="55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3" tIns="28571" rIns="57143" bIns="28571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Most Performance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Most Flexibility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6385" y="3573350"/>
            <a:ext cx="1742294" cy="55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3" tIns="28571" rIns="57143" bIns="28571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Easy to use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itchFamily="34" charset="0"/>
              </a:rPr>
              <a:t>Portable code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37029" y="2357440"/>
            <a:ext cx="1771650" cy="1041202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73B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143" tIns="28571" rIns="57143" bIns="28571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Directives</a:t>
            </a:r>
          </a:p>
        </p:txBody>
      </p:sp>
    </p:spTree>
    <p:extLst>
      <p:ext uri="{BB962C8B-B14F-4D97-AF65-F5344CB8AC3E}">
        <p14:creationId xmlns:p14="http://schemas.microsoft.com/office/powerpoint/2010/main" val="30552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376">
        <p:fade/>
      </p:transition>
    </mc:Choice>
    <mc:Fallback xmlns="">
      <p:transition spd="med" advTm="11837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11468" y="289561"/>
            <a:ext cx="6235065" cy="99257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Libraries: Easy, High-Quality Acceleration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319878" y="971550"/>
            <a:ext cx="6217920" cy="3861995"/>
          </a:xfrm>
        </p:spPr>
        <p:txBody>
          <a:bodyPr/>
          <a:lstStyle>
            <a:defPPr marL="344160" marR="0" lvl="0" indent="-34416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None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4160" marR="0" lvl="0" indent="-34416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Blip>
                <a:blip r:embed="rId3"/>
              </a:buBlip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914400" marR="0" lvl="1" indent="-34308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SzPts val="2057"/>
              <a:buBlip>
                <a:blip r:embed="rId3"/>
              </a:buBlip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371600" marR="0" lvl="2" indent="-282600" algn="l" rtl="0" hangingPunct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SzPts val="2470"/>
              <a:buBlip>
                <a:blip r:embed="rId3"/>
              </a:buBlip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774800" marR="0" lvl="3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3640" algn="l"/>
                <a:tab pos="968040" algn="l"/>
                <a:tab pos="1882440" algn="l"/>
                <a:tab pos="2796840" algn="l"/>
                <a:tab pos="3711240" algn="l"/>
                <a:tab pos="4625640" algn="l"/>
                <a:tab pos="5540040" algn="l"/>
                <a:tab pos="6454439" algn="l"/>
                <a:tab pos="7368839" algn="l"/>
                <a:tab pos="8283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117520" marR="0" lvl="4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117520" marR="0" lvl="5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117520" marR="0" lvl="6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117520" marR="0" lvl="7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117520" marR="0" lvl="8" indent="-228600" algn="l" rtl="0" hangingPunct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5320" algn="l"/>
                <a:tab pos="1539720" algn="l"/>
                <a:tab pos="2454119" algn="l"/>
                <a:tab pos="3368520" algn="l"/>
                <a:tab pos="4282920" algn="l"/>
                <a:tab pos="5197320" algn="l"/>
                <a:tab pos="6111720" algn="l"/>
                <a:tab pos="7026120" algn="l"/>
                <a:tab pos="7940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endParaRPr lang="en-US" sz="1438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Ease of use: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Using libraries enables GPU acceleration without in-depth knowledge of GPU programming</a:t>
            </a:r>
          </a:p>
          <a:p>
            <a:pPr lvl="0"/>
            <a:endParaRPr lang="en-US" sz="800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“Drop-in”: 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Many GPU-accelerated libraries follow standard APIs, thus enabling acceleration with minimal code changes</a:t>
            </a:r>
          </a:p>
          <a:p>
            <a:pPr lvl="1"/>
            <a:endParaRPr lang="en-US" sz="800" dirty="0">
              <a:solidFill>
                <a:schemeClr val="tx1"/>
              </a:solidFill>
              <a:latin typeface="" pitchFamily="16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rPr>
              <a:t>Quality:</a:t>
            </a:r>
            <a:r>
              <a:rPr lang="en-US" sz="1800" dirty="0">
                <a:solidFill>
                  <a:schemeClr val="tx1"/>
                </a:solidFill>
                <a:latin typeface="" pitchFamily="16"/>
                <a:ea typeface="+mj-ea"/>
                <a:cs typeface="+mj-cs"/>
              </a:rPr>
              <a:t>  </a:t>
            </a: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Libraries offer high-quality implementations of functions encountered in a broad range of applications </a:t>
            </a:r>
          </a:p>
          <a:p>
            <a:pPr marL="0" lvl="0" indent="0">
              <a:buNone/>
            </a:pPr>
            <a:r>
              <a:rPr lang="en-US" sz="1400" b="0" dirty="0">
                <a:solidFill>
                  <a:schemeClr val="tx1"/>
                </a:solidFill>
                <a:latin typeface="" pitchFamily="16"/>
              </a:rPr>
              <a:t>				</a:t>
            </a:r>
            <a:endParaRPr lang="en-US" sz="1400" dirty="0">
              <a:solidFill>
                <a:schemeClr val="tx1"/>
              </a:solidFill>
              <a:latin typeface="" pitchFamily="16"/>
            </a:endParaRPr>
          </a:p>
          <a:p>
            <a:pPr marL="0" indent="0">
              <a:buNone/>
            </a:pPr>
            <a:endParaRPr lang="en-US" sz="1438" dirty="0">
              <a:solidFill>
                <a:schemeClr val="tx1"/>
              </a:solidFill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6003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05"/>
    </mc:Choice>
    <mc:Fallback xmlns="">
      <p:transition spd="slow" advTm="553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649" y="206375"/>
            <a:ext cx="5752703" cy="480131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 Accelerated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112" y="1197877"/>
            <a:ext cx="14243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rebuchet MS"/>
                <a:cs typeface="Trebuchet MS"/>
              </a:rPr>
              <a:t>Linear Algebra</a:t>
            </a:r>
          </a:p>
          <a:p>
            <a:r>
              <a:rPr lang="en-US" sz="1125" dirty="0">
                <a:latin typeface="Trebuchet MS"/>
                <a:cs typeface="Trebuchet MS"/>
              </a:rPr>
              <a:t>FFT, BLAS, </a:t>
            </a:r>
          </a:p>
          <a:p>
            <a:r>
              <a:rPr lang="en-US" sz="1125" dirty="0">
                <a:latin typeface="Trebuchet MS"/>
                <a:cs typeface="Trebuchet MS"/>
              </a:rPr>
              <a:t>SPARSE, Matrix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283" y="1210745"/>
            <a:ext cx="1007061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88" y="1210171"/>
            <a:ext cx="892969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" name="Picture 8" descr="http://developer.nvidia.com/sites/default/files/imagecache/250-250/akamai/cuda/images/HPC_SDK_220x1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8573" y="1209999"/>
            <a:ext cx="1005839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23" y="1211914"/>
            <a:ext cx="104775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180" y="1970452"/>
            <a:ext cx="1007645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18" y="1969520"/>
            <a:ext cx="890439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46" y="1972412"/>
            <a:ext cx="929355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354287" y="2012553"/>
            <a:ext cx="1731564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rebuchet MS"/>
                <a:cs typeface="Trebuchet MS"/>
              </a:rPr>
              <a:t>Numerical &amp; Math</a:t>
            </a:r>
          </a:p>
          <a:p>
            <a:r>
              <a:rPr lang="en-US" sz="1125" dirty="0">
                <a:latin typeface="Trebuchet MS"/>
                <a:cs typeface="Trebuchet MS"/>
              </a:rPr>
              <a:t>RAND, Statistics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602" y="1970887"/>
            <a:ext cx="1022449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240" y="2710015"/>
            <a:ext cx="100584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09" y="2715263"/>
            <a:ext cx="100584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001" y="2710016"/>
            <a:ext cx="100584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349297" y="2741051"/>
            <a:ext cx="1640770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rebuchet MS"/>
                <a:cs typeface="Trebuchet MS"/>
              </a:rPr>
              <a:t>Data Struct. &amp; AI</a:t>
            </a:r>
          </a:p>
          <a:p>
            <a:r>
              <a:rPr lang="en-US" sz="1125" dirty="0">
                <a:latin typeface="Trebuchet MS"/>
                <a:cs typeface="Trebuchet MS"/>
              </a:rPr>
              <a:t>Sort, Scan, Zero Sum</a:t>
            </a:r>
          </a:p>
        </p:txBody>
      </p:sp>
      <p:pic>
        <p:nvPicPr>
          <p:cNvPr id="62" name="Picture 61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160" y="3417424"/>
            <a:ext cx="98298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3" name="Picture 62"/>
          <p:cNvPicPr>
            <a:picLocks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41" r="46970"/>
          <a:stretch/>
        </p:blipFill>
        <p:spPr>
          <a:xfrm>
            <a:off x="3124200" y="3409950"/>
            <a:ext cx="533400" cy="58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923" y="3422807"/>
            <a:ext cx="1022684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25" name="TextBox 1024"/>
          <p:cNvSpPr txBox="1"/>
          <p:nvPr/>
        </p:nvSpPr>
        <p:spPr>
          <a:xfrm>
            <a:off x="363229" y="3500828"/>
            <a:ext cx="1635704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rebuchet MS"/>
                <a:cs typeface="Trebuchet MS"/>
              </a:rPr>
              <a:t>Visual Processing</a:t>
            </a:r>
          </a:p>
          <a:p>
            <a:r>
              <a:rPr lang="en-US" sz="1125" dirty="0">
                <a:latin typeface="Trebuchet MS"/>
                <a:cs typeface="Trebuchet MS"/>
              </a:rPr>
              <a:t>Image &amp; Video</a:t>
            </a:r>
          </a:p>
        </p:txBody>
      </p:sp>
      <p:cxnSp>
        <p:nvCxnSpPr>
          <p:cNvPr id="1028" name="Straight Connector 1027"/>
          <p:cNvCxnSpPr/>
          <p:nvPr/>
        </p:nvCxnSpPr>
        <p:spPr>
          <a:xfrm>
            <a:off x="88076" y="1885950"/>
            <a:ext cx="6694989" cy="0"/>
          </a:xfrm>
          <a:prstGeom prst="line">
            <a:avLst/>
          </a:prstGeom>
          <a:ln w="3175" cmpd="sng"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  <a:gs pos="50000">
                  <a:srgbClr val="FFFFFF"/>
                </a:gs>
              </a:gsLst>
              <a:lin ang="0" scaled="1"/>
              <a:tileRect/>
            </a:gra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085" y="2573553"/>
            <a:ext cx="6694989" cy="0"/>
          </a:xfrm>
          <a:prstGeom prst="line">
            <a:avLst/>
          </a:prstGeom>
          <a:ln w="3175" cmpd="sng"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  <a:gs pos="50000">
                  <a:srgbClr val="FFFFFF"/>
                </a:gs>
              </a:gsLst>
              <a:lin ang="0" scaled="1"/>
              <a:tileRect/>
            </a:gra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3085" y="3361958"/>
            <a:ext cx="6694989" cy="0"/>
          </a:xfrm>
          <a:prstGeom prst="line">
            <a:avLst/>
          </a:prstGeom>
          <a:ln w="3175" cmpd="sng"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  <a:gs pos="50000">
                  <a:srgbClr val="FFFFFF"/>
                </a:gs>
              </a:gsLst>
              <a:lin ang="0" scaled="1"/>
              <a:tileRect/>
            </a:gra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89093" y="1268739"/>
            <a:ext cx="1001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Trebuchet MS"/>
                <a:cs typeface="Trebuchet MS"/>
              </a:rPr>
              <a:t>NVIDIA</a:t>
            </a:r>
          </a:p>
          <a:p>
            <a:r>
              <a:rPr lang="en-US" sz="750" b="1" dirty="0">
                <a:latin typeface="Trebuchet MS"/>
                <a:cs typeface="Trebuchet MS"/>
              </a:rPr>
              <a:t>cuFFT, </a:t>
            </a:r>
          </a:p>
          <a:p>
            <a:r>
              <a:rPr lang="en-US" sz="750" b="1" dirty="0">
                <a:latin typeface="Trebuchet MS"/>
                <a:cs typeface="Trebuchet MS"/>
              </a:rPr>
              <a:t>cuBLAS, </a:t>
            </a:r>
          </a:p>
          <a:p>
            <a:r>
              <a:rPr lang="en-US" sz="750" b="1" dirty="0">
                <a:latin typeface="Trebuchet MS"/>
                <a:cs typeface="Trebuchet MS"/>
              </a:rPr>
              <a:t>cuSPARSE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8584" y="2038350"/>
            <a:ext cx="5379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Trebuchet MS"/>
                <a:cs typeface="Trebuchet MS"/>
              </a:rPr>
              <a:t>NVIDIA</a:t>
            </a:r>
          </a:p>
          <a:p>
            <a:r>
              <a:rPr lang="en-US" sz="750" b="1" dirty="0">
                <a:latin typeface="Trebuchet MS"/>
                <a:cs typeface="Trebuchet MS"/>
              </a:rPr>
              <a:t>Math Lib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85632" y="2038350"/>
            <a:ext cx="832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Trebuchet MS"/>
                <a:cs typeface="Trebuchet MS"/>
              </a:rPr>
              <a:t>NVIDIA cuRAND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28989" y="3692838"/>
            <a:ext cx="537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Trebuchet MS"/>
                <a:cs typeface="Trebuchet MS"/>
              </a:rPr>
              <a:t>NVIDIA</a:t>
            </a:r>
          </a:p>
          <a:p>
            <a:r>
              <a:rPr lang="en-US" sz="750" b="1" dirty="0">
                <a:latin typeface="Trebuchet MS"/>
                <a:cs typeface="Trebuchet MS"/>
              </a:rPr>
              <a:t>NPP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4400" y="3486150"/>
            <a:ext cx="55196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b="1" dirty="0">
                <a:latin typeface="Trebuchet MS"/>
                <a:cs typeface="Trebuchet MS"/>
              </a:rPr>
              <a:t>NVIDIA</a:t>
            </a:r>
          </a:p>
          <a:p>
            <a:pPr algn="r"/>
            <a:r>
              <a:rPr lang="en-US" sz="750" b="1" dirty="0">
                <a:latin typeface="Trebuchet MS"/>
                <a:cs typeface="Trebuchet MS"/>
              </a:rPr>
              <a:t>Video Encode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8167" y="2800350"/>
            <a:ext cx="6914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Trebuchet MS"/>
                <a:cs typeface="Trebuchet MS"/>
              </a:rPr>
              <a:t>GPU AI – Board Games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6923" y="2800350"/>
            <a:ext cx="69145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Trebuchet MS"/>
                <a:cs typeface="Trebuchet MS"/>
              </a:rPr>
              <a:t>GPU AI – Path Finding</a:t>
            </a:r>
          </a:p>
        </p:txBody>
      </p:sp>
    </p:spTree>
    <p:extLst>
      <p:ext uri="{BB962C8B-B14F-4D97-AF65-F5344CB8AC3E}">
        <p14:creationId xmlns:p14="http://schemas.microsoft.com/office/powerpoint/2010/main" val="2674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528">
        <p:fade/>
      </p:transition>
    </mc:Choice>
    <mc:Fallback xmlns="">
      <p:transition spd="med" advTm="13152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4.8|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8.5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11.5|90.2|72.9|33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13.4|0.5|9.4|9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8"/>
</p:tagLst>
</file>

<file path=ppt/theme/theme1.xml><?xml version="1.0" encoding="utf-8"?>
<a:theme xmlns:a="http://schemas.openxmlformats.org/drawingml/2006/main" name="1_Title &amp; Bullet ">
  <a:themeElements>
    <a:clrScheme name="NVIDIA + University of Illinois 2015 Template">
      <a:dk1>
        <a:srgbClr val="6F6F6F"/>
      </a:dk1>
      <a:lt1>
        <a:srgbClr val="FFFFFF"/>
      </a:lt1>
      <a:dk2>
        <a:srgbClr val="000000"/>
      </a:dk2>
      <a:lt2>
        <a:srgbClr val="333333"/>
      </a:lt2>
      <a:accent1>
        <a:srgbClr val="76B900"/>
      </a:accent1>
      <a:accent2>
        <a:srgbClr val="FA6300"/>
      </a:accent2>
      <a:accent3>
        <a:srgbClr val="007A43"/>
      </a:accent3>
      <a:accent4>
        <a:srgbClr val="2F426B"/>
      </a:accent4>
      <a:accent5>
        <a:srgbClr val="990366"/>
      </a:accent5>
      <a:accent6>
        <a:srgbClr val="006A9A"/>
      </a:accent6>
      <a:hlink>
        <a:srgbClr val="76B900"/>
      </a:hlink>
      <a:folHlink>
        <a:srgbClr val="00483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VIDIA_University_of_Illinois_Template_2015_4x3" id="{5C1E5DBF-147B-4C12-BA1C-1E216CC92BF8}" vid="{34A544E1-27AA-4307-BA49-86C7E39C24A4}"/>
    </a:ext>
  </a:extLst>
</a:theme>
</file>

<file path=ppt/theme/theme2.xml><?xml version="1.0" encoding="utf-8"?>
<a:theme xmlns:a="http://schemas.openxmlformats.org/drawingml/2006/main" name="UCRTemplate4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75B800"/>
      </a:accent1>
      <a:accent2>
        <a:srgbClr val="FA6200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956f548-e1c6-4bad-9b00-9434a603b471" xsi:nil="true"/>
    <Order0 xmlns="1956f548-e1c6-4bad-9b00-9434a603b471">2.21</Order0>
    <Test_x0020_Field xmlns="1956f548-e1c6-4bad-9b00-9434a603b471">Slides</Test_x0020_Field>
    <Chapter xmlns="1956f548-e1c6-4bad-9b00-9434a603b471" xsi:nil="true"/>
    <Kit_x0020_Version xmlns="1956f548-e1c6-4bad-9b00-9434a603b471">Eval Kit</Kit_x0020_Version>
    <Quizzes xmlns="1956f548-e1c6-4bad-9b00-9434a603b471">N/A</Quizzes>
    <Labs xmlns="1956f548-e1c6-4bad-9b00-9434a603b471">N/A</Labs>
    <Lectures xmlns="1956f548-e1c6-4bad-9b00-9434a603b471">N/A</Lectur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0370999F4D641B163DEC6FC797108" ma:contentTypeVersion="17" ma:contentTypeDescription="Create a new document." ma:contentTypeScope="" ma:versionID="7939aa0d029907ca2f60185f7fcbb4b3">
  <xsd:schema xmlns:xsd="http://www.w3.org/2001/XMLSchema" xmlns:xs="http://www.w3.org/2001/XMLSchema" xmlns:p="http://schemas.microsoft.com/office/2006/metadata/properties" xmlns:ns2="1956f548-e1c6-4bad-9b00-9434a603b471" targetNamespace="http://schemas.microsoft.com/office/2006/metadata/properties" ma:root="true" ma:fieldsID="f3011372e976e3b5ec1f02bb487973b2" ns2:_="">
    <xsd:import namespace="1956f548-e1c6-4bad-9b00-9434a603b471"/>
    <xsd:element name="properties">
      <xsd:complexType>
        <xsd:sequence>
          <xsd:element name="documentManagement">
            <xsd:complexType>
              <xsd:all>
                <xsd:element ref="ns2:Test_x0020_Field" minOccurs="0"/>
                <xsd:element ref="ns2:Order0" minOccurs="0"/>
                <xsd:element ref="ns2:Description0" minOccurs="0"/>
                <xsd:element ref="ns2:Chapter" minOccurs="0"/>
                <xsd:element ref="ns2:Lectures" minOccurs="0"/>
                <xsd:element ref="ns2:Labs" minOccurs="0"/>
                <xsd:element ref="ns2:Quizzes" minOccurs="0"/>
                <xsd:element ref="ns2:Kit_x0020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6f548-e1c6-4bad-9b00-9434a603b471" elementFormDefault="qualified">
    <xsd:import namespace="http://schemas.microsoft.com/office/2006/documentManagement/types"/>
    <xsd:import namespace="http://schemas.microsoft.com/office/infopath/2007/PartnerControls"/>
    <xsd:element name="Test_x0020_Field" ma:index="8" nillable="true" ma:displayName="Content Type" ma:default="Quiz Questions and Answers" ma:format="RadioButtons" ma:internalName="Test_x0020_Field">
      <xsd:simpleType>
        <xsd:restriction base="dms:Choice">
          <xsd:enumeration value="Quiz Questions and Answers"/>
          <xsd:enumeration value="Labs &amp; Solutions"/>
          <xsd:enumeration value="Slides"/>
          <xsd:enumeration value="Videos"/>
          <xsd:enumeration value="EBook Chapter"/>
          <xsd:enumeration value="Project"/>
          <xsd:enumeration value="Base Files"/>
          <xsd:enumeration value="Resource"/>
        </xsd:restriction>
      </xsd:simpleType>
    </xsd:element>
    <xsd:element name="Order0" ma:index="9" nillable="true" ma:displayName="Order" ma:decimals="3" ma:internalName="Order0" ma:percentage="FALSE">
      <xsd:simpleType>
        <xsd:restriction base="dms:Number"/>
      </xsd:simpleType>
    </xsd:element>
    <xsd:element name="Description0" ma:index="10" nillable="true" ma:displayName="Description" ma:internalName="Description0">
      <xsd:simpleType>
        <xsd:restriction base="dms:Text">
          <xsd:maxLength value="255"/>
        </xsd:restriction>
      </xsd:simpleType>
    </xsd:element>
    <xsd:element name="Chapter" ma:index="11" nillable="true" ma:displayName="Chapter" ma:internalName="Chapter">
      <xsd:simpleType>
        <xsd:restriction base="dms:Text">
          <xsd:maxLength value="255"/>
        </xsd:restriction>
      </xsd:simpleType>
    </xsd:element>
    <xsd:element name="Lectures" ma:index="12" nillable="true" ma:displayName="Lectures" ma:default="N/A" ma:format="Dropdown" ma:internalName="Lectures">
      <xsd:simpleType>
        <xsd:restriction base="dms:Choice">
          <xsd:enumeration value="N/A"/>
          <xsd:enumeration value="Non Existent"/>
          <xsd:enumeration value="Exists"/>
          <xsd:enumeration value="In Process"/>
          <xsd:enumeration value="Ready for Review"/>
          <xsd:enumeration value="Reviewed"/>
          <xsd:enumeration value="Final"/>
        </xsd:restriction>
      </xsd:simpleType>
    </xsd:element>
    <xsd:element name="Labs" ma:index="13" nillable="true" ma:displayName="Labs" ma:default="N/A" ma:format="Dropdown" ma:internalName="Labs">
      <xsd:simpleType>
        <xsd:restriction base="dms:Choice">
          <xsd:enumeration value="N/A"/>
          <xsd:enumeration value="Non Existent"/>
          <xsd:enumeration value="Exists"/>
          <xsd:enumeration value="In Process"/>
          <xsd:enumeration value="Ready for Review"/>
          <xsd:enumeration value="Reviewed"/>
          <xsd:enumeration value="Final"/>
        </xsd:restriction>
      </xsd:simpleType>
    </xsd:element>
    <xsd:element name="Quizzes" ma:index="14" nillable="true" ma:displayName="Quizzes" ma:default="N/A" ma:format="Dropdown" ma:internalName="Quizzes">
      <xsd:simpleType>
        <xsd:restriction base="dms:Choice">
          <xsd:enumeration value="N/A"/>
          <xsd:enumeration value="Non Existent"/>
          <xsd:enumeration value="Exists"/>
          <xsd:enumeration value="In Process"/>
          <xsd:enumeration value="Ready for Review"/>
          <xsd:enumeration value="Reviewed"/>
          <xsd:enumeration value="Final"/>
        </xsd:restriction>
      </xsd:simpleType>
    </xsd:element>
    <xsd:element name="Kit_x0020_Version" ma:index="15" nillable="true" ma:displayName="Kit Version" ma:default="Eval Kit" ma:format="Dropdown" ma:internalName="Kit_x0020_Version">
      <xsd:simpleType>
        <xsd:restriction base="dms:Choice">
          <xsd:enumeration value="Eval Kit"/>
          <xsd:enumeration value="Release 1.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20434-1BE5-4570-A95A-4A40C8D27972}">
  <ds:schemaRefs>
    <ds:schemaRef ds:uri="http://schemas.microsoft.com/office/2006/metadata/properties"/>
    <ds:schemaRef ds:uri="http://schemas.microsoft.com/office/infopath/2007/PartnerControls"/>
    <ds:schemaRef ds:uri="1956f548-e1c6-4bad-9b00-9434a603b471"/>
  </ds:schemaRefs>
</ds:datastoreItem>
</file>

<file path=customXml/itemProps2.xml><?xml version="1.0" encoding="utf-8"?>
<ds:datastoreItem xmlns:ds="http://schemas.openxmlformats.org/officeDocument/2006/customXml" ds:itemID="{31DBF429-E0F9-41BB-9241-2A93F13AB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6f548-e1c6-4bad-9b00-9434a603b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6C44D1-C024-4547-BFB2-690FCD7BEB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8056</TotalTime>
  <Words>3413</Words>
  <Application>Microsoft Macintosh PowerPoint</Application>
  <PresentationFormat>Custom</PresentationFormat>
  <Paragraphs>744</Paragraphs>
  <Slides>45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1_Title &amp; Bullet </vt:lpstr>
      <vt:lpstr>UCRTemplate4</vt:lpstr>
      <vt:lpstr>Introduction to CUDA C</vt:lpstr>
      <vt:lpstr>CPU and GPU are designed very differently</vt:lpstr>
      <vt:lpstr>CPUs: Latency Oriented Design </vt:lpstr>
      <vt:lpstr>GPUs: Throughput Oriented Design</vt:lpstr>
      <vt:lpstr>Applications Use Both CPU and GPU </vt:lpstr>
      <vt:lpstr>Objective</vt:lpstr>
      <vt:lpstr>3 Ways to Accelerate Applications</vt:lpstr>
      <vt:lpstr>Libraries: Easy, High-Quality Acceleration</vt:lpstr>
      <vt:lpstr>GPU Accelerated Libraries</vt:lpstr>
      <vt:lpstr>Compiler Directives: Easy, Portable Acceleration</vt:lpstr>
      <vt:lpstr>OpenACC</vt:lpstr>
      <vt:lpstr>Programming Languages: Most Performance and Flexible Acceleration</vt:lpstr>
      <vt:lpstr>GPU Programming Languages </vt:lpstr>
      <vt:lpstr>CUDA - C</vt:lpstr>
      <vt:lpstr>Memory Allocation and Data Movement API Functions </vt:lpstr>
      <vt:lpstr>Data Parallelism - Vector Addition Example</vt:lpstr>
      <vt:lpstr>Vector Addition – Traditional C Code</vt:lpstr>
      <vt:lpstr>CUDA /OpenCL – Execution Model</vt:lpstr>
      <vt:lpstr>Heterogeneous Computing vecAdd CUDA Host Code</vt:lpstr>
      <vt:lpstr>Partial Overview of CUDA Memories</vt:lpstr>
      <vt:lpstr>CUDA Device Memory Management API functions</vt:lpstr>
      <vt:lpstr>Host-Device Data Transfer API functions</vt:lpstr>
      <vt:lpstr>Vector Addition Host Code</vt:lpstr>
      <vt:lpstr>In Practice, Check for API Errors in Host Code</vt:lpstr>
      <vt:lpstr>Threads and Kernel Functions </vt:lpstr>
      <vt:lpstr>Objective</vt:lpstr>
      <vt:lpstr>Example: Vector Addition Kernel</vt:lpstr>
      <vt:lpstr>Example: Vector Addition Kernel Launch (Host Code)</vt:lpstr>
      <vt:lpstr>More on Kernel Launch (Host Code)</vt:lpstr>
      <vt:lpstr>Kernel execution in a nutshell</vt:lpstr>
      <vt:lpstr>More on CUDA Function Declarations</vt:lpstr>
      <vt:lpstr>Compiling A CUDA Program</vt:lpstr>
      <vt:lpstr>Multi-dimensional Kernel Configuration</vt:lpstr>
      <vt:lpstr>Objective</vt:lpstr>
      <vt:lpstr>Data Parallelism - Vector Addition Example</vt:lpstr>
      <vt:lpstr>CUDA Execution Model</vt:lpstr>
      <vt:lpstr>A Thread as a Von-Neumann Processor</vt:lpstr>
      <vt:lpstr>Arrays of Parallel Threads</vt:lpstr>
      <vt:lpstr>Thread Blocks: Scalable Cooperation</vt:lpstr>
      <vt:lpstr>blockIdx and threadIdx</vt:lpstr>
      <vt:lpstr>Processing a Picture with a 2D Grid</vt:lpstr>
      <vt:lpstr>Row-Major Layout in C/C++</vt:lpstr>
      <vt:lpstr>Source Code of a PictureKernel</vt:lpstr>
      <vt:lpstr>Host Code for Launching PictureKernel</vt:lpstr>
      <vt:lpstr>Covering a 62×76 Picture with 16×16 Blocks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02 - Introduction to CUDA C</dc:title>
  <dc:creator>Cook, Colleen N</dc:creator>
  <cp:lastModifiedBy>Nael Abu-Ghazaleh</cp:lastModifiedBy>
  <cp:revision>96</cp:revision>
  <dcterms:created xsi:type="dcterms:W3CDTF">2013-11-15T21:49:21Z</dcterms:created>
  <dcterms:modified xsi:type="dcterms:W3CDTF">2019-10-02T20:16:32Z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0x0101006BB0370999F4D641B163DEC6FC797108</vt:lpwstr>
  </property>
  <property fmtid="{D5CDD505-2E9C-101B-9397-08002B2CF9AE}" pid="3" name="Module">
    <vt:r8>2</vt:r8>
  </property>
  <property fmtid="{D5CDD505-2E9C-101B-9397-08002B2CF9AE}" pid="4" name="Evaluation Kit Module">
    <vt:bool>true</vt:bool>
  </property>
</Properties>
</file>